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73" r:id="rId3"/>
    <p:sldId id="376" r:id="rId4"/>
    <p:sldId id="377" r:id="rId5"/>
    <p:sldId id="384" r:id="rId6"/>
    <p:sldId id="385" r:id="rId7"/>
    <p:sldId id="387" r:id="rId8"/>
    <p:sldId id="388" r:id="rId9"/>
    <p:sldId id="389" r:id="rId10"/>
    <p:sldId id="390" r:id="rId11"/>
    <p:sldId id="3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629BB-244B-478D-8B8C-49C84520CC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50897A4-8196-4BC3-B3FB-440816319D0A}">
      <dgm:prSet/>
      <dgm:spPr/>
      <dgm:t>
        <a:bodyPr/>
        <a:lstStyle/>
        <a:p>
          <a:r>
            <a:rPr lang="it-IT"/>
            <a:t>﻿﻿Il social networking consente ai consumatori di conversare tra loro. </a:t>
          </a:r>
          <a:endParaRPr lang="en-US"/>
        </a:p>
      </dgm:t>
    </dgm:pt>
    <dgm:pt modelId="{BC05A982-144D-42C7-ABD8-5C1AE789AF7C}" type="parTrans" cxnId="{91190A91-88BB-4C5D-A1E3-E8FA749C32FD}">
      <dgm:prSet/>
      <dgm:spPr/>
      <dgm:t>
        <a:bodyPr/>
        <a:lstStyle/>
        <a:p>
          <a:endParaRPr lang="en-US"/>
        </a:p>
      </dgm:t>
    </dgm:pt>
    <dgm:pt modelId="{B48EEDF8-8931-4F4A-BA3A-F382EAE4FC2D}" type="sibTrans" cxnId="{91190A91-88BB-4C5D-A1E3-E8FA749C32FD}">
      <dgm:prSet/>
      <dgm:spPr/>
      <dgm:t>
        <a:bodyPr/>
        <a:lstStyle/>
        <a:p>
          <a:endParaRPr lang="en-US"/>
        </a:p>
      </dgm:t>
    </dgm:pt>
    <dgm:pt modelId="{80DD14BC-1A4C-4EFC-A91B-44C480CFC41E}">
      <dgm:prSet/>
      <dgm:spPr/>
      <dgm:t>
        <a:bodyPr/>
        <a:lstStyle/>
        <a:p>
          <a:r>
            <a:rPr lang="it-IT"/>
            <a:t>Si tratta di un'estensione della comunicazione tradizionale attraverso il passaparola.</a:t>
          </a:r>
          <a:endParaRPr lang="en-US"/>
        </a:p>
      </dgm:t>
    </dgm:pt>
    <dgm:pt modelId="{6D27D568-5736-41F8-8833-D8044332AE75}" type="parTrans" cxnId="{622B450F-215A-44C6-B438-7E587A3311AB}">
      <dgm:prSet/>
      <dgm:spPr/>
      <dgm:t>
        <a:bodyPr/>
        <a:lstStyle/>
        <a:p>
          <a:endParaRPr lang="en-US"/>
        </a:p>
      </dgm:t>
    </dgm:pt>
    <dgm:pt modelId="{9DBDCA29-55A9-4214-B8D1-0FA8B8336BF3}" type="sibTrans" cxnId="{622B450F-215A-44C6-B438-7E587A3311AB}">
      <dgm:prSet/>
      <dgm:spPr/>
      <dgm:t>
        <a:bodyPr/>
        <a:lstStyle/>
        <a:p>
          <a:endParaRPr lang="en-US"/>
        </a:p>
      </dgm:t>
    </dgm:pt>
    <dgm:pt modelId="{8FD80C20-9E23-4F8F-ACBF-8A442F24DF16}" type="pres">
      <dgm:prSet presAssocID="{610629BB-244B-478D-8B8C-49C84520CC60}" presName="root" presStyleCnt="0">
        <dgm:presLayoutVars>
          <dgm:dir/>
          <dgm:resizeHandles val="exact"/>
        </dgm:presLayoutVars>
      </dgm:prSet>
      <dgm:spPr/>
    </dgm:pt>
    <dgm:pt modelId="{BCB6B8EE-661E-46F8-87B0-DD5778D587A1}" type="pres">
      <dgm:prSet presAssocID="{250897A4-8196-4BC3-B3FB-440816319D0A}" presName="compNode" presStyleCnt="0"/>
      <dgm:spPr/>
    </dgm:pt>
    <dgm:pt modelId="{D3894F7C-5CB7-4A26-B120-6A57C8D30AC0}" type="pres">
      <dgm:prSet presAssocID="{250897A4-8196-4BC3-B3FB-440816319D0A}" presName="bgRect" presStyleLbl="bgShp" presStyleIdx="0" presStyleCnt="2"/>
      <dgm:spPr/>
    </dgm:pt>
    <dgm:pt modelId="{3E399139-B1F5-4524-82FE-D50E8A9F3780}" type="pres">
      <dgm:prSet presAssocID="{250897A4-8196-4BC3-B3FB-440816319D0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309FB884-7A02-4FC6-A641-933240346C3B}" type="pres">
      <dgm:prSet presAssocID="{250897A4-8196-4BC3-B3FB-440816319D0A}" presName="spaceRect" presStyleCnt="0"/>
      <dgm:spPr/>
    </dgm:pt>
    <dgm:pt modelId="{FD9F70FD-ACB3-40F3-8B26-0DF3AD4A8FE8}" type="pres">
      <dgm:prSet presAssocID="{250897A4-8196-4BC3-B3FB-440816319D0A}" presName="parTx" presStyleLbl="revTx" presStyleIdx="0" presStyleCnt="2">
        <dgm:presLayoutVars>
          <dgm:chMax val="0"/>
          <dgm:chPref val="0"/>
        </dgm:presLayoutVars>
      </dgm:prSet>
      <dgm:spPr/>
    </dgm:pt>
    <dgm:pt modelId="{1165DA6C-DDF0-4D1B-B157-CADB9A6AB7EF}" type="pres">
      <dgm:prSet presAssocID="{B48EEDF8-8931-4F4A-BA3A-F382EAE4FC2D}" presName="sibTrans" presStyleCnt="0"/>
      <dgm:spPr/>
    </dgm:pt>
    <dgm:pt modelId="{55809AC7-8F28-4732-811D-428EF43E6AED}" type="pres">
      <dgm:prSet presAssocID="{80DD14BC-1A4C-4EFC-A91B-44C480CFC41E}" presName="compNode" presStyleCnt="0"/>
      <dgm:spPr/>
    </dgm:pt>
    <dgm:pt modelId="{0BBB42AB-BF3A-4165-A5AF-C6B5BDE984AF}" type="pres">
      <dgm:prSet presAssocID="{80DD14BC-1A4C-4EFC-A91B-44C480CFC41E}" presName="bgRect" presStyleLbl="bgShp" presStyleIdx="1" presStyleCnt="2"/>
      <dgm:spPr/>
    </dgm:pt>
    <dgm:pt modelId="{B0A6EC02-50F2-4046-8593-2B7A672C999E}" type="pres">
      <dgm:prSet presAssocID="{80DD14BC-1A4C-4EFC-A91B-44C480CFC41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FDCD233D-BFE5-4A2A-BAF9-B9A85670D44B}" type="pres">
      <dgm:prSet presAssocID="{80DD14BC-1A4C-4EFC-A91B-44C480CFC41E}" presName="spaceRect" presStyleCnt="0"/>
      <dgm:spPr/>
    </dgm:pt>
    <dgm:pt modelId="{17EAA72A-E9E7-45A3-AD65-CC958DF4FC51}" type="pres">
      <dgm:prSet presAssocID="{80DD14BC-1A4C-4EFC-A91B-44C480CFC41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22B450F-215A-44C6-B438-7E587A3311AB}" srcId="{610629BB-244B-478D-8B8C-49C84520CC60}" destId="{80DD14BC-1A4C-4EFC-A91B-44C480CFC41E}" srcOrd="1" destOrd="0" parTransId="{6D27D568-5736-41F8-8833-D8044332AE75}" sibTransId="{9DBDCA29-55A9-4214-B8D1-0FA8B8336BF3}"/>
    <dgm:cxn modelId="{F8BD3B10-BD1C-4634-B50D-354E830C573D}" type="presOf" srcId="{250897A4-8196-4BC3-B3FB-440816319D0A}" destId="{FD9F70FD-ACB3-40F3-8B26-0DF3AD4A8FE8}" srcOrd="0" destOrd="0" presId="urn:microsoft.com/office/officeart/2018/2/layout/IconVerticalSolidList"/>
    <dgm:cxn modelId="{A8897A8D-AC90-47AB-85B1-304317EA9324}" type="presOf" srcId="{80DD14BC-1A4C-4EFC-A91B-44C480CFC41E}" destId="{17EAA72A-E9E7-45A3-AD65-CC958DF4FC51}" srcOrd="0" destOrd="0" presId="urn:microsoft.com/office/officeart/2018/2/layout/IconVerticalSolidList"/>
    <dgm:cxn modelId="{91190A91-88BB-4C5D-A1E3-E8FA749C32FD}" srcId="{610629BB-244B-478D-8B8C-49C84520CC60}" destId="{250897A4-8196-4BC3-B3FB-440816319D0A}" srcOrd="0" destOrd="0" parTransId="{BC05A982-144D-42C7-ABD8-5C1AE789AF7C}" sibTransId="{B48EEDF8-8931-4F4A-BA3A-F382EAE4FC2D}"/>
    <dgm:cxn modelId="{06E4779F-999D-4D67-931B-9119705B6040}" type="presOf" srcId="{610629BB-244B-478D-8B8C-49C84520CC60}" destId="{8FD80C20-9E23-4F8F-ACBF-8A442F24DF16}" srcOrd="0" destOrd="0" presId="urn:microsoft.com/office/officeart/2018/2/layout/IconVerticalSolidList"/>
    <dgm:cxn modelId="{DAED5E3E-A1A1-44F6-B451-E401299E2E97}" type="presParOf" srcId="{8FD80C20-9E23-4F8F-ACBF-8A442F24DF16}" destId="{BCB6B8EE-661E-46F8-87B0-DD5778D587A1}" srcOrd="0" destOrd="0" presId="urn:microsoft.com/office/officeart/2018/2/layout/IconVerticalSolidList"/>
    <dgm:cxn modelId="{B467A5F7-211A-4B51-8BEF-526A7F780841}" type="presParOf" srcId="{BCB6B8EE-661E-46F8-87B0-DD5778D587A1}" destId="{D3894F7C-5CB7-4A26-B120-6A57C8D30AC0}" srcOrd="0" destOrd="0" presId="urn:microsoft.com/office/officeart/2018/2/layout/IconVerticalSolidList"/>
    <dgm:cxn modelId="{49681442-189C-4AE6-B178-869B43895FBD}" type="presParOf" srcId="{BCB6B8EE-661E-46F8-87B0-DD5778D587A1}" destId="{3E399139-B1F5-4524-82FE-D50E8A9F3780}" srcOrd="1" destOrd="0" presId="urn:microsoft.com/office/officeart/2018/2/layout/IconVerticalSolidList"/>
    <dgm:cxn modelId="{CC16EBB6-94A8-44CC-8132-82FB172BA053}" type="presParOf" srcId="{BCB6B8EE-661E-46F8-87B0-DD5778D587A1}" destId="{309FB884-7A02-4FC6-A641-933240346C3B}" srcOrd="2" destOrd="0" presId="urn:microsoft.com/office/officeart/2018/2/layout/IconVerticalSolidList"/>
    <dgm:cxn modelId="{C7D7F35A-1D95-4969-AA2D-554589A24728}" type="presParOf" srcId="{BCB6B8EE-661E-46F8-87B0-DD5778D587A1}" destId="{FD9F70FD-ACB3-40F3-8B26-0DF3AD4A8FE8}" srcOrd="3" destOrd="0" presId="urn:microsoft.com/office/officeart/2018/2/layout/IconVerticalSolidList"/>
    <dgm:cxn modelId="{7D3F6B9D-B62F-421E-86D6-298FF0E4DC93}" type="presParOf" srcId="{8FD80C20-9E23-4F8F-ACBF-8A442F24DF16}" destId="{1165DA6C-DDF0-4D1B-B157-CADB9A6AB7EF}" srcOrd="1" destOrd="0" presId="urn:microsoft.com/office/officeart/2018/2/layout/IconVerticalSolidList"/>
    <dgm:cxn modelId="{83A9B195-BE29-4CE0-8361-525F7A073C03}" type="presParOf" srcId="{8FD80C20-9E23-4F8F-ACBF-8A442F24DF16}" destId="{55809AC7-8F28-4732-811D-428EF43E6AED}" srcOrd="2" destOrd="0" presId="urn:microsoft.com/office/officeart/2018/2/layout/IconVerticalSolidList"/>
    <dgm:cxn modelId="{BC36D8EF-5807-425C-8F8C-199AC88C2379}" type="presParOf" srcId="{55809AC7-8F28-4732-811D-428EF43E6AED}" destId="{0BBB42AB-BF3A-4165-A5AF-C6B5BDE984AF}" srcOrd="0" destOrd="0" presId="urn:microsoft.com/office/officeart/2018/2/layout/IconVerticalSolidList"/>
    <dgm:cxn modelId="{90089DC2-0DA4-417B-AAB1-95EFFEF462A0}" type="presParOf" srcId="{55809AC7-8F28-4732-811D-428EF43E6AED}" destId="{B0A6EC02-50F2-4046-8593-2B7A672C999E}" srcOrd="1" destOrd="0" presId="urn:microsoft.com/office/officeart/2018/2/layout/IconVerticalSolidList"/>
    <dgm:cxn modelId="{8F5C70FE-0163-475E-B028-13C7770B293A}" type="presParOf" srcId="{55809AC7-8F28-4732-811D-428EF43E6AED}" destId="{FDCD233D-BFE5-4A2A-BAF9-B9A85670D44B}" srcOrd="2" destOrd="0" presId="urn:microsoft.com/office/officeart/2018/2/layout/IconVerticalSolidList"/>
    <dgm:cxn modelId="{E1FB8084-CBB6-4EC3-99C0-727C69157194}" type="presParOf" srcId="{55809AC7-8F28-4732-811D-428EF43E6AED}" destId="{17EAA72A-E9E7-45A3-AD65-CC958DF4FC5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94F7C-5CB7-4A26-B120-6A57C8D30AC0}">
      <dsp:nvSpPr>
        <dsp:cNvPr id="0" name=""/>
        <dsp:cNvSpPr/>
      </dsp:nvSpPr>
      <dsp:spPr>
        <a:xfrm>
          <a:off x="0" y="799703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9139-B1F5-4524-82FE-D50E8A9F3780}">
      <dsp:nvSpPr>
        <dsp:cNvPr id="0" name=""/>
        <dsp:cNvSpPr/>
      </dsp:nvSpPr>
      <dsp:spPr>
        <a:xfrm>
          <a:off x="446603" y="1131887"/>
          <a:ext cx="812006" cy="812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F70FD-ACB3-40F3-8B26-0DF3AD4A8FE8}">
      <dsp:nvSpPr>
        <dsp:cNvPr id="0" name=""/>
        <dsp:cNvSpPr/>
      </dsp:nvSpPr>
      <dsp:spPr>
        <a:xfrm>
          <a:off x="1705213" y="799703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﻿﻿Il social networking consente ai consumatori di conversare tra loro. </a:t>
          </a:r>
          <a:endParaRPr lang="en-US" sz="2300" kern="1200"/>
        </a:p>
      </dsp:txBody>
      <dsp:txXfrm>
        <a:off x="1705213" y="799703"/>
        <a:ext cx="3936761" cy="1476375"/>
      </dsp:txXfrm>
    </dsp:sp>
    <dsp:sp modelId="{0BBB42AB-BF3A-4165-A5AF-C6B5BDE984AF}">
      <dsp:nvSpPr>
        <dsp:cNvPr id="0" name=""/>
        <dsp:cNvSpPr/>
      </dsp:nvSpPr>
      <dsp:spPr>
        <a:xfrm>
          <a:off x="0" y="2645171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6EC02-50F2-4046-8593-2B7A672C999E}">
      <dsp:nvSpPr>
        <dsp:cNvPr id="0" name=""/>
        <dsp:cNvSpPr/>
      </dsp:nvSpPr>
      <dsp:spPr>
        <a:xfrm>
          <a:off x="446603" y="2977356"/>
          <a:ext cx="812006" cy="812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AA72A-E9E7-45A3-AD65-CC958DF4FC51}">
      <dsp:nvSpPr>
        <dsp:cNvPr id="0" name=""/>
        <dsp:cNvSpPr/>
      </dsp:nvSpPr>
      <dsp:spPr>
        <a:xfrm>
          <a:off x="1705213" y="2645171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Si tratta di un'estensione della comunicazione tradizionale attraverso il passaparola.</a:t>
          </a:r>
          <a:endParaRPr lang="en-US" sz="2300" kern="1200"/>
        </a:p>
      </dsp:txBody>
      <dsp:txXfrm>
        <a:off x="1705213" y="2645171"/>
        <a:ext cx="3936761" cy="1476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SOCIAL MEDIA MARKETING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C8D913-27F9-18E0-377D-CB96869926DD}"/>
              </a:ext>
            </a:extLst>
          </p:cNvPr>
          <p:cNvSpPr txBox="1"/>
          <p:nvPr/>
        </p:nvSpPr>
        <p:spPr>
          <a:xfrm>
            <a:off x="1089811" y="2136338"/>
            <a:ext cx="10012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Community: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L'azienda crea i contenuti e li spinge oltre il confine simbolico del controllo, che viene assunto da una community di consumatori interessati.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224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0726A5-213A-BFA4-5C12-E4CE5D61B819}"/>
              </a:ext>
            </a:extLst>
          </p:cNvPr>
          <p:cNvSpPr txBox="1"/>
          <p:nvPr/>
        </p:nvSpPr>
        <p:spPr>
          <a:xfrm>
            <a:off x="1369141" y="1995295"/>
            <a:ext cx="9453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Consumatori e Conversazioni: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highlight>
                  <a:srgbClr val="F68000"/>
                </a:highlight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la manifestazione di engagement più forte si ha quando intorno a un fatto o a un contenuto si sviluppa una grandissima quantità di conversazioni online.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6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5" name="Straight Connector 7174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66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social media marketing - learn how to make content and earn money">
            <a:extLst>
              <a:ext uri="{FF2B5EF4-FFF2-40B4-BE49-F238E27FC236}">
                <a16:creationId xmlns:a16="http://schemas.microsoft.com/office/drawing/2014/main" id="{2AFC6D24-DD8E-0EC4-3151-173357189D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" r="1" b="4873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Rectangle 717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C717BC-394D-ECC0-05E0-14FB2C31DE1F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>
                <a:solidFill>
                  <a:srgbClr val="FFFFFF"/>
                </a:solidFill>
                <a:effectLst/>
              </a:rPr>
              <a:t>Una definizione di social media marketing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I social media sono tecnologie basate su Internet che facilitano le conversazioni online e comprendono una vasta gamma di spazi per il passaparola online.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I social principali sono generalmente disponibili in più lingue e consentono agli utenti di connettersi con amici o persone che si trovano oltre i confini geografici, politici o economici.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9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DC5515F-CA6E-47D2-A360-E672C1E90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4CFFEC7-E77E-419D-B1B5-335DA4C74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1"/>
            <a:ext cx="7058307" cy="62145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75C10F-5FA1-48E0-9E3A-852A33AFD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3FE0D0-0BC1-C36F-8953-656EFF3AE50E}"/>
              </a:ext>
            </a:extLst>
          </p:cNvPr>
          <p:cNvSpPr txBox="1"/>
          <p:nvPr/>
        </p:nvSpPr>
        <p:spPr>
          <a:xfrm>
            <a:off x="8029320" y="965200"/>
            <a:ext cx="3337180" cy="4815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Il social networking, come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gli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strumenti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di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comunicazione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svolge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ruoli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promozionali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interrelati</a:t>
            </a:r>
            <a:endParaRPr lang="en-US" sz="3900" cap="all" spc="1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045325-DA42-918D-3647-3FF4AC19F620}"/>
              </a:ext>
            </a:extLst>
          </p:cNvPr>
          <p:cNvSpPr txBox="1"/>
          <p:nvPr/>
        </p:nvSpPr>
        <p:spPr>
          <a:xfrm>
            <a:off x="971013" y="974875"/>
            <a:ext cx="5827233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﻿﻿</a:t>
            </a:r>
            <a:r>
              <a:rPr lang="en-US" dirty="0">
                <a:effectLst/>
                <a:highlight>
                  <a:srgbClr val="F68000"/>
                </a:highlight>
              </a:rPr>
              <a:t>Il social networking </a:t>
            </a:r>
            <a:r>
              <a:rPr lang="en-US" dirty="0" err="1">
                <a:effectLst/>
                <a:highlight>
                  <a:srgbClr val="F68000"/>
                </a:highlight>
              </a:rPr>
              <a:t>dovrebbe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agire</a:t>
            </a:r>
            <a:r>
              <a:rPr lang="en-US" dirty="0">
                <a:effectLst/>
                <a:highlight>
                  <a:srgbClr val="F68000"/>
                </a:highlight>
              </a:rPr>
              <a:t> in </a:t>
            </a:r>
            <a:r>
              <a:rPr lang="en-US" dirty="0" err="1">
                <a:effectLst/>
                <a:highlight>
                  <a:srgbClr val="F68000"/>
                </a:highlight>
              </a:rPr>
              <a:t>coerenza</a:t>
            </a:r>
            <a:r>
              <a:rPr lang="en-US" dirty="0">
                <a:effectLst/>
                <a:highlight>
                  <a:srgbClr val="F68000"/>
                </a:highlight>
              </a:rPr>
              <a:t> con </a:t>
            </a:r>
            <a:r>
              <a:rPr lang="en-US" dirty="0" err="1">
                <a:effectLst/>
                <a:highlight>
                  <a:srgbClr val="F68000"/>
                </a:highlight>
              </a:rPr>
              <a:t>gli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strumenti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tradizionali</a:t>
            </a:r>
            <a:r>
              <a:rPr lang="en-US" dirty="0">
                <a:effectLst/>
                <a:highlight>
                  <a:srgbClr val="F68000"/>
                </a:highlight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effectLst/>
              </a:rPr>
              <a:t>Le </a:t>
            </a:r>
            <a:r>
              <a:rPr lang="en-US" dirty="0" err="1">
                <a:effectLst/>
              </a:rPr>
              <a:t>aziende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dovrebbero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cioè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utilizzare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social media per </a:t>
            </a:r>
            <a:r>
              <a:rPr lang="en-US" dirty="0" err="1">
                <a:effectLst/>
              </a:rPr>
              <a:t>conversare</a:t>
            </a:r>
            <a:r>
              <a:rPr lang="en-US" dirty="0">
                <a:effectLst/>
              </a:rPr>
              <a:t> con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consumatori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mediante</a:t>
            </a:r>
            <a:r>
              <a:rPr lang="en-US" dirty="0">
                <a:effectLst/>
              </a:rPr>
              <a:t> blog e </a:t>
            </a:r>
            <a:r>
              <a:rPr lang="en-US" dirty="0" err="1">
                <a:effectLst/>
              </a:rPr>
              <a:t>gruppi</a:t>
            </a:r>
            <a:r>
              <a:rPr lang="en-US" dirty="0">
                <a:effectLst/>
              </a:rPr>
              <a:t> Facebook e Twitter.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7131EE10-A16E-312E-C8A1-37DB5514F327}"/>
              </a:ext>
            </a:extLst>
          </p:cNvPr>
          <p:cNvSpPr/>
          <p:nvPr/>
        </p:nvSpPr>
        <p:spPr>
          <a:xfrm>
            <a:off x="4368800" y="2966720"/>
            <a:ext cx="406400" cy="462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2780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271758-7AC4-4265-8775-DCDB97A1E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51C54E36-4114-0D3C-D739-257F404DE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057086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939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8003D1-30D6-0B0B-62D4-1A85027652E8}"/>
              </a:ext>
            </a:extLst>
          </p:cNvPr>
          <p:cNvSpPr txBox="1"/>
          <p:nvPr/>
        </p:nvSpPr>
        <p:spPr>
          <a:xfrm>
            <a:off x="1485603" y="368709"/>
            <a:ext cx="981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 quattro diversi stili di comunicazione sono: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367439-3B61-A378-2B28-3AC4FC87E3A7}"/>
              </a:ext>
            </a:extLst>
          </p:cNvPr>
          <p:cNvSpPr txBox="1"/>
          <p:nvPr/>
        </p:nvSpPr>
        <p:spPr>
          <a:xfrm>
            <a:off x="484725" y="1305341"/>
            <a:ext cx="480994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﻿﻿1. Pubblicità tradizionale a una via: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pubblicità sui mass media, come la pubblicità televisiva, su quotidiani, periodici ecc.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A03BC4-11E8-871B-5524-929F61E5D196}"/>
              </a:ext>
            </a:extLst>
          </p:cNvPr>
          <p:cNvSpPr txBox="1"/>
          <p:nvPr/>
        </p:nvSpPr>
        <p:spPr>
          <a:xfrm>
            <a:off x="5294671" y="3750262"/>
            <a:ext cx="6766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2. ﻿Interazione guidata dal cliente: </a:t>
            </a:r>
          </a:p>
          <a:p>
            <a:pPr algn="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costituisce un livello più elevato di interazione tra l'azienda e i suoi diversi clienti chiave.</a:t>
            </a:r>
          </a:p>
          <a:p>
            <a:endParaRPr lang="it-IT" dirty="0"/>
          </a:p>
        </p:txBody>
      </p:sp>
      <p:sp>
        <p:nvSpPr>
          <p:cNvPr id="8" name="Freccia sinistra 7">
            <a:extLst>
              <a:ext uri="{FF2B5EF4-FFF2-40B4-BE49-F238E27FC236}">
                <a16:creationId xmlns:a16="http://schemas.microsoft.com/office/drawing/2014/main" id="{3997A1BE-8E10-76B4-7E75-0DC1166EBD10}"/>
              </a:ext>
            </a:extLst>
          </p:cNvPr>
          <p:cNvSpPr/>
          <p:nvPr/>
        </p:nvSpPr>
        <p:spPr>
          <a:xfrm>
            <a:off x="7601321" y="1970728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sinistra 8">
            <a:extLst>
              <a:ext uri="{FF2B5EF4-FFF2-40B4-BE49-F238E27FC236}">
                <a16:creationId xmlns:a16="http://schemas.microsoft.com/office/drawing/2014/main" id="{38D93AFD-254D-616B-5BE0-1F65B648A8A0}"/>
              </a:ext>
            </a:extLst>
          </p:cNvPr>
          <p:cNvSpPr/>
          <p:nvPr/>
        </p:nvSpPr>
        <p:spPr>
          <a:xfrm rot="10800000">
            <a:off x="2412156" y="5809408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81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7564CA6-B935-4114-4729-200ABDD2282B}"/>
              </a:ext>
            </a:extLst>
          </p:cNvPr>
          <p:cNvSpPr txBox="1"/>
          <p:nvPr/>
        </p:nvSpPr>
        <p:spPr>
          <a:xfrm>
            <a:off x="427703" y="335845"/>
            <a:ext cx="80171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3. Marketing virale: </a:t>
            </a:r>
          </a:p>
          <a:p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versione 1.0 del social media marketing.</a:t>
            </a:r>
          </a:p>
          <a:p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L'azienda può usare un video innovativo su YouTube per attrarre l'attenzione sul brand e generare brand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awareness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0BDB20-3194-C0B5-73BE-F863C1DFC8A9}"/>
              </a:ext>
            </a:extLst>
          </p:cNvPr>
          <p:cNvSpPr txBox="1"/>
          <p:nvPr/>
        </p:nvSpPr>
        <p:spPr>
          <a:xfrm>
            <a:off x="4207145" y="3718679"/>
            <a:ext cx="7679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4. Social media marketing: </a:t>
            </a:r>
          </a:p>
          <a:p>
            <a:pPr algn="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versione 2.0 della comunicazione di marketing, in cui viene fornito anche un ampio feedback all'azienda</a:t>
            </a:r>
          </a:p>
          <a:p>
            <a:pPr algn="r"/>
            <a:endParaRPr lang="it-IT" dirty="0"/>
          </a:p>
        </p:txBody>
      </p:sp>
      <p:sp>
        <p:nvSpPr>
          <p:cNvPr id="4" name="Freccia sinistra 3">
            <a:extLst>
              <a:ext uri="{FF2B5EF4-FFF2-40B4-BE49-F238E27FC236}">
                <a16:creationId xmlns:a16="http://schemas.microsoft.com/office/drawing/2014/main" id="{82C1EE25-6A4E-F04F-F9D0-FB9A158EA903}"/>
              </a:ext>
            </a:extLst>
          </p:cNvPr>
          <p:cNvSpPr/>
          <p:nvPr/>
        </p:nvSpPr>
        <p:spPr>
          <a:xfrm>
            <a:off x="8795940" y="1526592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Freccia sinistra 4">
            <a:extLst>
              <a:ext uri="{FF2B5EF4-FFF2-40B4-BE49-F238E27FC236}">
                <a16:creationId xmlns:a16="http://schemas.microsoft.com/office/drawing/2014/main" id="{D1814627-73A2-3F9A-FD99-F51C9A3F6B40}"/>
              </a:ext>
            </a:extLst>
          </p:cNvPr>
          <p:cNvSpPr/>
          <p:nvPr/>
        </p:nvSpPr>
        <p:spPr>
          <a:xfrm rot="10800000">
            <a:off x="1456159" y="4619736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15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E105969-9ABC-F392-23E0-158EC17BE643}"/>
              </a:ext>
            </a:extLst>
          </p:cNvPr>
          <p:cNvSpPr txBox="1"/>
          <p:nvPr/>
        </p:nvSpPr>
        <p:spPr>
          <a:xfrm>
            <a:off x="1294518" y="247118"/>
            <a:ext cx="9813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Il modello "a 6 C" del social media marketing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431715-DB2E-6A30-672D-0BE8AAF08D7E}"/>
              </a:ext>
            </a:extLst>
          </p:cNvPr>
          <p:cNvSpPr txBox="1"/>
          <p:nvPr/>
        </p:nvSpPr>
        <p:spPr>
          <a:xfrm>
            <a:off x="1765944" y="1456521"/>
            <a:ext cx="887105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latin typeface="Trebuchet MS" panose="020B0703020202090204" pitchFamily="34" charset="0"/>
              </a:rPr>
              <a:t>S</a:t>
            </a:r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ei elementi distinti e interconnessi </a:t>
            </a:r>
          </a:p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(le 6</a:t>
            </a:r>
          </a:p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"C": Company, Contenuto, Controllo, Community, Consumatori, Conversazione) </a:t>
            </a:r>
          </a:p>
          <a:p>
            <a:pPr algn="ctr"/>
            <a:endParaRPr lang="it-IT" sz="33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illustrano dal punto di vista dell'azienda la creazione e il mantenimento dell'engagement da parte del consumatore.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6C62DBA5-0FB8-B907-51B6-955D3F50A6AF}"/>
              </a:ext>
            </a:extLst>
          </p:cNvPr>
          <p:cNvSpPr/>
          <p:nvPr/>
        </p:nvSpPr>
        <p:spPr>
          <a:xfrm>
            <a:off x="6045200" y="3824887"/>
            <a:ext cx="772160" cy="518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25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90E278-D54F-20B9-50FE-4EBB55B4B096}"/>
              </a:ext>
            </a:extLst>
          </p:cNvPr>
          <p:cNvSpPr txBox="1"/>
          <p:nvPr/>
        </p:nvSpPr>
        <p:spPr>
          <a:xfrm>
            <a:off x="1482522" y="546619"/>
            <a:ext cx="88815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/>
                <a:latin typeface="Helvetica" pitchFamily="2" charset="0"/>
              </a:rPr>
              <a:t>﻿﻿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Company e Contenuto: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modello "a 6 C" si sviluppa a partire dall'azienda e dai contenuti che questa crea. 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Internet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 resta fondamentalmente un mezzo "pull", nel senso che l'azienda cerca di attrarre i visitatori verso i contenuti che offre e, in ultima istanza, verso di sé.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31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9743FC-4FC7-372F-F110-C800092B1794}"/>
              </a:ext>
            </a:extLst>
          </p:cNvPr>
          <p:cNvSpPr txBox="1"/>
          <p:nvPr/>
        </p:nvSpPr>
        <p:spPr>
          <a:xfrm>
            <a:off x="1833608" y="1859339"/>
            <a:ext cx="8524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/>
                <a:highlight>
                  <a:srgbClr val="F68000"/>
                </a:highlight>
                <a:latin typeface="Helvetica" pitchFamily="2" charset="0"/>
              </a:rPr>
              <a:t>﻿﻿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Controllo: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Nel modello "a 6 C", la linea tratteggiata che caratterizza il controllo rappresenta il limite oltre il quale l'azienda lascia il controllo del brand alla community online e ai consumatori.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219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545</TotalTime>
  <Words>445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  SOCIAL MEDIA MARKETING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20</cp:revision>
  <dcterms:created xsi:type="dcterms:W3CDTF">2023-04-01T16:31:51Z</dcterms:created>
  <dcterms:modified xsi:type="dcterms:W3CDTF">2024-02-29T10:56:07Z</dcterms:modified>
</cp:coreProperties>
</file>