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83" r:id="rId4"/>
    <p:sldId id="284" r:id="rId5"/>
    <p:sldId id="285" r:id="rId6"/>
    <p:sldId id="286" r:id="rId7"/>
    <p:sldId id="287" r:id="rId8"/>
    <p:sldId id="288" r:id="rId9"/>
    <p:sldId id="290" r:id="rId10"/>
    <p:sldId id="291" r:id="rId11"/>
    <p:sldId id="293" r:id="rId12"/>
    <p:sldId id="280" r:id="rId13"/>
    <p:sldId id="294" r:id="rId14"/>
    <p:sldId id="277" r:id="rId15"/>
    <p:sldId id="279" r:id="rId16"/>
    <p:sldId id="292"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125"/>
    <p:restoredTop sz="94697"/>
  </p:normalViewPr>
  <p:slideViewPr>
    <p:cSldViewPr snapToGrid="0">
      <p:cViewPr varScale="1">
        <p:scale>
          <a:sx n="97" d="100"/>
          <a:sy n="97" d="100"/>
        </p:scale>
        <p:origin x="216" y="67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9EA55-10D5-C501-359A-446E4305C5F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123DD01-608C-D8C5-8529-029A8DF39E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110DE03-8FE0-FA95-7811-F5652A02375D}"/>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D46C9338-C49F-3431-7DB5-EAC3313990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17636A-62F6-0450-BD86-4CA900ED123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2569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D841FD-8996-D86E-4513-17FFBE7EBF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7067B6-3C57-0860-6A7A-C237C2902A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7ED0D5-4857-4FB3-2F97-08A625D66863}"/>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88528C82-67F4-72BC-D46B-80064A7ACA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689619-A05D-6CBC-E8C9-86453E9BFF1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75555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AC2703-BD6F-30F2-4320-4F45F2D6C92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0F4FF1A-3C8C-6A2C-09FF-3A8968DC0D9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1A37DD-CB59-9A6F-6D43-A16D2F6C2DF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1899FC5D-C148-0A2F-6A27-37CF60D8D2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A64AF3-794B-3404-8ED4-A0B57D09475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482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550DB6-C026-58EF-4851-7589E6855D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109839-D639-A39F-E87D-71ADB5CEF3F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F2D2B82-D480-B3F7-08CA-1D8C7360F808}"/>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AA7D3C00-A66B-A9EC-0CAC-780BBAFE25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4A6935D-C59D-AB74-529F-6A9BC611824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0086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E1E516-3C6D-A08B-3595-4427D2B57A8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3801757-0F88-756E-7A10-197001D71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0210479-B845-BAB3-A36D-738E91FB90F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096DBF67-EE92-F077-B286-22A0FF31E4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A17CED-4A0C-5F54-34D1-A7384C5E9622}"/>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91002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9718C7-CF82-CC7D-6DB1-13A4AA98120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A66C091-1B05-957E-3A3B-4041DFEFC86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7F6E9D-4B19-1E64-582B-BD79AB2156B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7FD440E-2824-DD9B-4064-EAF475C7896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B8D9F7EE-C1EF-5EEC-604A-3AC21BFD8D4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02AF5D-C39C-2AE8-0AA9-22238B53AF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47136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D80CD-BDA0-F742-4B22-739BF35E5FC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0E83B72-8FEC-FB63-8D18-0963EE3C5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C40002-1787-E351-0690-CAF8575C134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0ECAA17-33A2-95A1-C6F8-DC78BEF231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1A0143B-2204-11BC-F332-7347B90F54B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78625C-540B-B207-653E-4C9ECE301529}"/>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8" name="Segnaposto piè di pagina 7">
            <a:extLst>
              <a:ext uri="{FF2B5EF4-FFF2-40B4-BE49-F238E27FC236}">
                <a16:creationId xmlns:a16="http://schemas.microsoft.com/office/drawing/2014/main" id="{7EE9898E-E73A-F64F-1CDA-CAA162CBDC3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BF0F8FB-DD17-0DBB-B14F-B30EB00D9557}"/>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70616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FD455-322B-E8E1-F3FD-6068AE7DCAA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7F0792-03E8-AFE1-ABE8-9CD56BD73D9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4" name="Segnaposto piè di pagina 3">
            <a:extLst>
              <a:ext uri="{FF2B5EF4-FFF2-40B4-BE49-F238E27FC236}">
                <a16:creationId xmlns:a16="http://schemas.microsoft.com/office/drawing/2014/main" id="{367C3B26-9629-45A9-3756-4161EBAD3E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A12B82C-995A-1D01-F86C-3288E1C2056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608615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913A88-86C7-28CB-946B-C6CF5B166DE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3" name="Segnaposto piè di pagina 2">
            <a:extLst>
              <a:ext uri="{FF2B5EF4-FFF2-40B4-BE49-F238E27FC236}">
                <a16:creationId xmlns:a16="http://schemas.microsoft.com/office/drawing/2014/main" id="{E9DB74D1-EF65-35DF-50A8-2F3E0B537E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4CB22E3-95E7-6E8C-8ED0-EBD04F95DF39}"/>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56596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45465A-7B3E-16CC-2472-73650B44A6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C24C4E-62EC-9B1D-1CBD-151A302389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F45921D-437A-D3EC-5A47-38AD938C8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625527A-4234-16CB-2ED2-E4145AD7653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516037F2-6C32-FDC0-1F7C-921624F5AD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CE7960-C9D3-1F7E-F628-95F3C796F9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4181649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4184D-86D9-B802-DCC7-F15C606506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B899954-0EFB-02C1-EED2-4514BE3B5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8ABF578-5F60-403D-1AB6-CA28B75FE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F0A0273-8C00-AF86-56EE-407A1D2B908A}"/>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8D4CC9BB-7DEA-DFBA-92A8-62D623D2792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6F26631-A50E-4E26-583E-F1ED2D6181E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49388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25EE51C-7B64-B35F-AF51-979FDAAD48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97F1D51-9D94-FA65-3164-384B69810F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F3A30A-3F7D-ED6E-2BF4-15E1DD913B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86C4495E-2319-47E4-1B7F-B9E7F6912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0A18BA7-B1AF-83CD-A790-223595D159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0AC7D-0DE9-0B40-A2D3-93208DEBB76E}" type="slidenum">
              <a:rPr lang="it-IT" smtClean="0"/>
              <a:t>‹N›</a:t>
            </a:fld>
            <a:endParaRPr lang="it-IT"/>
          </a:p>
        </p:txBody>
      </p:sp>
    </p:spTree>
    <p:extLst>
      <p:ext uri="{BB962C8B-B14F-4D97-AF65-F5344CB8AC3E}">
        <p14:creationId xmlns:p14="http://schemas.microsoft.com/office/powerpoint/2010/main" val="296251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B00BE4-7BE0-A175-84E7-C3B2EC001F39}"/>
              </a:ext>
            </a:extLst>
          </p:cNvPr>
          <p:cNvSpPr>
            <a:spLocks noGrp="1"/>
          </p:cNvSpPr>
          <p:nvPr>
            <p:ph type="ctrTitle"/>
          </p:nvPr>
        </p:nvSpPr>
        <p:spPr/>
        <p:txBody>
          <a:bodyPr>
            <a:normAutofit/>
          </a:bodyPr>
          <a:lstStyle/>
          <a:p>
            <a:r>
              <a:rPr lang="it-IT" sz="4800" dirty="0">
                <a:latin typeface="Times New Roman" panose="02020603050405020304" pitchFamily="18" charset="0"/>
                <a:cs typeface="Times New Roman" panose="02020603050405020304" pitchFamily="18" charset="0"/>
              </a:rPr>
              <a:t>Liberalismo, socialismo, nazionalismo</a:t>
            </a:r>
          </a:p>
        </p:txBody>
      </p:sp>
    </p:spTree>
    <p:extLst>
      <p:ext uri="{BB962C8B-B14F-4D97-AF65-F5344CB8AC3E}">
        <p14:creationId xmlns:p14="http://schemas.microsoft.com/office/powerpoint/2010/main" val="213885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B31E52-CABB-B14A-B8F1-CF3FC8BE81DE}"/>
              </a:ext>
            </a:extLst>
          </p:cNvPr>
          <p:cNvSpPr>
            <a:spLocks noGrp="1"/>
          </p:cNvSpPr>
          <p:nvPr>
            <p:ph idx="1"/>
          </p:nvPr>
        </p:nvSpPr>
        <p:spPr/>
        <p:txBody>
          <a:bodyPr/>
          <a:lstStyle/>
          <a:p>
            <a:pPr>
              <a:buFont typeface="Wingdings" pitchFamily="2" charset="2"/>
              <a:buChar char="Ø"/>
            </a:pPr>
            <a:r>
              <a:rPr lang="it-IT" dirty="0">
                <a:latin typeface="Times New Roman" panose="02020603050405020304" pitchFamily="18" charset="0"/>
                <a:cs typeface="Times New Roman" panose="02020603050405020304" pitchFamily="18" charset="0"/>
              </a:rPr>
              <a:t>Zoo umani</a:t>
            </a:r>
          </a:p>
          <a:p>
            <a:pPr>
              <a:buFont typeface="Wingdings" pitchFamily="2" charset="2"/>
              <a:buChar char="Ø"/>
            </a:pPr>
            <a:r>
              <a:rPr lang="it-IT" dirty="0">
                <a:latin typeface="Times New Roman" panose="02020603050405020304" pitchFamily="18" charset="0"/>
                <a:cs typeface="Times New Roman" panose="02020603050405020304" pitchFamily="18" charset="0"/>
              </a:rPr>
              <a:t>Classificazione e gerarchizzazione delle razze</a:t>
            </a:r>
          </a:p>
          <a:p>
            <a:pPr>
              <a:buFont typeface="Wingdings" pitchFamily="2" charset="2"/>
              <a:buChar char="Ø"/>
            </a:pP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Joseph Arthur de </a:t>
            </a:r>
            <a:r>
              <a:rPr lang="it-IT" dirty="0" err="1">
                <a:latin typeface="Times New Roman" panose="02020603050405020304" pitchFamily="18" charset="0"/>
                <a:cs typeface="Times New Roman" panose="02020603050405020304" pitchFamily="18" charset="0"/>
              </a:rPr>
              <a:t>Gobineau</a:t>
            </a: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Francis </a:t>
            </a:r>
            <a:r>
              <a:rPr lang="it-IT" dirty="0" err="1">
                <a:latin typeface="Times New Roman" panose="02020603050405020304" pitchFamily="18" charset="0"/>
                <a:cs typeface="Times New Roman" panose="02020603050405020304" pitchFamily="18" charset="0"/>
              </a:rPr>
              <a:t>Galton</a:t>
            </a: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Houston Stewart Chamberlain</a:t>
            </a:r>
          </a:p>
        </p:txBody>
      </p:sp>
    </p:spTree>
    <p:extLst>
      <p:ext uri="{BB962C8B-B14F-4D97-AF65-F5344CB8AC3E}">
        <p14:creationId xmlns:p14="http://schemas.microsoft.com/office/powerpoint/2010/main" val="2802269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881C6F-D08D-501D-F935-DE7E072653A5}"/>
              </a:ext>
            </a:extLst>
          </p:cNvPr>
          <p:cNvSpPr>
            <a:spLocks noGrp="1"/>
          </p:cNvSpPr>
          <p:nvPr>
            <p:ph type="title"/>
          </p:nvPr>
        </p:nvSpPr>
        <p:spPr/>
        <p:txBody>
          <a:bodyPr/>
          <a:lstStyle/>
          <a:p>
            <a:r>
              <a:rPr lang="it-IT" i="1" dirty="0" err="1">
                <a:latin typeface="Times New Roman" panose="02020603050405020304" pitchFamily="18" charset="0"/>
                <a:cs typeface="Times New Roman" panose="02020603050405020304" pitchFamily="18" charset="0"/>
              </a:rPr>
              <a:t>Zoos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humains</a:t>
            </a:r>
            <a:endParaRPr lang="it-IT" i="1" dirty="0">
              <a:latin typeface="Times New Roman" panose="02020603050405020304" pitchFamily="18" charset="0"/>
              <a:cs typeface="Times New Roman" panose="02020603050405020304" pitchFamily="18" charset="0"/>
            </a:endParaRPr>
          </a:p>
        </p:txBody>
      </p:sp>
      <p:pic>
        <p:nvPicPr>
          <p:cNvPr id="2050" name="Picture 2" descr="Parisian crowds at a human zoo at the Jardin d’Acclimatation in 1878. ">
            <a:extLst>
              <a:ext uri="{FF2B5EF4-FFF2-40B4-BE49-F238E27FC236}">
                <a16:creationId xmlns:a16="http://schemas.microsoft.com/office/drawing/2014/main" id="{E7205247-DE8A-D74C-E782-006794B079A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092000" y="1438474"/>
            <a:ext cx="8100000" cy="5400000"/>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testo 3">
            <a:extLst>
              <a:ext uri="{FF2B5EF4-FFF2-40B4-BE49-F238E27FC236}">
                <a16:creationId xmlns:a16="http://schemas.microsoft.com/office/drawing/2014/main" id="{AD7237E5-D5AC-9E33-9BEB-2A58F5273CA4}"/>
              </a:ext>
            </a:extLst>
          </p:cNvPr>
          <p:cNvSpPr>
            <a:spLocks noGrp="1"/>
          </p:cNvSpPr>
          <p:nvPr>
            <p:ph type="body" sz="half" idx="2"/>
          </p:nvPr>
        </p:nvSpPr>
        <p:spPr/>
        <p:txBody>
          <a:bodyPr/>
          <a:lstStyle/>
          <a:p>
            <a:r>
              <a:rPr lang="it-IT" dirty="0">
                <a:latin typeface="Times New Roman" panose="02020603050405020304" pitchFamily="18" charset="0"/>
                <a:cs typeface="Times New Roman" panose="02020603050405020304" pitchFamily="18" charset="0"/>
              </a:rPr>
              <a:t>Paris, Jardin d’</a:t>
            </a:r>
            <a:r>
              <a:rPr lang="it-IT" dirty="0" err="1">
                <a:latin typeface="Times New Roman" panose="02020603050405020304" pitchFamily="18" charset="0"/>
                <a:cs typeface="Times New Roman" panose="02020603050405020304" pitchFamily="18" charset="0"/>
              </a:rPr>
              <a:t>acclimatation</a:t>
            </a:r>
            <a:r>
              <a:rPr lang="it-IT" dirty="0">
                <a:latin typeface="Times New Roman" panose="02020603050405020304" pitchFamily="18" charset="0"/>
                <a:cs typeface="Times New Roman" panose="02020603050405020304" pitchFamily="18" charset="0"/>
              </a:rPr>
              <a:t>, 1878</a:t>
            </a:r>
          </a:p>
        </p:txBody>
      </p:sp>
    </p:spTree>
    <p:extLst>
      <p:ext uri="{BB962C8B-B14F-4D97-AF65-F5344CB8AC3E}">
        <p14:creationId xmlns:p14="http://schemas.microsoft.com/office/powerpoint/2010/main" val="2088265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err="1">
                <a:latin typeface="Times New Roman" panose="02020603050405020304" pitchFamily="18" charset="0"/>
                <a:cs typeface="Times New Roman" panose="02020603050405020304" pitchFamily="18" charset="0"/>
              </a:rPr>
              <a:t>Zoos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humains</a:t>
            </a:r>
            <a:endParaRPr lang="it-IT" i="1" dirty="0">
              <a:latin typeface="Times New Roman" panose="02020603050405020304" pitchFamily="18" charset="0"/>
              <a:cs typeface="Times New Roman" panose="02020603050405020304" pitchFamily="18" charset="0"/>
            </a:endParaRPr>
          </a:p>
        </p:txBody>
      </p:sp>
      <p:pic>
        <p:nvPicPr>
          <p:cNvPr id="1026" name="Picture 2" descr="Zoo humain, village sénégalais, Exposition universelle de Liège">
            <a:extLst>
              <a:ext uri="{FF2B5EF4-FFF2-40B4-BE49-F238E27FC236}">
                <a16:creationId xmlns:a16="http://schemas.microsoft.com/office/drawing/2014/main" id="{A8B878FA-30CD-09C1-AC75-E527992E37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627141" y="2748601"/>
            <a:ext cx="8564859" cy="4104000"/>
          </a:xfrm>
          <a:prstGeom prst="rect">
            <a:avLst/>
          </a:prstGeom>
          <a:noFill/>
          <a:extLst>
            <a:ext uri="{909E8E84-426E-40DD-AFC4-6F175D3DCCD1}">
              <a14:hiddenFill xmlns:a14="http://schemas.microsoft.com/office/drawing/2010/main">
                <a:solidFill>
                  <a:srgbClr val="FFFFFF"/>
                </a:solidFill>
              </a14:hiddenFill>
            </a:ext>
          </a:extLst>
        </p:spPr>
      </p:pic>
      <p:sp>
        <p:nvSpPr>
          <p:cNvPr id="9" name="Segnaposto testo 8">
            <a:extLst>
              <a:ext uri="{FF2B5EF4-FFF2-40B4-BE49-F238E27FC236}">
                <a16:creationId xmlns:a16="http://schemas.microsoft.com/office/drawing/2014/main" id="{D8828544-A649-557F-D3C4-436B77B11A49}"/>
              </a:ext>
            </a:extLst>
          </p:cNvPr>
          <p:cNvSpPr>
            <a:spLocks noGrp="1"/>
          </p:cNvSpPr>
          <p:nvPr>
            <p:ph type="body" sz="half" idx="2"/>
          </p:nvPr>
        </p:nvSpPr>
        <p:spPr/>
        <p:txBody>
          <a:bodyPr/>
          <a:lstStyle/>
          <a:p>
            <a:r>
              <a:rPr lang="it-IT" dirty="0">
                <a:latin typeface="Times New Roman" panose="02020603050405020304" pitchFamily="18" charset="0"/>
                <a:cs typeface="Times New Roman" panose="02020603050405020304" pitchFamily="18" charset="0"/>
              </a:rPr>
              <a:t>Exposition </a:t>
            </a:r>
            <a:r>
              <a:rPr lang="it-IT" dirty="0" err="1">
                <a:latin typeface="Times New Roman" panose="02020603050405020304" pitchFamily="18" charset="0"/>
                <a:cs typeface="Times New Roman" panose="02020603050405020304" pitchFamily="18" charset="0"/>
              </a:rPr>
              <a:t>internationale</a:t>
            </a:r>
            <a:r>
              <a:rPr lang="it-IT" dirty="0">
                <a:latin typeface="Times New Roman" panose="02020603050405020304" pitchFamily="18" charset="0"/>
                <a:cs typeface="Times New Roman" panose="02020603050405020304" pitchFamily="18" charset="0"/>
              </a:rPr>
              <a:t> de </a:t>
            </a:r>
            <a:r>
              <a:rPr lang="it-IT" dirty="0" err="1">
                <a:latin typeface="Times New Roman" panose="02020603050405020304" pitchFamily="18" charset="0"/>
                <a:cs typeface="Times New Roman" panose="02020603050405020304" pitchFamily="18" charset="0"/>
              </a:rPr>
              <a:t>Liège</a:t>
            </a:r>
            <a:r>
              <a:rPr lang="it-IT" dirty="0">
                <a:latin typeface="Times New Roman" panose="02020603050405020304" pitchFamily="18" charset="0"/>
                <a:cs typeface="Times New Roman" panose="02020603050405020304" pitchFamily="18" charset="0"/>
              </a:rPr>
              <a:t>, 1905</a:t>
            </a:r>
          </a:p>
        </p:txBody>
      </p:sp>
    </p:spTree>
    <p:extLst>
      <p:ext uri="{BB962C8B-B14F-4D97-AF65-F5344CB8AC3E}">
        <p14:creationId xmlns:p14="http://schemas.microsoft.com/office/powerpoint/2010/main" val="3047470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6697F4-4627-7CD9-1844-38BFABD53CAE}"/>
              </a:ext>
            </a:extLst>
          </p:cNvPr>
          <p:cNvSpPr>
            <a:spLocks noGrp="1"/>
          </p:cNvSpPr>
          <p:nvPr>
            <p:ph type="title"/>
          </p:nvPr>
        </p:nvSpPr>
        <p:spPr/>
        <p:txBody>
          <a:bodyPr/>
          <a:lstStyle/>
          <a:p>
            <a:r>
              <a:rPr lang="it-IT" i="1" dirty="0" err="1">
                <a:latin typeface="Times New Roman" panose="02020603050405020304" pitchFamily="18" charset="0"/>
                <a:cs typeface="Times New Roman" panose="02020603050405020304" pitchFamily="18" charset="0"/>
              </a:rPr>
              <a:t>Zoos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humains</a:t>
            </a:r>
            <a:endParaRPr lang="it-IT" i="1" dirty="0">
              <a:latin typeface="Times New Roman" panose="02020603050405020304" pitchFamily="18" charset="0"/>
              <a:cs typeface="Times New Roman" panose="02020603050405020304" pitchFamily="18" charset="0"/>
            </a:endParaRPr>
          </a:p>
        </p:txBody>
      </p:sp>
      <p:sp>
        <p:nvSpPr>
          <p:cNvPr id="4" name="Segnaposto testo 3">
            <a:extLst>
              <a:ext uri="{FF2B5EF4-FFF2-40B4-BE49-F238E27FC236}">
                <a16:creationId xmlns:a16="http://schemas.microsoft.com/office/drawing/2014/main" id="{19012251-C23F-CBB7-00F9-5A758D686871}"/>
              </a:ext>
            </a:extLst>
          </p:cNvPr>
          <p:cNvSpPr>
            <a:spLocks noGrp="1"/>
          </p:cNvSpPr>
          <p:nvPr>
            <p:ph type="body" sz="half" idx="2"/>
          </p:nvPr>
        </p:nvSpPr>
        <p:spPr/>
        <p:txBody>
          <a:bodyPr/>
          <a:lstStyle/>
          <a:p>
            <a:r>
              <a:rPr lang="it-IT" dirty="0">
                <a:latin typeface="Times New Roman" panose="02020603050405020304" pitchFamily="18" charset="0"/>
                <a:cs typeface="Times New Roman" panose="02020603050405020304" pitchFamily="18" charset="0"/>
              </a:rPr>
              <a:t>Exposition </a:t>
            </a:r>
            <a:r>
              <a:rPr lang="it-IT" dirty="0" err="1">
                <a:latin typeface="Times New Roman" panose="02020603050405020304" pitchFamily="18" charset="0"/>
                <a:cs typeface="Times New Roman" panose="02020603050405020304" pitchFamily="18" charset="0"/>
              </a:rPr>
              <a:t>internationale</a:t>
            </a:r>
            <a:r>
              <a:rPr lang="it-IT" dirty="0">
                <a:latin typeface="Times New Roman" panose="02020603050405020304" pitchFamily="18" charset="0"/>
                <a:cs typeface="Times New Roman" panose="02020603050405020304" pitchFamily="18" charset="0"/>
              </a:rPr>
              <a:t> coloniale et </a:t>
            </a:r>
            <a:r>
              <a:rPr lang="it-IT" dirty="0" err="1">
                <a:latin typeface="Times New Roman" panose="02020603050405020304" pitchFamily="18" charset="0"/>
                <a:cs typeface="Times New Roman" panose="02020603050405020304" pitchFamily="18" charset="0"/>
              </a:rPr>
              <a:t>des</a:t>
            </a:r>
            <a:r>
              <a:rPr lang="it-IT" dirty="0">
                <a:latin typeface="Times New Roman" panose="02020603050405020304" pitchFamily="18" charset="0"/>
                <a:cs typeface="Times New Roman" panose="02020603050405020304" pitchFamily="18" charset="0"/>
              </a:rPr>
              <a:t> </a:t>
            </a:r>
            <a:r>
              <a:rPr lang="it-IT" dirty="0" err="1">
                <a:latin typeface="Times New Roman" panose="02020603050405020304" pitchFamily="18" charset="0"/>
                <a:cs typeface="Times New Roman" panose="02020603050405020304" pitchFamily="18" charset="0"/>
              </a:rPr>
              <a:t>pays</a:t>
            </a:r>
            <a:r>
              <a:rPr lang="it-IT" dirty="0">
                <a:latin typeface="Times New Roman" panose="02020603050405020304" pitchFamily="18" charset="0"/>
                <a:cs typeface="Times New Roman" panose="02020603050405020304" pitchFamily="18" charset="0"/>
              </a:rPr>
              <a:t> d’</a:t>
            </a:r>
            <a:r>
              <a:rPr lang="it-IT" dirty="0" err="1">
                <a:latin typeface="Times New Roman" panose="02020603050405020304" pitchFamily="18" charset="0"/>
                <a:cs typeface="Times New Roman" panose="02020603050405020304" pitchFamily="18" charset="0"/>
              </a:rPr>
              <a:t>outre-mer</a:t>
            </a:r>
            <a:r>
              <a:rPr lang="it-IT" dirty="0">
                <a:latin typeface="Times New Roman" panose="02020603050405020304" pitchFamily="18" charset="0"/>
                <a:cs typeface="Times New Roman" panose="02020603050405020304" pitchFamily="18" charset="0"/>
              </a:rPr>
              <a:t>, Paris 1931</a:t>
            </a:r>
          </a:p>
        </p:txBody>
      </p:sp>
      <p:pic>
        <p:nvPicPr>
          <p:cNvPr id="3076" name="Picture 4" descr="Sauvages », les victimes des zoos humains, ces oubliés de l'histoire">
            <a:extLst>
              <a:ext uri="{FF2B5EF4-FFF2-40B4-BE49-F238E27FC236}">
                <a16:creationId xmlns:a16="http://schemas.microsoft.com/office/drawing/2014/main" id="{D26E88FE-90E6-F9BE-9CE3-66740974D8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84000" y="2748601"/>
            <a:ext cx="8208000" cy="41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309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r>
              <a:rPr lang="it-IT" dirty="0"/>
              <a:t> </a:t>
            </a:r>
          </a:p>
          <a:p>
            <a:pPr algn="just">
              <a:buFont typeface="Wingdings" pitchFamily="2" charset="2"/>
              <a:buChar char="Ø"/>
            </a:pPr>
            <a:r>
              <a:rPr lang="it-IT" dirty="0"/>
              <a:t> </a:t>
            </a:r>
            <a:r>
              <a:rPr lang="it-IT" dirty="0">
                <a:latin typeface="Times New Roman" panose="02020603050405020304" pitchFamily="18" charset="0"/>
                <a:cs typeface="Times New Roman" panose="02020603050405020304" pitchFamily="18" charset="0"/>
              </a:rPr>
              <a:t>l’elaborazione razzista sembra dare un nuovo slancio all’identificazione delle comunità nazionali. Partendo dalle considerazioni dell’antropologia razzista, </a:t>
            </a:r>
            <a:r>
              <a:rPr lang="it-IT" b="1" dirty="0">
                <a:latin typeface="Times New Roman" panose="02020603050405020304" pitchFamily="18" charset="0"/>
                <a:cs typeface="Times New Roman" panose="02020603050405020304" pitchFamily="18" charset="0"/>
              </a:rPr>
              <a:t>una nazione/razza viene infatti ora definita in rapporto alle differenze che la separano da qualche altra nazione/razza identificata come inferiore, e per questo potenzialmente minacciosa e nemica</a:t>
            </a:r>
            <a:endParaRPr lang="it-IT" dirty="0">
              <a:effectLst/>
              <a:latin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570458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buFontTx/>
              <a:buChar char="-"/>
            </a:pPr>
            <a:r>
              <a:rPr lang="it-IT" dirty="0">
                <a:latin typeface="Times New Roman" panose="02020603050405020304" pitchFamily="18" charset="0"/>
                <a:cs typeface="Times New Roman" panose="02020603050405020304" pitchFamily="18" charset="0"/>
              </a:rPr>
              <a:t>Stati Uniti: politica segregazionista nei confronti degli afro-americani e dei nativi americani; razzismo militante</a:t>
            </a:r>
          </a:p>
          <a:p>
            <a:pPr marL="0" indent="0">
              <a:buNone/>
            </a:pPr>
            <a:endParaRPr lang="it-IT" dirty="0">
              <a:latin typeface="Times New Roman" panose="02020603050405020304" pitchFamily="18" charset="0"/>
              <a:cs typeface="Times New Roman" panose="02020603050405020304" pitchFamily="18" charset="0"/>
            </a:endParaRPr>
          </a:p>
          <a:p>
            <a:pPr>
              <a:buFontTx/>
              <a:buChar char="-"/>
            </a:pPr>
            <a:r>
              <a:rPr lang="it-IT" dirty="0">
                <a:latin typeface="Times New Roman" panose="02020603050405020304" pitchFamily="18" charset="0"/>
                <a:cs typeface="Times New Roman" panose="02020603050405020304" pitchFamily="18" charset="0"/>
              </a:rPr>
              <a:t>Europa: antisemitismo</a:t>
            </a:r>
          </a:p>
          <a:p>
            <a:pPr marL="0" indent="0">
              <a:buNone/>
            </a:pPr>
            <a:endParaRPr lang="it-IT" dirty="0"/>
          </a:p>
        </p:txBody>
      </p:sp>
    </p:spTree>
    <p:extLst>
      <p:ext uri="{BB962C8B-B14F-4D97-AF65-F5344CB8AC3E}">
        <p14:creationId xmlns:p14="http://schemas.microsoft.com/office/powerpoint/2010/main" val="3727625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444A43C-ED26-BA45-A7F9-8519B80567D3}"/>
              </a:ext>
            </a:extLst>
          </p:cNvPr>
          <p:cNvSpPr>
            <a:spLocks noGrp="1"/>
          </p:cNvSpPr>
          <p:nvPr>
            <p:ph idx="1"/>
          </p:nvPr>
        </p:nvSpPr>
        <p:spPr/>
        <p:txBody>
          <a:bodyPr/>
          <a:lstStyle/>
          <a:p>
            <a:r>
              <a:rPr lang="it-IT" dirty="0">
                <a:latin typeface="Times New Roman" panose="02020603050405020304" pitchFamily="18" charset="0"/>
                <a:cs typeface="Times New Roman" panose="02020603050405020304" pitchFamily="18" charset="0"/>
              </a:rPr>
              <a:t>Differenza tra ebrei russi ed europei</a:t>
            </a:r>
          </a:p>
          <a:p>
            <a:r>
              <a:rPr lang="it-IT" dirty="0">
                <a:latin typeface="Times New Roman" panose="02020603050405020304" pitchFamily="18" charset="0"/>
                <a:cs typeface="Times New Roman" panose="02020603050405020304" pitchFamily="18" charset="0"/>
              </a:rPr>
              <a:t>Legami antisemitismo – processo di emancipazione degli ebrei</a:t>
            </a:r>
          </a:p>
          <a:p>
            <a:r>
              <a:rPr lang="it-IT" dirty="0">
                <a:latin typeface="Times New Roman" panose="02020603050405020304" pitchFamily="18" charset="0"/>
                <a:cs typeface="Times New Roman" panose="02020603050405020304" pitchFamily="18" charset="0"/>
              </a:rPr>
              <a:t>Dall’antisemitismo culturale all’antisemitismo politico</a:t>
            </a:r>
          </a:p>
          <a:p>
            <a:pPr marL="0" indent="0">
              <a:buNone/>
            </a:pPr>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1894: Affaire </a:t>
            </a:r>
            <a:r>
              <a:rPr lang="it-IT" b="1" dirty="0" err="1">
                <a:latin typeface="Times New Roman" panose="02020603050405020304" pitchFamily="18" charset="0"/>
                <a:cs typeface="Times New Roman" panose="02020603050405020304" pitchFamily="18" charset="0"/>
              </a:rPr>
              <a:t>Dreyfus</a:t>
            </a:r>
            <a:endParaRPr lang="it-IT" b="1" dirty="0">
              <a:latin typeface="Times New Roman" panose="02020603050405020304" pitchFamily="18" charset="0"/>
              <a:cs typeface="Times New Roman" panose="02020603050405020304" pitchFamily="18" charset="0"/>
            </a:endParaRPr>
          </a:p>
          <a:p>
            <a:endParaRPr lang="it-IT" b="1"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Theodor Herzl</a:t>
            </a:r>
            <a:r>
              <a:rPr lang="it-IT" dirty="0">
                <a:latin typeface="Times New Roman" panose="02020603050405020304" pitchFamily="18" charset="0"/>
                <a:cs typeface="Times New Roman" panose="02020603050405020304" pitchFamily="18" charset="0"/>
              </a:rPr>
              <a:t> e la nascita </a:t>
            </a:r>
            <a:r>
              <a:rPr lang="it-IT">
                <a:latin typeface="Times New Roman" panose="02020603050405020304" pitchFamily="18" charset="0"/>
                <a:cs typeface="Times New Roman" panose="02020603050405020304" pitchFamily="18" charset="0"/>
              </a:rPr>
              <a:t>del </a:t>
            </a:r>
            <a:r>
              <a:rPr lang="it-IT" b="1">
                <a:latin typeface="Times New Roman" panose="02020603050405020304" pitchFamily="18" charset="0"/>
                <a:cs typeface="Times New Roman" panose="02020603050405020304" pitchFamily="18" charset="0"/>
              </a:rPr>
              <a:t>sionismo</a:t>
            </a:r>
            <a:endParaRPr lang="it-IT"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35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64E1DC0-C79D-364B-89FD-B350DF38D80F}"/>
              </a:ext>
            </a:extLst>
          </p:cNvPr>
          <p:cNvSpPr>
            <a:spLocks noGrp="1"/>
          </p:cNvSpPr>
          <p:nvPr>
            <p:ph idx="1"/>
          </p:nvPr>
        </p:nvSpPr>
        <p:spPr/>
        <p:txBody>
          <a:bodyPr>
            <a:normAutofit fontScale="70000" lnSpcReduction="20000"/>
          </a:bodyPr>
          <a:lstStyle/>
          <a:p>
            <a:pPr marL="0" indent="0" algn="ctr">
              <a:buNone/>
            </a:pPr>
            <a:r>
              <a:rPr lang="it-IT" b="1" dirty="0">
                <a:latin typeface="Times New Roman" panose="02020603050405020304" pitchFamily="18" charset="0"/>
                <a:cs typeface="Times New Roman" panose="02020603050405020304" pitchFamily="18" charset="0"/>
              </a:rPr>
              <a:t>Liberalismo</a:t>
            </a:r>
            <a:endParaRPr lang="it-IT" dirty="0">
              <a:latin typeface="Times New Roman" panose="02020603050405020304" pitchFamily="18" charset="0"/>
              <a:cs typeface="Times New Roman" panose="02020603050405020304" pitchFamily="18" charset="0"/>
            </a:endParaRPr>
          </a:p>
          <a:p>
            <a:pPr marL="0" indent="0">
              <a:buNone/>
            </a:pPr>
            <a:endParaRPr lang="it-IT" dirty="0">
              <a:latin typeface="Times New Roman" panose="02020603050405020304" pitchFamily="18" charset="0"/>
              <a:cs typeface="Times New Roman" panose="02020603050405020304" pitchFamily="18" charset="0"/>
            </a:endParaRPr>
          </a:p>
          <a:p>
            <a:pPr>
              <a:buFont typeface="Wingdings" pitchFamily="2" charset="2"/>
              <a:buChar char="Ø"/>
            </a:pPr>
            <a:r>
              <a:rPr lang="it-IT" dirty="0">
                <a:latin typeface="Times New Roman" panose="02020603050405020304" pitchFamily="18" charset="0"/>
                <a:cs typeface="Times New Roman" panose="02020603050405020304" pitchFamily="18" charset="0"/>
              </a:rPr>
              <a:t>Riconoscimento di un valore autonomo all’individuo e tendenza a limitare l’azione dello Stato in base a una costante distinzione di pubblico e privato</a:t>
            </a:r>
          </a:p>
          <a:p>
            <a:pPr marL="0" indent="0">
              <a:buNone/>
            </a:pPr>
            <a:endParaRPr lang="it-IT" dirty="0">
              <a:latin typeface="Times New Roman" panose="02020603050405020304" pitchFamily="18" charset="0"/>
              <a:cs typeface="Times New Roman" panose="02020603050405020304" pitchFamily="18" charset="0"/>
            </a:endParaRPr>
          </a:p>
          <a:p>
            <a:pPr marL="514350" indent="-514350">
              <a:buAutoNum type="arabicPeriod"/>
            </a:pPr>
            <a:r>
              <a:rPr lang="it-IT" dirty="0">
                <a:latin typeface="Times New Roman" panose="02020603050405020304" pitchFamily="18" charset="0"/>
                <a:cs typeface="Times New Roman" panose="02020603050405020304" pitchFamily="18" charset="0"/>
              </a:rPr>
              <a:t>Libero mercato e libero imprenditore</a:t>
            </a:r>
          </a:p>
          <a:p>
            <a:pPr marL="514350" indent="-514350">
              <a:buAutoNum type="arabicPeriod"/>
            </a:pPr>
            <a:r>
              <a:rPr lang="it-IT" dirty="0">
                <a:latin typeface="Times New Roman" panose="02020603050405020304" pitchFamily="18" charset="0"/>
                <a:cs typeface="Times New Roman" panose="02020603050405020304" pitchFamily="18" charset="0"/>
              </a:rPr>
              <a:t>Società civile e sue articolazioni</a:t>
            </a:r>
          </a:p>
          <a:p>
            <a:pPr marL="514350" indent="-514350">
              <a:buAutoNum type="arabicPeriod"/>
            </a:pPr>
            <a:r>
              <a:rPr lang="it-IT" dirty="0">
                <a:latin typeface="Times New Roman" panose="02020603050405020304" pitchFamily="18" charset="0"/>
                <a:cs typeface="Times New Roman" panose="02020603050405020304" pitchFamily="18" charset="0"/>
              </a:rPr>
              <a:t>Istituzioni costituzionali e parlamentari</a:t>
            </a:r>
          </a:p>
          <a:p>
            <a:pPr marL="514350" indent="-514350">
              <a:buAutoNum type="arabicPeriod"/>
            </a:pPr>
            <a:r>
              <a:rPr lang="it-IT" dirty="0">
                <a:latin typeface="Times New Roman" panose="02020603050405020304" pitchFamily="18" charset="0"/>
                <a:cs typeface="Times New Roman" panose="02020603050405020304" pitchFamily="18" charset="0"/>
              </a:rPr>
              <a:t>Esercizio dei diritti politici, a esclusione dei soggetti ‘immaturi’</a:t>
            </a:r>
          </a:p>
          <a:p>
            <a:pPr marL="514350" indent="-514350">
              <a:buAutoNum type="arabicPeriod"/>
            </a:pPr>
            <a:endParaRPr lang="it-IT" dirty="0">
              <a:latin typeface="Times New Roman" panose="02020603050405020304" pitchFamily="18" charset="0"/>
              <a:cs typeface="Times New Roman" panose="02020603050405020304" pitchFamily="18" charset="0"/>
            </a:endParaRPr>
          </a:p>
          <a:p>
            <a:r>
              <a:rPr lang="it-IT" b="1" dirty="0">
                <a:latin typeface="Times New Roman" panose="02020603050405020304" pitchFamily="18" charset="0"/>
                <a:cs typeface="Times New Roman" panose="02020603050405020304" pitchFamily="18" charset="0"/>
              </a:rPr>
              <a:t>Democratici</a:t>
            </a:r>
            <a:r>
              <a:rPr lang="it-IT" dirty="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 Preferenza per l’assetto repubblicano</a:t>
            </a:r>
          </a:p>
          <a:p>
            <a:pPr marL="0" indent="0">
              <a:buNone/>
            </a:pPr>
            <a:r>
              <a:rPr lang="it-IT" dirty="0">
                <a:latin typeface="Times New Roman" panose="02020603050405020304" pitchFamily="18" charset="0"/>
                <a:cs typeface="Times New Roman" panose="02020603050405020304" pitchFamily="18" charset="0"/>
              </a:rPr>
              <a:t>- Estensione del </a:t>
            </a:r>
            <a:r>
              <a:rPr lang="it-IT" b="1" dirty="0">
                <a:latin typeface="Times New Roman" panose="02020603050405020304" pitchFamily="18" charset="0"/>
                <a:cs typeface="Times New Roman" panose="02020603050405020304" pitchFamily="18" charset="0"/>
              </a:rPr>
              <a:t>diritto di voto </a:t>
            </a:r>
            <a:r>
              <a:rPr lang="it-IT" dirty="0">
                <a:latin typeface="Times New Roman" panose="02020603050405020304" pitchFamily="18" charset="0"/>
                <a:cs typeface="Times New Roman" panose="02020603050405020304" pitchFamily="18" charset="0"/>
              </a:rPr>
              <a:t>a tutti i maschi adulti</a:t>
            </a:r>
          </a:p>
          <a:p>
            <a:pPr marL="514350" indent="-514350">
              <a:buAutoNum type="arabicPeriod"/>
            </a:pPr>
            <a:endParaRPr lang="it-IT" dirty="0"/>
          </a:p>
        </p:txBody>
      </p:sp>
    </p:spTree>
    <p:extLst>
      <p:ext uri="{BB962C8B-B14F-4D97-AF65-F5344CB8AC3E}">
        <p14:creationId xmlns:p14="http://schemas.microsoft.com/office/powerpoint/2010/main" val="658688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095802C-340A-F14F-BC3A-FFB28244FBE6}"/>
              </a:ext>
            </a:extLst>
          </p:cNvPr>
          <p:cNvSpPr>
            <a:spLocks noGrp="1"/>
          </p:cNvSpPr>
          <p:nvPr>
            <p:ph idx="1"/>
          </p:nvPr>
        </p:nvSpPr>
        <p:spPr/>
        <p:txBody>
          <a:bodyPr>
            <a:normAutofit/>
          </a:bodyPr>
          <a:lstStyle/>
          <a:p>
            <a:pPr marL="0" indent="0" algn="ctr">
              <a:buNone/>
            </a:pPr>
            <a:r>
              <a:rPr lang="it-IT" b="1" dirty="0">
                <a:latin typeface="Times New Roman" panose="02020603050405020304" pitchFamily="18" charset="0"/>
                <a:cs typeface="Times New Roman" panose="02020603050405020304" pitchFamily="18" charset="0"/>
              </a:rPr>
              <a:t>Socialismo</a:t>
            </a:r>
          </a:p>
          <a:p>
            <a:pPr marL="514350" indent="-514350">
              <a:buAutoNum type="alphaLcPeriod"/>
            </a:pPr>
            <a:r>
              <a:rPr lang="it-IT" b="1" dirty="0">
                <a:latin typeface="Times New Roman" panose="02020603050405020304" pitchFamily="18" charset="0"/>
                <a:cs typeface="Times New Roman" panose="02020603050405020304" pitchFamily="18" charset="0"/>
              </a:rPr>
              <a:t>utopistico</a:t>
            </a:r>
            <a:r>
              <a:rPr lang="it-IT" dirty="0">
                <a:latin typeface="Times New Roman" panose="02020603050405020304" pitchFamily="18" charset="0"/>
                <a:cs typeface="Times New Roman" panose="02020603050405020304" pitchFamily="18" charset="0"/>
              </a:rPr>
              <a:t>:</a:t>
            </a:r>
          </a:p>
          <a:p>
            <a:pPr marL="0" indent="0">
              <a:spcBef>
                <a:spcPts val="0"/>
              </a:spcBef>
              <a:buNone/>
            </a:pPr>
            <a:r>
              <a:rPr lang="it-IT" dirty="0">
                <a:latin typeface="Times New Roman" panose="02020603050405020304" pitchFamily="18" charset="0"/>
                <a:cs typeface="Times New Roman" panose="02020603050405020304" pitchFamily="18" charset="0"/>
              </a:rPr>
              <a:t>Robert Owen</a:t>
            </a:r>
          </a:p>
          <a:p>
            <a:pPr marL="0" indent="0">
              <a:spcBef>
                <a:spcPts val="0"/>
              </a:spcBef>
              <a:buNone/>
            </a:pPr>
            <a:r>
              <a:rPr lang="it-IT" dirty="0">
                <a:latin typeface="Times New Roman" panose="02020603050405020304" pitchFamily="18" charset="0"/>
                <a:cs typeface="Times New Roman" panose="02020603050405020304" pitchFamily="18" charset="0"/>
              </a:rPr>
              <a:t>Claude-Henri de Saint-Simon</a:t>
            </a:r>
          </a:p>
          <a:p>
            <a:pPr marL="0" indent="0">
              <a:spcBef>
                <a:spcPts val="0"/>
              </a:spcBef>
              <a:buNone/>
            </a:pPr>
            <a:r>
              <a:rPr lang="it-IT" dirty="0">
                <a:latin typeface="Times New Roman" panose="02020603050405020304" pitchFamily="18" charset="0"/>
                <a:cs typeface="Times New Roman" panose="02020603050405020304" pitchFamily="18" charset="0"/>
              </a:rPr>
              <a:t>Charles Fourier</a:t>
            </a:r>
          </a:p>
          <a:p>
            <a:pPr marL="0" indent="0">
              <a:spcBef>
                <a:spcPts val="0"/>
              </a:spcBef>
              <a:buNone/>
            </a:pPr>
            <a:r>
              <a:rPr lang="it-IT" dirty="0">
                <a:latin typeface="Times New Roman" panose="02020603050405020304" pitchFamily="18" charset="0"/>
                <a:cs typeface="Times New Roman" panose="02020603050405020304" pitchFamily="18" charset="0"/>
              </a:rPr>
              <a:t>Auguste </a:t>
            </a:r>
            <a:r>
              <a:rPr lang="it-IT" dirty="0" err="1">
                <a:latin typeface="Times New Roman" panose="02020603050405020304" pitchFamily="18" charset="0"/>
                <a:cs typeface="Times New Roman" panose="02020603050405020304" pitchFamily="18" charset="0"/>
              </a:rPr>
              <a:t>Blanqui</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Louis Blanc</a:t>
            </a:r>
          </a:p>
          <a:p>
            <a:pPr marL="0" indent="0">
              <a:spcBef>
                <a:spcPts val="0"/>
              </a:spcBef>
              <a:buNone/>
            </a:pPr>
            <a:r>
              <a:rPr lang="it-IT" dirty="0">
                <a:latin typeface="Times New Roman" panose="02020603050405020304" pitchFamily="18" charset="0"/>
                <a:cs typeface="Times New Roman" panose="02020603050405020304" pitchFamily="18" charset="0"/>
              </a:rPr>
              <a:t>Pierre </a:t>
            </a:r>
            <a:r>
              <a:rPr lang="it-IT" dirty="0" err="1">
                <a:latin typeface="Times New Roman" panose="02020603050405020304" pitchFamily="18" charset="0"/>
                <a:cs typeface="Times New Roman" panose="02020603050405020304" pitchFamily="18" charset="0"/>
              </a:rPr>
              <a:t>Josehp</a:t>
            </a:r>
            <a:r>
              <a:rPr lang="it-IT" dirty="0">
                <a:latin typeface="Times New Roman" panose="02020603050405020304" pitchFamily="18" charset="0"/>
                <a:cs typeface="Times New Roman" panose="02020603050405020304" pitchFamily="18" charset="0"/>
              </a:rPr>
              <a:t> Proudhon</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715979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2B618D1-16D9-214B-A967-0D5CE99DB19C}"/>
              </a:ext>
            </a:extLst>
          </p:cNvPr>
          <p:cNvSpPr>
            <a:spLocks noGrp="1"/>
          </p:cNvSpPr>
          <p:nvPr>
            <p:ph idx="1"/>
          </p:nvPr>
        </p:nvSpPr>
        <p:spPr/>
        <p:txBody>
          <a:bodyPr/>
          <a:lstStyle/>
          <a:p>
            <a:pPr marL="0" indent="0">
              <a:buNone/>
            </a:pPr>
            <a:r>
              <a:rPr lang="it-IT" dirty="0">
                <a:latin typeface="Times New Roman" panose="02020603050405020304" pitchFamily="18" charset="0"/>
                <a:cs typeface="Times New Roman" panose="02020603050405020304" pitchFamily="18" charset="0"/>
              </a:rPr>
              <a:t>b. </a:t>
            </a:r>
            <a:r>
              <a:rPr lang="it-IT" b="1" dirty="0">
                <a:latin typeface="Times New Roman" panose="02020603050405020304" pitchFamily="18" charset="0"/>
                <a:cs typeface="Times New Roman" panose="02020603050405020304" pitchFamily="18" charset="0"/>
              </a:rPr>
              <a:t>scientifico</a:t>
            </a:r>
            <a:r>
              <a:rPr lang="it-IT" dirty="0">
                <a:latin typeface="Times New Roman" panose="02020603050405020304" pitchFamily="18" charset="0"/>
                <a:cs typeface="Times New Roman" panose="02020603050405020304" pitchFamily="18" charset="0"/>
              </a:rPr>
              <a:t>:</a:t>
            </a:r>
          </a:p>
          <a:p>
            <a:pPr marL="0" indent="0">
              <a:buNone/>
            </a:pPr>
            <a:r>
              <a:rPr lang="it-IT" dirty="0">
                <a:latin typeface="Times New Roman" panose="02020603050405020304" pitchFamily="18" charset="0"/>
                <a:cs typeface="Times New Roman" panose="02020603050405020304" pitchFamily="18" charset="0"/>
              </a:rPr>
              <a:t>Karl Marx e Friedrich Engels</a:t>
            </a:r>
          </a:p>
          <a:p>
            <a:pPr marL="0" indent="0">
              <a:buNone/>
            </a:pPr>
            <a:r>
              <a:rPr lang="it-IT" dirty="0">
                <a:latin typeface="Times New Roman" panose="02020603050405020304" pitchFamily="18" charset="0"/>
                <a:cs typeface="Times New Roman" panose="02020603050405020304" pitchFamily="18" charset="0"/>
              </a:rPr>
              <a:t>&gt; rivoluzione + fondamenta economico-filosofiche</a:t>
            </a:r>
          </a:p>
        </p:txBody>
      </p:sp>
    </p:spTree>
    <p:extLst>
      <p:ext uri="{BB962C8B-B14F-4D97-AF65-F5344CB8AC3E}">
        <p14:creationId xmlns:p14="http://schemas.microsoft.com/office/powerpoint/2010/main" val="343701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FD0580-9FD4-EF4E-A2BD-66E369EDBC1A}"/>
              </a:ext>
            </a:extLst>
          </p:cNvPr>
          <p:cNvSpPr>
            <a:spLocks noGrp="1"/>
          </p:cNvSpPr>
          <p:nvPr>
            <p:ph type="title"/>
          </p:nvPr>
        </p:nvSpPr>
        <p:spPr/>
        <p:txBody>
          <a:bodyPr/>
          <a:lstStyle/>
          <a:p>
            <a:pPr algn="ctr"/>
            <a:r>
              <a:rPr lang="it-IT" i="1" dirty="0">
                <a:latin typeface="Times New Roman" panose="02020603050405020304" pitchFamily="18" charset="0"/>
                <a:cs typeface="Times New Roman" panose="02020603050405020304" pitchFamily="18" charset="0"/>
              </a:rPr>
              <a:t>Manifesto del partito comunista </a:t>
            </a:r>
            <a:r>
              <a:rPr lang="it-IT" dirty="0">
                <a:latin typeface="Times New Roman" panose="02020603050405020304" pitchFamily="18" charset="0"/>
                <a:cs typeface="Times New Roman" panose="02020603050405020304" pitchFamily="18" charset="0"/>
              </a:rPr>
              <a:t>(1848)</a:t>
            </a:r>
          </a:p>
        </p:txBody>
      </p:sp>
      <p:sp>
        <p:nvSpPr>
          <p:cNvPr id="3" name="Segnaposto contenuto 2">
            <a:extLst>
              <a:ext uri="{FF2B5EF4-FFF2-40B4-BE49-F238E27FC236}">
                <a16:creationId xmlns:a16="http://schemas.microsoft.com/office/drawing/2014/main" id="{6B948004-7EF5-194B-8D38-A1EF4763A64F}"/>
              </a:ext>
            </a:extLst>
          </p:cNvPr>
          <p:cNvSpPr>
            <a:spLocks noGrp="1"/>
          </p:cNvSpPr>
          <p:nvPr>
            <p:ph idx="1"/>
          </p:nvPr>
        </p:nvSpPr>
        <p:spPr/>
        <p:txBody>
          <a:bodyPr>
            <a:normAutofit fontScale="92500" lnSpcReduction="20000"/>
          </a:bodyPr>
          <a:lstStyle/>
          <a:p>
            <a:pPr marL="0" indent="0" algn="just">
              <a:buNone/>
            </a:pPr>
            <a:r>
              <a:rPr lang="it-IT" dirty="0">
                <a:latin typeface="Times New Roman" panose="02020603050405020304" pitchFamily="18" charset="0"/>
                <a:cs typeface="Times New Roman" panose="02020603050405020304" pitchFamily="18" charset="0"/>
              </a:rPr>
              <a:t>Uno spettro si aggira per l'Europa: lo spettro del comunismo. Tutte le potenze della vecchia Europa si sono coalizzate in una sacra caccia alle streghe contro questo spettro: il papa e lo zar, Metternich e </a:t>
            </a:r>
            <a:r>
              <a:rPr lang="it-IT" dirty="0" err="1">
                <a:latin typeface="Times New Roman" panose="02020603050405020304" pitchFamily="18" charset="0"/>
                <a:cs typeface="Times New Roman" panose="02020603050405020304" pitchFamily="18" charset="0"/>
              </a:rPr>
              <a:t>Guizot</a:t>
            </a:r>
            <a:r>
              <a:rPr lang="it-IT" dirty="0">
                <a:latin typeface="Times New Roman" panose="02020603050405020304" pitchFamily="18" charset="0"/>
                <a:cs typeface="Times New Roman" panose="02020603050405020304" pitchFamily="18" charset="0"/>
              </a:rPr>
              <a:t>, radicali francesi e poliziotti tedeschi. Dov'è il partito di opposizione che non sia stato bollato di comunismo dai suoi avversari al governo, dove il partito di opposizione che non abbia ritorto l'infamante accusa di comunismo sia contro gli esponenti più progressisti dell'opposizione che contro i suoi avversari reazionari? Di qui due conseguenze. Il comunismo viene ormai riconosciuto da tutte le potenze europee come una potenza. È gran tempo che i comunisti espongano apertamente a tutto il mondo la loro prospettiva, i loro scopi, le loro tendenze, e oppongano alla favola dello spettro del comunismo un manifesto del partito. A questo scopo si sono radunati a Londra comunisti delle più diverse nazionalità e hanno redatto il seguente manifesto, che viene pubblicato in lingua inglese, francese, tedesca, italiana, fiamminga e danese.</a:t>
            </a:r>
          </a:p>
          <a:p>
            <a:pPr marL="0" indent="0">
              <a:buNone/>
            </a:pPr>
            <a:endParaRPr lang="it-IT" dirty="0"/>
          </a:p>
        </p:txBody>
      </p:sp>
    </p:spTree>
    <p:extLst>
      <p:ext uri="{BB962C8B-B14F-4D97-AF65-F5344CB8AC3E}">
        <p14:creationId xmlns:p14="http://schemas.microsoft.com/office/powerpoint/2010/main" val="377319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A3E50C-B482-9544-BF74-42B8C6226A20}"/>
              </a:ext>
            </a:extLst>
          </p:cNvPr>
          <p:cNvSpPr>
            <a:spLocks noGrp="1"/>
          </p:cNvSpPr>
          <p:nvPr>
            <p:ph idx="1"/>
          </p:nvPr>
        </p:nvSpPr>
        <p:spPr/>
        <p:txBody>
          <a:bodyPr/>
          <a:lstStyle/>
          <a:p>
            <a:pPr>
              <a:buFontTx/>
              <a:buChar char="-"/>
            </a:pPr>
            <a:r>
              <a:rPr lang="it-IT" dirty="0">
                <a:latin typeface="Times New Roman" panose="02020603050405020304" pitchFamily="18" charset="0"/>
                <a:cs typeface="Times New Roman" panose="02020603050405020304" pitchFamily="18" charset="0"/>
              </a:rPr>
              <a:t>Concezione materialistica della storia</a:t>
            </a:r>
          </a:p>
          <a:p>
            <a:pPr>
              <a:buFontTx/>
              <a:buChar char="-"/>
            </a:pPr>
            <a:r>
              <a:rPr lang="it-IT" dirty="0">
                <a:latin typeface="Times New Roman" panose="02020603050405020304" pitchFamily="18" charset="0"/>
                <a:cs typeface="Times New Roman" panose="02020603050405020304" pitchFamily="18" charset="0"/>
              </a:rPr>
              <a:t>Rivoluzione proletaria</a:t>
            </a:r>
          </a:p>
          <a:p>
            <a:pPr>
              <a:buFontTx/>
              <a:buChar char="-"/>
            </a:pPr>
            <a:r>
              <a:rPr lang="it-IT" dirty="0">
                <a:latin typeface="Times New Roman" panose="02020603050405020304" pitchFamily="18" charset="0"/>
                <a:cs typeface="Times New Roman" panose="02020603050405020304" pitchFamily="18" charset="0"/>
              </a:rPr>
              <a:t>Organizzazione internazionale del proletariato</a:t>
            </a:r>
          </a:p>
          <a:p>
            <a:pPr>
              <a:buFontTx/>
              <a:buChar char="-"/>
            </a:pPr>
            <a:r>
              <a:rPr lang="it-IT" dirty="0">
                <a:latin typeface="Times New Roman" panose="02020603050405020304" pitchFamily="18" charset="0"/>
                <a:cs typeface="Times New Roman" panose="02020603050405020304" pitchFamily="18" charset="0"/>
              </a:rPr>
              <a:t>Differenza tra la prospettiva marxista e quella anarchica</a:t>
            </a:r>
          </a:p>
          <a:p>
            <a:pPr>
              <a:buFontTx/>
              <a:buChar char="-"/>
            </a:pPr>
            <a:r>
              <a:rPr lang="it-IT" dirty="0">
                <a:latin typeface="Times New Roman" panose="02020603050405020304" pitchFamily="18" charset="0"/>
                <a:cs typeface="Times New Roman" panose="02020603050405020304" pitchFamily="18" charset="0"/>
              </a:rPr>
              <a:t>Le scissioni interne al movimento operaio e socialista</a:t>
            </a:r>
          </a:p>
          <a:p>
            <a:pPr>
              <a:buFontTx/>
              <a:buChar char="-"/>
            </a:pPr>
            <a:endParaRPr lang="it-IT" dirty="0"/>
          </a:p>
        </p:txBody>
      </p:sp>
    </p:spTree>
    <p:extLst>
      <p:ext uri="{BB962C8B-B14F-4D97-AF65-F5344CB8AC3E}">
        <p14:creationId xmlns:p14="http://schemas.microsoft.com/office/powerpoint/2010/main" val="1119530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B9B39E-B8DF-D045-9E17-DE0F290A6117}"/>
              </a:ext>
            </a:extLst>
          </p:cNvPr>
          <p:cNvSpPr>
            <a:spLocks noGrp="1"/>
          </p:cNvSpPr>
          <p:nvPr>
            <p:ph idx="1"/>
          </p:nvPr>
        </p:nvSpPr>
        <p:spPr/>
        <p:txBody>
          <a:bodyPr/>
          <a:lstStyle/>
          <a:p>
            <a:pPr marL="0" indent="0">
              <a:buNone/>
            </a:pPr>
            <a:r>
              <a:rPr lang="it-IT" dirty="0">
                <a:latin typeface="Times New Roman" panose="02020603050405020304" pitchFamily="18" charset="0"/>
                <a:cs typeface="Times New Roman" panose="02020603050405020304" pitchFamily="18" charset="0"/>
              </a:rPr>
              <a:t>Modernità dei partiti socialisti:</a:t>
            </a:r>
          </a:p>
          <a:p>
            <a:pPr>
              <a:buFontTx/>
              <a:buChar char="-"/>
            </a:pPr>
            <a:r>
              <a:rPr lang="it-IT" dirty="0">
                <a:latin typeface="Times New Roman" panose="02020603050405020304" pitchFamily="18" charset="0"/>
                <a:cs typeface="Times New Roman" panose="02020603050405020304" pitchFamily="18" charset="0"/>
              </a:rPr>
              <a:t>Associazioni federali</a:t>
            </a:r>
          </a:p>
          <a:p>
            <a:pPr>
              <a:buFontTx/>
              <a:buChar char="-"/>
            </a:pPr>
            <a:r>
              <a:rPr lang="it-IT" dirty="0">
                <a:latin typeface="Times New Roman" panose="02020603050405020304" pitchFamily="18" charset="0"/>
                <a:cs typeface="Times New Roman" panose="02020603050405020304" pitchFamily="18" charset="0"/>
              </a:rPr>
              <a:t>Associazioni formalizzate</a:t>
            </a:r>
          </a:p>
          <a:p>
            <a:pPr>
              <a:buFontTx/>
              <a:buChar char="-"/>
            </a:pPr>
            <a:r>
              <a:rPr lang="it-IT" dirty="0">
                <a:latin typeface="Times New Roman" panose="02020603050405020304" pitchFamily="18" charset="0"/>
                <a:cs typeface="Times New Roman" panose="02020603050405020304" pitchFamily="18" charset="0"/>
              </a:rPr>
              <a:t>Organizzazioni satelliti</a:t>
            </a:r>
          </a:p>
          <a:p>
            <a:pPr>
              <a:buFontTx/>
              <a:buChar char="-"/>
            </a:pPr>
            <a:r>
              <a:rPr lang="it-IT" dirty="0">
                <a:latin typeface="Times New Roman" panose="02020603050405020304" pitchFamily="18" charset="0"/>
                <a:cs typeface="Times New Roman" panose="02020603050405020304" pitchFamily="18" charset="0"/>
              </a:rPr>
              <a:t>Legame con le associazioni sindacali</a:t>
            </a:r>
          </a:p>
          <a:p>
            <a:pPr>
              <a:buFontTx/>
              <a:buChar char="-"/>
            </a:pPr>
            <a:r>
              <a:rPr lang="it-IT" dirty="0">
                <a:latin typeface="Times New Roman" panose="02020603050405020304" pitchFamily="18" charset="0"/>
                <a:cs typeface="Times New Roman" panose="02020603050405020304" pitchFamily="18" charset="0"/>
              </a:rPr>
              <a:t>Feste, simboli, riti</a:t>
            </a:r>
          </a:p>
          <a:p>
            <a:pPr>
              <a:buFontTx/>
              <a:buChar char="-"/>
            </a:pPr>
            <a:r>
              <a:rPr lang="it-IT" dirty="0">
                <a:latin typeface="Times New Roman" panose="02020603050405020304" pitchFamily="18" charset="0"/>
                <a:cs typeface="Times New Roman" panose="02020603050405020304" pitchFamily="18" charset="0"/>
              </a:rPr>
              <a:t>Strumenti di lotta</a:t>
            </a:r>
          </a:p>
          <a:p>
            <a:pPr>
              <a:buFontTx/>
              <a:buChar char="-"/>
            </a:pPr>
            <a:r>
              <a:rPr lang="it-IT" dirty="0">
                <a:latin typeface="Times New Roman" panose="02020603050405020304" pitchFamily="18" charset="0"/>
                <a:cs typeface="Times New Roman" panose="02020603050405020304" pitchFamily="18" charset="0"/>
              </a:rPr>
              <a:t>Rivoluzione/ riforme</a:t>
            </a:r>
          </a:p>
          <a:p>
            <a:pPr>
              <a:buFontTx/>
              <a:buChar char="-"/>
            </a:pPr>
            <a:endParaRPr lang="it-IT" dirty="0"/>
          </a:p>
        </p:txBody>
      </p:sp>
    </p:spTree>
    <p:extLst>
      <p:ext uri="{BB962C8B-B14F-4D97-AF65-F5344CB8AC3E}">
        <p14:creationId xmlns:p14="http://schemas.microsoft.com/office/powerpoint/2010/main" val="2861724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contenuto 5">
            <a:extLst>
              <a:ext uri="{FF2B5EF4-FFF2-40B4-BE49-F238E27FC236}">
                <a16:creationId xmlns:a16="http://schemas.microsoft.com/office/drawing/2014/main" id="{DBC2275E-C6C8-E749-8DF2-B71C7A15CFFE}"/>
              </a:ext>
            </a:extLst>
          </p:cNvPr>
          <p:cNvPicPr>
            <a:picLocks noGrp="1" noChangeAspect="1"/>
          </p:cNvPicPr>
          <p:nvPr>
            <p:ph sz="half" idx="1"/>
          </p:nvPr>
        </p:nvPicPr>
        <p:blipFill>
          <a:blip r:embed="rId2"/>
          <a:stretch>
            <a:fillRect/>
          </a:stretch>
        </p:blipFill>
        <p:spPr>
          <a:xfrm>
            <a:off x="1427554" y="1825625"/>
            <a:ext cx="4002891" cy="4351338"/>
          </a:xfrm>
        </p:spPr>
      </p:pic>
      <p:pic>
        <p:nvPicPr>
          <p:cNvPr id="7" name="Segnaposto contenuto 5">
            <a:extLst>
              <a:ext uri="{FF2B5EF4-FFF2-40B4-BE49-F238E27FC236}">
                <a16:creationId xmlns:a16="http://schemas.microsoft.com/office/drawing/2014/main" id="{9DF68479-C09B-BB53-DB2D-B9553F03492A}"/>
              </a:ext>
            </a:extLst>
          </p:cNvPr>
          <p:cNvPicPr>
            <a:picLocks noGrp="1" noChangeAspect="1"/>
          </p:cNvPicPr>
          <p:nvPr>
            <p:ph sz="half" idx="2"/>
          </p:nvPr>
        </p:nvPicPr>
        <p:blipFill>
          <a:blip r:embed="rId3"/>
          <a:stretch>
            <a:fillRect/>
          </a:stretch>
        </p:blipFill>
        <p:spPr>
          <a:xfrm>
            <a:off x="6761557" y="1825625"/>
            <a:ext cx="3178821" cy="4351338"/>
          </a:xfrm>
        </p:spPr>
      </p:pic>
    </p:spTree>
    <p:extLst>
      <p:ext uri="{BB962C8B-B14F-4D97-AF65-F5344CB8AC3E}">
        <p14:creationId xmlns:p14="http://schemas.microsoft.com/office/powerpoint/2010/main" val="976610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C10618-C7C0-7740-A480-B0FF8E466D7F}"/>
              </a:ext>
            </a:extLst>
          </p:cNvPr>
          <p:cNvSpPr>
            <a:spLocks noGrp="1"/>
          </p:cNvSpPr>
          <p:nvPr>
            <p:ph idx="1"/>
          </p:nvPr>
        </p:nvSpPr>
        <p:spPr/>
        <p:txBody>
          <a:bodyPr/>
          <a:lstStyle/>
          <a:p>
            <a:pPr marL="0" indent="0" algn="ctr">
              <a:buNone/>
            </a:pPr>
            <a:r>
              <a:rPr lang="it-IT" b="1" dirty="0">
                <a:latin typeface="Times New Roman" panose="02020603050405020304" pitchFamily="18" charset="0"/>
                <a:cs typeface="Times New Roman" panose="02020603050405020304" pitchFamily="18" charset="0"/>
              </a:rPr>
              <a:t>Nazionalismo</a:t>
            </a:r>
            <a:endParaRPr lang="it-IT" dirty="0">
              <a:latin typeface="Times New Roman" panose="02020603050405020304" pitchFamily="18" charset="0"/>
              <a:cs typeface="Times New Roman" panose="02020603050405020304" pitchFamily="18" charset="0"/>
            </a:endParaRPr>
          </a:p>
          <a:p>
            <a:pPr marL="0" indent="0" algn="just">
              <a:buNone/>
            </a:pPr>
            <a:endParaRPr lang="it-IT" dirty="0">
              <a:latin typeface="Times New Roman" panose="02020603050405020304" pitchFamily="18" charset="0"/>
              <a:cs typeface="Times New Roman" panose="02020603050405020304" pitchFamily="18" charset="0"/>
            </a:endParaRPr>
          </a:p>
          <a:p>
            <a:pPr algn="just">
              <a:buFont typeface="Wingdings" pitchFamily="2" charset="2"/>
              <a:buChar char="Ø"/>
            </a:pPr>
            <a:r>
              <a:rPr lang="it-IT" dirty="0">
                <a:latin typeface="Times New Roman" panose="02020603050405020304" pitchFamily="18" charset="0"/>
                <a:cs typeface="Times New Roman" panose="02020603050405020304" pitchFamily="18" charset="0"/>
              </a:rPr>
              <a:t>Differenza tra nazionalizzazione delle masse e movimenti nazionalisti</a:t>
            </a:r>
          </a:p>
          <a:p>
            <a:pPr algn="just">
              <a:buFont typeface="Wingdings" charset="0"/>
              <a:buChar char="Ø"/>
            </a:pPr>
            <a:r>
              <a:rPr lang="it-IT" dirty="0">
                <a:latin typeface="Times New Roman" panose="02020603050405020304" pitchFamily="18" charset="0"/>
                <a:cs typeface="Times New Roman" panose="02020603050405020304" pitchFamily="18" charset="0"/>
              </a:rPr>
              <a:t>Sfruttamento politico del nazionalismo (dopo aver fondato gli stati-nazione, si tratta di governarli e di assicurarsi l’appoggio e l’inquadramento delle masse)</a:t>
            </a:r>
          </a:p>
          <a:p>
            <a:pPr algn="just">
              <a:buFont typeface="Wingdings" pitchFamily="2" charset="2"/>
              <a:buChar char="Ø"/>
            </a:pPr>
            <a:endParaRPr lang="it-IT" dirty="0"/>
          </a:p>
          <a:p>
            <a:pPr algn="just">
              <a:buFont typeface="Wingdings" pitchFamily="2" charset="2"/>
              <a:buChar char="Ø"/>
            </a:pPr>
            <a:endParaRPr lang="it-IT" dirty="0"/>
          </a:p>
          <a:p>
            <a:pPr marL="0" indent="0" algn="just">
              <a:buNone/>
            </a:pPr>
            <a:endParaRPr lang="it-IT" dirty="0"/>
          </a:p>
        </p:txBody>
      </p:sp>
    </p:spTree>
    <p:extLst>
      <p:ext uri="{BB962C8B-B14F-4D97-AF65-F5344CB8AC3E}">
        <p14:creationId xmlns:p14="http://schemas.microsoft.com/office/powerpoint/2010/main" val="22739903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2142</TotalTime>
  <Words>530</Words>
  <Application>Microsoft Macintosh PowerPoint</Application>
  <PresentationFormat>Widescreen</PresentationFormat>
  <Paragraphs>67</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Arial</vt:lpstr>
      <vt:lpstr>Calibri</vt:lpstr>
      <vt:lpstr>Calibri Light</vt:lpstr>
      <vt:lpstr>Times New Roman</vt:lpstr>
      <vt:lpstr>Wingdings</vt:lpstr>
      <vt:lpstr>Tema di Office</vt:lpstr>
      <vt:lpstr>Liberalismo, socialismo, nazionalismo</vt:lpstr>
      <vt:lpstr>Presentazione standard di PowerPoint</vt:lpstr>
      <vt:lpstr>Presentazione standard di PowerPoint</vt:lpstr>
      <vt:lpstr>Presentazione standard di PowerPoint</vt:lpstr>
      <vt:lpstr>Manifesto del partito comunista (1848)</vt:lpstr>
      <vt:lpstr>Presentazione standard di PowerPoint</vt:lpstr>
      <vt:lpstr>Presentazione standard di PowerPoint</vt:lpstr>
      <vt:lpstr>Presentazione standard di PowerPoint</vt:lpstr>
      <vt:lpstr>Presentazione standard di PowerPoint</vt:lpstr>
      <vt:lpstr>Presentazione standard di PowerPoint</vt:lpstr>
      <vt:lpstr>Zoos humains</vt:lpstr>
      <vt:lpstr>Zoos humains</vt:lpstr>
      <vt:lpstr>Zoos humains</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maddalena carli</dc:creator>
  <cp:lastModifiedBy>maddalena carli</cp:lastModifiedBy>
  <cp:revision>7</cp:revision>
  <dcterms:created xsi:type="dcterms:W3CDTF">2022-09-23T13:57:19Z</dcterms:created>
  <dcterms:modified xsi:type="dcterms:W3CDTF">2024-09-22T10:32:35Z</dcterms:modified>
</cp:coreProperties>
</file>