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3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6" r:id="rId20"/>
    <p:sldId id="274" r:id="rId21"/>
    <p:sldId id="275" r:id="rId22"/>
  </p:sldIdLst>
  <p:sldSz cx="12192000" cy="6858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1pPr>
    <a:lvl2pPr marL="0" marR="0" indent="457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2pPr>
    <a:lvl3pPr marL="0" marR="0" indent="914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3pPr>
    <a:lvl4pPr marL="0" marR="0" indent="1371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4pPr>
    <a:lvl5pPr marL="0" marR="0" indent="18288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5pPr>
    <a:lvl6pPr marL="0" marR="0" indent="22860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6pPr>
    <a:lvl7pPr marL="0" marR="0" indent="2743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7pPr>
    <a:lvl8pPr marL="0" marR="0" indent="3200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8pPr>
    <a:lvl9pPr marL="0" marR="0" indent="3657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DD4EA"/>
          </a:solidFill>
        </a:fill>
      </a:tcStyle>
    </a:wholeTbl>
    <a:band2H>
      <a:tcTxStyle/>
      <a:tcStyle>
        <a:tcBdr/>
        <a:fill>
          <a:solidFill>
            <a:srgbClr val="E8EBF5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E0E0E0"/>
          </a:solidFill>
        </a:fill>
      </a:tcStyle>
    </a:wholeTbl>
    <a:band2H>
      <a:tcTxStyle/>
      <a:tcStyle>
        <a:tcBdr/>
        <a:fill>
          <a:solidFill>
            <a:srgbClr val="F0F0F0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4E2CE"/>
          </a:solidFill>
        </a:fill>
      </a:tcStyle>
    </a:wholeTbl>
    <a:band2H>
      <a:tcTxStyle/>
      <a:tcStyle>
        <a:tcBdr/>
        <a:fill>
          <a:solidFill>
            <a:srgbClr val="EBF1E8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787"/>
  </p:normalViewPr>
  <p:slideViewPr>
    <p:cSldViewPr snapToGrid="0">
      <p:cViewPr varScale="1">
        <p:scale>
          <a:sx n="120" d="100"/>
          <a:sy n="120" d="100"/>
        </p:scale>
        <p:origin x="256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Shape 100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01" name="Shape 101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latinLnBrk="0">
      <a:defRPr sz="1200">
        <a:latin typeface="+mn-lt"/>
        <a:ea typeface="+mn-ea"/>
        <a:cs typeface="+mn-cs"/>
        <a:sym typeface="Calibri"/>
      </a:defRPr>
    </a:lvl1pPr>
    <a:lvl2pPr indent="228600" latinLnBrk="0">
      <a:defRPr sz="1200">
        <a:latin typeface="+mn-lt"/>
        <a:ea typeface="+mn-ea"/>
        <a:cs typeface="+mn-cs"/>
        <a:sym typeface="Calibri"/>
      </a:defRPr>
    </a:lvl2pPr>
    <a:lvl3pPr indent="457200" latinLnBrk="0">
      <a:defRPr sz="1200">
        <a:latin typeface="+mn-lt"/>
        <a:ea typeface="+mn-ea"/>
        <a:cs typeface="+mn-cs"/>
        <a:sym typeface="Calibri"/>
      </a:defRPr>
    </a:lvl3pPr>
    <a:lvl4pPr indent="685800" latinLnBrk="0">
      <a:defRPr sz="1200">
        <a:latin typeface="+mn-lt"/>
        <a:ea typeface="+mn-ea"/>
        <a:cs typeface="+mn-cs"/>
        <a:sym typeface="Calibri"/>
      </a:defRPr>
    </a:lvl4pPr>
    <a:lvl5pPr indent="914400" latinLnBrk="0">
      <a:defRPr sz="1200">
        <a:latin typeface="+mn-lt"/>
        <a:ea typeface="+mn-ea"/>
        <a:cs typeface="+mn-cs"/>
        <a:sym typeface="Calibri"/>
      </a:defRPr>
    </a:lvl5pPr>
    <a:lvl6pPr indent="1143000" latinLnBrk="0">
      <a:defRPr sz="1200">
        <a:latin typeface="+mn-lt"/>
        <a:ea typeface="+mn-ea"/>
        <a:cs typeface="+mn-cs"/>
        <a:sym typeface="Calibri"/>
      </a:defRPr>
    </a:lvl6pPr>
    <a:lvl7pPr indent="1371600" latinLnBrk="0">
      <a:defRPr sz="1200">
        <a:latin typeface="+mn-lt"/>
        <a:ea typeface="+mn-ea"/>
        <a:cs typeface="+mn-cs"/>
        <a:sym typeface="Calibri"/>
      </a:defRPr>
    </a:lvl7pPr>
    <a:lvl8pPr indent="1600200" latinLnBrk="0">
      <a:defRPr sz="1200">
        <a:latin typeface="+mn-lt"/>
        <a:ea typeface="+mn-ea"/>
        <a:cs typeface="+mn-cs"/>
        <a:sym typeface="Calibri"/>
      </a:defRPr>
    </a:lvl8pPr>
    <a:lvl9pPr indent="1828800" latinLnBrk="0">
      <a:defRPr sz="1200">
        <a:latin typeface="+mn-lt"/>
        <a:ea typeface="+mn-ea"/>
        <a:cs typeface="+mn-cs"/>
        <a:sym typeface="Calibri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olo Testo"/>
          <p:cNvSpPr txBox="1">
            <a:spLocks noGrp="1"/>
          </p:cNvSpPr>
          <p:nvPr>
            <p:ph type="title"/>
          </p:nvPr>
        </p:nvSpPr>
        <p:spPr>
          <a:xfrm>
            <a:off x="1524000" y="1122362"/>
            <a:ext cx="9144000" cy="2387601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t>Titolo Testo</a:t>
            </a:r>
          </a:p>
        </p:txBody>
      </p:sp>
      <p:sp>
        <p:nvSpPr>
          <p:cNvPr id="12" name="Corpo livello uno…"/>
          <p:cNvSpPr txBox="1">
            <a:spLocks noGrp="1"/>
          </p:cNvSpPr>
          <p:nvPr>
            <p:ph type="body" sz="quarter" idx="1"/>
          </p:nvPr>
        </p:nvSpPr>
        <p:spPr>
          <a:xfrm>
            <a:off x="1524000" y="3602037"/>
            <a:ext cx="9144000" cy="1655763"/>
          </a:xfrm>
          <a:prstGeom prst="rect">
            <a:avLst/>
          </a:prstGeom>
        </p:spPr>
        <p:txBody>
          <a:bodyPr/>
          <a:lstStyle>
            <a:lvl1pPr marL="0" indent="0" algn="ctr">
              <a:buSzTx/>
              <a:buFontTx/>
              <a:buNone/>
              <a:defRPr sz="2400"/>
            </a:lvl1pPr>
            <a:lvl2pPr marL="0" indent="457200" algn="ctr">
              <a:buSzTx/>
              <a:buFontTx/>
              <a:buNone/>
              <a:defRPr sz="2400"/>
            </a:lvl2pPr>
            <a:lvl3pPr marL="0" indent="914400" algn="ctr">
              <a:buSzTx/>
              <a:buFontTx/>
              <a:buNone/>
              <a:defRPr sz="2400"/>
            </a:lvl3pPr>
            <a:lvl4pPr marL="0" indent="1371600" algn="ctr">
              <a:buSzTx/>
              <a:buFontTx/>
              <a:buNone/>
              <a:defRPr sz="2400"/>
            </a:lvl4pPr>
            <a:lvl5pPr marL="0" indent="1828800" algn="ctr">
              <a:buSzTx/>
              <a:buFontTx/>
              <a:buNone/>
              <a:defRPr sz="2400"/>
            </a:lvl5pPr>
          </a:lstStyle>
          <a:p>
            <a:r>
              <a:t>Corpo livello uno</a:t>
            </a:r>
          </a:p>
          <a:p>
            <a:pPr lvl="1"/>
            <a:r>
              <a:t>Corpo livello due</a:t>
            </a:r>
          </a:p>
          <a:p>
            <a:pPr lvl="2"/>
            <a:r>
              <a:t>Corpo livello tre</a:t>
            </a:r>
          </a:p>
          <a:p>
            <a:pPr lvl="3"/>
            <a:r>
              <a:t>Corpo livello quattro</a:t>
            </a:r>
          </a:p>
          <a:p>
            <a:pPr lvl="4"/>
            <a:r>
              <a:t>Corpo livello cinque</a:t>
            </a:r>
          </a:p>
        </p:txBody>
      </p:sp>
      <p:sp>
        <p:nvSpPr>
          <p:cNvPr id="13" name="Numero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Titolo Testo"/>
          <p:cNvSpPr txBox="1">
            <a:spLocks noGrp="1"/>
          </p:cNvSpPr>
          <p:nvPr>
            <p:ph type="title"/>
          </p:nvPr>
        </p:nvSpPr>
        <p:spPr>
          <a:xfrm>
            <a:off x="839787" y="457200"/>
            <a:ext cx="3932239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t>Titolo Testo</a:t>
            </a:r>
          </a:p>
        </p:txBody>
      </p:sp>
      <p:sp>
        <p:nvSpPr>
          <p:cNvPr id="92" name="Segnaposto immagine 2"/>
          <p:cNvSpPr>
            <a:spLocks noGrp="1"/>
          </p:cNvSpPr>
          <p:nvPr>
            <p:ph type="pic" sz="half" idx="21"/>
          </p:nvPr>
        </p:nvSpPr>
        <p:spPr>
          <a:xfrm>
            <a:off x="5183187" y="987425"/>
            <a:ext cx="6172201" cy="4873625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93" name="Corpo livello uno…"/>
          <p:cNvSpPr txBox="1">
            <a:spLocks noGrp="1"/>
          </p:cNvSpPr>
          <p:nvPr>
            <p:ph type="body" sz="quarter" idx="1"/>
          </p:nvPr>
        </p:nvSpPr>
        <p:spPr>
          <a:xfrm>
            <a:off x="839787" y="2057400"/>
            <a:ext cx="3932239" cy="3811588"/>
          </a:xfrm>
          <a:prstGeom prst="rect">
            <a:avLst/>
          </a:prstGeom>
        </p:spPr>
        <p:txBody>
          <a:bodyPr/>
          <a:lstStyle>
            <a:lvl1pPr marL="0" indent="0">
              <a:buSzTx/>
              <a:buFontTx/>
              <a:buNone/>
              <a:defRPr sz="1600"/>
            </a:lvl1pPr>
            <a:lvl2pPr marL="0" indent="457200">
              <a:buSzTx/>
              <a:buFontTx/>
              <a:buNone/>
              <a:defRPr sz="1600"/>
            </a:lvl2pPr>
            <a:lvl3pPr marL="0" indent="914400">
              <a:buSzTx/>
              <a:buFontTx/>
              <a:buNone/>
              <a:defRPr sz="1600"/>
            </a:lvl3pPr>
            <a:lvl4pPr marL="0" indent="1371600">
              <a:buSzTx/>
              <a:buFontTx/>
              <a:buNone/>
              <a:defRPr sz="1600"/>
            </a:lvl4pPr>
            <a:lvl5pPr marL="0" indent="1828800">
              <a:buSzTx/>
              <a:buFontTx/>
              <a:buNone/>
              <a:defRPr sz="1600"/>
            </a:lvl5pPr>
          </a:lstStyle>
          <a:p>
            <a:r>
              <a:t>Corpo livello uno</a:t>
            </a:r>
          </a:p>
          <a:p>
            <a:pPr lvl="1"/>
            <a:r>
              <a:t>Corpo livello due</a:t>
            </a:r>
          </a:p>
          <a:p>
            <a:pPr lvl="2"/>
            <a:r>
              <a:t>Corpo livello tre</a:t>
            </a:r>
          </a:p>
          <a:p>
            <a:pPr lvl="3"/>
            <a:r>
              <a:t>Corpo livello quattro</a:t>
            </a:r>
          </a:p>
          <a:p>
            <a:pPr lvl="4"/>
            <a:r>
              <a:t>Corpo livello cinque</a:t>
            </a:r>
          </a:p>
        </p:txBody>
      </p:sp>
      <p:sp>
        <p:nvSpPr>
          <p:cNvPr id="94" name="Numero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olo Testo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Titolo Testo</a:t>
            </a:r>
          </a:p>
        </p:txBody>
      </p:sp>
      <p:sp>
        <p:nvSpPr>
          <p:cNvPr id="21" name="Corpo livello uno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Corpo livello uno</a:t>
            </a:r>
          </a:p>
          <a:p>
            <a:pPr lvl="1"/>
            <a:r>
              <a:t>Corpo livello due</a:t>
            </a:r>
          </a:p>
          <a:p>
            <a:pPr lvl="2"/>
            <a:r>
              <a:t>Corpo livello tre</a:t>
            </a:r>
          </a:p>
          <a:p>
            <a:pPr lvl="3"/>
            <a:r>
              <a:t>Corpo livello quattro</a:t>
            </a:r>
          </a:p>
          <a:p>
            <a:pPr lvl="4"/>
            <a:r>
              <a:t>Corpo livello cinque</a:t>
            </a:r>
          </a:p>
        </p:txBody>
      </p:sp>
      <p:sp>
        <p:nvSpPr>
          <p:cNvPr id="22" name="Numero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olo e contenuto 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itolo Testo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t>Titolo Testo</a:t>
            </a:r>
          </a:p>
        </p:txBody>
      </p:sp>
      <p:sp>
        <p:nvSpPr>
          <p:cNvPr id="30" name="Corpo livello uno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lvl2pPr>
              <a:defRPr>
                <a:solidFill>
                  <a:srgbClr val="FFFFFF"/>
                </a:solidFill>
              </a:defRPr>
            </a:lvl2pPr>
            <a:lvl3pPr>
              <a:defRPr>
                <a:solidFill>
                  <a:srgbClr val="FFFFFF"/>
                </a:solidFill>
              </a:defRPr>
            </a:lvl3pPr>
            <a:lvl4pPr>
              <a:defRPr>
                <a:solidFill>
                  <a:srgbClr val="FFFFFF"/>
                </a:solidFill>
              </a:defRPr>
            </a:lvl4pPr>
            <a:lvl5pPr>
              <a:defRPr>
                <a:solidFill>
                  <a:srgbClr val="FFFFFF"/>
                </a:solidFill>
              </a:defRPr>
            </a:lvl5pPr>
          </a:lstStyle>
          <a:p>
            <a:r>
              <a:t>Corpo livello uno</a:t>
            </a:r>
          </a:p>
          <a:p>
            <a:pPr lvl="1"/>
            <a:r>
              <a:t>Corpo livello due</a:t>
            </a:r>
          </a:p>
          <a:p>
            <a:pPr lvl="2"/>
            <a:r>
              <a:t>Corpo livello tre</a:t>
            </a:r>
          </a:p>
          <a:p>
            <a:pPr lvl="3"/>
            <a:r>
              <a:t>Corpo livello quattro</a:t>
            </a:r>
          </a:p>
          <a:p>
            <a:pPr lvl="4"/>
            <a:r>
              <a:t>Corpo livello cinque</a:t>
            </a:r>
          </a:p>
        </p:txBody>
      </p:sp>
      <p:sp>
        <p:nvSpPr>
          <p:cNvPr id="31" name="Numero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86CB4B4D-7CA3-9044-876B-883B54F8677D}" type="slidenum">
              <a:t>‹N›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Titolo Testo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t>Titolo Testo</a:t>
            </a:r>
          </a:p>
        </p:txBody>
      </p:sp>
      <p:sp>
        <p:nvSpPr>
          <p:cNvPr id="39" name="Corpo livello uno…"/>
          <p:cNvSpPr txBox="1">
            <a:spLocks noGrp="1"/>
          </p:cNvSpPr>
          <p:nvPr>
            <p:ph type="body" sz="quarter" idx="1"/>
          </p:nvPr>
        </p:nvSpPr>
        <p:spPr>
          <a:xfrm>
            <a:off x="831850" y="4589462"/>
            <a:ext cx="10515600" cy="1500188"/>
          </a:xfrm>
          <a:prstGeom prst="rect">
            <a:avLst/>
          </a:prstGeom>
        </p:spPr>
        <p:txBody>
          <a:bodyPr/>
          <a:lstStyle>
            <a:lvl1pPr marL="0" indent="0">
              <a:buSzTx/>
              <a:buFontTx/>
              <a:buNone/>
              <a:defRPr sz="2400">
                <a:solidFill>
                  <a:srgbClr val="888888"/>
                </a:solidFill>
              </a:defRPr>
            </a:lvl1pPr>
            <a:lvl2pPr marL="0" indent="457200">
              <a:buSzTx/>
              <a:buFontTx/>
              <a:buNone/>
              <a:defRPr sz="2400">
                <a:solidFill>
                  <a:srgbClr val="888888"/>
                </a:solidFill>
              </a:defRPr>
            </a:lvl2pPr>
            <a:lvl3pPr marL="0" indent="914400">
              <a:buSzTx/>
              <a:buFontTx/>
              <a:buNone/>
              <a:defRPr sz="2400">
                <a:solidFill>
                  <a:srgbClr val="888888"/>
                </a:solidFill>
              </a:defRPr>
            </a:lvl3pPr>
            <a:lvl4pPr marL="0" indent="1371600">
              <a:buSzTx/>
              <a:buFontTx/>
              <a:buNone/>
              <a:defRPr sz="2400">
                <a:solidFill>
                  <a:srgbClr val="888888"/>
                </a:solidFill>
              </a:defRPr>
            </a:lvl4pPr>
            <a:lvl5pPr marL="0" indent="1828800">
              <a:buSzTx/>
              <a:buFontTx/>
              <a:buNone/>
              <a:defRPr sz="2400">
                <a:solidFill>
                  <a:srgbClr val="888888"/>
                </a:solidFill>
              </a:defRPr>
            </a:lvl5pPr>
          </a:lstStyle>
          <a:p>
            <a:r>
              <a:t>Corpo livello uno</a:t>
            </a:r>
          </a:p>
          <a:p>
            <a:pPr lvl="1"/>
            <a:r>
              <a:t>Corpo livello due</a:t>
            </a:r>
          </a:p>
          <a:p>
            <a:pPr lvl="2"/>
            <a:r>
              <a:t>Corpo livello tre</a:t>
            </a:r>
          </a:p>
          <a:p>
            <a:pPr lvl="3"/>
            <a:r>
              <a:t>Corpo livello quattro</a:t>
            </a:r>
          </a:p>
          <a:p>
            <a:pPr lvl="4"/>
            <a:r>
              <a:t>Corpo livello cinque</a:t>
            </a:r>
          </a:p>
        </p:txBody>
      </p:sp>
      <p:sp>
        <p:nvSpPr>
          <p:cNvPr id="40" name="Numero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Titolo Testo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Titolo Testo</a:t>
            </a:r>
          </a:p>
        </p:txBody>
      </p:sp>
      <p:sp>
        <p:nvSpPr>
          <p:cNvPr id="48" name="Corpo livello uno…"/>
          <p:cNvSpPr txBox="1">
            <a:spLocks noGrp="1"/>
          </p:cNvSpPr>
          <p:nvPr>
            <p:ph type="body"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r>
              <a:t>Corpo livello uno</a:t>
            </a:r>
          </a:p>
          <a:p>
            <a:pPr lvl="1"/>
            <a:r>
              <a:t>Corpo livello due</a:t>
            </a:r>
          </a:p>
          <a:p>
            <a:pPr lvl="2"/>
            <a:r>
              <a:t>Corpo livello tre</a:t>
            </a:r>
          </a:p>
          <a:p>
            <a:pPr lvl="3"/>
            <a:r>
              <a:t>Corpo livello quattro</a:t>
            </a:r>
          </a:p>
          <a:p>
            <a:pPr lvl="4"/>
            <a:r>
              <a:t>Corpo livello cinque</a:t>
            </a:r>
          </a:p>
        </p:txBody>
      </p:sp>
      <p:sp>
        <p:nvSpPr>
          <p:cNvPr id="49" name="Numero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Titolo Testo"/>
          <p:cNvSpPr txBox="1">
            <a:spLocks noGrp="1"/>
          </p:cNvSpPr>
          <p:nvPr>
            <p:ph type="title"/>
          </p:nvPr>
        </p:nvSpPr>
        <p:spPr>
          <a:xfrm>
            <a:off x="839787" y="365125"/>
            <a:ext cx="10515601" cy="1325563"/>
          </a:xfrm>
          <a:prstGeom prst="rect">
            <a:avLst/>
          </a:prstGeom>
        </p:spPr>
        <p:txBody>
          <a:bodyPr/>
          <a:lstStyle/>
          <a:p>
            <a:r>
              <a:t>Titolo Testo</a:t>
            </a:r>
          </a:p>
        </p:txBody>
      </p:sp>
      <p:sp>
        <p:nvSpPr>
          <p:cNvPr id="57" name="Corpo livello uno…"/>
          <p:cNvSpPr txBox="1">
            <a:spLocks noGrp="1"/>
          </p:cNvSpPr>
          <p:nvPr>
            <p:ph type="body" sz="quarter" idx="1"/>
          </p:nvPr>
        </p:nvSpPr>
        <p:spPr>
          <a:xfrm>
            <a:off x="839787" y="1681163"/>
            <a:ext cx="5157789" cy="823913"/>
          </a:xfrm>
          <a:prstGeom prst="rect">
            <a:avLst/>
          </a:prstGeom>
        </p:spPr>
        <p:txBody>
          <a:bodyPr anchor="b"/>
          <a:lstStyle>
            <a:lvl1pPr marL="0" indent="0">
              <a:buSzTx/>
              <a:buFontTx/>
              <a:buNone/>
              <a:defRPr sz="2400" b="1"/>
            </a:lvl1pPr>
            <a:lvl2pPr marL="0" indent="457200">
              <a:buSzTx/>
              <a:buFontTx/>
              <a:buNone/>
              <a:defRPr sz="2400" b="1"/>
            </a:lvl2pPr>
            <a:lvl3pPr marL="0" indent="914400">
              <a:buSzTx/>
              <a:buFontTx/>
              <a:buNone/>
              <a:defRPr sz="2400" b="1"/>
            </a:lvl3pPr>
            <a:lvl4pPr marL="0" indent="1371600">
              <a:buSzTx/>
              <a:buFontTx/>
              <a:buNone/>
              <a:defRPr sz="2400" b="1"/>
            </a:lvl4pPr>
            <a:lvl5pPr marL="0" indent="1828800">
              <a:buSzTx/>
              <a:buFontTx/>
              <a:buNone/>
              <a:defRPr sz="2400" b="1"/>
            </a:lvl5pPr>
          </a:lstStyle>
          <a:p>
            <a:r>
              <a:t>Corpo livello uno</a:t>
            </a:r>
          </a:p>
          <a:p>
            <a:pPr lvl="1"/>
            <a:r>
              <a:t>Corpo livello due</a:t>
            </a:r>
          </a:p>
          <a:p>
            <a:pPr lvl="2"/>
            <a:r>
              <a:t>Corpo livello tre</a:t>
            </a:r>
          </a:p>
          <a:p>
            <a:pPr lvl="3"/>
            <a:r>
              <a:t>Corpo livello quattro</a:t>
            </a:r>
          </a:p>
          <a:p>
            <a:pPr lvl="4"/>
            <a:r>
              <a:t>Corpo livello cinque</a:t>
            </a:r>
          </a:p>
        </p:txBody>
      </p:sp>
      <p:sp>
        <p:nvSpPr>
          <p:cNvPr id="58" name="Segnaposto testo 4"/>
          <p:cNvSpPr>
            <a:spLocks noGrp="1"/>
          </p:cNvSpPr>
          <p:nvPr>
            <p:ph type="body" sz="quarter" idx="21"/>
          </p:nvPr>
        </p:nvSpPr>
        <p:spPr>
          <a:xfrm>
            <a:off x="6172200" y="1681163"/>
            <a:ext cx="5183188" cy="823913"/>
          </a:xfrm>
          <a:prstGeom prst="rect">
            <a:avLst/>
          </a:prstGeom>
        </p:spPr>
        <p:txBody>
          <a:bodyPr anchor="b"/>
          <a:lstStyle/>
          <a:p>
            <a:pPr marL="0" indent="0">
              <a:buSzTx/>
              <a:buFontTx/>
              <a:buNone/>
              <a:defRPr sz="2400" b="1"/>
            </a:pPr>
            <a:endParaRPr/>
          </a:p>
        </p:txBody>
      </p:sp>
      <p:sp>
        <p:nvSpPr>
          <p:cNvPr id="59" name="Numero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Titolo Testo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Titolo Testo</a:t>
            </a:r>
          </a:p>
        </p:txBody>
      </p:sp>
      <p:sp>
        <p:nvSpPr>
          <p:cNvPr id="67" name="Numero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Numero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Titolo Testo"/>
          <p:cNvSpPr txBox="1">
            <a:spLocks noGrp="1"/>
          </p:cNvSpPr>
          <p:nvPr>
            <p:ph type="title"/>
          </p:nvPr>
        </p:nvSpPr>
        <p:spPr>
          <a:xfrm>
            <a:off x="839787" y="457200"/>
            <a:ext cx="3932239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t>Titolo Testo</a:t>
            </a:r>
          </a:p>
        </p:txBody>
      </p:sp>
      <p:sp>
        <p:nvSpPr>
          <p:cNvPr id="82" name="Corpo livello uno…"/>
          <p:cNvSpPr txBox="1">
            <a:spLocks noGrp="1"/>
          </p:cNvSpPr>
          <p:nvPr>
            <p:ph type="body" sz="half" idx="1"/>
          </p:nvPr>
        </p:nvSpPr>
        <p:spPr>
          <a:xfrm>
            <a:off x="5183187" y="987425"/>
            <a:ext cx="6172201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 marL="718457" indent="-261257">
              <a:defRPr sz="3200"/>
            </a:lvl2pPr>
            <a:lvl3pPr marL="1219200" indent="-304800">
              <a:defRPr sz="3200"/>
            </a:lvl3pPr>
            <a:lvl4pPr marL="1737360" indent="-365760">
              <a:defRPr sz="3200"/>
            </a:lvl4pPr>
            <a:lvl5pPr marL="2194560" indent="-365760">
              <a:defRPr sz="3200"/>
            </a:lvl5pPr>
          </a:lstStyle>
          <a:p>
            <a:r>
              <a:t>Corpo livello uno</a:t>
            </a:r>
          </a:p>
          <a:p>
            <a:pPr lvl="1"/>
            <a:r>
              <a:t>Corpo livello due</a:t>
            </a:r>
          </a:p>
          <a:p>
            <a:pPr lvl="2"/>
            <a:r>
              <a:t>Corpo livello tre</a:t>
            </a:r>
          </a:p>
          <a:p>
            <a:pPr lvl="3"/>
            <a:r>
              <a:t>Corpo livello quattro</a:t>
            </a:r>
          </a:p>
          <a:p>
            <a:pPr lvl="4"/>
            <a:r>
              <a:t>Corpo livello cinque</a:t>
            </a:r>
          </a:p>
        </p:txBody>
      </p:sp>
      <p:sp>
        <p:nvSpPr>
          <p:cNvPr id="83" name="Segnaposto testo 3"/>
          <p:cNvSpPr>
            <a:spLocks noGrp="1"/>
          </p:cNvSpPr>
          <p:nvPr>
            <p:ph type="body" sz="quarter" idx="21"/>
          </p:nvPr>
        </p:nvSpPr>
        <p:spPr>
          <a:xfrm>
            <a:off x="839787" y="2057400"/>
            <a:ext cx="3932239" cy="3811588"/>
          </a:xfrm>
          <a:prstGeom prst="rect">
            <a:avLst/>
          </a:prstGeom>
        </p:spPr>
        <p:txBody>
          <a:bodyPr/>
          <a:lstStyle/>
          <a:p>
            <a:pPr marL="0" indent="0">
              <a:buSzTx/>
              <a:buFontTx/>
              <a:buNone/>
              <a:defRPr sz="1600"/>
            </a:pPr>
            <a:endParaRPr/>
          </a:p>
        </p:txBody>
      </p:sp>
      <p:sp>
        <p:nvSpPr>
          <p:cNvPr id="84" name="Numero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6F8FC"/>
            </a:gs>
            <a:gs pos="74000">
              <a:srgbClr val="ABC0E4"/>
            </a:gs>
            <a:gs pos="83000">
              <a:srgbClr val="ABC0E4"/>
            </a:gs>
            <a:gs pos="100000">
              <a:srgbClr val="C7D5ED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Testo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 anchor="ctr">
            <a:normAutofit/>
          </a:bodyPr>
          <a:lstStyle/>
          <a:p>
            <a:r>
              <a:t>Titolo Testo</a:t>
            </a:r>
          </a:p>
        </p:txBody>
      </p:sp>
      <p:sp>
        <p:nvSpPr>
          <p:cNvPr id="3" name="Corpo livello uno…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normAutofit/>
          </a:bodyPr>
          <a:lstStyle/>
          <a:p>
            <a:r>
              <a:t>Corpo livello uno</a:t>
            </a:r>
          </a:p>
          <a:p>
            <a:pPr lvl="1"/>
            <a:r>
              <a:t>Corpo livello due</a:t>
            </a:r>
          </a:p>
          <a:p>
            <a:pPr lvl="2"/>
            <a:r>
              <a:t>Corpo livello tre</a:t>
            </a:r>
          </a:p>
          <a:p>
            <a:pPr lvl="3"/>
            <a:r>
              <a:t>Corpo livello quattro</a:t>
            </a:r>
          </a:p>
          <a:p>
            <a:pPr lvl="4"/>
            <a:r>
              <a:t>Corpo livello cinque</a:t>
            </a:r>
          </a:p>
        </p:txBody>
      </p:sp>
      <p:sp>
        <p:nvSpPr>
          <p:cNvPr id="4" name="Numero diapositiva"/>
          <p:cNvSpPr txBox="1">
            <a:spLocks noGrp="1"/>
          </p:cNvSpPr>
          <p:nvPr>
            <p:ph type="sldNum" sz="quarter" idx="2"/>
          </p:nvPr>
        </p:nvSpPr>
        <p:spPr>
          <a:xfrm>
            <a:off x="11095176" y="6414760"/>
            <a:ext cx="258624" cy="248305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 anchor="ctr">
            <a:spAutoFit/>
          </a:bodyPr>
          <a:lstStyle>
            <a:lvl1pPr algn="r">
              <a:defRPr sz="1200">
                <a:solidFill>
                  <a:srgbClr val="888888"/>
                </a:solidFill>
              </a:defRPr>
            </a:lvl1pPr>
          </a:lstStyle>
          <a:p>
            <a:fld id="{86CB4B4D-7CA3-9044-876B-883B54F8677D}" type="slidenum">
              <a:t>‹N›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</p:sldLayoutIdLst>
  <p:transition spd="med"/>
  <p:txStyles>
    <p:titleStyle>
      <a:lvl1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1pPr>
      <a:lvl2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2pPr>
      <a:lvl3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3pPr>
      <a:lvl4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4pPr>
      <a:lvl5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5pPr>
      <a:lvl6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6pPr>
      <a:lvl7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7pPr>
      <a:lvl8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8pPr>
      <a:lvl9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9pPr>
    </p:titleStyle>
    <p:bodyStyle>
      <a:lvl1pPr marL="228600" marR="0" indent="-228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1pPr>
      <a:lvl2pPr marL="723900" marR="0" indent="-2667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2pPr>
      <a:lvl3pPr marL="1234439" marR="0" indent="-320039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3pPr>
      <a:lvl4pPr marL="17272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4pPr>
      <a:lvl5pPr marL="21844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5pPr>
      <a:lvl6pPr marL="26416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6pPr>
      <a:lvl7pPr marL="30988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7pPr>
      <a:lvl8pPr marL="35560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8pPr>
      <a:lvl9pPr marL="40132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9pPr>
    </p:bodyStyle>
    <p:otherStyle>
      <a:lvl1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1pPr>
      <a:lvl2pPr marL="0" marR="0" indent="457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2pPr>
      <a:lvl3pPr marL="0" marR="0" indent="914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3pPr>
      <a:lvl4pPr marL="0" marR="0" indent="1371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4pPr>
      <a:lvl5pPr marL="0" marR="0" indent="18288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5pPr>
      <a:lvl6pPr marL="0" marR="0" indent="22860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6pPr>
      <a:lvl7pPr marL="0" marR="0" indent="2743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7pPr>
      <a:lvl8pPr marL="0" marR="0" indent="3200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8pPr>
      <a:lvl9pPr marL="0" marR="0" indent="3657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8.png"/><Relationship Id="rId5" Type="http://schemas.openxmlformats.org/officeDocument/2006/relationships/image" Target="../media/image17.JPG"/><Relationship Id="rId4" Type="http://schemas.openxmlformats.org/officeDocument/2006/relationships/image" Target="../media/image16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CasellaDiTesto 3"/>
          <p:cNvSpPr txBox="1"/>
          <p:nvPr/>
        </p:nvSpPr>
        <p:spPr>
          <a:xfrm>
            <a:off x="174514" y="151179"/>
            <a:ext cx="5591712" cy="594008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>
              <a:defRPr sz="2200" b="1"/>
            </a:pPr>
            <a:r>
              <a:rPr dirty="0" err="1"/>
              <a:t>Curva</a:t>
            </a:r>
            <a:r>
              <a:rPr dirty="0"/>
              <a:t> di </a:t>
            </a:r>
            <a:r>
              <a:rPr dirty="0" err="1"/>
              <a:t>titolazione</a:t>
            </a:r>
            <a:r>
              <a:rPr dirty="0"/>
              <a:t> </a:t>
            </a:r>
            <a:r>
              <a:rPr dirty="0" err="1"/>
              <a:t>acido</a:t>
            </a:r>
            <a:r>
              <a:rPr dirty="0"/>
              <a:t> </a:t>
            </a:r>
            <a:r>
              <a:rPr dirty="0" err="1"/>
              <a:t>debole</a:t>
            </a:r>
            <a:r>
              <a:rPr dirty="0"/>
              <a:t> – base forte</a:t>
            </a:r>
          </a:p>
          <a:p>
            <a:endParaRPr dirty="0"/>
          </a:p>
          <a:p>
            <a:pPr algn="just">
              <a:defRPr sz="2000"/>
            </a:pPr>
            <a:r>
              <a:rPr dirty="0"/>
              <a:t>Nel </a:t>
            </a:r>
            <a:r>
              <a:rPr dirty="0" err="1"/>
              <a:t>corso</a:t>
            </a:r>
            <a:r>
              <a:rPr dirty="0"/>
              <a:t> </a:t>
            </a:r>
            <a:r>
              <a:rPr dirty="0" err="1"/>
              <a:t>della</a:t>
            </a:r>
            <a:r>
              <a:rPr dirty="0"/>
              <a:t> </a:t>
            </a:r>
            <a:r>
              <a:rPr dirty="0" err="1"/>
              <a:t>titolazione</a:t>
            </a:r>
            <a:r>
              <a:rPr dirty="0"/>
              <a:t> di un </a:t>
            </a:r>
            <a:r>
              <a:rPr dirty="0" err="1"/>
              <a:t>acido</a:t>
            </a:r>
            <a:r>
              <a:rPr dirty="0"/>
              <a:t> </a:t>
            </a:r>
            <a:r>
              <a:rPr dirty="0" err="1"/>
              <a:t>debole</a:t>
            </a:r>
            <a:r>
              <a:rPr dirty="0"/>
              <a:t>, man mano </a:t>
            </a:r>
            <a:r>
              <a:rPr dirty="0" err="1"/>
              <a:t>che</a:t>
            </a:r>
            <a:r>
              <a:rPr dirty="0"/>
              <a:t> </a:t>
            </a:r>
            <a:r>
              <a:rPr dirty="0" err="1"/>
              <a:t>si</a:t>
            </a:r>
            <a:r>
              <a:rPr dirty="0"/>
              <a:t> </a:t>
            </a:r>
            <a:r>
              <a:rPr dirty="0" err="1"/>
              <a:t>aggiunge</a:t>
            </a:r>
            <a:r>
              <a:rPr dirty="0"/>
              <a:t> la base forte </a:t>
            </a:r>
            <a:r>
              <a:rPr dirty="0" err="1"/>
              <a:t>si</a:t>
            </a:r>
            <a:r>
              <a:rPr dirty="0"/>
              <a:t> forma il sale </a:t>
            </a:r>
            <a:r>
              <a:rPr dirty="0" err="1"/>
              <a:t>dell’acido</a:t>
            </a:r>
            <a:r>
              <a:rPr lang="it-IT" dirty="0"/>
              <a:t> (ovvero la sua base coniugata)</a:t>
            </a:r>
            <a:r>
              <a:rPr dirty="0"/>
              <a:t>.</a:t>
            </a:r>
          </a:p>
          <a:p>
            <a:pPr algn="just">
              <a:defRPr sz="2000"/>
            </a:pPr>
            <a:endParaRPr dirty="0"/>
          </a:p>
          <a:p>
            <a:pPr algn="just">
              <a:defRPr sz="2000"/>
            </a:pPr>
            <a:r>
              <a:rPr dirty="0" err="1"/>
              <a:t>Quindi</a:t>
            </a:r>
            <a:r>
              <a:rPr dirty="0"/>
              <a:t> in </a:t>
            </a:r>
            <a:r>
              <a:rPr dirty="0" err="1"/>
              <a:t>soluzione</a:t>
            </a:r>
            <a:r>
              <a:rPr dirty="0"/>
              <a:t> </a:t>
            </a:r>
            <a:r>
              <a:rPr dirty="0" err="1"/>
              <a:t>saranno</a:t>
            </a:r>
            <a:r>
              <a:rPr dirty="0"/>
              <a:t> </a:t>
            </a:r>
            <a:r>
              <a:rPr dirty="0" err="1"/>
              <a:t>contemporaneamente</a:t>
            </a:r>
            <a:r>
              <a:rPr dirty="0"/>
              <a:t> </a:t>
            </a:r>
            <a:r>
              <a:rPr dirty="0" err="1"/>
              <a:t>presenti</a:t>
            </a:r>
            <a:r>
              <a:rPr dirty="0"/>
              <a:t> </a:t>
            </a:r>
            <a:r>
              <a:rPr dirty="0" err="1"/>
              <a:t>l’acido</a:t>
            </a:r>
            <a:r>
              <a:rPr dirty="0"/>
              <a:t> </a:t>
            </a:r>
            <a:r>
              <a:rPr dirty="0" err="1"/>
              <a:t>debole</a:t>
            </a:r>
            <a:r>
              <a:rPr dirty="0"/>
              <a:t> e la </a:t>
            </a:r>
            <a:r>
              <a:rPr dirty="0" err="1"/>
              <a:t>sua</a:t>
            </a:r>
            <a:r>
              <a:rPr dirty="0"/>
              <a:t> base </a:t>
            </a:r>
            <a:r>
              <a:rPr dirty="0" err="1"/>
              <a:t>coniugata</a:t>
            </a:r>
            <a:r>
              <a:rPr dirty="0"/>
              <a:t>: per </a:t>
            </a:r>
            <a:r>
              <a:rPr dirty="0" err="1"/>
              <a:t>aggiunte</a:t>
            </a:r>
            <a:r>
              <a:rPr dirty="0"/>
              <a:t> di base forte prima del punto </a:t>
            </a:r>
            <a:r>
              <a:rPr dirty="0" err="1"/>
              <a:t>equivalente</a:t>
            </a:r>
            <a:r>
              <a:rPr dirty="0"/>
              <a:t> </a:t>
            </a:r>
            <a:r>
              <a:rPr dirty="0" err="1"/>
              <a:t>sarà</a:t>
            </a:r>
            <a:r>
              <a:rPr dirty="0"/>
              <a:t> </a:t>
            </a:r>
            <a:r>
              <a:rPr dirty="0" err="1"/>
              <a:t>presente</a:t>
            </a:r>
            <a:r>
              <a:rPr dirty="0"/>
              <a:t> </a:t>
            </a:r>
            <a:r>
              <a:rPr dirty="0" err="1"/>
              <a:t>una</a:t>
            </a:r>
            <a:r>
              <a:rPr dirty="0"/>
              <a:t> </a:t>
            </a:r>
            <a:r>
              <a:rPr b="1" dirty="0" err="1"/>
              <a:t>soluzione</a:t>
            </a:r>
            <a:r>
              <a:rPr b="1" dirty="0"/>
              <a:t> </a:t>
            </a:r>
            <a:r>
              <a:rPr b="1" dirty="0" err="1"/>
              <a:t>tampone</a:t>
            </a:r>
            <a:r>
              <a:rPr dirty="0"/>
              <a:t>.</a:t>
            </a:r>
          </a:p>
          <a:p>
            <a:pPr algn="just">
              <a:defRPr sz="2000" b="1"/>
            </a:pPr>
            <a:endParaRPr dirty="0"/>
          </a:p>
          <a:p>
            <a:pPr algn="just">
              <a:defRPr sz="2000"/>
            </a:pPr>
            <a:r>
              <a:rPr b="1" dirty="0"/>
              <a:t>Al punto </a:t>
            </a:r>
            <a:r>
              <a:rPr b="1" dirty="0" err="1"/>
              <a:t>equivalente</a:t>
            </a:r>
            <a:r>
              <a:rPr b="1" dirty="0"/>
              <a:t> </a:t>
            </a:r>
            <a:r>
              <a:rPr b="1" dirty="0" err="1"/>
              <a:t>tutto</a:t>
            </a:r>
            <a:r>
              <a:rPr b="1" dirty="0"/>
              <a:t> </a:t>
            </a:r>
            <a:r>
              <a:rPr b="1" dirty="0" err="1"/>
              <a:t>l’acido</a:t>
            </a:r>
            <a:r>
              <a:rPr b="1" dirty="0"/>
              <a:t> </a:t>
            </a:r>
            <a:r>
              <a:rPr b="1" dirty="0" err="1"/>
              <a:t>debole</a:t>
            </a:r>
            <a:r>
              <a:rPr b="1" dirty="0"/>
              <a:t> </a:t>
            </a:r>
            <a:r>
              <a:rPr b="1" dirty="0" err="1"/>
              <a:t>è</a:t>
            </a:r>
            <a:r>
              <a:rPr b="1" dirty="0"/>
              <a:t> </a:t>
            </a:r>
            <a:r>
              <a:rPr b="1" dirty="0" err="1"/>
              <a:t>trasformato</a:t>
            </a:r>
            <a:r>
              <a:rPr b="1" dirty="0"/>
              <a:t> </a:t>
            </a:r>
            <a:r>
              <a:rPr b="1" dirty="0" err="1"/>
              <a:t>nella</a:t>
            </a:r>
            <a:r>
              <a:rPr b="1" dirty="0"/>
              <a:t> </a:t>
            </a:r>
            <a:r>
              <a:rPr b="1" dirty="0" err="1"/>
              <a:t>sua</a:t>
            </a:r>
            <a:r>
              <a:rPr b="1" dirty="0"/>
              <a:t> base </a:t>
            </a:r>
            <a:r>
              <a:rPr b="1" dirty="0" err="1"/>
              <a:t>coniugata</a:t>
            </a:r>
            <a:r>
              <a:rPr b="1" dirty="0"/>
              <a:t>.</a:t>
            </a:r>
            <a:r>
              <a:rPr dirty="0"/>
              <a:t> </a:t>
            </a:r>
          </a:p>
          <a:p>
            <a:pPr algn="just">
              <a:defRPr sz="2000"/>
            </a:pPr>
            <a:r>
              <a:rPr dirty="0"/>
              <a:t>Il pH al punto </a:t>
            </a:r>
            <a:r>
              <a:rPr dirty="0" err="1"/>
              <a:t>equivalente</a:t>
            </a:r>
            <a:r>
              <a:rPr dirty="0"/>
              <a:t> </a:t>
            </a:r>
            <a:r>
              <a:rPr dirty="0" err="1"/>
              <a:t>sarà</a:t>
            </a:r>
            <a:r>
              <a:rPr dirty="0"/>
              <a:t> </a:t>
            </a:r>
            <a:r>
              <a:rPr dirty="0" err="1"/>
              <a:t>quindi</a:t>
            </a:r>
            <a:r>
              <a:rPr dirty="0"/>
              <a:t> </a:t>
            </a:r>
            <a:r>
              <a:rPr dirty="0" err="1"/>
              <a:t>determinato</a:t>
            </a:r>
            <a:r>
              <a:rPr dirty="0"/>
              <a:t> </a:t>
            </a:r>
            <a:r>
              <a:rPr dirty="0" err="1"/>
              <a:t>dalla</a:t>
            </a:r>
            <a:r>
              <a:rPr dirty="0"/>
              <a:t> </a:t>
            </a:r>
            <a:r>
              <a:rPr dirty="0" err="1"/>
              <a:t>presenza</a:t>
            </a:r>
            <a:r>
              <a:rPr dirty="0"/>
              <a:t> di </a:t>
            </a:r>
            <a:r>
              <a:rPr dirty="0" err="1"/>
              <a:t>questa</a:t>
            </a:r>
            <a:r>
              <a:rPr dirty="0"/>
              <a:t> base. </a:t>
            </a:r>
          </a:p>
          <a:p>
            <a:pPr algn="just">
              <a:defRPr sz="2000"/>
            </a:pPr>
            <a:endParaRPr dirty="0"/>
          </a:p>
          <a:p>
            <a:pPr algn="just">
              <a:defRPr sz="2000"/>
            </a:pPr>
            <a:r>
              <a:rPr dirty="0"/>
              <a:t>Nel </a:t>
            </a:r>
            <a:r>
              <a:rPr dirty="0" err="1"/>
              <a:t>caso</a:t>
            </a:r>
            <a:r>
              <a:rPr dirty="0"/>
              <a:t> </a:t>
            </a:r>
            <a:r>
              <a:rPr dirty="0" err="1"/>
              <a:t>riportato</a:t>
            </a:r>
            <a:r>
              <a:rPr dirty="0"/>
              <a:t> in </a:t>
            </a:r>
            <a:r>
              <a:rPr dirty="0" err="1"/>
              <a:t>figura</a:t>
            </a:r>
            <a:r>
              <a:rPr dirty="0"/>
              <a:t>, il pH al punto </a:t>
            </a:r>
            <a:r>
              <a:rPr dirty="0" err="1"/>
              <a:t>equivalente</a:t>
            </a:r>
            <a:r>
              <a:rPr dirty="0"/>
              <a:t> </a:t>
            </a:r>
            <a:r>
              <a:rPr dirty="0" err="1"/>
              <a:t>è</a:t>
            </a:r>
            <a:r>
              <a:rPr dirty="0"/>
              <a:t> </a:t>
            </a:r>
            <a:r>
              <a:rPr dirty="0" err="1"/>
              <a:t>quello</a:t>
            </a:r>
            <a:r>
              <a:rPr dirty="0"/>
              <a:t> di </a:t>
            </a:r>
            <a:r>
              <a:rPr dirty="0" err="1"/>
              <a:t>una</a:t>
            </a:r>
            <a:r>
              <a:rPr dirty="0"/>
              <a:t> </a:t>
            </a:r>
            <a:r>
              <a:rPr dirty="0" err="1"/>
              <a:t>soluzione</a:t>
            </a:r>
            <a:r>
              <a:rPr dirty="0"/>
              <a:t> 0.050 M di CH3COO</a:t>
            </a:r>
            <a:r>
              <a:rPr baseline="30000" dirty="0"/>
              <a:t>-</a:t>
            </a:r>
            <a:r>
              <a:rPr dirty="0"/>
              <a:t> (pH &gt; 7).</a:t>
            </a:r>
          </a:p>
        </p:txBody>
      </p:sp>
      <p:pic>
        <p:nvPicPr>
          <p:cNvPr id="104" name="Immagine 5" descr="Immagin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11944" y="631135"/>
            <a:ext cx="6380055" cy="4641575"/>
          </a:xfrm>
          <a:prstGeom prst="rect">
            <a:avLst/>
          </a:prstGeom>
          <a:ln w="12700">
            <a:miter lim="400000"/>
          </a:ln>
        </p:spPr>
      </p:pic>
      <p:sp>
        <p:nvSpPr>
          <p:cNvPr id="105" name="CasellaDiTesto 6"/>
          <p:cNvSpPr txBox="1"/>
          <p:nvPr/>
        </p:nvSpPr>
        <p:spPr>
          <a:xfrm>
            <a:off x="5811944" y="128693"/>
            <a:ext cx="3719660" cy="33308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 b="1">
                <a:solidFill>
                  <a:srgbClr val="2F5597"/>
                </a:solidFill>
              </a:defRPr>
            </a:lvl1pPr>
          </a:lstStyle>
          <a:p>
            <a:r>
              <a:rPr dirty="0" err="1"/>
              <a:t>Esempio</a:t>
            </a:r>
            <a:r>
              <a:rPr dirty="0"/>
              <a:t>: </a:t>
            </a:r>
            <a:r>
              <a:rPr dirty="0" err="1"/>
              <a:t>titolazione</a:t>
            </a:r>
            <a:r>
              <a:rPr dirty="0"/>
              <a:t> </a:t>
            </a:r>
            <a:r>
              <a:rPr dirty="0" err="1"/>
              <a:t>dell’acido</a:t>
            </a:r>
            <a:r>
              <a:rPr dirty="0"/>
              <a:t> </a:t>
            </a:r>
            <a:r>
              <a:rPr dirty="0" err="1"/>
              <a:t>acetico</a:t>
            </a:r>
            <a:endParaRPr dirty="0"/>
          </a:p>
        </p:txBody>
      </p:sp>
      <p:pic>
        <p:nvPicPr>
          <p:cNvPr id="106" name="Immagine 7" descr="Immagin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65279" y="2062411"/>
            <a:ext cx="1465184" cy="2912166"/>
          </a:xfrm>
          <a:prstGeom prst="rect">
            <a:avLst/>
          </a:prstGeom>
          <a:ln w="12700">
            <a:miter lim="400000"/>
          </a:ln>
        </p:spPr>
      </p:pic>
      <p:sp>
        <p:nvSpPr>
          <p:cNvPr id="107" name="Connettore 2 2"/>
          <p:cNvSpPr/>
          <p:nvPr/>
        </p:nvSpPr>
        <p:spPr>
          <a:xfrm flipH="1" flipV="1">
            <a:off x="6531946" y="4079630"/>
            <a:ext cx="674167" cy="1814734"/>
          </a:xfrm>
          <a:prstGeom prst="line">
            <a:avLst/>
          </a:prstGeom>
          <a:ln w="44450">
            <a:solidFill>
              <a:srgbClr val="FF0000"/>
            </a:solidFill>
            <a:miter/>
            <a:tailEnd type="triangle"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108" name="Connettore 2 8"/>
          <p:cNvSpPr/>
          <p:nvPr/>
        </p:nvSpPr>
        <p:spPr>
          <a:xfrm>
            <a:off x="7334401" y="1844973"/>
            <a:ext cx="365979" cy="1584028"/>
          </a:xfrm>
          <a:prstGeom prst="line">
            <a:avLst/>
          </a:prstGeom>
          <a:ln w="44450">
            <a:solidFill>
              <a:srgbClr val="FF0000"/>
            </a:solidFill>
            <a:miter/>
            <a:tailEnd type="triangle"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109" name="Connettore 2 9"/>
          <p:cNvSpPr/>
          <p:nvPr/>
        </p:nvSpPr>
        <p:spPr>
          <a:xfrm flipH="1" flipV="1">
            <a:off x="9001972" y="2363372"/>
            <a:ext cx="1103743" cy="3727897"/>
          </a:xfrm>
          <a:prstGeom prst="line">
            <a:avLst/>
          </a:prstGeom>
          <a:ln w="44450">
            <a:solidFill>
              <a:srgbClr val="FF0000"/>
            </a:solidFill>
            <a:miter/>
            <a:tailEnd type="triangle"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110" name="Connettore 2 10"/>
          <p:cNvSpPr/>
          <p:nvPr/>
        </p:nvSpPr>
        <p:spPr>
          <a:xfrm flipH="1">
            <a:off x="10273017" y="508924"/>
            <a:ext cx="404362" cy="837850"/>
          </a:xfrm>
          <a:prstGeom prst="line">
            <a:avLst/>
          </a:prstGeom>
          <a:ln w="44450">
            <a:solidFill>
              <a:srgbClr val="FF0000"/>
            </a:solidFill>
            <a:miter/>
            <a:tailEnd type="triangle"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111" name="CasellaDiTesto 17"/>
          <p:cNvSpPr txBox="1"/>
          <p:nvPr/>
        </p:nvSpPr>
        <p:spPr>
          <a:xfrm>
            <a:off x="5708858" y="5847846"/>
            <a:ext cx="2980951" cy="33308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 b="1"/>
            </a:lvl1pPr>
          </a:lstStyle>
          <a:p>
            <a:r>
              <a:t>pH: concentrazione ac. acetico</a:t>
            </a:r>
          </a:p>
        </p:txBody>
      </p:sp>
      <p:sp>
        <p:nvSpPr>
          <p:cNvPr id="112" name="CasellaDiTesto 19"/>
          <p:cNvSpPr txBox="1"/>
          <p:nvPr/>
        </p:nvSpPr>
        <p:spPr>
          <a:xfrm>
            <a:off x="6672044" y="1475641"/>
            <a:ext cx="1344921" cy="33308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 b="1"/>
            </a:lvl1pPr>
          </a:lstStyle>
          <a:p>
            <a:r>
              <a:t>pH: tampone</a:t>
            </a:r>
          </a:p>
        </p:txBody>
      </p:sp>
      <p:sp>
        <p:nvSpPr>
          <p:cNvPr id="113" name="CasellaDiTesto 21"/>
          <p:cNvSpPr txBox="1"/>
          <p:nvPr/>
        </p:nvSpPr>
        <p:spPr>
          <a:xfrm>
            <a:off x="9152929" y="6063131"/>
            <a:ext cx="1903249" cy="33308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 b="1"/>
            </a:lvl1pPr>
          </a:lstStyle>
          <a:p>
            <a:r>
              <a:t>pH: base coniugata</a:t>
            </a:r>
          </a:p>
        </p:txBody>
      </p:sp>
      <p:sp>
        <p:nvSpPr>
          <p:cNvPr id="114" name="CasellaDiTesto 23"/>
          <p:cNvSpPr txBox="1"/>
          <p:nvPr/>
        </p:nvSpPr>
        <p:spPr>
          <a:xfrm>
            <a:off x="10151432" y="133340"/>
            <a:ext cx="1048009" cy="33308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 b="1"/>
            </a:lvl1pPr>
          </a:lstStyle>
          <a:p>
            <a:r>
              <a:t>pH: NaOH</a:t>
            </a:r>
          </a:p>
        </p:txBody>
      </p:sp>
    </p:spTree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CasellaDiTesto 1"/>
          <p:cNvSpPr txBox="1"/>
          <p:nvPr/>
        </p:nvSpPr>
        <p:spPr>
          <a:xfrm>
            <a:off x="115113" y="238608"/>
            <a:ext cx="6425498" cy="42582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indent="-228600">
              <a:lnSpc>
                <a:spcPct val="90000"/>
              </a:lnSpc>
              <a:spcBef>
                <a:spcPts val="600"/>
              </a:spcBef>
              <a:buSzPct val="100000"/>
              <a:buFont typeface="Arial"/>
              <a:buChar char="•"/>
              <a:defRPr sz="2600" b="1">
                <a:solidFill>
                  <a:srgbClr val="2F5597"/>
                </a:solidFill>
              </a:defRPr>
            </a:pPr>
            <a:r>
              <a:t>Permanganometria</a:t>
            </a:r>
          </a:p>
          <a:p>
            <a:pPr>
              <a:lnSpc>
                <a:spcPct val="120000"/>
              </a:lnSpc>
              <a:spcBef>
                <a:spcPts val="600"/>
              </a:spcBef>
              <a:defRPr sz="2000">
                <a:solidFill>
                  <a:srgbClr val="2F5597"/>
                </a:solidFill>
              </a:defRPr>
            </a:pPr>
            <a:endParaRPr/>
          </a:p>
          <a:p>
            <a:pPr>
              <a:lnSpc>
                <a:spcPct val="120000"/>
              </a:lnSpc>
              <a:spcBef>
                <a:spcPts val="600"/>
              </a:spcBef>
              <a:defRPr sz="2000">
                <a:solidFill>
                  <a:srgbClr val="2F5597"/>
                </a:solidFill>
              </a:defRPr>
            </a:pPr>
            <a:br/>
            <a:r>
              <a:rPr b="1"/>
              <a:t>In ambiente acido è un ossidante energico</a:t>
            </a:r>
          </a:p>
          <a:p>
            <a:pPr indent="-228600">
              <a:lnSpc>
                <a:spcPct val="120000"/>
              </a:lnSpc>
              <a:spcBef>
                <a:spcPts val="600"/>
              </a:spcBef>
              <a:buSzPct val="100000"/>
              <a:buFont typeface="Arial"/>
              <a:buChar char="•"/>
              <a:defRPr sz="2000">
                <a:solidFill>
                  <a:srgbClr val="2F5597"/>
                </a:solidFill>
              </a:defRPr>
            </a:pPr>
            <a:r>
              <a:t>MnO</a:t>
            </a:r>
            <a:r>
              <a:rPr baseline="-25000"/>
              <a:t>4</a:t>
            </a:r>
            <a:r>
              <a:rPr baseline="30000"/>
              <a:t>-</a:t>
            </a:r>
            <a:r>
              <a:t> + 8H</a:t>
            </a:r>
            <a:r>
              <a:rPr baseline="30000"/>
              <a:t>+</a:t>
            </a:r>
            <a:r>
              <a:t> +5e</a:t>
            </a:r>
            <a:r>
              <a:rPr baseline="30000"/>
              <a:t>-</a:t>
            </a:r>
            <a:r>
              <a:t>→ Mn</a:t>
            </a:r>
            <a:r>
              <a:rPr baseline="30000"/>
              <a:t>2+</a:t>
            </a:r>
            <a:r>
              <a:t> + 4H</a:t>
            </a:r>
            <a:r>
              <a:rPr baseline="-25000"/>
              <a:t>2</a:t>
            </a:r>
            <a:r>
              <a:t>O                    E</a:t>
            </a:r>
            <a:r>
              <a:rPr baseline="30000"/>
              <a:t>0</a:t>
            </a:r>
            <a:r>
              <a:t>= +1.51 volt</a:t>
            </a:r>
            <a:endParaRPr>
              <a:solidFill>
                <a:srgbClr val="FFFFFF"/>
              </a:solidFill>
            </a:endParaRPr>
          </a:p>
          <a:p>
            <a:pPr indent="-228600">
              <a:lnSpc>
                <a:spcPct val="90000"/>
              </a:lnSpc>
              <a:spcBef>
                <a:spcPts val="600"/>
              </a:spcBef>
              <a:buSzPct val="100000"/>
              <a:buFont typeface="Arial"/>
              <a:buChar char="•"/>
              <a:defRPr sz="2000">
                <a:solidFill>
                  <a:srgbClr val="2F5597"/>
                </a:solidFill>
              </a:defRPr>
            </a:pPr>
            <a:endParaRPr>
              <a:solidFill>
                <a:srgbClr val="FFFFFF"/>
              </a:solidFill>
            </a:endParaRPr>
          </a:p>
          <a:p>
            <a:pPr indent="-228600">
              <a:lnSpc>
                <a:spcPct val="90000"/>
              </a:lnSpc>
              <a:spcBef>
                <a:spcPts val="600"/>
              </a:spcBef>
              <a:buSzPct val="100000"/>
              <a:buFont typeface="Arial"/>
              <a:buChar char="•"/>
              <a:defRPr sz="2000">
                <a:solidFill>
                  <a:srgbClr val="2F5597"/>
                </a:solidFill>
              </a:defRPr>
            </a:pPr>
            <a:endParaRPr>
              <a:solidFill>
                <a:srgbClr val="FFFFFF"/>
              </a:solidFill>
            </a:endParaRPr>
          </a:p>
          <a:p>
            <a:pPr indent="-228600">
              <a:lnSpc>
                <a:spcPct val="90000"/>
              </a:lnSpc>
              <a:spcBef>
                <a:spcPts val="600"/>
              </a:spcBef>
              <a:buSzPct val="100000"/>
              <a:buFont typeface="Arial"/>
              <a:buChar char="•"/>
              <a:defRPr sz="2000" b="1">
                <a:solidFill>
                  <a:srgbClr val="2F5597"/>
                </a:solidFill>
              </a:defRPr>
            </a:pPr>
            <a:r>
              <a:t>In ambiente neutro o leggermente alcalino è un ossidante ancora più energico.</a:t>
            </a:r>
            <a:endParaRPr>
              <a:solidFill>
                <a:srgbClr val="FFFFFF"/>
              </a:solidFill>
            </a:endParaRPr>
          </a:p>
          <a:p>
            <a:pPr>
              <a:lnSpc>
                <a:spcPct val="90000"/>
              </a:lnSpc>
              <a:spcBef>
                <a:spcPts val="600"/>
              </a:spcBef>
              <a:defRPr sz="2000">
                <a:solidFill>
                  <a:srgbClr val="2F5597"/>
                </a:solidFill>
              </a:defRPr>
            </a:pPr>
            <a:endParaRPr>
              <a:solidFill>
                <a:srgbClr val="FFFFFF"/>
              </a:solidFill>
            </a:endParaRPr>
          </a:p>
          <a:p>
            <a:pPr indent="-228600">
              <a:lnSpc>
                <a:spcPct val="90000"/>
              </a:lnSpc>
              <a:spcBef>
                <a:spcPts val="600"/>
              </a:spcBef>
              <a:buSzPct val="100000"/>
              <a:buFont typeface="Arial"/>
              <a:buChar char="•"/>
              <a:defRPr sz="2000">
                <a:solidFill>
                  <a:srgbClr val="2F5597"/>
                </a:solidFill>
              </a:defRPr>
            </a:pPr>
            <a:r>
              <a:t>MnO</a:t>
            </a:r>
            <a:r>
              <a:rPr baseline="-25000"/>
              <a:t>4</a:t>
            </a:r>
            <a:r>
              <a:rPr baseline="30000"/>
              <a:t>-</a:t>
            </a:r>
            <a:r>
              <a:t> + 2H</a:t>
            </a:r>
            <a:r>
              <a:rPr baseline="-25000"/>
              <a:t>2</a:t>
            </a:r>
            <a:r>
              <a:t>O +3e</a:t>
            </a:r>
            <a:r>
              <a:rPr baseline="30000"/>
              <a:t>-</a:t>
            </a:r>
            <a:r>
              <a:t> → MnO</a:t>
            </a:r>
            <a:r>
              <a:rPr baseline="-25000"/>
              <a:t>2</a:t>
            </a:r>
            <a:r>
              <a:t> + 4OH</a:t>
            </a:r>
            <a:r>
              <a:rPr baseline="30000"/>
              <a:t>-</a:t>
            </a:r>
            <a:r>
              <a:t> E</a:t>
            </a:r>
            <a:r>
              <a:rPr baseline="30000"/>
              <a:t>0</a:t>
            </a:r>
            <a:r>
              <a:t>= +1.695 volt</a:t>
            </a:r>
          </a:p>
        </p:txBody>
      </p:sp>
      <p:sp>
        <p:nvSpPr>
          <p:cNvPr id="143" name="Freeform: Shape 16"/>
          <p:cNvSpPr/>
          <p:nvPr/>
        </p:nvSpPr>
        <p:spPr>
          <a:xfrm flipH="1">
            <a:off x="6582780" y="-2009"/>
            <a:ext cx="5609221" cy="584028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0"/>
                </a:moveTo>
                <a:lnTo>
                  <a:pt x="17857" y="0"/>
                </a:lnTo>
                <a:lnTo>
                  <a:pt x="18571" y="755"/>
                </a:lnTo>
                <a:cubicBezTo>
                  <a:pt x="20463" y="2957"/>
                  <a:pt x="21600" y="5781"/>
                  <a:pt x="21600" y="8859"/>
                </a:cubicBezTo>
                <a:cubicBezTo>
                  <a:pt x="21600" y="15896"/>
                  <a:pt x="15661" y="21600"/>
                  <a:pt x="8334" y="21600"/>
                </a:cubicBezTo>
                <a:cubicBezTo>
                  <a:pt x="5587" y="21600"/>
                  <a:pt x="3035" y="20798"/>
                  <a:pt x="917" y="19424"/>
                </a:cubicBezTo>
                <a:lnTo>
                  <a:pt x="0" y="18765"/>
                </a:lnTo>
                <a:close/>
              </a:path>
            </a:pathLst>
          </a:custGeom>
          <a:solidFill>
            <a:srgbClr val="FFFFFF">
              <a:alpha val="80000"/>
            </a:srgbClr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pic>
        <p:nvPicPr>
          <p:cNvPr id="144" name="Immagine 2" descr="Immagine 2"/>
          <p:cNvPicPr>
            <a:picLocks noChangeAspect="1"/>
          </p:cNvPicPr>
          <p:nvPr/>
        </p:nvPicPr>
        <p:blipFill>
          <a:blip r:embed="rId2"/>
          <a:srcRect l="19340" r="10171"/>
          <a:stretch>
            <a:fillRect/>
          </a:stretch>
        </p:blipFill>
        <p:spPr>
          <a:xfrm>
            <a:off x="6784799" y="26501"/>
            <a:ext cx="5407026" cy="561886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4133" y="0"/>
                </a:moveTo>
                <a:lnTo>
                  <a:pt x="3799" y="293"/>
                </a:lnTo>
                <a:cubicBezTo>
                  <a:pt x="1451" y="2552"/>
                  <a:pt x="0" y="5672"/>
                  <a:pt x="0" y="9119"/>
                </a:cubicBezTo>
                <a:cubicBezTo>
                  <a:pt x="0" y="16012"/>
                  <a:pt x="5807" y="21600"/>
                  <a:pt x="12970" y="21600"/>
                </a:cubicBezTo>
                <a:cubicBezTo>
                  <a:pt x="15993" y="21600"/>
                  <a:pt x="18773" y="20605"/>
                  <a:pt x="20979" y="18938"/>
                </a:cubicBezTo>
                <a:lnTo>
                  <a:pt x="21600" y="18413"/>
                </a:lnTo>
                <a:lnTo>
                  <a:pt x="21600" y="0"/>
                </a:lnTo>
                <a:lnTo>
                  <a:pt x="4133" y="0"/>
                </a:lnTo>
                <a:close/>
              </a:path>
            </a:pathLst>
          </a:custGeom>
          <a:ln w="12700">
            <a:miter lim="400000"/>
          </a:ln>
        </p:spPr>
      </p:pic>
      <p:sp>
        <p:nvSpPr>
          <p:cNvPr id="145" name="In permanganometria non si usa l’indicatore. Il punto finale viene apprezzato dalla colorazione intenso porpora impartita dal permanganato in eccesso."/>
          <p:cNvSpPr txBox="1"/>
          <p:nvPr/>
        </p:nvSpPr>
        <p:spPr>
          <a:xfrm>
            <a:off x="19050" y="5756953"/>
            <a:ext cx="12042128" cy="106879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indent="-228600" algn="just">
              <a:lnSpc>
                <a:spcPct val="90000"/>
              </a:lnSpc>
              <a:spcBef>
                <a:spcPts val="600"/>
              </a:spcBef>
              <a:buSzPct val="100000"/>
              <a:buFont typeface="Arial"/>
              <a:buChar char="•"/>
              <a:defRPr sz="2200" b="1">
                <a:solidFill>
                  <a:srgbClr val="2F5597"/>
                </a:solidFill>
              </a:defRPr>
            </a:lvl1pPr>
          </a:lstStyle>
          <a:p>
            <a:r>
              <a:t>In permanganometria non si usa l’indicatore. Il punto finale viene apprezzato dalla colorazione intenso porpora impartita dal permanganato in eccesso.</a:t>
            </a:r>
            <a:endParaRPr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CasellaDiTesto 1"/>
          <p:cNvSpPr txBox="1"/>
          <p:nvPr/>
        </p:nvSpPr>
        <p:spPr>
          <a:xfrm>
            <a:off x="127413" y="116322"/>
            <a:ext cx="11981289" cy="588832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>
              <a:defRPr b="1">
                <a:latin typeface="Arial"/>
                <a:ea typeface="Arial"/>
                <a:cs typeface="Arial"/>
                <a:sym typeface="Arial"/>
              </a:defRPr>
            </a:pPr>
            <a:r>
              <a:rPr dirty="0"/>
              <a:t>DETERMINAZIONE DEL CALCIO NEL VINO</a:t>
            </a:r>
          </a:p>
          <a:p>
            <a:pPr>
              <a:defRPr b="1"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 dirty="0"/>
          </a:p>
          <a:p>
            <a:r>
              <a:rPr dirty="0"/>
              <a:t>Il </a:t>
            </a:r>
            <a:r>
              <a:rPr dirty="0" err="1"/>
              <a:t>tenore</a:t>
            </a:r>
            <a:r>
              <a:rPr dirty="0"/>
              <a:t> di calcio </a:t>
            </a:r>
            <a:r>
              <a:rPr dirty="0" err="1"/>
              <a:t>nel</a:t>
            </a:r>
            <a:r>
              <a:rPr dirty="0"/>
              <a:t> vino </a:t>
            </a:r>
            <a:r>
              <a:rPr dirty="0" err="1"/>
              <a:t>è</a:t>
            </a:r>
            <a:r>
              <a:rPr dirty="0"/>
              <a:t> </a:t>
            </a:r>
            <a:r>
              <a:rPr dirty="0" err="1"/>
              <a:t>limitato</a:t>
            </a:r>
            <a:r>
              <a:rPr dirty="0"/>
              <a:t>, in </a:t>
            </a:r>
            <a:r>
              <a:rPr dirty="0" err="1"/>
              <a:t>funzione</a:t>
            </a:r>
            <a:r>
              <a:rPr dirty="0"/>
              <a:t> del pH e del </a:t>
            </a:r>
            <a:r>
              <a:rPr dirty="0" err="1"/>
              <a:t>titolo</a:t>
            </a:r>
            <a:r>
              <a:rPr dirty="0"/>
              <a:t> </a:t>
            </a:r>
            <a:r>
              <a:rPr dirty="0" err="1"/>
              <a:t>alcolometrico</a:t>
            </a:r>
            <a:r>
              <a:rPr dirty="0"/>
              <a:t>, dal </a:t>
            </a:r>
            <a:r>
              <a:rPr b="1" u="sng" dirty="0" err="1"/>
              <a:t>prodotto</a:t>
            </a:r>
            <a:r>
              <a:rPr b="1" u="sng" dirty="0"/>
              <a:t> di </a:t>
            </a:r>
            <a:r>
              <a:rPr b="1" u="sng" dirty="0" err="1"/>
              <a:t>solubilità</a:t>
            </a:r>
            <a:r>
              <a:rPr b="1" u="sng" dirty="0"/>
              <a:t> </a:t>
            </a:r>
            <a:r>
              <a:rPr dirty="0"/>
              <a:t>del </a:t>
            </a:r>
            <a:r>
              <a:rPr dirty="0" err="1"/>
              <a:t>tartrato</a:t>
            </a:r>
            <a:r>
              <a:rPr dirty="0"/>
              <a:t> di calcio.</a:t>
            </a:r>
          </a:p>
          <a:p>
            <a:r>
              <a:rPr lang="it-IT" dirty="0"/>
              <a:t>In genere 80 mg/l per i bianchi e 60 mg/l di Ca</a:t>
            </a:r>
            <a:r>
              <a:rPr lang="it-IT" baseline="30000" dirty="0"/>
              <a:t>2+ </a:t>
            </a:r>
            <a:r>
              <a:rPr lang="it-IT" dirty="0"/>
              <a:t>per i rossi sono concentrazioni considerate rischiose per la comparsa di precipitato </a:t>
            </a:r>
            <a:endParaRPr dirty="0"/>
          </a:p>
          <a:p>
            <a:endParaRPr dirty="0"/>
          </a:p>
          <a:p>
            <a:pPr>
              <a:defRPr sz="2000" b="1"/>
            </a:pPr>
            <a:r>
              <a:rPr dirty="0"/>
              <a:t>Principio del </a:t>
            </a:r>
            <a:r>
              <a:rPr dirty="0" err="1"/>
              <a:t>metodo</a:t>
            </a:r>
            <a:r>
              <a:rPr b="0" dirty="0"/>
              <a:t>: </a:t>
            </a:r>
            <a:r>
              <a:rPr u="sng" dirty="0" err="1">
                <a:solidFill>
                  <a:srgbClr val="FF0000"/>
                </a:solidFill>
              </a:rPr>
              <a:t>formazione</a:t>
            </a:r>
            <a:r>
              <a:rPr u="sng" dirty="0">
                <a:solidFill>
                  <a:srgbClr val="FF0000"/>
                </a:solidFill>
              </a:rPr>
              <a:t> di </a:t>
            </a:r>
            <a:r>
              <a:rPr u="sng" dirty="0" err="1">
                <a:solidFill>
                  <a:srgbClr val="FF0000"/>
                </a:solidFill>
              </a:rPr>
              <a:t>ossalato</a:t>
            </a:r>
            <a:r>
              <a:rPr u="sng" dirty="0">
                <a:solidFill>
                  <a:srgbClr val="FF0000"/>
                </a:solidFill>
              </a:rPr>
              <a:t> di calcio e </a:t>
            </a:r>
            <a:r>
              <a:rPr u="sng" dirty="0" err="1">
                <a:solidFill>
                  <a:srgbClr val="FF0000"/>
                </a:solidFill>
              </a:rPr>
              <a:t>successiva</a:t>
            </a:r>
            <a:r>
              <a:rPr u="sng" dirty="0">
                <a:solidFill>
                  <a:srgbClr val="FF0000"/>
                </a:solidFill>
              </a:rPr>
              <a:t> </a:t>
            </a:r>
            <a:r>
              <a:rPr u="sng" dirty="0" err="1">
                <a:solidFill>
                  <a:srgbClr val="FF0000"/>
                </a:solidFill>
              </a:rPr>
              <a:t>titolazione</a:t>
            </a:r>
            <a:r>
              <a:rPr u="sng" dirty="0">
                <a:solidFill>
                  <a:srgbClr val="FF0000"/>
                </a:solidFill>
              </a:rPr>
              <a:t> </a:t>
            </a:r>
            <a:r>
              <a:rPr u="sng" dirty="0" err="1">
                <a:solidFill>
                  <a:srgbClr val="FF0000"/>
                </a:solidFill>
              </a:rPr>
              <a:t>dell’ossalato</a:t>
            </a:r>
            <a:r>
              <a:rPr u="sng" dirty="0">
                <a:solidFill>
                  <a:srgbClr val="FF0000"/>
                </a:solidFill>
              </a:rPr>
              <a:t> con </a:t>
            </a:r>
            <a:r>
              <a:rPr u="sng" dirty="0" err="1">
                <a:solidFill>
                  <a:srgbClr val="FF0000"/>
                </a:solidFill>
              </a:rPr>
              <a:t>permanganato</a:t>
            </a:r>
            <a:r>
              <a:rPr u="sng" dirty="0">
                <a:solidFill>
                  <a:srgbClr val="FF0000"/>
                </a:solidFill>
              </a:rPr>
              <a:t>.</a:t>
            </a:r>
          </a:p>
          <a:p>
            <a:endParaRPr u="sng" dirty="0">
              <a:solidFill>
                <a:srgbClr val="FF0000"/>
              </a:solidFill>
            </a:endParaRPr>
          </a:p>
          <a:p>
            <a:pPr>
              <a:defRPr b="1"/>
            </a:pPr>
            <a:r>
              <a:rPr dirty="0" err="1"/>
              <a:t>Procedimento</a:t>
            </a:r>
            <a:endParaRPr dirty="0"/>
          </a:p>
          <a:p>
            <a:endParaRPr dirty="0"/>
          </a:p>
          <a:p>
            <a:r>
              <a:rPr dirty="0"/>
              <a:t>A 50 ml di vino, </a:t>
            </a:r>
            <a:r>
              <a:rPr dirty="0" err="1"/>
              <a:t>posti</a:t>
            </a:r>
            <a:r>
              <a:rPr dirty="0"/>
              <a:t> in un </a:t>
            </a:r>
            <a:r>
              <a:rPr dirty="0" err="1"/>
              <a:t>becker</a:t>
            </a:r>
            <a:r>
              <a:rPr dirty="0"/>
              <a:t> </a:t>
            </a:r>
            <a:r>
              <a:rPr dirty="0" err="1"/>
              <a:t>si</a:t>
            </a:r>
            <a:r>
              <a:rPr dirty="0"/>
              <a:t>  </a:t>
            </a:r>
            <a:r>
              <a:rPr dirty="0" err="1"/>
              <a:t>aggiungono</a:t>
            </a:r>
            <a:r>
              <a:rPr dirty="0"/>
              <a:t> 2-3 ml di </a:t>
            </a:r>
            <a:r>
              <a:rPr dirty="0" err="1"/>
              <a:t>acido</a:t>
            </a:r>
            <a:r>
              <a:rPr dirty="0"/>
              <a:t> </a:t>
            </a:r>
            <a:r>
              <a:rPr dirty="0" err="1"/>
              <a:t>cloridrico</a:t>
            </a:r>
            <a:r>
              <a:rPr dirty="0"/>
              <a:t> al 10%  e 1 g di </a:t>
            </a:r>
            <a:r>
              <a:rPr dirty="0" err="1"/>
              <a:t>carbone</a:t>
            </a:r>
            <a:r>
              <a:rPr dirty="0"/>
              <a:t>:  </a:t>
            </a:r>
            <a:r>
              <a:rPr dirty="0" err="1"/>
              <a:t>portato</a:t>
            </a:r>
            <a:r>
              <a:rPr dirty="0"/>
              <a:t> </a:t>
            </a:r>
            <a:r>
              <a:rPr dirty="0" err="1"/>
              <a:t>all'ebollizione</a:t>
            </a:r>
            <a:r>
              <a:rPr dirty="0"/>
              <a:t> </a:t>
            </a:r>
            <a:r>
              <a:rPr dirty="0" err="1"/>
              <a:t>si</a:t>
            </a:r>
            <a:r>
              <a:rPr dirty="0"/>
              <a:t>  filtra  a </a:t>
            </a:r>
            <a:r>
              <a:rPr dirty="0" err="1"/>
              <a:t>caldo</a:t>
            </a:r>
            <a:r>
              <a:rPr dirty="0"/>
              <a:t> </a:t>
            </a:r>
            <a:r>
              <a:rPr dirty="0" err="1"/>
              <a:t>raccogliendo</a:t>
            </a:r>
            <a:r>
              <a:rPr dirty="0"/>
              <a:t> la </a:t>
            </a:r>
            <a:r>
              <a:rPr dirty="0" err="1"/>
              <a:t>parte</a:t>
            </a:r>
            <a:r>
              <a:rPr dirty="0"/>
              <a:t> </a:t>
            </a:r>
            <a:r>
              <a:rPr dirty="0" err="1"/>
              <a:t>liquida</a:t>
            </a:r>
            <a:r>
              <a:rPr dirty="0"/>
              <a:t> </a:t>
            </a:r>
            <a:r>
              <a:rPr dirty="0" err="1"/>
              <a:t>filtrata</a:t>
            </a:r>
            <a:r>
              <a:rPr dirty="0"/>
              <a:t>  e le </a:t>
            </a:r>
            <a:r>
              <a:rPr dirty="0" err="1"/>
              <a:t>acque</a:t>
            </a:r>
            <a:r>
              <a:rPr dirty="0"/>
              <a:t> di </a:t>
            </a:r>
            <a:r>
              <a:rPr dirty="0" err="1"/>
              <a:t>lavaggio</a:t>
            </a:r>
            <a:r>
              <a:rPr dirty="0"/>
              <a:t>. </a:t>
            </a:r>
          </a:p>
          <a:p>
            <a:endParaRPr dirty="0"/>
          </a:p>
          <a:p>
            <a:r>
              <a:rPr dirty="0"/>
              <a:t>Si </a:t>
            </a:r>
            <a:r>
              <a:rPr dirty="0" err="1"/>
              <a:t>riporta</a:t>
            </a:r>
            <a:r>
              <a:rPr dirty="0"/>
              <a:t> </a:t>
            </a:r>
            <a:r>
              <a:rPr dirty="0" err="1"/>
              <a:t>all'ebollizione</a:t>
            </a:r>
            <a:r>
              <a:rPr dirty="0"/>
              <a:t> , </a:t>
            </a:r>
            <a:r>
              <a:rPr dirty="0" err="1"/>
              <a:t>si</a:t>
            </a:r>
            <a:r>
              <a:rPr dirty="0"/>
              <a:t> </a:t>
            </a:r>
            <a:r>
              <a:rPr dirty="0" err="1"/>
              <a:t>versano</a:t>
            </a:r>
            <a:r>
              <a:rPr dirty="0"/>
              <a:t> subito 15 ml di </a:t>
            </a:r>
            <a:r>
              <a:rPr dirty="0" err="1"/>
              <a:t>ossalato</a:t>
            </a:r>
            <a:r>
              <a:rPr dirty="0"/>
              <a:t> di </a:t>
            </a:r>
            <a:r>
              <a:rPr dirty="0" err="1"/>
              <a:t>ammonio</a:t>
            </a:r>
            <a:r>
              <a:rPr dirty="0"/>
              <a:t>, 3-4 </a:t>
            </a:r>
            <a:r>
              <a:rPr dirty="0" err="1"/>
              <a:t>gocce</a:t>
            </a:r>
            <a:r>
              <a:rPr dirty="0"/>
              <a:t> di rosso </a:t>
            </a:r>
            <a:r>
              <a:rPr dirty="0" err="1"/>
              <a:t>metile</a:t>
            </a:r>
            <a:r>
              <a:rPr dirty="0"/>
              <a:t>  e </a:t>
            </a:r>
            <a:r>
              <a:rPr dirty="0" err="1"/>
              <a:t>si</a:t>
            </a:r>
            <a:r>
              <a:rPr dirty="0"/>
              <a:t> porta la </a:t>
            </a:r>
            <a:r>
              <a:rPr dirty="0" err="1"/>
              <a:t>soluzione</a:t>
            </a:r>
            <a:r>
              <a:rPr dirty="0"/>
              <a:t> al </a:t>
            </a:r>
            <a:r>
              <a:rPr dirty="0" err="1"/>
              <a:t>giallo</a:t>
            </a:r>
            <a:r>
              <a:rPr dirty="0"/>
              <a:t>- </a:t>
            </a:r>
            <a:r>
              <a:rPr dirty="0" err="1"/>
              <a:t>arancio</a:t>
            </a:r>
            <a:r>
              <a:rPr dirty="0"/>
              <a:t> con </a:t>
            </a:r>
            <a:r>
              <a:rPr dirty="0" err="1"/>
              <a:t>idrossido</a:t>
            </a:r>
            <a:r>
              <a:rPr dirty="0"/>
              <a:t> di </a:t>
            </a:r>
            <a:r>
              <a:rPr dirty="0" err="1"/>
              <a:t>ammonio</a:t>
            </a:r>
            <a:r>
              <a:rPr dirty="0"/>
              <a:t> (ALCALINIZZAZIONE). Si agita per 1 </a:t>
            </a:r>
            <a:r>
              <a:rPr dirty="0" err="1"/>
              <a:t>minuto</a:t>
            </a:r>
            <a:r>
              <a:rPr dirty="0"/>
              <a:t> e </a:t>
            </a:r>
            <a:r>
              <a:rPr dirty="0" err="1"/>
              <a:t>si</a:t>
            </a:r>
            <a:r>
              <a:rPr dirty="0"/>
              <a:t> </a:t>
            </a:r>
            <a:r>
              <a:rPr dirty="0" err="1"/>
              <a:t>attende</a:t>
            </a:r>
            <a:r>
              <a:rPr dirty="0"/>
              <a:t> per 1 </a:t>
            </a:r>
            <a:r>
              <a:rPr dirty="0" err="1"/>
              <a:t>ora</a:t>
            </a:r>
            <a:r>
              <a:rPr dirty="0"/>
              <a:t>. Si filtra e </a:t>
            </a:r>
            <a:r>
              <a:rPr dirty="0" err="1"/>
              <a:t>si</a:t>
            </a:r>
            <a:r>
              <a:rPr dirty="0"/>
              <a:t> </a:t>
            </a:r>
            <a:r>
              <a:rPr dirty="0" err="1"/>
              <a:t>eseguono</a:t>
            </a:r>
            <a:r>
              <a:rPr dirty="0"/>
              <a:t> </a:t>
            </a:r>
            <a:r>
              <a:rPr dirty="0" err="1"/>
              <a:t>vari</a:t>
            </a:r>
            <a:r>
              <a:rPr dirty="0"/>
              <a:t> </a:t>
            </a:r>
            <a:r>
              <a:rPr dirty="0" err="1"/>
              <a:t>lavaggi</a:t>
            </a:r>
            <a:r>
              <a:rPr dirty="0"/>
              <a:t> con </a:t>
            </a:r>
            <a:r>
              <a:rPr dirty="0" err="1"/>
              <a:t>acqua</a:t>
            </a:r>
            <a:r>
              <a:rPr dirty="0"/>
              <a:t> </a:t>
            </a:r>
            <a:r>
              <a:rPr dirty="0" err="1"/>
              <a:t>distillata</a:t>
            </a:r>
            <a:r>
              <a:rPr dirty="0"/>
              <a:t> </a:t>
            </a:r>
            <a:r>
              <a:rPr dirty="0" err="1"/>
              <a:t>sul</a:t>
            </a:r>
            <a:r>
              <a:rPr dirty="0"/>
              <a:t> </a:t>
            </a:r>
            <a:r>
              <a:rPr dirty="0" err="1"/>
              <a:t>filtro</a:t>
            </a:r>
            <a:r>
              <a:rPr dirty="0"/>
              <a:t>. </a:t>
            </a:r>
            <a:r>
              <a:rPr b="1" u="sng" dirty="0">
                <a:effectLst>
                  <a:outerShdw blurRad="38100" dist="38100" dir="2700000" rotWithShape="0">
                    <a:srgbClr val="000000">
                      <a:alpha val="43137"/>
                    </a:srgbClr>
                  </a:outerShdw>
                </a:effectLst>
              </a:rPr>
              <a:t>(ppt di </a:t>
            </a:r>
            <a:r>
              <a:rPr b="1" u="sng" dirty="0" err="1">
                <a:effectLst>
                  <a:outerShdw blurRad="38100" dist="38100" dir="2700000" rotWithShape="0">
                    <a:srgbClr val="000000">
                      <a:alpha val="43137"/>
                    </a:srgbClr>
                  </a:outerShdw>
                </a:effectLst>
              </a:rPr>
              <a:t>ossalato</a:t>
            </a:r>
            <a:r>
              <a:rPr b="1" u="sng" dirty="0">
                <a:effectLst>
                  <a:outerShdw blurRad="38100" dist="38100" dir="2700000" rotWithShape="0">
                    <a:srgbClr val="000000">
                      <a:alpha val="43137"/>
                    </a:srgbClr>
                  </a:outerShdw>
                </a:effectLst>
              </a:rPr>
              <a:t> di calcio)</a:t>
            </a:r>
          </a:p>
          <a:p>
            <a:pPr>
              <a:defRPr b="1" u="sng">
                <a:effectLst>
                  <a:outerShdw blurRad="38100" dist="38100" dir="2700000" rotWithShape="0">
                    <a:srgbClr val="000000">
                      <a:alpha val="43137"/>
                    </a:srgbClr>
                  </a:outerShdw>
                </a:effectLst>
              </a:defRPr>
            </a:pPr>
            <a:endParaRPr b="1" u="sng" dirty="0">
              <a:effectLst>
                <a:outerShdw blurRad="38100" dist="38100" dir="2700000" rotWithShape="0">
                  <a:srgbClr val="000000">
                    <a:alpha val="43137"/>
                  </a:srgbClr>
                </a:outerShdw>
              </a:effectLst>
            </a:endParaRPr>
          </a:p>
          <a:p>
            <a:endParaRPr b="1" u="sng" dirty="0">
              <a:effectLst>
                <a:outerShdw blurRad="38100" dist="38100" dir="2700000" rotWithShape="0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dirty="0"/>
              <a:t>Al </a:t>
            </a:r>
            <a:r>
              <a:rPr dirty="0" err="1"/>
              <a:t>precipitato</a:t>
            </a:r>
            <a:r>
              <a:rPr dirty="0"/>
              <a:t> </a:t>
            </a:r>
            <a:r>
              <a:rPr dirty="0" err="1"/>
              <a:t>si</a:t>
            </a:r>
            <a:r>
              <a:rPr dirty="0"/>
              <a:t> </a:t>
            </a:r>
            <a:r>
              <a:rPr dirty="0" err="1"/>
              <a:t>aggiungono</a:t>
            </a:r>
            <a:r>
              <a:rPr dirty="0"/>
              <a:t> 5 ml di </a:t>
            </a:r>
            <a:r>
              <a:rPr dirty="0" err="1"/>
              <a:t>acido</a:t>
            </a:r>
            <a:r>
              <a:rPr dirty="0"/>
              <a:t> </a:t>
            </a:r>
            <a:r>
              <a:rPr dirty="0" err="1"/>
              <a:t>solforico</a:t>
            </a:r>
            <a:r>
              <a:rPr dirty="0"/>
              <a:t> 1:5  e 30-40 ml di </a:t>
            </a:r>
            <a:r>
              <a:rPr dirty="0" err="1"/>
              <a:t>acqua</a:t>
            </a:r>
            <a:r>
              <a:rPr dirty="0"/>
              <a:t> </a:t>
            </a:r>
            <a:r>
              <a:rPr dirty="0" err="1"/>
              <a:t>distillata</a:t>
            </a:r>
            <a:r>
              <a:rPr dirty="0"/>
              <a:t> (</a:t>
            </a:r>
            <a:r>
              <a:rPr dirty="0" err="1"/>
              <a:t>solubilizzazione</a:t>
            </a:r>
            <a:r>
              <a:rPr dirty="0"/>
              <a:t> </a:t>
            </a:r>
            <a:r>
              <a:rPr dirty="0" err="1"/>
              <a:t>dell’ossalato</a:t>
            </a:r>
            <a:r>
              <a:rPr dirty="0"/>
              <a:t> di calcio). Si </a:t>
            </a:r>
            <a:r>
              <a:rPr dirty="0" err="1"/>
              <a:t>riscalda</a:t>
            </a:r>
            <a:r>
              <a:rPr dirty="0"/>
              <a:t> ( quasi </a:t>
            </a:r>
            <a:r>
              <a:rPr dirty="0" err="1"/>
              <a:t>all'ebollizione</a:t>
            </a:r>
            <a:r>
              <a:rPr dirty="0"/>
              <a:t>) e </a:t>
            </a:r>
            <a:r>
              <a:rPr dirty="0" err="1"/>
              <a:t>si</a:t>
            </a:r>
            <a:r>
              <a:rPr dirty="0"/>
              <a:t> </a:t>
            </a:r>
            <a:r>
              <a:rPr dirty="0" err="1"/>
              <a:t>titola</a:t>
            </a:r>
            <a:r>
              <a:rPr dirty="0"/>
              <a:t> lentamente con </a:t>
            </a:r>
            <a:r>
              <a:rPr dirty="0" err="1"/>
              <a:t>una</a:t>
            </a:r>
            <a:r>
              <a:rPr dirty="0"/>
              <a:t> </a:t>
            </a:r>
            <a:r>
              <a:rPr dirty="0" err="1"/>
              <a:t>soluzione</a:t>
            </a:r>
            <a:r>
              <a:rPr dirty="0"/>
              <a:t> di KMnO</a:t>
            </a:r>
            <a:r>
              <a:rPr baseline="-25000" dirty="0"/>
              <a:t>4</a:t>
            </a:r>
            <a:r>
              <a:rPr dirty="0"/>
              <a:t>  0,1 M </a:t>
            </a:r>
            <a:r>
              <a:rPr dirty="0" err="1"/>
              <a:t>fino</a:t>
            </a:r>
            <a:r>
              <a:rPr dirty="0"/>
              <a:t> al </a:t>
            </a:r>
            <a:r>
              <a:rPr dirty="0" err="1"/>
              <a:t>colore</a:t>
            </a:r>
            <a:r>
              <a:rPr dirty="0"/>
              <a:t> rosa </a:t>
            </a:r>
            <a:r>
              <a:rPr dirty="0" err="1"/>
              <a:t>persistente</a:t>
            </a:r>
            <a:r>
              <a:rPr dirty="0"/>
              <a:t>.</a:t>
            </a:r>
          </a:p>
        </p:txBody>
      </p:sp>
      <p:sp>
        <p:nvSpPr>
          <p:cNvPr id="148" name="CasellaDiTesto 2"/>
          <p:cNvSpPr txBox="1"/>
          <p:nvPr/>
        </p:nvSpPr>
        <p:spPr>
          <a:xfrm>
            <a:off x="3289860" y="6258135"/>
            <a:ext cx="6682008" cy="41427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>
              <a:defRPr b="1">
                <a:solidFill>
                  <a:srgbClr val="454545"/>
                </a:solidFill>
                <a:latin typeface="pragmatica-web"/>
                <a:ea typeface="pragmatica-web"/>
                <a:cs typeface="pragmatica-web"/>
                <a:sym typeface="pragmatica-web"/>
              </a:defRPr>
            </a:pPr>
            <a:r>
              <a:t>5 C</a:t>
            </a:r>
            <a:r>
              <a:rPr baseline="-25000"/>
              <a:t>2</a:t>
            </a:r>
            <a:r>
              <a:t>O</a:t>
            </a:r>
            <a:r>
              <a:rPr baseline="-25000"/>
              <a:t>4</a:t>
            </a:r>
            <a:r>
              <a:rPr baseline="30000"/>
              <a:t>2-</a:t>
            </a:r>
            <a:r>
              <a:t> + 2 MnO</a:t>
            </a:r>
            <a:r>
              <a:rPr baseline="-25000"/>
              <a:t>4</a:t>
            </a:r>
            <a:r>
              <a:rPr baseline="30000"/>
              <a:t>–</a:t>
            </a:r>
            <a:r>
              <a:t> + 16 H</a:t>
            </a:r>
            <a:r>
              <a:rPr baseline="30000"/>
              <a:t>+ </a:t>
            </a:r>
            <a:r>
              <a:t>→ 2 Mn</a:t>
            </a:r>
            <a:r>
              <a:rPr baseline="30000"/>
              <a:t>2+</a:t>
            </a:r>
            <a:r>
              <a:t> + 10 CO</a:t>
            </a:r>
            <a:r>
              <a:rPr baseline="-25000"/>
              <a:t>2</a:t>
            </a:r>
            <a:r>
              <a:t> + 8 H</a:t>
            </a:r>
            <a:r>
              <a:rPr baseline="-25000"/>
              <a:t>2</a:t>
            </a:r>
            <a:r>
              <a:t>O</a:t>
            </a:r>
          </a:p>
        </p:txBody>
      </p:sp>
    </p:spTree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A 50 ml di vino, posti in un becker si  aggiungono 2-3 ml di acido cloridrico al 10%  e 1 g di carbone:  portato all'ebollizione si  filtra  a caldo raccogliendo la parte liquida filtrata  e le acque di lavaggio in un altro becker.…"/>
          <p:cNvSpPr txBox="1"/>
          <p:nvPr/>
        </p:nvSpPr>
        <p:spPr>
          <a:xfrm>
            <a:off x="359659" y="160878"/>
            <a:ext cx="4828833" cy="590931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r>
              <a:rPr dirty="0"/>
              <a:t>A 50 ml di vino, </a:t>
            </a:r>
            <a:r>
              <a:rPr dirty="0" err="1"/>
              <a:t>posti</a:t>
            </a:r>
            <a:r>
              <a:rPr dirty="0"/>
              <a:t> in un </a:t>
            </a:r>
            <a:r>
              <a:rPr dirty="0" err="1"/>
              <a:t>becker</a:t>
            </a:r>
            <a:r>
              <a:rPr dirty="0"/>
              <a:t> </a:t>
            </a:r>
            <a:r>
              <a:rPr dirty="0" err="1"/>
              <a:t>si</a:t>
            </a:r>
            <a:r>
              <a:rPr dirty="0"/>
              <a:t>  </a:t>
            </a:r>
            <a:r>
              <a:rPr dirty="0" err="1"/>
              <a:t>aggiungono</a:t>
            </a:r>
            <a:r>
              <a:rPr dirty="0"/>
              <a:t> 2-3 ml di </a:t>
            </a:r>
            <a:r>
              <a:rPr dirty="0" err="1"/>
              <a:t>acido</a:t>
            </a:r>
            <a:r>
              <a:rPr dirty="0"/>
              <a:t> </a:t>
            </a:r>
            <a:r>
              <a:rPr dirty="0" err="1"/>
              <a:t>cloridrico</a:t>
            </a:r>
            <a:r>
              <a:rPr dirty="0"/>
              <a:t> al 10%  e 1 g di </a:t>
            </a:r>
            <a:r>
              <a:rPr dirty="0" err="1"/>
              <a:t>carbone</a:t>
            </a:r>
            <a:r>
              <a:rPr dirty="0"/>
              <a:t>:  </a:t>
            </a:r>
            <a:r>
              <a:rPr dirty="0" err="1"/>
              <a:t>portato</a:t>
            </a:r>
            <a:r>
              <a:rPr dirty="0"/>
              <a:t> </a:t>
            </a:r>
            <a:r>
              <a:rPr dirty="0" err="1"/>
              <a:t>all'ebollizione</a:t>
            </a:r>
            <a:r>
              <a:rPr dirty="0"/>
              <a:t> </a:t>
            </a:r>
            <a:r>
              <a:rPr dirty="0" err="1"/>
              <a:t>si</a:t>
            </a:r>
            <a:r>
              <a:rPr dirty="0"/>
              <a:t>  filtra  a </a:t>
            </a:r>
            <a:r>
              <a:rPr dirty="0" err="1"/>
              <a:t>caldo</a:t>
            </a:r>
            <a:r>
              <a:rPr dirty="0"/>
              <a:t> </a:t>
            </a:r>
            <a:r>
              <a:rPr dirty="0" err="1"/>
              <a:t>raccogliendo</a:t>
            </a:r>
            <a:r>
              <a:rPr dirty="0"/>
              <a:t> la </a:t>
            </a:r>
            <a:r>
              <a:rPr dirty="0" err="1"/>
              <a:t>parte</a:t>
            </a:r>
            <a:r>
              <a:rPr dirty="0"/>
              <a:t> </a:t>
            </a:r>
            <a:r>
              <a:rPr dirty="0" err="1"/>
              <a:t>liquida</a:t>
            </a:r>
            <a:r>
              <a:rPr dirty="0"/>
              <a:t> </a:t>
            </a:r>
            <a:r>
              <a:rPr dirty="0" err="1"/>
              <a:t>filtrata</a:t>
            </a:r>
            <a:r>
              <a:rPr dirty="0"/>
              <a:t>  e le </a:t>
            </a:r>
            <a:r>
              <a:rPr dirty="0" err="1"/>
              <a:t>acque</a:t>
            </a:r>
            <a:r>
              <a:rPr dirty="0"/>
              <a:t> di </a:t>
            </a:r>
            <a:r>
              <a:rPr dirty="0" err="1"/>
              <a:t>lavaggio</a:t>
            </a:r>
            <a:r>
              <a:rPr dirty="0"/>
              <a:t>. </a:t>
            </a:r>
          </a:p>
          <a:p>
            <a:endParaRPr dirty="0"/>
          </a:p>
          <a:p>
            <a:r>
              <a:rPr dirty="0"/>
              <a:t>Si </a:t>
            </a:r>
            <a:r>
              <a:rPr dirty="0" err="1"/>
              <a:t>riporta</a:t>
            </a:r>
            <a:r>
              <a:rPr dirty="0"/>
              <a:t> </a:t>
            </a:r>
            <a:r>
              <a:rPr dirty="0" err="1"/>
              <a:t>all'ebollizione</a:t>
            </a:r>
            <a:r>
              <a:rPr dirty="0"/>
              <a:t> , </a:t>
            </a:r>
            <a:r>
              <a:rPr dirty="0" err="1"/>
              <a:t>si</a:t>
            </a:r>
            <a:r>
              <a:rPr dirty="0"/>
              <a:t> </a:t>
            </a:r>
            <a:r>
              <a:rPr dirty="0" err="1"/>
              <a:t>versano</a:t>
            </a:r>
            <a:r>
              <a:rPr dirty="0"/>
              <a:t> subito 15 ml di </a:t>
            </a:r>
            <a:r>
              <a:rPr dirty="0" err="1"/>
              <a:t>ossalato</a:t>
            </a:r>
            <a:r>
              <a:rPr dirty="0"/>
              <a:t> di </a:t>
            </a:r>
            <a:r>
              <a:rPr dirty="0" err="1"/>
              <a:t>ammonio</a:t>
            </a:r>
            <a:r>
              <a:rPr dirty="0"/>
              <a:t>, 3-4 </a:t>
            </a:r>
            <a:r>
              <a:rPr dirty="0" err="1"/>
              <a:t>gocce</a:t>
            </a:r>
            <a:r>
              <a:rPr dirty="0"/>
              <a:t> di rosso </a:t>
            </a:r>
            <a:r>
              <a:rPr dirty="0" err="1"/>
              <a:t>metile</a:t>
            </a:r>
            <a:r>
              <a:rPr dirty="0"/>
              <a:t>  e </a:t>
            </a:r>
            <a:r>
              <a:rPr dirty="0" err="1"/>
              <a:t>si</a:t>
            </a:r>
            <a:r>
              <a:rPr dirty="0"/>
              <a:t> porta la </a:t>
            </a:r>
            <a:r>
              <a:rPr dirty="0" err="1"/>
              <a:t>soluzione</a:t>
            </a:r>
            <a:r>
              <a:rPr dirty="0"/>
              <a:t> al </a:t>
            </a:r>
            <a:r>
              <a:rPr dirty="0" err="1"/>
              <a:t>giallo</a:t>
            </a:r>
            <a:r>
              <a:rPr dirty="0"/>
              <a:t>- </a:t>
            </a:r>
            <a:r>
              <a:rPr dirty="0" err="1"/>
              <a:t>arancio</a:t>
            </a:r>
            <a:r>
              <a:rPr dirty="0"/>
              <a:t> con </a:t>
            </a:r>
            <a:r>
              <a:rPr dirty="0" err="1"/>
              <a:t>idrossido</a:t>
            </a:r>
            <a:r>
              <a:rPr dirty="0"/>
              <a:t> di </a:t>
            </a:r>
            <a:r>
              <a:rPr dirty="0" err="1"/>
              <a:t>ammonio</a:t>
            </a:r>
            <a:r>
              <a:rPr dirty="0"/>
              <a:t> (ALCALINIZZAZIONE). Si agita per 1 </a:t>
            </a:r>
            <a:r>
              <a:rPr dirty="0" err="1"/>
              <a:t>minuto</a:t>
            </a:r>
            <a:r>
              <a:rPr dirty="0"/>
              <a:t> e </a:t>
            </a:r>
            <a:r>
              <a:rPr dirty="0" err="1"/>
              <a:t>si</a:t>
            </a:r>
            <a:r>
              <a:rPr dirty="0"/>
              <a:t> </a:t>
            </a:r>
            <a:r>
              <a:rPr dirty="0" err="1"/>
              <a:t>attende</a:t>
            </a:r>
            <a:r>
              <a:rPr dirty="0"/>
              <a:t> per 1 </a:t>
            </a:r>
            <a:r>
              <a:rPr dirty="0" err="1"/>
              <a:t>ora</a:t>
            </a:r>
            <a:r>
              <a:rPr dirty="0"/>
              <a:t>. Si filtra </a:t>
            </a:r>
            <a:r>
              <a:rPr lang="it-IT" dirty="0"/>
              <a:t>il ppt </a:t>
            </a:r>
            <a:r>
              <a:rPr dirty="0"/>
              <a:t>e </a:t>
            </a:r>
            <a:r>
              <a:rPr dirty="0" err="1"/>
              <a:t>si</a:t>
            </a:r>
            <a:r>
              <a:rPr dirty="0"/>
              <a:t> </a:t>
            </a:r>
            <a:r>
              <a:rPr dirty="0" err="1"/>
              <a:t>eseguono</a:t>
            </a:r>
            <a:r>
              <a:rPr dirty="0"/>
              <a:t> </a:t>
            </a:r>
            <a:r>
              <a:rPr dirty="0" err="1"/>
              <a:t>vari</a:t>
            </a:r>
            <a:r>
              <a:rPr dirty="0"/>
              <a:t> </a:t>
            </a:r>
            <a:r>
              <a:rPr dirty="0" err="1"/>
              <a:t>lavaggi</a:t>
            </a:r>
            <a:r>
              <a:rPr dirty="0"/>
              <a:t> con </a:t>
            </a:r>
            <a:r>
              <a:rPr dirty="0" err="1"/>
              <a:t>acqua</a:t>
            </a:r>
            <a:r>
              <a:rPr dirty="0"/>
              <a:t> </a:t>
            </a:r>
            <a:r>
              <a:rPr dirty="0" err="1"/>
              <a:t>distillata</a:t>
            </a:r>
            <a:r>
              <a:rPr dirty="0"/>
              <a:t> </a:t>
            </a:r>
            <a:r>
              <a:rPr dirty="0" err="1"/>
              <a:t>sul</a:t>
            </a:r>
            <a:r>
              <a:rPr dirty="0"/>
              <a:t> </a:t>
            </a:r>
            <a:r>
              <a:rPr dirty="0" err="1"/>
              <a:t>filtro</a:t>
            </a:r>
            <a:r>
              <a:rPr dirty="0"/>
              <a:t>. </a:t>
            </a:r>
            <a:r>
              <a:rPr b="1" u="sng" dirty="0">
                <a:effectLst>
                  <a:outerShdw blurRad="38100" dist="38100" dir="2700000" rotWithShape="0">
                    <a:srgbClr val="000000">
                      <a:alpha val="43137"/>
                    </a:srgbClr>
                  </a:outerShdw>
                </a:effectLst>
              </a:rPr>
              <a:t>(ppt di </a:t>
            </a:r>
            <a:r>
              <a:rPr b="1" u="sng" dirty="0" err="1">
                <a:effectLst>
                  <a:outerShdw blurRad="38100" dist="38100" dir="2700000" rotWithShape="0">
                    <a:srgbClr val="000000">
                      <a:alpha val="43137"/>
                    </a:srgbClr>
                  </a:outerShdw>
                </a:effectLst>
              </a:rPr>
              <a:t>ossalato</a:t>
            </a:r>
            <a:r>
              <a:rPr b="1" u="sng" dirty="0">
                <a:effectLst>
                  <a:outerShdw blurRad="38100" dist="38100" dir="2700000" rotWithShape="0">
                    <a:srgbClr val="000000">
                      <a:alpha val="43137"/>
                    </a:srgbClr>
                  </a:outerShdw>
                </a:effectLst>
              </a:rPr>
              <a:t> di calcio)</a:t>
            </a:r>
          </a:p>
          <a:p>
            <a:pPr>
              <a:defRPr b="1" u="sng">
                <a:effectLst>
                  <a:outerShdw blurRad="38100" dist="38100" dir="2700000" rotWithShape="0">
                    <a:srgbClr val="000000">
                      <a:alpha val="43137"/>
                    </a:srgbClr>
                  </a:outerShdw>
                </a:effectLst>
              </a:defRPr>
            </a:pPr>
            <a:endParaRPr b="1" u="sng" dirty="0">
              <a:effectLst>
                <a:outerShdw blurRad="38100" dist="38100" dir="2700000" rotWithShape="0">
                  <a:srgbClr val="000000">
                    <a:alpha val="43137"/>
                  </a:srgbClr>
                </a:outerShdw>
              </a:effectLst>
            </a:endParaRPr>
          </a:p>
          <a:p>
            <a:endParaRPr b="1" u="sng" dirty="0">
              <a:effectLst>
                <a:outerShdw blurRad="38100" dist="38100" dir="2700000" rotWithShape="0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dirty="0"/>
              <a:t>Al </a:t>
            </a:r>
            <a:r>
              <a:rPr dirty="0" err="1"/>
              <a:t>precipitato</a:t>
            </a:r>
            <a:r>
              <a:rPr dirty="0"/>
              <a:t> </a:t>
            </a:r>
            <a:r>
              <a:rPr dirty="0" err="1"/>
              <a:t>si</a:t>
            </a:r>
            <a:r>
              <a:rPr dirty="0"/>
              <a:t> </a:t>
            </a:r>
            <a:r>
              <a:rPr dirty="0" err="1"/>
              <a:t>aggiungono</a:t>
            </a:r>
            <a:r>
              <a:rPr dirty="0"/>
              <a:t> 5 ml di </a:t>
            </a:r>
            <a:r>
              <a:rPr dirty="0" err="1"/>
              <a:t>acido</a:t>
            </a:r>
            <a:r>
              <a:rPr dirty="0"/>
              <a:t> </a:t>
            </a:r>
            <a:r>
              <a:rPr dirty="0" err="1"/>
              <a:t>solforico</a:t>
            </a:r>
            <a:r>
              <a:rPr dirty="0"/>
              <a:t> 1:5  e 30-40 ml di </a:t>
            </a:r>
            <a:r>
              <a:rPr dirty="0" err="1"/>
              <a:t>acqua</a:t>
            </a:r>
            <a:r>
              <a:rPr dirty="0"/>
              <a:t> </a:t>
            </a:r>
            <a:r>
              <a:rPr dirty="0" err="1"/>
              <a:t>distillata</a:t>
            </a:r>
            <a:r>
              <a:rPr dirty="0"/>
              <a:t> (</a:t>
            </a:r>
            <a:r>
              <a:rPr dirty="0" err="1"/>
              <a:t>solubilizzazione</a:t>
            </a:r>
            <a:r>
              <a:rPr dirty="0"/>
              <a:t> </a:t>
            </a:r>
            <a:r>
              <a:rPr dirty="0" err="1"/>
              <a:t>dell’ossalato</a:t>
            </a:r>
            <a:r>
              <a:rPr dirty="0"/>
              <a:t> di calcio). Si </a:t>
            </a:r>
            <a:r>
              <a:rPr dirty="0" err="1"/>
              <a:t>riscalda</a:t>
            </a:r>
            <a:r>
              <a:rPr dirty="0"/>
              <a:t> ( quasi </a:t>
            </a:r>
            <a:r>
              <a:rPr dirty="0" err="1"/>
              <a:t>all'ebollizione</a:t>
            </a:r>
            <a:r>
              <a:rPr dirty="0"/>
              <a:t>) e </a:t>
            </a:r>
            <a:r>
              <a:rPr dirty="0" err="1"/>
              <a:t>si</a:t>
            </a:r>
            <a:r>
              <a:rPr dirty="0"/>
              <a:t> </a:t>
            </a:r>
            <a:r>
              <a:rPr dirty="0" err="1"/>
              <a:t>titola</a:t>
            </a:r>
            <a:r>
              <a:rPr dirty="0"/>
              <a:t> lentamente con </a:t>
            </a:r>
            <a:r>
              <a:rPr dirty="0" err="1"/>
              <a:t>una</a:t>
            </a:r>
            <a:r>
              <a:rPr dirty="0"/>
              <a:t> </a:t>
            </a:r>
            <a:r>
              <a:rPr dirty="0" err="1"/>
              <a:t>soluzione</a:t>
            </a:r>
            <a:r>
              <a:rPr dirty="0"/>
              <a:t> di KMnO</a:t>
            </a:r>
            <a:r>
              <a:rPr baseline="-25000" dirty="0"/>
              <a:t>4</a:t>
            </a:r>
            <a:r>
              <a:rPr dirty="0"/>
              <a:t>  0,1 M </a:t>
            </a:r>
            <a:r>
              <a:rPr dirty="0" err="1"/>
              <a:t>fino</a:t>
            </a:r>
            <a:r>
              <a:rPr dirty="0"/>
              <a:t> al </a:t>
            </a:r>
            <a:r>
              <a:rPr dirty="0" err="1"/>
              <a:t>colore</a:t>
            </a:r>
            <a:r>
              <a:rPr dirty="0"/>
              <a:t> rosa </a:t>
            </a:r>
            <a:r>
              <a:rPr dirty="0" err="1"/>
              <a:t>persistente</a:t>
            </a:r>
            <a:r>
              <a:rPr dirty="0"/>
              <a:t>.</a:t>
            </a:r>
          </a:p>
        </p:txBody>
      </p:sp>
      <p:sp>
        <p:nvSpPr>
          <p:cNvPr id="151" name="Preparazione del campione: Solubilizzazione di eventuali ppt di calcio per acidificazione e riscaldamento…"/>
          <p:cNvSpPr txBox="1"/>
          <p:nvPr/>
        </p:nvSpPr>
        <p:spPr>
          <a:xfrm>
            <a:off x="6671522" y="201255"/>
            <a:ext cx="4828833" cy="617508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r>
              <a:rPr b="1" dirty="0" err="1"/>
              <a:t>Preparazione</a:t>
            </a:r>
            <a:r>
              <a:rPr b="1" dirty="0"/>
              <a:t> del </a:t>
            </a:r>
            <a:r>
              <a:rPr b="1" dirty="0" err="1"/>
              <a:t>campione</a:t>
            </a:r>
            <a:r>
              <a:rPr b="1" dirty="0"/>
              <a:t>:</a:t>
            </a:r>
            <a:r>
              <a:rPr dirty="0"/>
              <a:t> </a:t>
            </a:r>
            <a:r>
              <a:rPr dirty="0" err="1"/>
              <a:t>Solubilizzazione</a:t>
            </a:r>
            <a:r>
              <a:rPr dirty="0"/>
              <a:t> di </a:t>
            </a:r>
            <a:r>
              <a:rPr dirty="0" err="1"/>
              <a:t>eventuali</a:t>
            </a:r>
            <a:r>
              <a:rPr dirty="0"/>
              <a:t> ppt di calcio per </a:t>
            </a:r>
            <a:r>
              <a:rPr dirty="0" err="1"/>
              <a:t>acidificazione</a:t>
            </a:r>
            <a:r>
              <a:rPr dirty="0"/>
              <a:t> e </a:t>
            </a:r>
            <a:r>
              <a:rPr dirty="0" err="1"/>
              <a:t>riscaldamento</a:t>
            </a:r>
            <a:endParaRPr dirty="0"/>
          </a:p>
          <a:p>
            <a:endParaRPr dirty="0"/>
          </a:p>
          <a:p>
            <a:endParaRPr dirty="0"/>
          </a:p>
          <a:p>
            <a:endParaRPr dirty="0"/>
          </a:p>
          <a:p>
            <a:r>
              <a:rPr dirty="0" err="1"/>
              <a:t>Formazione</a:t>
            </a:r>
            <a:r>
              <a:rPr dirty="0"/>
              <a:t> del ppt di </a:t>
            </a:r>
            <a:r>
              <a:rPr dirty="0" err="1"/>
              <a:t>assalto</a:t>
            </a:r>
            <a:r>
              <a:rPr dirty="0"/>
              <a:t> di calcio in </a:t>
            </a:r>
            <a:r>
              <a:rPr dirty="0" err="1"/>
              <a:t>ambiente</a:t>
            </a:r>
            <a:r>
              <a:rPr dirty="0"/>
              <a:t> </a:t>
            </a:r>
            <a:r>
              <a:rPr dirty="0" err="1"/>
              <a:t>alcalino</a:t>
            </a:r>
            <a:r>
              <a:rPr dirty="0"/>
              <a:t> (</a:t>
            </a:r>
            <a:r>
              <a:rPr dirty="0" err="1"/>
              <a:t>si</a:t>
            </a:r>
            <a:r>
              <a:rPr dirty="0"/>
              <a:t> </a:t>
            </a:r>
            <a:r>
              <a:rPr dirty="0" err="1"/>
              <a:t>controlla</a:t>
            </a:r>
            <a:r>
              <a:rPr dirty="0"/>
              <a:t> il pH con </a:t>
            </a:r>
            <a:r>
              <a:rPr dirty="0" err="1"/>
              <a:t>indicatore</a:t>
            </a:r>
            <a:r>
              <a:rPr dirty="0"/>
              <a:t>)</a:t>
            </a:r>
          </a:p>
          <a:p>
            <a:r>
              <a:rPr b="1" u="sng" dirty="0">
                <a:effectLst>
                  <a:outerShdw blurRad="38100" dist="38100" dir="2700000" rotWithShape="0">
                    <a:srgbClr val="000000">
                      <a:alpha val="43137"/>
                    </a:srgbClr>
                  </a:outerShdw>
                </a:effectLst>
              </a:rPr>
              <a:t>(ppt di </a:t>
            </a:r>
            <a:r>
              <a:rPr b="1" u="sng" dirty="0" err="1">
                <a:effectLst>
                  <a:outerShdw blurRad="38100" dist="38100" dir="2700000" rotWithShape="0">
                    <a:srgbClr val="000000">
                      <a:alpha val="43137"/>
                    </a:srgbClr>
                  </a:outerShdw>
                </a:effectLst>
              </a:rPr>
              <a:t>ossalato</a:t>
            </a:r>
            <a:r>
              <a:rPr b="1" u="sng" dirty="0">
                <a:effectLst>
                  <a:outerShdw blurRad="38100" dist="38100" dir="2700000" rotWithShape="0">
                    <a:srgbClr val="000000">
                      <a:alpha val="43137"/>
                    </a:srgbClr>
                  </a:outerShdw>
                </a:effectLst>
              </a:rPr>
              <a:t> di calcio)</a:t>
            </a:r>
          </a:p>
          <a:p>
            <a:pPr>
              <a:defRPr b="1" u="sng">
                <a:effectLst>
                  <a:outerShdw blurRad="38100" dist="38100" dir="2700000" rotWithShape="0">
                    <a:srgbClr val="000000">
                      <a:alpha val="43137"/>
                    </a:srgbClr>
                  </a:outerShdw>
                </a:effectLst>
              </a:defRPr>
            </a:pPr>
            <a:endParaRPr b="1" u="sng" dirty="0">
              <a:effectLst>
                <a:outerShdw blurRad="38100" dist="38100" dir="2700000" rotWithShape="0">
                  <a:srgbClr val="000000">
                    <a:alpha val="43137"/>
                  </a:srgbClr>
                </a:outerShdw>
              </a:effectLst>
            </a:endParaRPr>
          </a:p>
          <a:p>
            <a:endParaRPr b="1" u="sng" dirty="0">
              <a:effectLst>
                <a:outerShdw blurRad="38100" dist="38100" dir="2700000" rotWithShape="0">
                  <a:srgbClr val="000000">
                    <a:alpha val="43137"/>
                  </a:srgbClr>
                </a:outerShdw>
              </a:effectLst>
            </a:endParaRPr>
          </a:p>
          <a:p>
            <a:endParaRPr b="1" u="sng" dirty="0">
              <a:effectLst>
                <a:outerShdw blurRad="38100" dist="38100" dir="2700000" rotWithShape="0">
                  <a:srgbClr val="000000">
                    <a:alpha val="43137"/>
                  </a:srgbClr>
                </a:outerShdw>
              </a:effectLst>
            </a:endParaRPr>
          </a:p>
          <a:p>
            <a:endParaRPr b="1" u="sng" dirty="0">
              <a:effectLst>
                <a:outerShdw blurRad="38100" dist="38100" dir="2700000" rotWithShape="0">
                  <a:srgbClr val="000000">
                    <a:alpha val="43137"/>
                  </a:srgbClr>
                </a:outerShdw>
              </a:effectLst>
            </a:endParaRPr>
          </a:p>
          <a:p>
            <a:endParaRPr b="1" u="sng" dirty="0">
              <a:effectLst>
                <a:outerShdw blurRad="38100" dist="38100" dir="2700000" rotWithShape="0">
                  <a:srgbClr val="000000">
                    <a:alpha val="43137"/>
                  </a:srgbClr>
                </a:outerShdw>
              </a:effectLst>
            </a:endParaRPr>
          </a:p>
          <a:p>
            <a:endParaRPr b="1" u="sng" dirty="0">
              <a:effectLst>
                <a:outerShdw blurRad="38100" dist="38100" dir="2700000" rotWithShape="0">
                  <a:srgbClr val="000000">
                    <a:alpha val="43137"/>
                  </a:srgbClr>
                </a:outerShdw>
              </a:effectLst>
            </a:endParaRPr>
          </a:p>
          <a:p>
            <a:endParaRPr b="1" u="sng" dirty="0">
              <a:effectLst>
                <a:outerShdw blurRad="38100" dist="38100" dir="2700000" rotWithShape="0">
                  <a:srgbClr val="000000">
                    <a:alpha val="43137"/>
                  </a:srgbClr>
                </a:outerShdw>
              </a:effectLst>
            </a:endParaRPr>
          </a:p>
          <a:p>
            <a:endParaRPr b="1" u="sng" dirty="0">
              <a:effectLst>
                <a:outerShdw blurRad="38100" dist="38100" dir="2700000" rotWithShape="0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b="1" dirty="0" err="1"/>
              <a:t>Solubilizzazione</a:t>
            </a:r>
            <a:r>
              <a:rPr dirty="0"/>
              <a:t> </a:t>
            </a:r>
            <a:r>
              <a:rPr dirty="0" err="1"/>
              <a:t>dell’ossalato</a:t>
            </a:r>
            <a:r>
              <a:rPr dirty="0"/>
              <a:t> di calcio in </a:t>
            </a:r>
            <a:r>
              <a:rPr dirty="0" err="1"/>
              <a:t>ambiente</a:t>
            </a:r>
            <a:r>
              <a:rPr dirty="0"/>
              <a:t> </a:t>
            </a:r>
            <a:r>
              <a:rPr dirty="0" err="1"/>
              <a:t>acido</a:t>
            </a:r>
            <a:r>
              <a:rPr dirty="0"/>
              <a:t> e </a:t>
            </a:r>
            <a:r>
              <a:rPr dirty="0" err="1"/>
              <a:t>sua</a:t>
            </a:r>
            <a:r>
              <a:rPr dirty="0"/>
              <a:t> </a:t>
            </a:r>
            <a:r>
              <a:rPr dirty="0" err="1"/>
              <a:t>titolazione</a:t>
            </a:r>
            <a:r>
              <a:rPr dirty="0"/>
              <a:t> con </a:t>
            </a:r>
            <a:r>
              <a:rPr dirty="0" err="1"/>
              <a:t>permanganato</a:t>
            </a:r>
            <a:endParaRPr dirty="0"/>
          </a:p>
          <a:p>
            <a:endParaRPr dirty="0"/>
          </a:p>
        </p:txBody>
      </p:sp>
      <p:sp>
        <p:nvSpPr>
          <p:cNvPr id="152" name="Freccia"/>
          <p:cNvSpPr/>
          <p:nvPr/>
        </p:nvSpPr>
        <p:spPr>
          <a:xfrm>
            <a:off x="5292023" y="464540"/>
            <a:ext cx="1270001" cy="542574"/>
          </a:xfrm>
          <a:prstGeom prst="rightArrow">
            <a:avLst>
              <a:gd name="adj1" fmla="val 27820"/>
              <a:gd name="adj2" fmla="val 83107"/>
            </a:avLst>
          </a:prstGeom>
          <a:solidFill>
            <a:srgbClr val="FFFFFF"/>
          </a:solidFill>
          <a:ln w="12700">
            <a:solidFill>
              <a:schemeClr val="accent1"/>
            </a:solidFill>
            <a:miter/>
          </a:ln>
        </p:spPr>
        <p:txBody>
          <a:bodyPr lIns="45719" rIns="45719" anchor="ctr"/>
          <a:lstStyle/>
          <a:p>
            <a:endParaRPr/>
          </a:p>
        </p:txBody>
      </p:sp>
      <p:sp>
        <p:nvSpPr>
          <p:cNvPr id="153" name="Freccia"/>
          <p:cNvSpPr/>
          <p:nvPr/>
        </p:nvSpPr>
        <p:spPr>
          <a:xfrm>
            <a:off x="5292023" y="2321406"/>
            <a:ext cx="1270001" cy="542574"/>
          </a:xfrm>
          <a:prstGeom prst="rightArrow">
            <a:avLst>
              <a:gd name="adj1" fmla="val 27820"/>
              <a:gd name="adj2" fmla="val 83107"/>
            </a:avLst>
          </a:prstGeom>
          <a:solidFill>
            <a:srgbClr val="FFFFFF"/>
          </a:solidFill>
          <a:ln w="12700">
            <a:solidFill>
              <a:schemeClr val="accent1"/>
            </a:solidFill>
            <a:miter/>
          </a:ln>
        </p:spPr>
        <p:txBody>
          <a:bodyPr lIns="45719" rIns="45719" anchor="ctr"/>
          <a:lstStyle/>
          <a:p>
            <a:endParaRPr/>
          </a:p>
        </p:txBody>
      </p:sp>
      <p:sp>
        <p:nvSpPr>
          <p:cNvPr id="154" name="Freccia"/>
          <p:cNvSpPr/>
          <p:nvPr/>
        </p:nvSpPr>
        <p:spPr>
          <a:xfrm>
            <a:off x="5292023" y="5220931"/>
            <a:ext cx="1270001" cy="542574"/>
          </a:xfrm>
          <a:prstGeom prst="rightArrow">
            <a:avLst>
              <a:gd name="adj1" fmla="val 27820"/>
              <a:gd name="adj2" fmla="val 83107"/>
            </a:avLst>
          </a:prstGeom>
          <a:solidFill>
            <a:srgbClr val="FFFFFF"/>
          </a:solidFill>
          <a:ln w="12700">
            <a:solidFill>
              <a:schemeClr val="accent1"/>
            </a:solidFill>
            <a:miter/>
          </a:ln>
        </p:spPr>
        <p:txBody>
          <a:bodyPr lIns="45719" rIns="45719" anchor="ctr"/>
          <a:lstStyle/>
          <a:p>
            <a:endParaRPr/>
          </a:p>
        </p:txBody>
      </p:sp>
    </p:spTree>
  </p:cSld>
  <p:clrMapOvr>
    <a:masterClrMapping/>
  </p:clrMapOvr>
  <p:transition spd="med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CasellaDiTesto 1"/>
          <p:cNvSpPr txBox="1"/>
          <p:nvPr/>
        </p:nvSpPr>
        <p:spPr>
          <a:xfrm>
            <a:off x="655319" y="197345"/>
            <a:ext cx="10881362" cy="668934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algn="just">
              <a:defRPr b="1">
                <a:latin typeface="Lucida Grande"/>
                <a:ea typeface="Lucida Grande"/>
                <a:cs typeface="Lucida Grande"/>
                <a:sym typeface="Lucida Grande"/>
              </a:defRPr>
            </a:pPr>
            <a:r>
              <a:t>Applicazioni della permanganometria</a:t>
            </a:r>
          </a:p>
          <a:p>
            <a:pPr algn="just">
              <a:defRPr b="1">
                <a:latin typeface="Lucida Grande"/>
                <a:ea typeface="Lucida Grande"/>
                <a:cs typeface="Lucida Grande"/>
                <a:sym typeface="Lucida Grande"/>
              </a:defRPr>
            </a:pPr>
            <a:endParaRPr/>
          </a:p>
          <a:p>
            <a:pPr algn="just">
              <a:defRPr b="1">
                <a:latin typeface="Lucida Grande"/>
                <a:ea typeface="Lucida Grande"/>
                <a:cs typeface="Lucida Grande"/>
                <a:sym typeface="Lucida Grande"/>
              </a:defRPr>
            </a:pPr>
            <a:endParaRPr/>
          </a:p>
          <a:p>
            <a:pPr algn="just">
              <a:buSzPct val="100000"/>
              <a:buFont typeface="Arial"/>
              <a:buChar char="•"/>
              <a:defRPr>
                <a:latin typeface="inherit"/>
                <a:ea typeface="inherit"/>
                <a:cs typeface="inherit"/>
                <a:sym typeface="inherit"/>
              </a:defRPr>
            </a:pPr>
            <a:r>
              <a:t>determinazione dell’acqua ossigenata;</a:t>
            </a:r>
          </a:p>
          <a:p>
            <a:pPr algn="just">
              <a:defRPr b="1">
                <a:latin typeface="inherit"/>
                <a:ea typeface="inherit"/>
                <a:cs typeface="inherit"/>
                <a:sym typeface="inherit"/>
              </a:defRPr>
            </a:pPr>
            <a:r>
              <a:t>2MnO</a:t>
            </a:r>
            <a:r>
              <a:rPr baseline="-25000"/>
              <a:t>4</a:t>
            </a:r>
            <a:r>
              <a:rPr baseline="30000"/>
              <a:t>-</a:t>
            </a:r>
            <a:r>
              <a:t> + 5H</a:t>
            </a:r>
            <a:r>
              <a:rPr baseline="-25000"/>
              <a:t>2</a:t>
            </a:r>
            <a:r>
              <a:t>O</a:t>
            </a:r>
            <a:r>
              <a:rPr baseline="-25000"/>
              <a:t>2</a:t>
            </a:r>
            <a:r>
              <a:t> + 6H</a:t>
            </a:r>
            <a:r>
              <a:rPr baseline="30000"/>
              <a:t>+</a:t>
            </a:r>
            <a:r>
              <a:t> = 2Mn</a:t>
            </a:r>
            <a:r>
              <a:rPr baseline="30000"/>
              <a:t>2+</a:t>
            </a:r>
            <a:r>
              <a:t> + 5O</a:t>
            </a:r>
            <a:r>
              <a:rPr baseline="-25000"/>
              <a:t>2</a:t>
            </a:r>
            <a:r>
              <a:t> + 8H</a:t>
            </a:r>
            <a:r>
              <a:rPr baseline="-25000"/>
              <a:t>2</a:t>
            </a:r>
            <a:r>
              <a:t>O</a:t>
            </a:r>
          </a:p>
          <a:p>
            <a:pPr algn="just">
              <a:defRPr b="1">
                <a:latin typeface="inherit"/>
                <a:ea typeface="inherit"/>
                <a:cs typeface="inherit"/>
                <a:sym typeface="inherit"/>
              </a:defRPr>
            </a:pPr>
            <a:endParaRPr/>
          </a:p>
          <a:p>
            <a:pPr algn="just">
              <a:defRPr>
                <a:latin typeface="Lucida Grande"/>
                <a:ea typeface="Lucida Grande"/>
                <a:cs typeface="Lucida Grande"/>
                <a:sym typeface="Lucida Grande"/>
              </a:defRPr>
            </a:pPr>
            <a:endParaRPr/>
          </a:p>
          <a:p>
            <a:pPr algn="just">
              <a:buSzPct val="100000"/>
              <a:buFont typeface="Arial"/>
              <a:buChar char="•"/>
              <a:defRPr>
                <a:latin typeface="inherit"/>
                <a:ea typeface="inherit"/>
                <a:cs typeface="inherit"/>
                <a:sym typeface="inherit"/>
              </a:defRPr>
            </a:pPr>
            <a:r>
              <a:t>determinazione dei nitriti;</a:t>
            </a:r>
          </a:p>
          <a:p>
            <a:pPr algn="just">
              <a:defRPr b="1">
                <a:latin typeface="inherit"/>
                <a:ea typeface="inherit"/>
                <a:cs typeface="inherit"/>
                <a:sym typeface="inherit"/>
              </a:defRPr>
            </a:pPr>
            <a:r>
              <a:t>2MnO</a:t>
            </a:r>
            <a:r>
              <a:rPr baseline="-25000"/>
              <a:t>4</a:t>
            </a:r>
            <a:r>
              <a:rPr baseline="30000"/>
              <a:t>-</a:t>
            </a:r>
            <a:r>
              <a:t> + 5NO</a:t>
            </a:r>
            <a:r>
              <a:rPr baseline="30000"/>
              <a:t>2-</a:t>
            </a:r>
            <a:r>
              <a:t> + 6H</a:t>
            </a:r>
            <a:r>
              <a:rPr baseline="30000"/>
              <a:t>+</a:t>
            </a:r>
            <a:r>
              <a:t> = 2Mn</a:t>
            </a:r>
            <a:r>
              <a:rPr baseline="30000"/>
              <a:t>2+</a:t>
            </a:r>
            <a:r>
              <a:t> 5NO</a:t>
            </a:r>
            <a:r>
              <a:rPr baseline="30000"/>
              <a:t>3-</a:t>
            </a:r>
            <a:r>
              <a:t> + 3H</a:t>
            </a:r>
            <a:r>
              <a:rPr baseline="-25000"/>
              <a:t>2</a:t>
            </a:r>
            <a:r>
              <a:t>O</a:t>
            </a:r>
          </a:p>
          <a:p>
            <a:pPr algn="just">
              <a:defRPr b="1">
                <a:latin typeface="inherit"/>
                <a:ea typeface="inherit"/>
                <a:cs typeface="inherit"/>
                <a:sym typeface="inherit"/>
              </a:defRPr>
            </a:pPr>
            <a:endParaRPr/>
          </a:p>
          <a:p>
            <a:pPr algn="just">
              <a:defRPr b="1">
                <a:latin typeface="inherit"/>
                <a:ea typeface="inherit"/>
                <a:cs typeface="inherit"/>
                <a:sym typeface="inherit"/>
              </a:defRPr>
            </a:pPr>
            <a:endParaRPr/>
          </a:p>
          <a:p>
            <a:pPr algn="just">
              <a:defRPr>
                <a:latin typeface="Lucida Grande"/>
                <a:ea typeface="Lucida Grande"/>
                <a:cs typeface="Lucida Grande"/>
                <a:sym typeface="Lucida Grande"/>
              </a:defRPr>
            </a:pPr>
            <a:endParaRPr/>
          </a:p>
          <a:p>
            <a:pPr algn="just">
              <a:buSzPct val="100000"/>
              <a:buFont typeface="Arial"/>
              <a:buChar char="•"/>
              <a:defRPr>
                <a:latin typeface="inherit"/>
                <a:ea typeface="inherit"/>
                <a:cs typeface="inherit"/>
                <a:sym typeface="inherit"/>
              </a:defRPr>
            </a:pPr>
            <a:r>
              <a:t>determinazione dei bromuri e ioduri;</a:t>
            </a:r>
          </a:p>
          <a:p>
            <a:pPr algn="just">
              <a:defRPr b="1">
                <a:latin typeface="inherit"/>
                <a:ea typeface="inherit"/>
                <a:cs typeface="inherit"/>
                <a:sym typeface="inherit"/>
              </a:defRPr>
            </a:pPr>
            <a:r>
              <a:t>2MnO</a:t>
            </a:r>
            <a:r>
              <a:rPr baseline="-25000"/>
              <a:t>4</a:t>
            </a:r>
            <a:r>
              <a:rPr baseline="30000"/>
              <a:t>-</a:t>
            </a:r>
            <a:r>
              <a:t> + 10Br</a:t>
            </a:r>
            <a:r>
              <a:rPr baseline="30000"/>
              <a:t>-</a:t>
            </a:r>
            <a:r>
              <a:t> + 16H</a:t>
            </a:r>
            <a:r>
              <a:rPr baseline="30000"/>
              <a:t>+</a:t>
            </a:r>
            <a:r>
              <a:t> = 2Mn</a:t>
            </a:r>
            <a:r>
              <a:rPr baseline="30000"/>
              <a:t>2+</a:t>
            </a:r>
            <a:r>
              <a:t> + 5Br</a:t>
            </a:r>
            <a:r>
              <a:rPr baseline="-25000"/>
              <a:t>2 </a:t>
            </a:r>
            <a:r>
              <a:t>+ 8 H</a:t>
            </a:r>
            <a:r>
              <a:rPr baseline="-25000"/>
              <a:t>2</a:t>
            </a:r>
            <a:r>
              <a:t>O</a:t>
            </a:r>
          </a:p>
          <a:p>
            <a:pPr algn="just">
              <a:defRPr b="1">
                <a:latin typeface="inherit"/>
                <a:ea typeface="inherit"/>
                <a:cs typeface="inherit"/>
                <a:sym typeface="inherit"/>
              </a:defRPr>
            </a:pPr>
            <a:endParaRPr/>
          </a:p>
          <a:p>
            <a:pPr algn="just">
              <a:defRPr b="1">
                <a:latin typeface="inherit"/>
                <a:ea typeface="inherit"/>
                <a:cs typeface="inherit"/>
                <a:sym typeface="inherit"/>
              </a:defRPr>
            </a:pPr>
            <a:endParaRPr/>
          </a:p>
          <a:p>
            <a:pPr algn="just">
              <a:buSzPct val="100000"/>
              <a:buFont typeface="Arial"/>
              <a:buChar char="•"/>
              <a:defRPr>
                <a:latin typeface="inherit"/>
                <a:ea typeface="inherit"/>
                <a:cs typeface="inherit"/>
                <a:sym typeface="inherit"/>
              </a:defRPr>
            </a:pPr>
            <a:r>
              <a:t>dosaggio del Fe</a:t>
            </a:r>
            <a:r>
              <a:rPr baseline="30000"/>
              <a:t>2+</a:t>
            </a:r>
            <a:r>
              <a:t>;</a:t>
            </a:r>
          </a:p>
          <a:p>
            <a:pPr algn="just">
              <a:defRPr b="1">
                <a:latin typeface="inherit"/>
                <a:ea typeface="inherit"/>
                <a:cs typeface="inherit"/>
                <a:sym typeface="inherit"/>
              </a:defRPr>
            </a:pPr>
            <a:r>
              <a:t>MnO</a:t>
            </a:r>
            <a:r>
              <a:rPr baseline="-25000"/>
              <a:t>4</a:t>
            </a:r>
            <a:r>
              <a:rPr baseline="30000"/>
              <a:t>-</a:t>
            </a:r>
            <a:r>
              <a:t>+ 5Fe</a:t>
            </a:r>
            <a:r>
              <a:rPr baseline="30000"/>
              <a:t>2+</a:t>
            </a:r>
            <a:r>
              <a:t> + 8H</a:t>
            </a:r>
            <a:r>
              <a:rPr baseline="30000"/>
              <a:t>+</a:t>
            </a:r>
            <a:r>
              <a:t> = Mn</a:t>
            </a:r>
            <a:r>
              <a:rPr baseline="30000"/>
              <a:t>2+</a:t>
            </a:r>
            <a:r>
              <a:t> + 5Fe</a:t>
            </a:r>
            <a:r>
              <a:rPr baseline="30000"/>
              <a:t>3+</a:t>
            </a:r>
            <a:r>
              <a:t> + 4H</a:t>
            </a:r>
            <a:r>
              <a:rPr baseline="-25000"/>
              <a:t>2</a:t>
            </a:r>
            <a:r>
              <a:t>O</a:t>
            </a:r>
          </a:p>
          <a:p>
            <a:pPr algn="just">
              <a:defRPr b="1">
                <a:latin typeface="inherit"/>
                <a:ea typeface="inherit"/>
                <a:cs typeface="inherit"/>
                <a:sym typeface="inherit"/>
              </a:defRPr>
            </a:pPr>
            <a:endParaRPr/>
          </a:p>
          <a:p>
            <a:pPr algn="just">
              <a:defRPr>
                <a:latin typeface="Lucida Grande"/>
                <a:ea typeface="Lucida Grande"/>
                <a:cs typeface="Lucida Grande"/>
                <a:sym typeface="Lucida Grande"/>
              </a:defRPr>
            </a:pPr>
            <a:endParaRPr/>
          </a:p>
          <a:p>
            <a:pPr algn="just">
              <a:buSzPct val="100000"/>
              <a:buFont typeface="Arial"/>
              <a:buChar char="•"/>
              <a:defRPr>
                <a:latin typeface="inherit"/>
                <a:ea typeface="inherit"/>
                <a:cs typeface="inherit"/>
                <a:sym typeface="inherit"/>
              </a:defRPr>
            </a:pPr>
            <a:r>
              <a:t>Dosaggio di C</a:t>
            </a:r>
            <a:r>
              <a:rPr baseline="-25000"/>
              <a:t>2</a:t>
            </a:r>
            <a:r>
              <a:t>O</a:t>
            </a:r>
            <a:r>
              <a:rPr baseline="-25000"/>
              <a:t>4</a:t>
            </a:r>
            <a:r>
              <a:rPr baseline="30000"/>
              <a:t>2-</a:t>
            </a:r>
            <a:r>
              <a:t> (ione ossalato);</a:t>
            </a:r>
          </a:p>
          <a:p>
            <a:pPr algn="just">
              <a:defRPr b="1">
                <a:latin typeface="inherit"/>
                <a:ea typeface="inherit"/>
                <a:cs typeface="inherit"/>
                <a:sym typeface="inherit"/>
              </a:defRPr>
            </a:pPr>
            <a:r>
              <a:t>2MnO</a:t>
            </a:r>
            <a:r>
              <a:rPr baseline="-25000"/>
              <a:t>4</a:t>
            </a:r>
            <a:r>
              <a:rPr baseline="30000"/>
              <a:t>-</a:t>
            </a:r>
            <a:r>
              <a:t> + 5H</a:t>
            </a:r>
            <a:r>
              <a:rPr baseline="-25000"/>
              <a:t>2</a:t>
            </a:r>
            <a:r>
              <a:t>C</a:t>
            </a:r>
            <a:r>
              <a:rPr baseline="-25000"/>
              <a:t>2</a:t>
            </a:r>
            <a:r>
              <a:t>O</a:t>
            </a:r>
            <a:r>
              <a:rPr baseline="-25000"/>
              <a:t>4</a:t>
            </a:r>
            <a:r>
              <a:t> + 6H</a:t>
            </a:r>
            <a:r>
              <a:rPr baseline="30000"/>
              <a:t>+</a:t>
            </a:r>
            <a:r>
              <a:t> = 2Mn</a:t>
            </a:r>
            <a:r>
              <a:rPr baseline="30000"/>
              <a:t>2+</a:t>
            </a:r>
            <a:r>
              <a:t> + 10CO</a:t>
            </a:r>
            <a:r>
              <a:rPr baseline="-25000"/>
              <a:t>2</a:t>
            </a:r>
            <a:r>
              <a:t> + 8H</a:t>
            </a:r>
            <a:r>
              <a:rPr baseline="-25000"/>
              <a:t>2</a:t>
            </a:r>
            <a:r>
              <a:t>O</a:t>
            </a:r>
            <a:endParaRPr>
              <a:latin typeface="Lucida Grande"/>
              <a:ea typeface="Lucida Grande"/>
              <a:cs typeface="Lucida Grande"/>
              <a:sym typeface="Lucida Grande"/>
            </a:endParaRPr>
          </a:p>
        </p:txBody>
      </p:sp>
      <p:pic>
        <p:nvPicPr>
          <p:cNvPr id="157" name="Immagine 2" descr="Immagin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6199072" y="566172"/>
            <a:ext cx="5383328" cy="3028123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9" name="Immagine 2" descr="Immagin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09380"/>
            <a:ext cx="12054227" cy="6235200"/>
          </a:xfrm>
          <a:prstGeom prst="rect">
            <a:avLst/>
          </a:prstGeom>
          <a:ln w="12700">
            <a:miter lim="400000"/>
          </a:ln>
        </p:spPr>
      </p:pic>
      <p:cxnSp>
        <p:nvCxnSpPr>
          <p:cNvPr id="3" name="Connettore 2 2">
            <a:extLst>
              <a:ext uri="{FF2B5EF4-FFF2-40B4-BE49-F238E27FC236}">
                <a16:creationId xmlns:a16="http://schemas.microsoft.com/office/drawing/2014/main" id="{7B57AF3C-5BB0-D7AF-5180-A49AC75AA975}"/>
              </a:ext>
            </a:extLst>
          </p:cNvPr>
          <p:cNvCxnSpPr>
            <a:cxnSpLocks/>
          </p:cNvCxnSpPr>
          <p:nvPr/>
        </p:nvCxnSpPr>
        <p:spPr>
          <a:xfrm flipH="1">
            <a:off x="7014575" y="5574082"/>
            <a:ext cx="175364" cy="225469"/>
          </a:xfrm>
          <a:prstGeom prst="straightConnector1">
            <a:avLst/>
          </a:prstGeom>
          <a:noFill/>
          <a:ln w="12700" cap="flat">
            <a:solidFill>
              <a:schemeClr val="accent1"/>
            </a:solidFill>
            <a:prstDash val="solid"/>
            <a:miter lim="800000"/>
            <a:tailEnd type="triangle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AFDF451C-ABC2-DC1F-6636-BB228E0E0A60}"/>
              </a:ext>
            </a:extLst>
          </p:cNvPr>
          <p:cNvSpPr txBox="1"/>
          <p:nvPr/>
        </p:nvSpPr>
        <p:spPr>
          <a:xfrm>
            <a:off x="6027113" y="5020086"/>
            <a:ext cx="3331924" cy="553996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it-IT" sz="1500" b="1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rPr>
              <a:t>Combinata: «legata a composti di natura aldeidica, ad es. aldeide acetica»</a:t>
            </a:r>
          </a:p>
        </p:txBody>
      </p:sp>
    </p:spTree>
  </p:cSld>
  <p:clrMapOvr>
    <a:masterClrMapping/>
  </p:clrMapOvr>
  <p:transition spd="med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1" name="Immagine 1" descr="Immagin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7191" y="330795"/>
            <a:ext cx="8572132" cy="4292443"/>
          </a:xfrm>
          <a:prstGeom prst="rect">
            <a:avLst/>
          </a:prstGeom>
          <a:ln w="12700">
            <a:miter lim="400000"/>
          </a:ln>
        </p:spPr>
      </p:pic>
      <p:pic>
        <p:nvPicPr>
          <p:cNvPr id="162" name="Immagine 2" descr="Immagin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94874" y="159026"/>
            <a:ext cx="3869935" cy="5150924"/>
          </a:xfrm>
          <a:prstGeom prst="rect">
            <a:avLst/>
          </a:prstGeom>
          <a:ln w="12700">
            <a:miter lim="400000"/>
          </a:ln>
        </p:spPr>
      </p:pic>
      <p:sp>
        <p:nvSpPr>
          <p:cNvPr id="163" name="CasellaDiTesto 3"/>
          <p:cNvSpPr txBox="1"/>
          <p:nvPr/>
        </p:nvSpPr>
        <p:spPr>
          <a:xfrm>
            <a:off x="2350103" y="5058788"/>
            <a:ext cx="5799051" cy="7940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>
              <a:defRPr sz="2200" b="1">
                <a:solidFill>
                  <a:srgbClr val="2F5597"/>
                </a:solidFill>
              </a:defRPr>
            </a:pPr>
            <a:r>
              <a:t>Il colore blu persistente è dato dal complesso tra l’eccesso di I</a:t>
            </a:r>
            <a:r>
              <a:rPr baseline="-25000"/>
              <a:t>2</a:t>
            </a:r>
            <a:r>
              <a:t> al punto finale e la salda d’amido</a:t>
            </a:r>
          </a:p>
        </p:txBody>
      </p:sp>
      <p:sp>
        <p:nvSpPr>
          <p:cNvPr id="164" name="Connettore 2 5"/>
          <p:cNvSpPr/>
          <p:nvPr/>
        </p:nvSpPr>
        <p:spPr>
          <a:xfrm flipV="1">
            <a:off x="6358597" y="4187688"/>
            <a:ext cx="691561" cy="871102"/>
          </a:xfrm>
          <a:prstGeom prst="line">
            <a:avLst/>
          </a:prstGeom>
          <a:ln w="38100">
            <a:solidFill>
              <a:schemeClr val="accent1"/>
            </a:solidFill>
            <a:miter/>
            <a:tailEnd type="triangle"/>
          </a:ln>
        </p:spPr>
        <p:txBody>
          <a:bodyPr lIns="45719" rIns="45719"/>
          <a:lstStyle/>
          <a:p>
            <a:endParaRPr/>
          </a:p>
        </p:txBody>
      </p:sp>
    </p:spTree>
  </p:cSld>
  <p:clrMapOvr>
    <a:masterClrMapping/>
  </p:clrMapOvr>
  <p:transition spd="med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COSA ACCADE DURANTE LA TITOLAZIONE CON I2…"/>
          <p:cNvSpPr txBox="1"/>
          <p:nvPr/>
        </p:nvSpPr>
        <p:spPr>
          <a:xfrm>
            <a:off x="1154543" y="559317"/>
            <a:ext cx="10414232" cy="474153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defTabSz="457200">
              <a:spcBef>
                <a:spcPts val="1200"/>
              </a:spcBef>
              <a:defRPr sz="2600" b="1">
                <a:latin typeface="Arial"/>
                <a:ea typeface="Arial"/>
                <a:cs typeface="Arial"/>
                <a:sym typeface="Arial"/>
              </a:defRPr>
            </a:pPr>
            <a:r>
              <a:t>COSA ACCADE DURANTE LA TITOLAZIONE CON I</a:t>
            </a:r>
            <a:r>
              <a:rPr baseline="-5769"/>
              <a:t>2</a:t>
            </a:r>
          </a:p>
          <a:p>
            <a:pPr defTabSz="457200">
              <a:spcBef>
                <a:spcPts val="1200"/>
              </a:spcBef>
              <a:defRPr sz="2600" b="1">
                <a:latin typeface="Arial"/>
                <a:ea typeface="Arial"/>
                <a:cs typeface="Arial"/>
                <a:sym typeface="Arial"/>
              </a:defRPr>
            </a:pPr>
            <a:endParaRPr baseline="-5769"/>
          </a:p>
          <a:p>
            <a:pPr defTabSz="457200">
              <a:spcBef>
                <a:spcPts val="1200"/>
              </a:spcBef>
              <a:defRPr sz="2600" b="1">
                <a:latin typeface="Arial"/>
                <a:ea typeface="Arial"/>
                <a:cs typeface="Arial"/>
                <a:sym typeface="Arial"/>
              </a:defRPr>
            </a:pPr>
            <a:r>
              <a:t>SO</a:t>
            </a:r>
            <a:r>
              <a:rPr baseline="-5769"/>
              <a:t>2 </a:t>
            </a:r>
            <a:r>
              <a:t>+ 2H</a:t>
            </a:r>
            <a:r>
              <a:rPr baseline="-5769"/>
              <a:t>2</a:t>
            </a:r>
            <a:r>
              <a:t>O + I</a:t>
            </a:r>
            <a:r>
              <a:rPr baseline="-5769"/>
              <a:t>2 </a:t>
            </a:r>
            <a:r>
              <a:rPr b="0"/>
              <a:t>→ </a:t>
            </a:r>
            <a:r>
              <a:t>SO</a:t>
            </a:r>
            <a:r>
              <a:rPr baseline="-5769"/>
              <a:t>4</a:t>
            </a:r>
            <a:r>
              <a:rPr baseline="25000"/>
              <a:t>-2 </a:t>
            </a:r>
            <a:r>
              <a:t>+ 2I</a:t>
            </a:r>
            <a:r>
              <a:rPr baseline="25000"/>
              <a:t>- </a:t>
            </a:r>
            <a:r>
              <a:t>+ 4H</a:t>
            </a:r>
            <a:r>
              <a:rPr baseline="25000"/>
              <a:t>+ </a:t>
            </a:r>
            <a:endParaRPr b="0"/>
          </a:p>
          <a:p>
            <a:pPr defTabSz="457200">
              <a:spcBef>
                <a:spcPts val="1200"/>
              </a:spcBef>
              <a:defRPr sz="2600" b="1">
                <a:latin typeface="Arial"/>
                <a:ea typeface="Arial"/>
                <a:cs typeface="Arial"/>
                <a:sym typeface="Arial"/>
              </a:defRPr>
            </a:pPr>
            <a:r>
              <a:rPr b="0"/>
              <a:t>Indicatore salda d’amido: complesso blu con I</a:t>
            </a:r>
            <a:r>
              <a:rPr sz="1400" b="0"/>
              <a:t>2</a:t>
            </a:r>
            <a:endParaRPr b="0"/>
          </a:p>
          <a:p>
            <a:pPr defTabSz="457200">
              <a:spcBef>
                <a:spcPts val="1200"/>
              </a:spcBef>
              <a:defRPr sz="2600" b="1">
                <a:latin typeface="Arial"/>
                <a:ea typeface="Arial"/>
                <a:cs typeface="Arial"/>
                <a:sym typeface="Arial"/>
              </a:defRPr>
            </a:pPr>
            <a:r>
              <a:rPr b="0"/>
              <a:t>Fino al punto finale ogni goccia di I</a:t>
            </a:r>
            <a:r>
              <a:rPr sz="1400"/>
              <a:t>2</a:t>
            </a:r>
            <a:r>
              <a:rPr sz="1400" b="0"/>
              <a:t> </a:t>
            </a:r>
            <a:r>
              <a:rPr b="0"/>
              <a:t>aggiunta viene ridotta a  </a:t>
            </a:r>
            <a:r>
              <a:t>I</a:t>
            </a:r>
            <a:r>
              <a:rPr baseline="25000"/>
              <a:t>-</a:t>
            </a:r>
            <a:r>
              <a:rPr b="0"/>
              <a:t>, per cui non si ha formazione del complesso colorato</a:t>
            </a:r>
          </a:p>
          <a:p>
            <a:pPr defTabSz="457200">
              <a:spcBef>
                <a:spcPts val="1200"/>
              </a:spcBef>
              <a:defRPr sz="2600" b="1">
                <a:latin typeface="Arial"/>
                <a:ea typeface="Arial"/>
                <a:cs typeface="Arial"/>
                <a:sym typeface="Arial"/>
              </a:defRPr>
            </a:pPr>
            <a:endParaRPr b="0"/>
          </a:p>
          <a:p>
            <a:pPr defTabSz="457200">
              <a:spcBef>
                <a:spcPts val="1200"/>
              </a:spcBef>
              <a:defRPr sz="2600" b="1">
                <a:latin typeface="Arial"/>
                <a:ea typeface="Arial"/>
                <a:cs typeface="Arial"/>
                <a:sym typeface="Arial"/>
              </a:defRPr>
            </a:pPr>
            <a:r>
              <a:rPr b="0"/>
              <a:t>Al punto finale la goccia in eccesso di </a:t>
            </a:r>
            <a:r>
              <a:t>I</a:t>
            </a:r>
            <a:r>
              <a:rPr sz="1400"/>
              <a:t>2</a:t>
            </a:r>
            <a:r>
              <a:rPr sz="1400" b="0"/>
              <a:t> </a:t>
            </a:r>
            <a:r>
              <a:rPr b="0"/>
              <a:t>rimane in forma </a:t>
            </a:r>
            <a:r>
              <a:t>I</a:t>
            </a:r>
            <a:r>
              <a:rPr sz="1400"/>
              <a:t>2</a:t>
            </a:r>
            <a:r>
              <a:rPr sz="1400" b="0"/>
              <a:t>  </a:t>
            </a:r>
            <a:r>
              <a:rPr b="0"/>
              <a:t>e si ha  formazione del complesso colorato </a:t>
            </a:r>
          </a:p>
        </p:txBody>
      </p:sp>
    </p:spTree>
  </p:cSld>
  <p:clrMapOvr>
    <a:masterClrMapping/>
  </p:clrMapOvr>
  <p:transition spd="med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Rectangle 4"/>
          <p:cNvSpPr txBox="1"/>
          <p:nvPr/>
        </p:nvSpPr>
        <p:spPr>
          <a:xfrm>
            <a:off x="294121" y="497753"/>
            <a:ext cx="11092377" cy="594008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algn="just">
              <a:defRPr>
                <a:latin typeface="Arial"/>
                <a:ea typeface="Arial"/>
                <a:cs typeface="Arial"/>
                <a:sym typeface="Arial"/>
              </a:defRPr>
            </a:pPr>
            <a:r>
              <a:rPr dirty="0"/>
              <a:t>Il </a:t>
            </a:r>
            <a:r>
              <a:rPr dirty="0" err="1"/>
              <a:t>contenuto</a:t>
            </a:r>
            <a:r>
              <a:rPr dirty="0"/>
              <a:t> di </a:t>
            </a:r>
            <a:r>
              <a:rPr dirty="0" err="1"/>
              <a:t>perossidi</a:t>
            </a:r>
            <a:r>
              <a:rPr dirty="0"/>
              <a:t> </a:t>
            </a:r>
            <a:r>
              <a:rPr dirty="0" err="1"/>
              <a:t>nell’olio</a:t>
            </a:r>
            <a:r>
              <a:rPr dirty="0"/>
              <a:t> in </a:t>
            </a:r>
            <a:r>
              <a:rPr dirty="0" err="1"/>
              <a:t>esame</a:t>
            </a:r>
            <a:r>
              <a:rPr dirty="0"/>
              <a:t> </a:t>
            </a:r>
            <a:r>
              <a:rPr dirty="0" err="1"/>
              <a:t>è</a:t>
            </a:r>
            <a:r>
              <a:rPr dirty="0"/>
              <a:t> espresso come </a:t>
            </a:r>
            <a:r>
              <a:rPr b="1" u="sng" dirty="0" err="1"/>
              <a:t>numero</a:t>
            </a:r>
            <a:r>
              <a:rPr b="1" u="sng" dirty="0"/>
              <a:t> di </a:t>
            </a:r>
            <a:r>
              <a:rPr b="1" u="sng" dirty="0" err="1"/>
              <a:t>perossidi</a:t>
            </a:r>
            <a:r>
              <a:rPr b="1" dirty="0"/>
              <a:t>.</a:t>
            </a:r>
            <a:endParaRPr sz="3200" dirty="0"/>
          </a:p>
          <a:p>
            <a:pPr algn="just">
              <a:defRPr>
                <a:latin typeface="Arial"/>
                <a:ea typeface="Arial"/>
                <a:cs typeface="Arial"/>
                <a:sym typeface="Arial"/>
              </a:defRPr>
            </a:pPr>
            <a:endParaRPr sz="3200" dirty="0"/>
          </a:p>
          <a:p>
            <a:pPr algn="just">
              <a:defRPr>
                <a:latin typeface="Arial"/>
                <a:ea typeface="Arial"/>
                <a:cs typeface="Arial"/>
                <a:sym typeface="Arial"/>
              </a:defRPr>
            </a:pPr>
            <a:r>
              <a:rPr dirty="0"/>
              <a:t>Ad un &gt; </a:t>
            </a:r>
            <a:r>
              <a:rPr dirty="0" err="1"/>
              <a:t>stato</a:t>
            </a:r>
            <a:r>
              <a:rPr dirty="0"/>
              <a:t> di </a:t>
            </a:r>
            <a:r>
              <a:rPr dirty="0" err="1"/>
              <a:t>degradazione</a:t>
            </a:r>
            <a:r>
              <a:rPr dirty="0"/>
              <a:t> </a:t>
            </a:r>
            <a:r>
              <a:rPr dirty="0" err="1"/>
              <a:t>ossidativa</a:t>
            </a:r>
            <a:r>
              <a:rPr dirty="0"/>
              <a:t> </a:t>
            </a:r>
            <a:r>
              <a:rPr dirty="0" err="1"/>
              <a:t>dell’olio</a:t>
            </a:r>
            <a:r>
              <a:rPr dirty="0"/>
              <a:t> </a:t>
            </a:r>
            <a:r>
              <a:rPr dirty="0" err="1"/>
              <a:t>corrisponde</a:t>
            </a:r>
            <a:r>
              <a:rPr dirty="0"/>
              <a:t> un &gt; </a:t>
            </a:r>
            <a:r>
              <a:rPr dirty="0" err="1"/>
              <a:t>numero</a:t>
            </a:r>
            <a:r>
              <a:rPr dirty="0"/>
              <a:t> di </a:t>
            </a:r>
            <a:r>
              <a:rPr dirty="0" err="1"/>
              <a:t>perossidi</a:t>
            </a:r>
            <a:r>
              <a:rPr dirty="0"/>
              <a:t>.</a:t>
            </a:r>
            <a:endParaRPr sz="3200" dirty="0"/>
          </a:p>
          <a:p>
            <a:pPr algn="just">
              <a:defRPr>
                <a:latin typeface="Arial"/>
                <a:ea typeface="Arial"/>
                <a:cs typeface="Arial"/>
                <a:sym typeface="Arial"/>
              </a:defRPr>
            </a:pPr>
            <a:r>
              <a:rPr dirty="0"/>
              <a:t>Da </a:t>
            </a:r>
            <a:r>
              <a:rPr dirty="0" err="1"/>
              <a:t>parte</a:t>
            </a:r>
            <a:r>
              <a:rPr dirty="0"/>
              <a:t> </a:t>
            </a:r>
            <a:r>
              <a:rPr dirty="0" err="1"/>
              <a:t>loro</a:t>
            </a:r>
            <a:r>
              <a:rPr dirty="0"/>
              <a:t> </a:t>
            </a:r>
            <a:r>
              <a:rPr dirty="0" err="1"/>
              <a:t>i</a:t>
            </a:r>
            <a:r>
              <a:rPr dirty="0"/>
              <a:t> </a:t>
            </a:r>
            <a:r>
              <a:rPr dirty="0" err="1"/>
              <a:t>perossidi</a:t>
            </a:r>
            <a:r>
              <a:rPr dirty="0"/>
              <a:t> </a:t>
            </a:r>
            <a:r>
              <a:rPr dirty="0" err="1"/>
              <a:t>sono</a:t>
            </a:r>
            <a:r>
              <a:rPr dirty="0"/>
              <a:t> </a:t>
            </a:r>
            <a:r>
              <a:rPr dirty="0" err="1"/>
              <a:t>soggetti</a:t>
            </a:r>
            <a:r>
              <a:rPr dirty="0"/>
              <a:t> ad </a:t>
            </a:r>
            <a:r>
              <a:rPr dirty="0" err="1"/>
              <a:t>andare</a:t>
            </a:r>
            <a:r>
              <a:rPr dirty="0"/>
              <a:t> </a:t>
            </a:r>
            <a:r>
              <a:rPr dirty="0" err="1"/>
              <a:t>incontro</a:t>
            </a:r>
            <a:r>
              <a:rPr dirty="0"/>
              <a:t> ad </a:t>
            </a:r>
            <a:r>
              <a:rPr dirty="0" err="1"/>
              <a:t>ulteriore</a:t>
            </a:r>
            <a:r>
              <a:rPr dirty="0"/>
              <a:t> </a:t>
            </a:r>
            <a:r>
              <a:rPr dirty="0" err="1"/>
              <a:t>ossidazione</a:t>
            </a:r>
            <a:r>
              <a:rPr dirty="0"/>
              <a:t> con </a:t>
            </a:r>
            <a:r>
              <a:rPr dirty="0" err="1"/>
              <a:t>formazione</a:t>
            </a:r>
            <a:r>
              <a:rPr dirty="0"/>
              <a:t> di </a:t>
            </a:r>
            <a:r>
              <a:rPr dirty="0" err="1"/>
              <a:t>aldeidi</a:t>
            </a:r>
            <a:r>
              <a:rPr dirty="0"/>
              <a:t>, </a:t>
            </a:r>
            <a:r>
              <a:rPr dirty="0" err="1"/>
              <a:t>chetoni</a:t>
            </a:r>
            <a:r>
              <a:rPr dirty="0"/>
              <a:t> etc.. </a:t>
            </a:r>
            <a:r>
              <a:rPr dirty="0" err="1"/>
              <a:t>Questi</a:t>
            </a:r>
            <a:r>
              <a:rPr dirty="0"/>
              <a:t> </a:t>
            </a:r>
            <a:r>
              <a:rPr dirty="0" err="1"/>
              <a:t>composti</a:t>
            </a:r>
            <a:r>
              <a:rPr dirty="0"/>
              <a:t>, </a:t>
            </a:r>
            <a:r>
              <a:rPr dirty="0" err="1"/>
              <a:t>denominati</a:t>
            </a:r>
            <a:r>
              <a:rPr dirty="0"/>
              <a:t> </a:t>
            </a:r>
            <a:r>
              <a:rPr dirty="0" err="1"/>
              <a:t>composti</a:t>
            </a:r>
            <a:r>
              <a:rPr dirty="0"/>
              <a:t> di </a:t>
            </a:r>
            <a:r>
              <a:rPr b="1" dirty="0" err="1"/>
              <a:t>ossidazione</a:t>
            </a:r>
            <a:r>
              <a:rPr b="1" dirty="0"/>
              <a:t> </a:t>
            </a:r>
            <a:r>
              <a:rPr b="1" dirty="0" err="1"/>
              <a:t>secondaria</a:t>
            </a:r>
            <a:r>
              <a:rPr dirty="0"/>
              <a:t>, </a:t>
            </a:r>
            <a:r>
              <a:rPr dirty="0" err="1"/>
              <a:t>sono</a:t>
            </a:r>
            <a:r>
              <a:rPr dirty="0"/>
              <a:t> </a:t>
            </a:r>
            <a:r>
              <a:rPr dirty="0" err="1"/>
              <a:t>responsabile</a:t>
            </a:r>
            <a:r>
              <a:rPr dirty="0"/>
              <a:t> </a:t>
            </a:r>
            <a:r>
              <a:rPr dirty="0" err="1"/>
              <a:t>dell’</a:t>
            </a:r>
            <a:r>
              <a:rPr b="1" dirty="0" err="1"/>
              <a:t>irrancidimento</a:t>
            </a:r>
            <a:r>
              <a:rPr dirty="0"/>
              <a:t> </a:t>
            </a:r>
            <a:r>
              <a:rPr dirty="0" err="1"/>
              <a:t>dell’olio</a:t>
            </a:r>
            <a:r>
              <a:rPr dirty="0"/>
              <a:t>.</a:t>
            </a:r>
            <a:endParaRPr sz="3200" dirty="0"/>
          </a:p>
          <a:p>
            <a:pPr algn="just">
              <a:defRPr>
                <a:latin typeface="Arial"/>
                <a:ea typeface="Arial"/>
                <a:cs typeface="Arial"/>
                <a:sym typeface="Arial"/>
              </a:defRPr>
            </a:pPr>
            <a:endParaRPr sz="3200" dirty="0"/>
          </a:p>
          <a:p>
            <a:pPr algn="just">
              <a:defRPr>
                <a:latin typeface="Arial"/>
                <a:ea typeface="Arial"/>
                <a:cs typeface="Arial"/>
                <a:sym typeface="Arial"/>
              </a:defRPr>
            </a:pPr>
            <a:r>
              <a:rPr dirty="0" err="1"/>
              <a:t>Alcuni</a:t>
            </a:r>
            <a:r>
              <a:rPr dirty="0"/>
              <a:t> </a:t>
            </a:r>
            <a:r>
              <a:rPr dirty="0" err="1"/>
              <a:t>enzimi</a:t>
            </a:r>
            <a:r>
              <a:rPr dirty="0"/>
              <a:t> (</a:t>
            </a:r>
            <a:r>
              <a:rPr dirty="0" err="1"/>
              <a:t>lipoossigenasi</a:t>
            </a:r>
            <a:r>
              <a:rPr dirty="0"/>
              <a:t>) </a:t>
            </a:r>
            <a:r>
              <a:rPr dirty="0" err="1"/>
              <a:t>naturalmente</a:t>
            </a:r>
            <a:r>
              <a:rPr dirty="0"/>
              <a:t> </a:t>
            </a:r>
            <a:r>
              <a:rPr dirty="0" err="1"/>
              <a:t>presenti</a:t>
            </a:r>
            <a:r>
              <a:rPr dirty="0"/>
              <a:t> </a:t>
            </a:r>
            <a:r>
              <a:rPr dirty="0" err="1"/>
              <a:t>nel</a:t>
            </a:r>
            <a:r>
              <a:rPr dirty="0"/>
              <a:t> </a:t>
            </a:r>
            <a:r>
              <a:rPr dirty="0" err="1"/>
              <a:t>frutto</a:t>
            </a:r>
            <a:r>
              <a:rPr dirty="0"/>
              <a:t> </a:t>
            </a:r>
            <a:r>
              <a:rPr dirty="0" err="1"/>
              <a:t>sono</a:t>
            </a:r>
            <a:r>
              <a:rPr dirty="0"/>
              <a:t> </a:t>
            </a:r>
            <a:r>
              <a:rPr dirty="0" err="1"/>
              <a:t>responsabili</a:t>
            </a:r>
            <a:r>
              <a:rPr dirty="0"/>
              <a:t> di </a:t>
            </a:r>
            <a:r>
              <a:rPr dirty="0" err="1"/>
              <a:t>una</a:t>
            </a:r>
            <a:r>
              <a:rPr dirty="0"/>
              <a:t> </a:t>
            </a:r>
            <a:r>
              <a:rPr dirty="0" err="1"/>
              <a:t>concentrazione</a:t>
            </a:r>
            <a:r>
              <a:rPr dirty="0"/>
              <a:t> ‘</a:t>
            </a:r>
            <a:r>
              <a:rPr dirty="0" err="1"/>
              <a:t>naturale</a:t>
            </a:r>
            <a:r>
              <a:rPr dirty="0"/>
              <a:t>’ di </a:t>
            </a:r>
            <a:r>
              <a:rPr dirty="0" err="1"/>
              <a:t>perossidi</a:t>
            </a:r>
            <a:r>
              <a:rPr dirty="0"/>
              <a:t> </a:t>
            </a:r>
            <a:r>
              <a:rPr dirty="0" err="1"/>
              <a:t>nell’oliva</a:t>
            </a:r>
            <a:r>
              <a:rPr dirty="0"/>
              <a:t> prima </a:t>
            </a:r>
            <a:r>
              <a:rPr dirty="0" err="1"/>
              <a:t>della</a:t>
            </a:r>
            <a:r>
              <a:rPr dirty="0"/>
              <a:t> </a:t>
            </a:r>
            <a:r>
              <a:rPr dirty="0" err="1"/>
              <a:t>spremitura</a:t>
            </a:r>
            <a:r>
              <a:rPr dirty="0"/>
              <a:t>. </a:t>
            </a:r>
            <a:r>
              <a:rPr b="1" dirty="0" err="1"/>
              <a:t>Particolari</a:t>
            </a:r>
            <a:r>
              <a:rPr b="1" dirty="0"/>
              <a:t> </a:t>
            </a:r>
            <a:r>
              <a:rPr b="1" dirty="0" err="1"/>
              <a:t>circostanze</a:t>
            </a:r>
            <a:r>
              <a:rPr b="1" dirty="0"/>
              <a:t> </a:t>
            </a:r>
            <a:r>
              <a:rPr b="1" dirty="0" err="1"/>
              <a:t>ambientali</a:t>
            </a:r>
            <a:r>
              <a:rPr b="1" dirty="0"/>
              <a:t> (</a:t>
            </a:r>
            <a:r>
              <a:rPr b="1" dirty="0" err="1"/>
              <a:t>temperatura</a:t>
            </a:r>
            <a:r>
              <a:rPr b="1" dirty="0"/>
              <a:t> </a:t>
            </a:r>
            <a:r>
              <a:rPr b="1" dirty="0" err="1"/>
              <a:t>inferiore</a:t>
            </a:r>
            <a:r>
              <a:rPr b="1" dirty="0"/>
              <a:t> </a:t>
            </a:r>
            <a:r>
              <a:rPr b="1" dirty="0" err="1"/>
              <a:t>allo</a:t>
            </a:r>
            <a:r>
              <a:rPr b="1" dirty="0"/>
              <a:t> zero o </a:t>
            </a:r>
            <a:r>
              <a:rPr b="1" dirty="0" err="1"/>
              <a:t>infestazioni</a:t>
            </a:r>
            <a:r>
              <a:rPr b="1" dirty="0"/>
              <a:t>), </a:t>
            </a:r>
            <a:r>
              <a:rPr b="1" dirty="0" err="1"/>
              <a:t>oppure</a:t>
            </a:r>
            <a:r>
              <a:rPr b="1" dirty="0"/>
              <a:t> </a:t>
            </a:r>
            <a:r>
              <a:rPr b="1" dirty="0" err="1"/>
              <a:t>una</a:t>
            </a:r>
            <a:r>
              <a:rPr b="1" dirty="0"/>
              <a:t> </a:t>
            </a:r>
            <a:r>
              <a:rPr b="1" dirty="0" err="1"/>
              <a:t>cattiva</a:t>
            </a:r>
            <a:r>
              <a:rPr b="1" dirty="0"/>
              <a:t> </a:t>
            </a:r>
            <a:r>
              <a:rPr b="1" dirty="0" err="1"/>
              <a:t>modalità</a:t>
            </a:r>
            <a:r>
              <a:rPr b="1" dirty="0"/>
              <a:t> di </a:t>
            </a:r>
            <a:r>
              <a:rPr b="1" dirty="0" err="1"/>
              <a:t>raccolta</a:t>
            </a:r>
            <a:r>
              <a:rPr b="1" dirty="0"/>
              <a:t> o di </a:t>
            </a:r>
            <a:r>
              <a:rPr b="1" dirty="0" err="1"/>
              <a:t>conservazione</a:t>
            </a:r>
            <a:r>
              <a:rPr b="1" dirty="0"/>
              <a:t> </a:t>
            </a:r>
            <a:r>
              <a:rPr b="1" dirty="0" err="1"/>
              <a:t>delle</a:t>
            </a:r>
            <a:r>
              <a:rPr b="1" dirty="0"/>
              <a:t> olive </a:t>
            </a:r>
            <a:r>
              <a:rPr b="1" dirty="0" err="1"/>
              <a:t>provocano</a:t>
            </a:r>
            <a:r>
              <a:rPr b="1" dirty="0"/>
              <a:t> </a:t>
            </a:r>
            <a:r>
              <a:rPr b="1" dirty="0" err="1"/>
              <a:t>ulteriori</a:t>
            </a:r>
            <a:r>
              <a:rPr b="1" dirty="0"/>
              <a:t> </a:t>
            </a:r>
            <a:r>
              <a:rPr b="1" dirty="0" err="1"/>
              <a:t>processi</a:t>
            </a:r>
            <a:r>
              <a:rPr b="1" dirty="0"/>
              <a:t> </a:t>
            </a:r>
            <a:r>
              <a:rPr b="1" dirty="0" err="1"/>
              <a:t>ossidativi</a:t>
            </a:r>
            <a:r>
              <a:rPr b="1" dirty="0"/>
              <a:t>.</a:t>
            </a:r>
            <a:endParaRPr lang="it-IT" sz="3200" b="1" dirty="0"/>
          </a:p>
          <a:p>
            <a:pPr algn="just">
              <a:defRPr>
                <a:latin typeface="Arial"/>
                <a:ea typeface="Arial"/>
                <a:cs typeface="Arial"/>
                <a:sym typeface="Arial"/>
              </a:defRPr>
            </a:pPr>
            <a:endParaRPr sz="3200" dirty="0"/>
          </a:p>
          <a:p>
            <a:pPr algn="just">
              <a:defRPr>
                <a:latin typeface="Arial"/>
                <a:ea typeface="Arial"/>
                <a:cs typeface="Arial"/>
                <a:sym typeface="Arial"/>
              </a:defRPr>
            </a:pPr>
            <a:r>
              <a:rPr dirty="0" err="1"/>
              <a:t>Anche</a:t>
            </a:r>
            <a:r>
              <a:rPr dirty="0"/>
              <a:t> </a:t>
            </a:r>
            <a:r>
              <a:rPr dirty="0" err="1"/>
              <a:t>durante</a:t>
            </a:r>
            <a:r>
              <a:rPr dirty="0"/>
              <a:t> la </a:t>
            </a:r>
            <a:r>
              <a:rPr dirty="0" err="1"/>
              <a:t>frangitura</a:t>
            </a:r>
            <a:r>
              <a:rPr dirty="0"/>
              <a:t> </a:t>
            </a:r>
            <a:r>
              <a:rPr dirty="0" err="1"/>
              <a:t>i</a:t>
            </a:r>
            <a:r>
              <a:rPr dirty="0"/>
              <a:t> </a:t>
            </a:r>
            <a:r>
              <a:rPr dirty="0" err="1"/>
              <a:t>perossidi</a:t>
            </a:r>
            <a:r>
              <a:rPr dirty="0"/>
              <a:t> </a:t>
            </a:r>
            <a:r>
              <a:rPr dirty="0" err="1"/>
              <a:t>possono</a:t>
            </a:r>
            <a:r>
              <a:rPr dirty="0"/>
              <a:t> </a:t>
            </a:r>
            <a:r>
              <a:rPr dirty="0" err="1"/>
              <a:t>aumentare</a:t>
            </a:r>
            <a:r>
              <a:rPr dirty="0"/>
              <a:t> </a:t>
            </a:r>
            <a:r>
              <a:rPr dirty="0" err="1"/>
              <a:t>nel</a:t>
            </a:r>
            <a:r>
              <a:rPr dirty="0"/>
              <a:t> </a:t>
            </a:r>
            <a:r>
              <a:rPr dirty="0" err="1"/>
              <a:t>caso</a:t>
            </a:r>
            <a:r>
              <a:rPr dirty="0"/>
              <a:t> in cui </a:t>
            </a:r>
            <a:r>
              <a:rPr dirty="0" err="1"/>
              <a:t>si</a:t>
            </a:r>
            <a:r>
              <a:rPr dirty="0"/>
              <a:t> </a:t>
            </a:r>
            <a:r>
              <a:rPr dirty="0" err="1"/>
              <a:t>verifichino</a:t>
            </a:r>
            <a:r>
              <a:rPr dirty="0"/>
              <a:t> </a:t>
            </a:r>
            <a:r>
              <a:rPr dirty="0" err="1"/>
              <a:t>errori</a:t>
            </a:r>
            <a:r>
              <a:rPr dirty="0"/>
              <a:t> di </a:t>
            </a:r>
            <a:r>
              <a:rPr dirty="0" err="1"/>
              <a:t>processo</a:t>
            </a:r>
            <a:r>
              <a:rPr dirty="0"/>
              <a:t> o a causa di </a:t>
            </a:r>
            <a:r>
              <a:rPr dirty="0" err="1"/>
              <a:t>scarsa</a:t>
            </a:r>
            <a:r>
              <a:rPr dirty="0"/>
              <a:t> </a:t>
            </a:r>
            <a:r>
              <a:rPr dirty="0" err="1"/>
              <a:t>igiene</a:t>
            </a:r>
            <a:r>
              <a:rPr dirty="0"/>
              <a:t> </a:t>
            </a:r>
            <a:r>
              <a:rPr dirty="0" err="1"/>
              <a:t>nelle</a:t>
            </a:r>
            <a:r>
              <a:rPr dirty="0"/>
              <a:t> </a:t>
            </a:r>
            <a:r>
              <a:rPr dirty="0" err="1"/>
              <a:t>presse</a:t>
            </a:r>
            <a:r>
              <a:rPr dirty="0"/>
              <a:t> o </a:t>
            </a:r>
            <a:r>
              <a:rPr dirty="0" err="1"/>
              <a:t>nelle</a:t>
            </a:r>
            <a:r>
              <a:rPr dirty="0"/>
              <a:t> </a:t>
            </a:r>
            <a:r>
              <a:rPr dirty="0" err="1"/>
              <a:t>vasche</a:t>
            </a:r>
            <a:r>
              <a:rPr dirty="0"/>
              <a:t>.</a:t>
            </a:r>
            <a:endParaRPr sz="3200" dirty="0"/>
          </a:p>
          <a:p>
            <a:pPr algn="just">
              <a:defRPr>
                <a:latin typeface="Arial"/>
                <a:ea typeface="Arial"/>
                <a:cs typeface="Arial"/>
                <a:sym typeface="Arial"/>
              </a:defRPr>
            </a:pPr>
            <a:endParaRPr sz="3200" dirty="0"/>
          </a:p>
          <a:p>
            <a:pPr algn="just">
              <a:defRPr>
                <a:latin typeface="Arial"/>
                <a:ea typeface="Arial"/>
                <a:cs typeface="Arial"/>
                <a:sym typeface="Arial"/>
              </a:defRPr>
            </a:pPr>
            <a:r>
              <a:rPr dirty="0" err="1"/>
              <a:t>Infine</a:t>
            </a:r>
            <a:r>
              <a:rPr dirty="0"/>
              <a:t>, </a:t>
            </a:r>
            <a:r>
              <a:rPr dirty="0" err="1"/>
              <a:t>una</a:t>
            </a:r>
            <a:r>
              <a:rPr dirty="0"/>
              <a:t> </a:t>
            </a:r>
            <a:r>
              <a:rPr dirty="0" err="1"/>
              <a:t>esposizione</a:t>
            </a:r>
            <a:r>
              <a:rPr dirty="0"/>
              <a:t> </a:t>
            </a:r>
            <a:r>
              <a:rPr dirty="0" err="1"/>
              <a:t>dell’olio</a:t>
            </a:r>
            <a:r>
              <a:rPr dirty="0"/>
              <a:t> </a:t>
            </a:r>
            <a:r>
              <a:rPr dirty="0" err="1"/>
              <a:t>alla</a:t>
            </a:r>
            <a:r>
              <a:rPr dirty="0"/>
              <a:t> </a:t>
            </a:r>
            <a:r>
              <a:rPr b="1" dirty="0"/>
              <a:t>luce</a:t>
            </a:r>
            <a:r>
              <a:rPr dirty="0"/>
              <a:t>, al </a:t>
            </a:r>
            <a:r>
              <a:rPr b="1" dirty="0" err="1"/>
              <a:t>calore</a:t>
            </a:r>
            <a:r>
              <a:rPr dirty="0"/>
              <a:t>, e </a:t>
            </a:r>
            <a:r>
              <a:rPr dirty="0" err="1"/>
              <a:t>all’aria</a:t>
            </a:r>
            <a:r>
              <a:rPr dirty="0"/>
              <a:t> </a:t>
            </a:r>
            <a:r>
              <a:rPr dirty="0" err="1"/>
              <a:t>sono</a:t>
            </a:r>
            <a:r>
              <a:rPr dirty="0"/>
              <a:t> causa di un </a:t>
            </a:r>
            <a:r>
              <a:rPr dirty="0" err="1"/>
              <a:t>precoce</a:t>
            </a:r>
            <a:r>
              <a:rPr dirty="0"/>
              <a:t> </a:t>
            </a:r>
            <a:r>
              <a:rPr dirty="0" err="1"/>
              <a:t>processo</a:t>
            </a:r>
            <a:r>
              <a:rPr dirty="0"/>
              <a:t> </a:t>
            </a:r>
            <a:r>
              <a:rPr dirty="0" err="1"/>
              <a:t>ossidativo</a:t>
            </a:r>
            <a:r>
              <a:rPr dirty="0"/>
              <a:t> con </a:t>
            </a:r>
            <a:r>
              <a:rPr dirty="0" err="1"/>
              <a:t>fo</a:t>
            </a:r>
            <a:r>
              <a:rPr lang="it-IT" dirty="0" err="1"/>
              <a:t>r</a:t>
            </a:r>
            <a:r>
              <a:rPr dirty="0" err="1"/>
              <a:t>mazione</a:t>
            </a:r>
            <a:r>
              <a:rPr dirty="0"/>
              <a:t> di </a:t>
            </a:r>
            <a:r>
              <a:rPr dirty="0" err="1"/>
              <a:t>perossidi</a:t>
            </a:r>
            <a:r>
              <a:rPr dirty="0"/>
              <a:t>.</a:t>
            </a:r>
            <a:endParaRPr sz="3200" dirty="0"/>
          </a:p>
          <a:p>
            <a:pPr algn="just">
              <a:defRPr>
                <a:latin typeface="Arial"/>
                <a:ea typeface="Arial"/>
                <a:cs typeface="Arial"/>
                <a:sym typeface="Arial"/>
              </a:defRPr>
            </a:pPr>
            <a:r>
              <a:rPr dirty="0"/>
              <a:t>Il </a:t>
            </a:r>
            <a:r>
              <a:rPr dirty="0" err="1"/>
              <a:t>numero</a:t>
            </a:r>
            <a:r>
              <a:rPr dirty="0"/>
              <a:t> di </a:t>
            </a:r>
            <a:r>
              <a:rPr dirty="0" err="1"/>
              <a:t>perossidi</a:t>
            </a:r>
            <a:r>
              <a:rPr dirty="0"/>
              <a:t> </a:t>
            </a:r>
            <a:r>
              <a:rPr dirty="0" err="1"/>
              <a:t>è</a:t>
            </a:r>
            <a:r>
              <a:rPr dirty="0"/>
              <a:t> </a:t>
            </a:r>
            <a:r>
              <a:rPr dirty="0" err="1"/>
              <a:t>determinato</a:t>
            </a:r>
            <a:r>
              <a:rPr dirty="0"/>
              <a:t> </a:t>
            </a:r>
            <a:r>
              <a:rPr dirty="0" err="1"/>
              <a:t>attraverso</a:t>
            </a:r>
            <a:r>
              <a:rPr dirty="0"/>
              <a:t> </a:t>
            </a:r>
            <a:r>
              <a:rPr dirty="0" err="1"/>
              <a:t>una</a:t>
            </a:r>
            <a:r>
              <a:rPr dirty="0"/>
              <a:t> </a:t>
            </a:r>
            <a:r>
              <a:rPr dirty="0" err="1"/>
              <a:t>titolazione</a:t>
            </a:r>
            <a:r>
              <a:rPr dirty="0"/>
              <a:t> di </a:t>
            </a:r>
            <a:r>
              <a:rPr dirty="0" err="1"/>
              <a:t>ossido-riduzione</a:t>
            </a:r>
            <a:r>
              <a:rPr dirty="0"/>
              <a:t> </a:t>
            </a:r>
            <a:r>
              <a:rPr dirty="0" err="1"/>
              <a:t>ti</a:t>
            </a:r>
            <a:r>
              <a:rPr dirty="0"/>
              <a:t> </a:t>
            </a:r>
            <a:r>
              <a:rPr dirty="0" err="1"/>
              <a:t>tipo</a:t>
            </a:r>
            <a:r>
              <a:rPr dirty="0"/>
              <a:t> </a:t>
            </a:r>
            <a:r>
              <a:rPr dirty="0" err="1"/>
              <a:t>iodometrico</a:t>
            </a:r>
            <a:endParaRPr dirty="0"/>
          </a:p>
        </p:txBody>
      </p:sp>
      <p:sp>
        <p:nvSpPr>
          <p:cNvPr id="169" name="CasellaDiTesto 1"/>
          <p:cNvSpPr txBox="1"/>
          <p:nvPr/>
        </p:nvSpPr>
        <p:spPr>
          <a:xfrm>
            <a:off x="369277" y="0"/>
            <a:ext cx="4156358" cy="4899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 sz="3000"/>
            </a:lvl1pPr>
          </a:lstStyle>
          <a:p>
            <a:r>
              <a:rPr dirty="0"/>
              <a:t>I </a:t>
            </a:r>
            <a:r>
              <a:rPr dirty="0" err="1"/>
              <a:t>perossidi</a:t>
            </a:r>
            <a:r>
              <a:rPr dirty="0"/>
              <a:t> </a:t>
            </a:r>
            <a:r>
              <a:rPr dirty="0" err="1"/>
              <a:t>nell’olio</a:t>
            </a:r>
            <a:r>
              <a:rPr dirty="0"/>
              <a:t> di </a:t>
            </a:r>
            <a:r>
              <a:rPr dirty="0" err="1"/>
              <a:t>oliva</a:t>
            </a:r>
            <a:endParaRPr dirty="0"/>
          </a:p>
        </p:txBody>
      </p:sp>
    </p:spTree>
  </p:cSld>
  <p:clrMapOvr>
    <a:masterClrMapping/>
  </p:clrMapOvr>
  <p:transition spd="med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Rectangle 5"/>
          <p:cNvSpPr txBox="1"/>
          <p:nvPr/>
        </p:nvSpPr>
        <p:spPr>
          <a:xfrm>
            <a:off x="3032759" y="143310"/>
            <a:ext cx="5244070" cy="3506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spcBef>
                <a:spcPts val="1000"/>
              </a:spcBef>
              <a:defRPr b="1"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Il numero di perossidi (Titolazione iodometrica)</a:t>
            </a:r>
          </a:p>
        </p:txBody>
      </p:sp>
      <p:sp>
        <p:nvSpPr>
          <p:cNvPr id="172" name="CasellaDiTesto 4"/>
          <p:cNvSpPr txBox="1"/>
          <p:nvPr/>
        </p:nvSpPr>
        <p:spPr>
          <a:xfrm>
            <a:off x="717451" y="784500"/>
            <a:ext cx="11152163" cy="536557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>
              <a:defRPr>
                <a:solidFill>
                  <a:srgbClr val="202122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b="1" dirty="0"/>
              <a:t>Principio del </a:t>
            </a:r>
            <a:r>
              <a:rPr b="1" dirty="0" err="1"/>
              <a:t>metodo</a:t>
            </a:r>
            <a:r>
              <a:rPr b="1" dirty="0"/>
              <a:t>.</a:t>
            </a:r>
          </a:p>
          <a:p>
            <a:pPr>
              <a:defRPr>
                <a:solidFill>
                  <a:srgbClr val="202122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dirty="0"/>
              <a:t>La </a:t>
            </a:r>
            <a:r>
              <a:rPr dirty="0" err="1"/>
              <a:t>determinazione</a:t>
            </a:r>
            <a:r>
              <a:rPr dirty="0"/>
              <a:t> </a:t>
            </a:r>
            <a:r>
              <a:rPr dirty="0" err="1"/>
              <a:t>dei</a:t>
            </a:r>
            <a:r>
              <a:rPr dirty="0"/>
              <a:t> </a:t>
            </a:r>
            <a:r>
              <a:rPr dirty="0" err="1"/>
              <a:t>perossidi</a:t>
            </a:r>
            <a:r>
              <a:rPr dirty="0"/>
              <a:t> </a:t>
            </a:r>
            <a:r>
              <a:rPr dirty="0" err="1"/>
              <a:t>consiste</a:t>
            </a:r>
            <a:r>
              <a:rPr dirty="0"/>
              <a:t> in </a:t>
            </a:r>
            <a:r>
              <a:rPr dirty="0" err="1"/>
              <a:t>una</a:t>
            </a:r>
            <a:r>
              <a:rPr dirty="0"/>
              <a:t> </a:t>
            </a:r>
            <a:r>
              <a:rPr dirty="0" err="1"/>
              <a:t>titolazione</a:t>
            </a:r>
            <a:r>
              <a:rPr dirty="0"/>
              <a:t> </a:t>
            </a:r>
            <a:r>
              <a:rPr b="1" u="sng" dirty="0" err="1">
                <a:solidFill>
                  <a:srgbClr val="FF0000"/>
                </a:solidFill>
                <a:effectLst>
                  <a:outerShdw blurRad="38100" dist="38100" dir="2700000" rotWithShape="0">
                    <a:srgbClr val="000000">
                      <a:alpha val="43137"/>
                    </a:srgbClr>
                  </a:outerShdw>
                </a:effectLst>
              </a:rPr>
              <a:t>iodometrica</a:t>
            </a:r>
            <a:r>
              <a:rPr b="1" u="sng" dirty="0">
                <a:solidFill>
                  <a:srgbClr val="FF0000"/>
                </a:solidFill>
                <a:effectLst>
                  <a:outerShdw blurRad="38100" dist="38100" dir="2700000" rotWithShape="0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b="1" u="sng" dirty="0" err="1">
                <a:solidFill>
                  <a:srgbClr val="FF0000"/>
                </a:solidFill>
                <a:effectLst>
                  <a:outerShdw blurRad="38100" dist="38100" dir="2700000" rotWithShape="0">
                    <a:srgbClr val="000000">
                      <a:alpha val="43137"/>
                    </a:srgbClr>
                  </a:outerShdw>
                </a:effectLst>
              </a:rPr>
              <a:t>indiretta</a:t>
            </a:r>
            <a:r>
              <a:rPr dirty="0"/>
              <a:t>. Durante il test, </a:t>
            </a:r>
            <a:r>
              <a:rPr dirty="0" err="1"/>
              <a:t>si</a:t>
            </a:r>
            <a:r>
              <a:rPr dirty="0"/>
              <a:t> libera </a:t>
            </a:r>
            <a:r>
              <a:rPr dirty="0" err="1"/>
              <a:t>infatti</a:t>
            </a:r>
            <a:r>
              <a:rPr dirty="0"/>
              <a:t> </a:t>
            </a:r>
            <a:r>
              <a:rPr dirty="0" err="1"/>
              <a:t>iodio</a:t>
            </a:r>
            <a:r>
              <a:rPr dirty="0"/>
              <a:t> </a:t>
            </a:r>
            <a:r>
              <a:rPr dirty="0" err="1"/>
              <a:t>che</a:t>
            </a:r>
            <a:r>
              <a:rPr dirty="0"/>
              <a:t> </a:t>
            </a:r>
            <a:r>
              <a:rPr dirty="0" err="1"/>
              <a:t>è</a:t>
            </a:r>
            <a:r>
              <a:rPr dirty="0"/>
              <a:t> </a:t>
            </a:r>
            <a:r>
              <a:rPr dirty="0" err="1"/>
              <a:t>titolato</a:t>
            </a:r>
            <a:r>
              <a:rPr dirty="0"/>
              <a:t> con </a:t>
            </a:r>
            <a:r>
              <a:rPr dirty="0" err="1"/>
              <a:t>una</a:t>
            </a:r>
            <a:r>
              <a:rPr dirty="0"/>
              <a:t> </a:t>
            </a:r>
            <a:r>
              <a:rPr dirty="0" err="1"/>
              <a:t>soluzione</a:t>
            </a:r>
            <a:r>
              <a:rPr dirty="0"/>
              <a:t> standard di </a:t>
            </a:r>
            <a:r>
              <a:rPr dirty="0">
                <a:solidFill>
                  <a:srgbClr val="0B0080"/>
                </a:solidFill>
              </a:rPr>
              <a:t> </a:t>
            </a:r>
            <a:r>
              <a:rPr dirty="0" err="1">
                <a:solidFill>
                  <a:srgbClr val="0B0080"/>
                </a:solidFill>
              </a:rPr>
              <a:t>Tiosolfato</a:t>
            </a:r>
            <a:r>
              <a:rPr dirty="0">
                <a:solidFill>
                  <a:srgbClr val="0B0080"/>
                </a:solidFill>
              </a:rPr>
              <a:t> di sodio </a:t>
            </a:r>
            <a:r>
              <a:rPr dirty="0"/>
              <a:t>(Na</a:t>
            </a:r>
            <a:r>
              <a:rPr baseline="-25000" dirty="0"/>
              <a:t>2</a:t>
            </a:r>
            <a:r>
              <a:rPr dirty="0"/>
              <a:t>S</a:t>
            </a:r>
            <a:r>
              <a:rPr baseline="-25000" dirty="0"/>
              <a:t>2</a:t>
            </a:r>
            <a:r>
              <a:rPr dirty="0"/>
              <a:t>O</a:t>
            </a:r>
            <a:r>
              <a:rPr baseline="-25000" dirty="0"/>
              <a:t>3</a:t>
            </a:r>
            <a:r>
              <a:rPr dirty="0"/>
              <a:t>) e un </a:t>
            </a:r>
            <a:r>
              <a:rPr dirty="0" err="1"/>
              <a:t>apposito</a:t>
            </a:r>
            <a:r>
              <a:rPr dirty="0"/>
              <a:t> </a:t>
            </a:r>
            <a:r>
              <a:rPr dirty="0" err="1"/>
              <a:t>indicatore</a:t>
            </a:r>
            <a:r>
              <a:rPr dirty="0"/>
              <a:t> (</a:t>
            </a:r>
            <a:r>
              <a:rPr dirty="0" err="1"/>
              <a:t>salda</a:t>
            </a:r>
            <a:r>
              <a:rPr dirty="0"/>
              <a:t> </a:t>
            </a:r>
            <a:r>
              <a:rPr dirty="0" err="1"/>
              <a:t>d’amido</a:t>
            </a:r>
            <a:r>
              <a:rPr dirty="0"/>
              <a:t>)</a:t>
            </a:r>
          </a:p>
          <a:p>
            <a:pPr>
              <a:defRPr>
                <a:solidFill>
                  <a:srgbClr val="202122"/>
                </a:solidFill>
                <a:latin typeface="Arial"/>
                <a:ea typeface="Arial"/>
                <a:cs typeface="Arial"/>
                <a:sym typeface="Arial"/>
              </a:defRPr>
            </a:pPr>
            <a:endParaRPr dirty="0"/>
          </a:p>
          <a:p>
            <a:pPr>
              <a:defRPr>
                <a:solidFill>
                  <a:srgbClr val="202122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dirty="0"/>
              <a:t>Si </a:t>
            </a:r>
            <a:r>
              <a:rPr dirty="0" err="1"/>
              <a:t>utilizza</a:t>
            </a:r>
            <a:r>
              <a:rPr dirty="0"/>
              <a:t> </a:t>
            </a:r>
            <a:r>
              <a:rPr dirty="0" err="1"/>
              <a:t>una</a:t>
            </a:r>
            <a:r>
              <a:rPr dirty="0"/>
              <a:t> </a:t>
            </a:r>
            <a:r>
              <a:rPr dirty="0" err="1"/>
              <a:t>miscela</a:t>
            </a:r>
            <a:r>
              <a:rPr dirty="0"/>
              <a:t> </a:t>
            </a:r>
            <a:r>
              <a:rPr dirty="0" err="1"/>
              <a:t>acido</a:t>
            </a:r>
            <a:r>
              <a:rPr dirty="0"/>
              <a:t> </a:t>
            </a:r>
            <a:r>
              <a:rPr dirty="0" err="1"/>
              <a:t>acetico</a:t>
            </a:r>
            <a:r>
              <a:rPr dirty="0"/>
              <a:t> </a:t>
            </a:r>
            <a:r>
              <a:rPr dirty="0" err="1"/>
              <a:t>glaciale</a:t>
            </a:r>
            <a:r>
              <a:rPr dirty="0"/>
              <a:t> e </a:t>
            </a:r>
            <a:r>
              <a:rPr dirty="0" err="1">
                <a:solidFill>
                  <a:srgbClr val="0B0080"/>
                </a:solidFill>
              </a:rPr>
              <a:t>cloroformio</a:t>
            </a:r>
            <a:r>
              <a:rPr dirty="0"/>
              <a:t> come </a:t>
            </a:r>
            <a:r>
              <a:rPr dirty="0" err="1"/>
              <a:t>miscela</a:t>
            </a:r>
            <a:r>
              <a:rPr dirty="0"/>
              <a:t> </a:t>
            </a:r>
            <a:r>
              <a:rPr dirty="0" err="1">
                <a:solidFill>
                  <a:srgbClr val="0B0080"/>
                </a:solidFill>
              </a:rPr>
              <a:t>estraente</a:t>
            </a:r>
            <a:r>
              <a:rPr dirty="0"/>
              <a:t>.</a:t>
            </a:r>
          </a:p>
          <a:p>
            <a:pPr>
              <a:defRPr>
                <a:solidFill>
                  <a:srgbClr val="202122"/>
                </a:solidFill>
                <a:latin typeface="Arial"/>
                <a:ea typeface="Arial"/>
                <a:cs typeface="Arial"/>
                <a:sym typeface="Arial"/>
              </a:defRPr>
            </a:pPr>
            <a:endParaRPr dirty="0"/>
          </a:p>
          <a:p>
            <a:pPr>
              <a:defRPr>
                <a:solidFill>
                  <a:srgbClr val="202122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dirty="0"/>
              <a:t>Una volta </a:t>
            </a:r>
            <a:r>
              <a:rPr dirty="0" err="1"/>
              <a:t>determinata</a:t>
            </a:r>
            <a:r>
              <a:rPr dirty="0"/>
              <a:t> la </a:t>
            </a:r>
            <a:r>
              <a:rPr dirty="0" err="1"/>
              <a:t>concentrazione</a:t>
            </a:r>
            <a:r>
              <a:rPr dirty="0"/>
              <a:t> di </a:t>
            </a:r>
            <a:r>
              <a:rPr dirty="0" err="1"/>
              <a:t>iodio</a:t>
            </a:r>
            <a:r>
              <a:rPr dirty="0"/>
              <a:t> </a:t>
            </a:r>
            <a:r>
              <a:rPr dirty="0" err="1"/>
              <a:t>liberata</a:t>
            </a:r>
            <a:r>
              <a:rPr dirty="0"/>
              <a:t>, </a:t>
            </a:r>
            <a:r>
              <a:rPr dirty="0" err="1"/>
              <a:t>si</a:t>
            </a:r>
            <a:r>
              <a:rPr dirty="0"/>
              <a:t> </a:t>
            </a:r>
            <a:r>
              <a:rPr dirty="0" err="1"/>
              <a:t>può</a:t>
            </a:r>
            <a:r>
              <a:rPr dirty="0"/>
              <a:t> </a:t>
            </a:r>
            <a:r>
              <a:rPr dirty="0" err="1"/>
              <a:t>risalire</a:t>
            </a:r>
            <a:r>
              <a:rPr dirty="0"/>
              <a:t> </a:t>
            </a:r>
            <a:r>
              <a:rPr dirty="0" err="1"/>
              <a:t>facilmente</a:t>
            </a:r>
            <a:r>
              <a:rPr dirty="0"/>
              <a:t> </a:t>
            </a:r>
            <a:r>
              <a:rPr dirty="0" err="1"/>
              <a:t>alla</a:t>
            </a:r>
            <a:r>
              <a:rPr dirty="0"/>
              <a:t> </a:t>
            </a:r>
            <a:r>
              <a:rPr dirty="0" err="1"/>
              <a:t>quantità</a:t>
            </a:r>
            <a:r>
              <a:rPr dirty="0"/>
              <a:t> di </a:t>
            </a:r>
            <a:r>
              <a:rPr dirty="0" err="1"/>
              <a:t>perossidi</a:t>
            </a:r>
            <a:r>
              <a:rPr dirty="0"/>
              <a:t> </a:t>
            </a:r>
            <a:r>
              <a:rPr dirty="0" err="1"/>
              <a:t>presenti</a:t>
            </a:r>
            <a:r>
              <a:rPr dirty="0"/>
              <a:t> </a:t>
            </a:r>
            <a:r>
              <a:rPr dirty="0" err="1"/>
              <a:t>nel</a:t>
            </a:r>
            <a:r>
              <a:rPr dirty="0"/>
              <a:t> </a:t>
            </a:r>
            <a:r>
              <a:rPr dirty="0" err="1"/>
              <a:t>campione</a:t>
            </a:r>
            <a:r>
              <a:rPr dirty="0"/>
              <a:t>, </a:t>
            </a:r>
            <a:r>
              <a:rPr dirty="0" err="1"/>
              <a:t>essendo</a:t>
            </a:r>
            <a:r>
              <a:rPr dirty="0"/>
              <a:t> tale </a:t>
            </a:r>
            <a:r>
              <a:rPr dirty="0" err="1"/>
              <a:t>quantità</a:t>
            </a:r>
            <a:r>
              <a:rPr dirty="0"/>
              <a:t> </a:t>
            </a:r>
            <a:r>
              <a:rPr dirty="0" err="1"/>
              <a:t>direttamente</a:t>
            </a:r>
            <a:r>
              <a:rPr dirty="0"/>
              <a:t> </a:t>
            </a:r>
            <a:r>
              <a:rPr dirty="0" err="1"/>
              <a:t>proporzionale</a:t>
            </a:r>
            <a:r>
              <a:rPr dirty="0"/>
              <a:t> </a:t>
            </a:r>
            <a:r>
              <a:rPr dirty="0" err="1"/>
              <a:t>alla</a:t>
            </a:r>
            <a:r>
              <a:rPr dirty="0"/>
              <a:t> </a:t>
            </a:r>
            <a:r>
              <a:rPr dirty="0" err="1"/>
              <a:t>quantità</a:t>
            </a:r>
            <a:r>
              <a:rPr dirty="0"/>
              <a:t> di </a:t>
            </a:r>
            <a:r>
              <a:rPr dirty="0" err="1"/>
              <a:t>iodio</a:t>
            </a:r>
            <a:r>
              <a:rPr dirty="0"/>
              <a:t> </a:t>
            </a:r>
            <a:r>
              <a:rPr dirty="0" err="1"/>
              <a:t>liberato</a:t>
            </a:r>
            <a:r>
              <a:rPr dirty="0"/>
              <a:t>.</a:t>
            </a:r>
          </a:p>
          <a:p>
            <a:pPr>
              <a:defRPr>
                <a:solidFill>
                  <a:srgbClr val="202122"/>
                </a:solidFill>
                <a:latin typeface="Arial"/>
                <a:ea typeface="Arial"/>
                <a:cs typeface="Arial"/>
                <a:sym typeface="Arial"/>
              </a:defRPr>
            </a:pPr>
            <a:endParaRPr dirty="0"/>
          </a:p>
          <a:p>
            <a:pPr>
              <a:defRPr>
                <a:solidFill>
                  <a:srgbClr val="202122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dirty="0" err="1"/>
              <a:t>Perché</a:t>
            </a:r>
            <a:r>
              <a:rPr dirty="0"/>
              <a:t> «INDIRETTA»?</a:t>
            </a:r>
          </a:p>
          <a:p>
            <a:pPr>
              <a:defRPr>
                <a:solidFill>
                  <a:srgbClr val="202122"/>
                </a:solidFill>
                <a:latin typeface="Arial"/>
                <a:ea typeface="Arial"/>
                <a:cs typeface="Arial"/>
                <a:sym typeface="Arial"/>
              </a:defRPr>
            </a:pPr>
            <a:endParaRPr dirty="0"/>
          </a:p>
          <a:p>
            <a:pPr>
              <a:defRPr>
                <a:solidFill>
                  <a:srgbClr val="202122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dirty="0"/>
              <a:t>Si </a:t>
            </a:r>
            <a:r>
              <a:rPr dirty="0" err="1"/>
              <a:t>aggiunge</a:t>
            </a:r>
            <a:r>
              <a:rPr dirty="0"/>
              <a:t> </a:t>
            </a:r>
            <a:r>
              <a:rPr b="1" u="sng" dirty="0">
                <a:effectLst>
                  <a:outerShdw blurRad="38100" dist="38100" dir="2700000" rotWithShape="0">
                    <a:srgbClr val="000000">
                      <a:alpha val="43137"/>
                    </a:srgbClr>
                  </a:outerShdw>
                </a:effectLst>
              </a:rPr>
              <a:t>KI in </a:t>
            </a:r>
            <a:r>
              <a:rPr b="1" u="sng" dirty="0" err="1">
                <a:effectLst>
                  <a:outerShdw blurRad="38100" dist="38100" dir="2700000" rotWithShape="0">
                    <a:srgbClr val="000000">
                      <a:alpha val="43137"/>
                    </a:srgbClr>
                  </a:outerShdw>
                </a:effectLst>
              </a:rPr>
              <a:t>eccesso</a:t>
            </a:r>
            <a:r>
              <a:rPr b="1" u="sng" dirty="0">
                <a:effectLst>
                  <a:outerShdw blurRad="38100" dist="38100" dir="2700000" rotWithShape="0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dirty="0" err="1"/>
              <a:t>alla</a:t>
            </a:r>
            <a:r>
              <a:rPr dirty="0"/>
              <a:t> </a:t>
            </a:r>
            <a:r>
              <a:rPr dirty="0" err="1"/>
              <a:t>miscela</a:t>
            </a:r>
            <a:r>
              <a:rPr dirty="0"/>
              <a:t>, </a:t>
            </a:r>
            <a:r>
              <a:rPr dirty="0" err="1"/>
              <a:t>si</a:t>
            </a:r>
            <a:r>
              <a:rPr dirty="0"/>
              <a:t> </a:t>
            </a:r>
            <a:r>
              <a:rPr dirty="0" err="1"/>
              <a:t>formerà</a:t>
            </a:r>
            <a:r>
              <a:rPr dirty="0"/>
              <a:t> tanto I</a:t>
            </a:r>
            <a:r>
              <a:rPr baseline="-25000" dirty="0"/>
              <a:t>2</a:t>
            </a:r>
            <a:r>
              <a:rPr dirty="0"/>
              <a:t> (per azione </a:t>
            </a:r>
            <a:r>
              <a:rPr dirty="0" err="1"/>
              <a:t>dei</a:t>
            </a:r>
            <a:r>
              <a:rPr dirty="0"/>
              <a:t> </a:t>
            </a:r>
            <a:r>
              <a:rPr dirty="0" err="1"/>
              <a:t>perossidi</a:t>
            </a:r>
            <a:r>
              <a:rPr dirty="0"/>
              <a:t> </a:t>
            </a:r>
            <a:r>
              <a:rPr dirty="0" err="1"/>
              <a:t>presenti</a:t>
            </a:r>
            <a:r>
              <a:rPr dirty="0"/>
              <a:t>)</a:t>
            </a:r>
          </a:p>
          <a:p>
            <a:pPr>
              <a:defRPr>
                <a:solidFill>
                  <a:srgbClr val="202122"/>
                </a:solidFill>
                <a:latin typeface="Arial"/>
                <a:ea typeface="Arial"/>
                <a:cs typeface="Arial"/>
                <a:sym typeface="Arial"/>
              </a:defRPr>
            </a:pPr>
            <a:endParaRPr dirty="0"/>
          </a:p>
          <a:p>
            <a:pPr>
              <a:defRPr>
                <a:solidFill>
                  <a:srgbClr val="202122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dirty="0" err="1"/>
              <a:t>quindi</a:t>
            </a:r>
            <a:r>
              <a:rPr dirty="0"/>
              <a:t> </a:t>
            </a:r>
            <a:r>
              <a:rPr dirty="0" err="1"/>
              <a:t>c’è</a:t>
            </a:r>
            <a:r>
              <a:rPr dirty="0"/>
              <a:t> </a:t>
            </a:r>
            <a:r>
              <a:rPr dirty="0" err="1"/>
              <a:t>proporzionalità</a:t>
            </a:r>
            <a:r>
              <a:rPr dirty="0"/>
              <a:t> </a:t>
            </a:r>
            <a:r>
              <a:rPr dirty="0" err="1"/>
              <a:t>stechiometrica</a:t>
            </a:r>
            <a:r>
              <a:rPr dirty="0"/>
              <a:t> </a:t>
            </a:r>
            <a:r>
              <a:rPr dirty="0" err="1"/>
              <a:t>tra</a:t>
            </a:r>
            <a:r>
              <a:rPr dirty="0"/>
              <a:t> </a:t>
            </a:r>
            <a:r>
              <a:rPr dirty="0" err="1"/>
              <a:t>perossidi</a:t>
            </a:r>
            <a:r>
              <a:rPr dirty="0"/>
              <a:t> e I</a:t>
            </a:r>
            <a:r>
              <a:rPr baseline="-25000" dirty="0"/>
              <a:t>2</a:t>
            </a:r>
          </a:p>
          <a:p>
            <a:pPr>
              <a:defRPr sz="2200">
                <a:solidFill>
                  <a:srgbClr val="202122"/>
                </a:solidFill>
                <a:latin typeface="Arial"/>
                <a:ea typeface="Arial"/>
                <a:cs typeface="Arial"/>
                <a:sym typeface="Arial"/>
              </a:defRPr>
            </a:pPr>
            <a:endParaRPr baseline="-25000" dirty="0"/>
          </a:p>
          <a:p>
            <a:pPr>
              <a:defRPr sz="2200"/>
            </a:pPr>
            <a:r>
              <a:rPr dirty="0" err="1"/>
              <a:t>Reazione</a:t>
            </a:r>
            <a:r>
              <a:rPr dirty="0"/>
              <a:t> di </a:t>
            </a:r>
            <a:r>
              <a:rPr dirty="0" err="1"/>
              <a:t>liberazione</a:t>
            </a:r>
            <a:r>
              <a:rPr dirty="0"/>
              <a:t> </a:t>
            </a:r>
            <a:r>
              <a:rPr dirty="0" err="1"/>
              <a:t>dello</a:t>
            </a:r>
            <a:r>
              <a:rPr dirty="0"/>
              <a:t> </a:t>
            </a:r>
            <a:r>
              <a:rPr dirty="0" err="1"/>
              <a:t>iodio</a:t>
            </a:r>
            <a:r>
              <a:rPr dirty="0"/>
              <a:t>: R-O:O + 2 KI + 2 CH</a:t>
            </a:r>
            <a:r>
              <a:rPr baseline="-25000" dirty="0">
                <a:solidFill>
                  <a:srgbClr val="202122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r>
              <a:rPr dirty="0"/>
              <a:t>-COOH ⇒ R-O + I</a:t>
            </a:r>
            <a:r>
              <a:rPr baseline="-25000" dirty="0">
                <a:solidFill>
                  <a:srgbClr val="202122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r>
              <a:rPr dirty="0"/>
              <a:t> + 2 CH</a:t>
            </a:r>
            <a:r>
              <a:rPr baseline="-25000" dirty="0">
                <a:solidFill>
                  <a:srgbClr val="202122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r>
              <a:rPr dirty="0"/>
              <a:t>-COOK + H</a:t>
            </a:r>
            <a:r>
              <a:rPr baseline="-25000" dirty="0">
                <a:solidFill>
                  <a:srgbClr val="202122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r>
              <a:rPr dirty="0"/>
              <a:t>O</a:t>
            </a:r>
            <a:endParaRPr dirty="0">
              <a:solidFill>
                <a:srgbClr val="202122"/>
              </a:solidFill>
              <a:latin typeface="Arial"/>
              <a:ea typeface="Arial"/>
              <a:cs typeface="Arial"/>
              <a:sym typeface="Arial"/>
            </a:endParaRPr>
          </a:p>
          <a:p>
            <a:pPr>
              <a:defRPr>
                <a:solidFill>
                  <a:srgbClr val="202122"/>
                </a:solidFill>
                <a:latin typeface="Arial"/>
                <a:ea typeface="Arial"/>
                <a:cs typeface="Arial"/>
                <a:sym typeface="Arial"/>
              </a:defRPr>
            </a:pPr>
            <a:endParaRPr dirty="0">
              <a:solidFill>
                <a:srgbClr val="202122"/>
              </a:solidFill>
              <a:latin typeface="Arial"/>
              <a:ea typeface="Arial"/>
              <a:cs typeface="Arial"/>
              <a:sym typeface="Arial"/>
            </a:endParaRPr>
          </a:p>
          <a:p>
            <a:pPr>
              <a:defRPr>
                <a:solidFill>
                  <a:srgbClr val="202122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dirty="0"/>
              <a:t>Si </a:t>
            </a:r>
            <a:r>
              <a:rPr dirty="0" err="1"/>
              <a:t>riduce</a:t>
            </a:r>
            <a:r>
              <a:rPr dirty="0"/>
              <a:t> lo I</a:t>
            </a:r>
            <a:r>
              <a:rPr baseline="-25000" dirty="0"/>
              <a:t>2</a:t>
            </a:r>
            <a:r>
              <a:rPr dirty="0"/>
              <a:t> a I</a:t>
            </a:r>
            <a:r>
              <a:rPr baseline="30000" dirty="0"/>
              <a:t>-</a:t>
            </a:r>
            <a:r>
              <a:rPr dirty="0"/>
              <a:t>con Na</a:t>
            </a:r>
            <a:r>
              <a:rPr baseline="-25000" dirty="0"/>
              <a:t>2</a:t>
            </a:r>
            <a:r>
              <a:rPr dirty="0"/>
              <a:t>S</a:t>
            </a:r>
            <a:r>
              <a:rPr baseline="-25000" dirty="0"/>
              <a:t>2</a:t>
            </a:r>
            <a:r>
              <a:rPr dirty="0"/>
              <a:t>O</a:t>
            </a:r>
            <a:r>
              <a:rPr baseline="-25000" dirty="0"/>
              <a:t>3 </a:t>
            </a:r>
            <a:r>
              <a:rPr b="1" u="sng" dirty="0"/>
              <a:t>(</a:t>
            </a:r>
            <a:r>
              <a:rPr b="1" u="sng" dirty="0" err="1"/>
              <a:t>Viraggio</a:t>
            </a:r>
            <a:r>
              <a:rPr b="1" u="sng" dirty="0"/>
              <a:t> dal </a:t>
            </a:r>
            <a:r>
              <a:rPr b="1" u="sng" dirty="0" err="1">
                <a:solidFill>
                  <a:srgbClr val="FF0000"/>
                </a:solidFill>
              </a:rPr>
              <a:t>blu</a:t>
            </a:r>
            <a:r>
              <a:rPr b="1" u="sng" dirty="0"/>
              <a:t> </a:t>
            </a:r>
            <a:r>
              <a:rPr b="1" u="sng" dirty="0" err="1">
                <a:solidFill>
                  <a:srgbClr val="FF0000"/>
                </a:solidFill>
              </a:rPr>
              <a:t>all’incolore</a:t>
            </a:r>
            <a:r>
              <a:rPr b="1" u="sng" dirty="0"/>
              <a:t>)</a:t>
            </a:r>
            <a:endParaRPr b="1" u="sng" baseline="-25000" dirty="0"/>
          </a:p>
        </p:txBody>
      </p:sp>
    </p:spTree>
  </p:cSld>
  <p:clrMapOvr>
    <a:masterClrMapping/>
  </p:clrMapOvr>
  <p:transition spd="med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C54AC9E9-D2EC-A7EA-EA66-A814B7262E9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22389" y="1232337"/>
            <a:ext cx="1881963" cy="2822945"/>
          </a:xfrm>
          <a:prstGeom prst="rect">
            <a:avLst/>
          </a:prstGeom>
        </p:spPr>
      </p:pic>
      <p:pic>
        <p:nvPicPr>
          <p:cNvPr id="3" name="Immagine 2">
            <a:extLst>
              <a:ext uri="{FF2B5EF4-FFF2-40B4-BE49-F238E27FC236}">
                <a16:creationId xmlns:a16="http://schemas.microsoft.com/office/drawing/2014/main" id="{0E35D39B-529E-77F5-26A2-6B797715B9D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2103" y="1232337"/>
            <a:ext cx="2179232" cy="2083362"/>
          </a:xfrm>
          <a:prstGeom prst="rect">
            <a:avLst/>
          </a:prstGeom>
        </p:spPr>
      </p:pic>
      <p:pic>
        <p:nvPicPr>
          <p:cNvPr id="4" name="Immagine 3">
            <a:extLst>
              <a:ext uri="{FF2B5EF4-FFF2-40B4-BE49-F238E27FC236}">
                <a16:creationId xmlns:a16="http://schemas.microsoft.com/office/drawing/2014/main" id="{78F95E48-C223-6B93-2ACD-543B26B87CC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38846" y="1182100"/>
            <a:ext cx="1712147" cy="2133599"/>
          </a:xfrm>
          <a:prstGeom prst="rect">
            <a:avLst/>
          </a:prstGeom>
        </p:spPr>
      </p:pic>
      <p:sp>
        <p:nvSpPr>
          <p:cNvPr id="5" name="CasellaDiTesto 4">
            <a:extLst>
              <a:ext uri="{FF2B5EF4-FFF2-40B4-BE49-F238E27FC236}">
                <a16:creationId xmlns:a16="http://schemas.microsoft.com/office/drawing/2014/main" id="{BB200FEF-CCF2-3A08-17F4-0F858E12F753}"/>
              </a:ext>
            </a:extLst>
          </p:cNvPr>
          <p:cNvSpPr txBox="1"/>
          <p:nvPr/>
        </p:nvSpPr>
        <p:spPr>
          <a:xfrm>
            <a:off x="1330948" y="306752"/>
            <a:ext cx="2796597" cy="36933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it-IT" sz="18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rPr>
              <a:t>Aggiunta della salda d’amido</a:t>
            </a:r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A99ADEE7-7DEC-9A21-E73E-FE9058E4AF2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103" y="4055282"/>
            <a:ext cx="2620335" cy="1965251"/>
          </a:xfrm>
          <a:prstGeom prst="rect">
            <a:avLst/>
          </a:prstGeom>
        </p:spPr>
      </p:pic>
      <p:sp>
        <p:nvSpPr>
          <p:cNvPr id="7" name="CasellaDiTesto 6">
            <a:extLst>
              <a:ext uri="{FF2B5EF4-FFF2-40B4-BE49-F238E27FC236}">
                <a16:creationId xmlns:a16="http://schemas.microsoft.com/office/drawing/2014/main" id="{AE5161CD-1C10-A217-AD33-C073381C3997}"/>
              </a:ext>
            </a:extLst>
          </p:cNvPr>
          <p:cNvSpPr txBox="1"/>
          <p:nvPr/>
        </p:nvSpPr>
        <p:spPr>
          <a:xfrm>
            <a:off x="6096000" y="306752"/>
            <a:ext cx="5536129" cy="64632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9" tIns="45719" rIns="45719" bIns="45719" numCol="1" spcCol="38100" rtlCol="0" anchor="t">
            <a:spAutoFit/>
          </a:bodyPr>
          <a:lstStyle/>
          <a:p>
            <a:r>
              <a:rPr kumimoji="0" lang="it-IT" sz="1800" b="0" i="0" u="none" strike="noStrike" cap="none" spc="0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rPr>
              <a:t>Retrotitolazione</a:t>
            </a:r>
            <a:r>
              <a:rPr kumimoji="0" lang="it-IT" sz="18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rPr>
              <a:t> con </a:t>
            </a:r>
            <a:r>
              <a:rPr lang="it-IT" dirty="0"/>
              <a:t>Na</a:t>
            </a:r>
            <a:r>
              <a:rPr lang="it-IT" baseline="-25000" dirty="0"/>
              <a:t>2</a:t>
            </a:r>
            <a:r>
              <a:rPr lang="it-IT" dirty="0"/>
              <a:t>S</a:t>
            </a:r>
            <a:r>
              <a:rPr lang="it-IT" baseline="-25000" dirty="0"/>
              <a:t>2</a:t>
            </a:r>
            <a:r>
              <a:rPr lang="it-IT" dirty="0"/>
              <a:t>O</a:t>
            </a:r>
            <a:r>
              <a:rPr lang="it-IT" baseline="-25000" dirty="0"/>
              <a:t>3 </a:t>
            </a:r>
            <a:r>
              <a:rPr lang="it-IT" b="1" u="sng" dirty="0"/>
              <a:t>(Viraggio dal </a:t>
            </a:r>
            <a:r>
              <a:rPr lang="it-IT" b="1" u="sng" dirty="0">
                <a:solidFill>
                  <a:srgbClr val="FF0000"/>
                </a:solidFill>
              </a:rPr>
              <a:t>blu</a:t>
            </a:r>
            <a:r>
              <a:rPr lang="it-IT" b="1" u="sng" dirty="0"/>
              <a:t> </a:t>
            </a:r>
            <a:r>
              <a:rPr lang="it-IT" b="1" u="sng" dirty="0">
                <a:solidFill>
                  <a:srgbClr val="FF0000"/>
                </a:solidFill>
              </a:rPr>
              <a:t>all’incolore</a:t>
            </a:r>
            <a:r>
              <a:rPr lang="it-IT" b="1" u="sng" dirty="0"/>
              <a:t>)</a:t>
            </a:r>
            <a:endParaRPr lang="it-IT" b="1" u="sng" baseline="-25000" dirty="0"/>
          </a:p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it-IT" sz="18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Calibri"/>
            </a:endParaRPr>
          </a:p>
        </p:txBody>
      </p:sp>
      <p:pic>
        <p:nvPicPr>
          <p:cNvPr id="9" name="Immagine 8">
            <a:extLst>
              <a:ext uri="{FF2B5EF4-FFF2-40B4-BE49-F238E27FC236}">
                <a16:creationId xmlns:a16="http://schemas.microsoft.com/office/drawing/2014/main" id="{50AB68F5-47F9-6D0D-D5B0-E4C532D313D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31842" y="1131299"/>
            <a:ext cx="1593850" cy="2184400"/>
          </a:xfrm>
          <a:prstGeom prst="rect">
            <a:avLst/>
          </a:prstGeom>
        </p:spPr>
      </p:pic>
      <p:pic>
        <p:nvPicPr>
          <p:cNvPr id="11" name="Immagine 10" descr="Immagine che contiene interni&#10;&#10;Descrizione generata automaticamente">
            <a:extLst>
              <a:ext uri="{FF2B5EF4-FFF2-40B4-BE49-F238E27FC236}">
                <a16:creationId xmlns:a16="http://schemas.microsoft.com/office/drawing/2014/main" id="{6301D221-CFB0-9BB1-AFB7-DD256F2EC45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6541" y="1131299"/>
            <a:ext cx="1351733" cy="218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0045064"/>
      </p:ext>
    </p:extLst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6" name="Immagine 4" descr="Immagin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77574" y="175348"/>
            <a:ext cx="4999028" cy="3910530"/>
          </a:xfrm>
          <a:prstGeom prst="rect">
            <a:avLst/>
          </a:prstGeom>
          <a:ln w="12700">
            <a:miter lim="400000"/>
          </a:ln>
        </p:spPr>
      </p:pic>
      <p:sp>
        <p:nvSpPr>
          <p:cNvPr id="117" name="Rettangolo 3"/>
          <p:cNvSpPr txBox="1"/>
          <p:nvPr/>
        </p:nvSpPr>
        <p:spPr>
          <a:xfrm>
            <a:off x="377022" y="133172"/>
            <a:ext cx="6554833" cy="434734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algn="just">
              <a:defRPr sz="2000" b="1">
                <a:latin typeface="Lucida Grande"/>
                <a:ea typeface="Lucida Grande"/>
                <a:cs typeface="Lucida Grande"/>
                <a:sym typeface="Lucida Grande"/>
              </a:defRPr>
            </a:pPr>
            <a:r>
              <a:rPr dirty="0" err="1"/>
              <a:t>Curva</a:t>
            </a:r>
            <a:r>
              <a:rPr dirty="0"/>
              <a:t> di </a:t>
            </a:r>
            <a:r>
              <a:rPr dirty="0" err="1"/>
              <a:t>titolazione</a:t>
            </a:r>
            <a:r>
              <a:rPr dirty="0"/>
              <a:t> </a:t>
            </a:r>
            <a:r>
              <a:rPr dirty="0" err="1"/>
              <a:t>acido</a:t>
            </a:r>
            <a:r>
              <a:rPr dirty="0"/>
              <a:t> </a:t>
            </a:r>
            <a:r>
              <a:rPr dirty="0" err="1"/>
              <a:t>debole</a:t>
            </a:r>
            <a:r>
              <a:rPr dirty="0"/>
              <a:t> – base forte</a:t>
            </a:r>
          </a:p>
          <a:p>
            <a:pPr algn="just">
              <a:defRPr sz="2000" b="1">
                <a:latin typeface="Lucida Grande"/>
                <a:ea typeface="Lucida Grande"/>
                <a:cs typeface="Lucida Grande"/>
                <a:sym typeface="Lucida Grande"/>
              </a:defRPr>
            </a:pPr>
            <a:endParaRPr dirty="0"/>
          </a:p>
          <a:p>
            <a:pPr algn="just">
              <a:lnSpc>
                <a:spcPts val="2600"/>
              </a:lnSpc>
              <a:defRPr sz="2000">
                <a:latin typeface="Lucida Grande"/>
                <a:ea typeface="Lucida Grande"/>
                <a:cs typeface="Lucida Grande"/>
                <a:sym typeface="Lucida Grande"/>
              </a:defRPr>
            </a:pPr>
            <a:r>
              <a:rPr dirty="0"/>
              <a:t>Una </a:t>
            </a:r>
            <a:r>
              <a:rPr dirty="0" err="1"/>
              <a:t>curva</a:t>
            </a:r>
            <a:r>
              <a:rPr dirty="0"/>
              <a:t> di </a:t>
            </a:r>
            <a:r>
              <a:rPr dirty="0" err="1"/>
              <a:t>titolazione</a:t>
            </a:r>
            <a:r>
              <a:rPr dirty="0"/>
              <a:t> </a:t>
            </a:r>
            <a:r>
              <a:rPr dirty="0" err="1"/>
              <a:t>acido</a:t>
            </a:r>
            <a:r>
              <a:rPr dirty="0"/>
              <a:t> </a:t>
            </a:r>
            <a:r>
              <a:rPr dirty="0" err="1"/>
              <a:t>debole</a:t>
            </a:r>
            <a:r>
              <a:rPr dirty="0"/>
              <a:t> – base forte </a:t>
            </a:r>
            <a:r>
              <a:rPr dirty="0" err="1"/>
              <a:t>è</a:t>
            </a:r>
            <a:r>
              <a:rPr dirty="0"/>
              <a:t> </a:t>
            </a:r>
            <a:r>
              <a:rPr dirty="0" err="1"/>
              <a:t>inoltre</a:t>
            </a:r>
            <a:r>
              <a:rPr dirty="0"/>
              <a:t> </a:t>
            </a:r>
            <a:r>
              <a:rPr dirty="0" err="1"/>
              <a:t>caratterizzata</a:t>
            </a:r>
            <a:r>
              <a:rPr dirty="0"/>
              <a:t> da un </a:t>
            </a:r>
            <a:r>
              <a:rPr dirty="0" err="1"/>
              <a:t>salto</a:t>
            </a:r>
            <a:r>
              <a:rPr dirty="0"/>
              <a:t> di pH </a:t>
            </a:r>
            <a:r>
              <a:rPr dirty="0" err="1"/>
              <a:t>intorno</a:t>
            </a:r>
            <a:r>
              <a:rPr dirty="0"/>
              <a:t> al punto di </a:t>
            </a:r>
            <a:r>
              <a:rPr dirty="0" err="1"/>
              <a:t>equivalenza</a:t>
            </a:r>
            <a:r>
              <a:rPr dirty="0"/>
              <a:t> di sole 4 </a:t>
            </a:r>
            <a:r>
              <a:rPr dirty="0" err="1"/>
              <a:t>unità</a:t>
            </a:r>
            <a:r>
              <a:rPr dirty="0"/>
              <a:t> (per </a:t>
            </a:r>
            <a:r>
              <a:rPr dirty="0" err="1"/>
              <a:t>concentrazioni</a:t>
            </a:r>
            <a:r>
              <a:rPr dirty="0"/>
              <a:t> </a:t>
            </a:r>
            <a:r>
              <a:rPr lang="it-IT" dirty="0"/>
              <a:t>~ </a:t>
            </a:r>
            <a:r>
              <a:rPr dirty="0"/>
              <a:t>0.1 M).</a:t>
            </a:r>
          </a:p>
          <a:p>
            <a:pPr algn="just">
              <a:lnSpc>
                <a:spcPts val="2600"/>
              </a:lnSpc>
              <a:defRPr sz="2000">
                <a:latin typeface="Lucida Grande"/>
                <a:ea typeface="Lucida Grande"/>
                <a:cs typeface="Lucida Grande"/>
                <a:sym typeface="Lucida Grande"/>
              </a:defRPr>
            </a:pPr>
            <a:endParaRPr dirty="0"/>
          </a:p>
          <a:p>
            <a:pPr algn="just">
              <a:lnSpc>
                <a:spcPts val="2600"/>
              </a:lnSpc>
              <a:defRPr sz="2000">
                <a:latin typeface="Lucida Grande"/>
                <a:ea typeface="Lucida Grande"/>
                <a:cs typeface="Lucida Grande"/>
                <a:sym typeface="Lucida Grande"/>
              </a:defRPr>
            </a:pPr>
            <a:r>
              <a:rPr dirty="0" err="1"/>
              <a:t>Ciò</a:t>
            </a:r>
            <a:r>
              <a:rPr dirty="0"/>
              <a:t> </a:t>
            </a:r>
            <a:r>
              <a:rPr dirty="0" err="1"/>
              <a:t>rende</a:t>
            </a:r>
            <a:r>
              <a:rPr dirty="0"/>
              <a:t> </a:t>
            </a:r>
            <a:r>
              <a:rPr dirty="0" err="1"/>
              <a:t>più</a:t>
            </a:r>
            <a:r>
              <a:rPr dirty="0"/>
              <a:t> difficile la </a:t>
            </a:r>
            <a:r>
              <a:rPr dirty="0" err="1"/>
              <a:t>scelta</a:t>
            </a:r>
            <a:r>
              <a:rPr dirty="0"/>
              <a:t> </a:t>
            </a:r>
            <a:r>
              <a:rPr dirty="0" err="1"/>
              <a:t>dell’indicatore</a:t>
            </a:r>
            <a:r>
              <a:rPr dirty="0"/>
              <a:t>.</a:t>
            </a:r>
            <a:br>
              <a:rPr dirty="0"/>
            </a:br>
            <a:r>
              <a:rPr dirty="0"/>
              <a:t>Ad </a:t>
            </a:r>
            <a:r>
              <a:rPr dirty="0" err="1"/>
              <a:t>esempio</a:t>
            </a:r>
            <a:r>
              <a:rPr dirty="0"/>
              <a:t>, come </a:t>
            </a:r>
            <a:r>
              <a:rPr dirty="0" err="1"/>
              <a:t>indicato</a:t>
            </a:r>
            <a:r>
              <a:rPr dirty="0"/>
              <a:t> </a:t>
            </a:r>
            <a:r>
              <a:rPr dirty="0" err="1"/>
              <a:t>nella</a:t>
            </a:r>
            <a:r>
              <a:rPr dirty="0"/>
              <a:t> </a:t>
            </a:r>
            <a:r>
              <a:rPr dirty="0" err="1"/>
              <a:t>figura</a:t>
            </a:r>
            <a:r>
              <a:rPr dirty="0"/>
              <a:t>, </a:t>
            </a:r>
            <a:r>
              <a:rPr dirty="0" err="1"/>
              <a:t>l’indicatore</a:t>
            </a:r>
            <a:r>
              <a:rPr dirty="0"/>
              <a:t> </a:t>
            </a:r>
            <a:r>
              <a:rPr b="1" dirty="0">
                <a:solidFill>
                  <a:srgbClr val="FF0000"/>
                </a:solidFill>
              </a:rPr>
              <a:t>rosso-</a:t>
            </a:r>
            <a:r>
              <a:rPr b="1" dirty="0" err="1">
                <a:solidFill>
                  <a:srgbClr val="FF0000"/>
                </a:solidFill>
              </a:rPr>
              <a:t>metile</a:t>
            </a:r>
            <a:r>
              <a:rPr b="1" dirty="0">
                <a:solidFill>
                  <a:srgbClr val="FF0000"/>
                </a:solidFill>
              </a:rPr>
              <a:t> non </a:t>
            </a:r>
            <a:r>
              <a:rPr b="1" dirty="0" err="1">
                <a:solidFill>
                  <a:srgbClr val="FF0000"/>
                </a:solidFill>
              </a:rPr>
              <a:t>può</a:t>
            </a:r>
            <a:r>
              <a:rPr b="1" dirty="0">
                <a:solidFill>
                  <a:srgbClr val="FF0000"/>
                </a:solidFill>
              </a:rPr>
              <a:t> </a:t>
            </a:r>
            <a:r>
              <a:rPr b="1" dirty="0" err="1">
                <a:solidFill>
                  <a:srgbClr val="FF0000"/>
                </a:solidFill>
              </a:rPr>
              <a:t>essere</a:t>
            </a:r>
            <a:r>
              <a:rPr b="1" dirty="0">
                <a:solidFill>
                  <a:srgbClr val="FF0000"/>
                </a:solidFill>
              </a:rPr>
              <a:t> </a:t>
            </a:r>
            <a:r>
              <a:rPr b="1" dirty="0" err="1">
                <a:solidFill>
                  <a:srgbClr val="FF0000"/>
                </a:solidFill>
              </a:rPr>
              <a:t>utilizzato</a:t>
            </a:r>
            <a:r>
              <a:rPr dirty="0"/>
              <a:t>. </a:t>
            </a:r>
            <a:r>
              <a:rPr dirty="0" err="1"/>
              <a:t>Infatti</a:t>
            </a:r>
            <a:r>
              <a:rPr dirty="0"/>
              <a:t>, per </a:t>
            </a:r>
            <a:r>
              <a:rPr dirty="0" err="1"/>
              <a:t>quanto</a:t>
            </a:r>
            <a:r>
              <a:rPr dirty="0"/>
              <a:t> </a:t>
            </a:r>
            <a:r>
              <a:rPr dirty="0" err="1"/>
              <a:t>detto</a:t>
            </a:r>
            <a:r>
              <a:rPr dirty="0"/>
              <a:t> in </a:t>
            </a:r>
            <a:r>
              <a:rPr dirty="0" err="1"/>
              <a:t>precedenza</a:t>
            </a:r>
            <a:r>
              <a:rPr dirty="0"/>
              <a:t>, </a:t>
            </a:r>
            <a:r>
              <a:rPr dirty="0" err="1"/>
              <a:t>l’intervallo</a:t>
            </a:r>
            <a:r>
              <a:rPr dirty="0"/>
              <a:t> di </a:t>
            </a:r>
            <a:r>
              <a:rPr dirty="0" err="1"/>
              <a:t>viraggio</a:t>
            </a:r>
            <a:r>
              <a:rPr dirty="0"/>
              <a:t> di </a:t>
            </a:r>
            <a:r>
              <a:rPr dirty="0" err="1"/>
              <a:t>questo</a:t>
            </a:r>
            <a:r>
              <a:rPr dirty="0"/>
              <a:t> </a:t>
            </a:r>
            <a:r>
              <a:rPr dirty="0" err="1"/>
              <a:t>indicatore</a:t>
            </a:r>
            <a:r>
              <a:rPr dirty="0"/>
              <a:t> non </a:t>
            </a:r>
            <a:r>
              <a:rPr dirty="0" err="1"/>
              <a:t>è</a:t>
            </a:r>
            <a:r>
              <a:rPr dirty="0"/>
              <a:t> </a:t>
            </a:r>
            <a:r>
              <a:rPr dirty="0" err="1"/>
              <a:t>compreso</a:t>
            </a:r>
            <a:r>
              <a:rPr dirty="0"/>
              <a:t> </a:t>
            </a:r>
            <a:r>
              <a:rPr dirty="0" err="1"/>
              <a:t>nel</a:t>
            </a:r>
            <a:r>
              <a:rPr dirty="0"/>
              <a:t> </a:t>
            </a:r>
            <a:r>
              <a:rPr dirty="0" err="1"/>
              <a:t>salto</a:t>
            </a:r>
            <a:r>
              <a:rPr dirty="0"/>
              <a:t> di pH </a:t>
            </a:r>
            <a:r>
              <a:rPr dirty="0" err="1"/>
              <a:t>intorno</a:t>
            </a:r>
            <a:r>
              <a:rPr dirty="0"/>
              <a:t> al punto </a:t>
            </a:r>
            <a:r>
              <a:rPr dirty="0" err="1"/>
              <a:t>equivalente</a:t>
            </a:r>
            <a:r>
              <a:rPr dirty="0"/>
              <a:t>.</a:t>
            </a:r>
          </a:p>
        </p:txBody>
      </p:sp>
      <p:sp>
        <p:nvSpPr>
          <p:cNvPr id="118" name="Ovale 5"/>
          <p:cNvSpPr/>
          <p:nvPr/>
        </p:nvSpPr>
        <p:spPr>
          <a:xfrm>
            <a:off x="9130748" y="2080591"/>
            <a:ext cx="1532565" cy="649359"/>
          </a:xfrm>
          <a:prstGeom prst="ellipse">
            <a:avLst/>
          </a:prstGeom>
          <a:solidFill>
            <a:srgbClr val="FF0000">
              <a:alpha val="33000"/>
            </a:srgbClr>
          </a:solidFill>
          <a:ln w="12700">
            <a:solidFill>
              <a:srgbClr val="32538F"/>
            </a:solidFill>
            <a:miter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19" name="CasellaDiTesto 6"/>
          <p:cNvSpPr txBox="1"/>
          <p:nvPr/>
        </p:nvSpPr>
        <p:spPr>
          <a:xfrm>
            <a:off x="377022" y="4253313"/>
            <a:ext cx="11591067" cy="246221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algn="just">
              <a:defRPr sz="2200"/>
            </a:pPr>
            <a:endParaRPr dirty="0"/>
          </a:p>
          <a:p>
            <a:pPr algn="just">
              <a:defRPr sz="2200"/>
            </a:pPr>
            <a:r>
              <a:rPr dirty="0"/>
              <a:t>Nel </a:t>
            </a:r>
            <a:r>
              <a:rPr dirty="0" err="1"/>
              <a:t>caso</a:t>
            </a:r>
            <a:r>
              <a:rPr dirty="0"/>
              <a:t> di </a:t>
            </a:r>
            <a:r>
              <a:rPr dirty="0" err="1"/>
              <a:t>acidi</a:t>
            </a:r>
            <a:r>
              <a:rPr dirty="0"/>
              <a:t> </a:t>
            </a:r>
            <a:r>
              <a:rPr dirty="0" err="1"/>
              <a:t>più</a:t>
            </a:r>
            <a:r>
              <a:rPr dirty="0"/>
              <a:t> </a:t>
            </a:r>
            <a:r>
              <a:rPr dirty="0" err="1"/>
              <a:t>deboli</a:t>
            </a:r>
            <a:r>
              <a:rPr dirty="0"/>
              <a:t> </a:t>
            </a:r>
            <a:r>
              <a:rPr dirty="0" err="1"/>
              <a:t>dell’acido</a:t>
            </a:r>
            <a:r>
              <a:rPr dirty="0"/>
              <a:t> </a:t>
            </a:r>
            <a:r>
              <a:rPr dirty="0" err="1"/>
              <a:t>acetico</a:t>
            </a:r>
            <a:r>
              <a:rPr dirty="0"/>
              <a:t> </a:t>
            </a:r>
            <a:r>
              <a:rPr b="1" dirty="0" err="1"/>
              <a:t>può</a:t>
            </a:r>
            <a:r>
              <a:rPr b="1" dirty="0"/>
              <a:t> </a:t>
            </a:r>
            <a:r>
              <a:rPr b="1" dirty="0" err="1"/>
              <a:t>essere</a:t>
            </a:r>
            <a:r>
              <a:rPr b="1" dirty="0"/>
              <a:t> </a:t>
            </a:r>
            <a:r>
              <a:rPr b="1" dirty="0" err="1"/>
              <a:t>impossibile</a:t>
            </a:r>
            <a:r>
              <a:rPr b="1" dirty="0"/>
              <a:t> </a:t>
            </a:r>
            <a:r>
              <a:rPr b="1" dirty="0" err="1"/>
              <a:t>usare</a:t>
            </a:r>
            <a:r>
              <a:rPr dirty="0"/>
              <a:t> un </a:t>
            </a:r>
            <a:r>
              <a:rPr dirty="0" err="1"/>
              <a:t>indicatore</a:t>
            </a:r>
            <a:r>
              <a:rPr dirty="0"/>
              <a:t> o </a:t>
            </a:r>
            <a:r>
              <a:rPr dirty="0" err="1"/>
              <a:t>perché</a:t>
            </a:r>
            <a:r>
              <a:rPr dirty="0"/>
              <a:t> il </a:t>
            </a:r>
            <a:r>
              <a:rPr dirty="0" err="1"/>
              <a:t>salto</a:t>
            </a:r>
            <a:r>
              <a:rPr dirty="0"/>
              <a:t> di </a:t>
            </a:r>
            <a:r>
              <a:rPr b="1" i="1" u="sng" dirty="0"/>
              <a:t>pH </a:t>
            </a:r>
            <a:r>
              <a:rPr b="1" i="1" u="sng" dirty="0" err="1"/>
              <a:t>è</a:t>
            </a:r>
            <a:r>
              <a:rPr b="1" i="1" u="sng" dirty="0"/>
              <a:t> </a:t>
            </a:r>
            <a:r>
              <a:rPr b="1" i="1" u="sng" dirty="0" err="1"/>
              <a:t>inferiore</a:t>
            </a:r>
            <a:r>
              <a:rPr b="1" i="1" u="sng" dirty="0"/>
              <a:t> a due </a:t>
            </a:r>
            <a:r>
              <a:rPr b="1" i="1" u="sng" dirty="0" err="1"/>
              <a:t>unità</a:t>
            </a:r>
            <a:r>
              <a:rPr b="1" i="1" u="sng" dirty="0"/>
              <a:t> </a:t>
            </a:r>
            <a:r>
              <a:rPr dirty="0"/>
              <a:t>o </a:t>
            </a:r>
            <a:r>
              <a:rPr dirty="0" err="1"/>
              <a:t>perché</a:t>
            </a:r>
            <a:r>
              <a:rPr dirty="0"/>
              <a:t> non </a:t>
            </a:r>
            <a:r>
              <a:rPr dirty="0" err="1"/>
              <a:t>esiste</a:t>
            </a:r>
            <a:r>
              <a:rPr dirty="0"/>
              <a:t> un </a:t>
            </a:r>
            <a:r>
              <a:rPr dirty="0" err="1"/>
              <a:t>indicatore</a:t>
            </a:r>
            <a:r>
              <a:rPr dirty="0"/>
              <a:t> il cui </a:t>
            </a:r>
            <a:r>
              <a:rPr dirty="0" err="1"/>
              <a:t>pK</a:t>
            </a:r>
            <a:r>
              <a:rPr baseline="-25000" dirty="0" err="1"/>
              <a:t>In</a:t>
            </a:r>
            <a:r>
              <a:rPr dirty="0"/>
              <a:t> </a:t>
            </a:r>
            <a:r>
              <a:rPr dirty="0" err="1"/>
              <a:t>sia</a:t>
            </a:r>
            <a:r>
              <a:rPr dirty="0"/>
              <a:t> </a:t>
            </a:r>
            <a:r>
              <a:rPr dirty="0" err="1"/>
              <a:t>prossimo</a:t>
            </a:r>
            <a:r>
              <a:rPr dirty="0"/>
              <a:t> al pH del punto </a:t>
            </a:r>
            <a:r>
              <a:rPr dirty="0" err="1"/>
              <a:t>equivalente</a:t>
            </a:r>
            <a:r>
              <a:rPr dirty="0"/>
              <a:t>.</a:t>
            </a:r>
          </a:p>
          <a:p>
            <a:pPr algn="just">
              <a:defRPr sz="2200"/>
            </a:pPr>
            <a:br>
              <a:rPr dirty="0"/>
            </a:br>
            <a:r>
              <a:rPr dirty="0"/>
              <a:t>In </a:t>
            </a:r>
            <a:r>
              <a:rPr dirty="0" err="1"/>
              <a:t>questi</a:t>
            </a:r>
            <a:r>
              <a:rPr dirty="0"/>
              <a:t> </a:t>
            </a:r>
            <a:r>
              <a:rPr dirty="0" err="1"/>
              <a:t>casi</a:t>
            </a:r>
            <a:r>
              <a:rPr dirty="0"/>
              <a:t> </a:t>
            </a:r>
            <a:r>
              <a:rPr dirty="0" err="1"/>
              <a:t>è</a:t>
            </a:r>
            <a:r>
              <a:rPr dirty="0"/>
              <a:t> </a:t>
            </a:r>
            <a:r>
              <a:rPr dirty="0" err="1"/>
              <a:t>necessario</a:t>
            </a:r>
            <a:r>
              <a:rPr dirty="0"/>
              <a:t> </a:t>
            </a:r>
            <a:r>
              <a:rPr dirty="0" err="1"/>
              <a:t>misurare</a:t>
            </a:r>
            <a:r>
              <a:rPr dirty="0"/>
              <a:t> il pH con </a:t>
            </a:r>
            <a:r>
              <a:rPr dirty="0" err="1"/>
              <a:t>metodi</a:t>
            </a:r>
            <a:r>
              <a:rPr dirty="0"/>
              <a:t> </a:t>
            </a:r>
            <a:r>
              <a:rPr dirty="0" err="1"/>
              <a:t>più</a:t>
            </a:r>
            <a:r>
              <a:rPr dirty="0"/>
              <a:t> </a:t>
            </a:r>
            <a:r>
              <a:rPr lang="it-IT" dirty="0"/>
              <a:t>accurati e sensibili</a:t>
            </a:r>
            <a:r>
              <a:rPr dirty="0"/>
              <a:t>, ad </a:t>
            </a:r>
            <a:r>
              <a:rPr dirty="0" err="1"/>
              <a:t>esempio</a:t>
            </a:r>
            <a:r>
              <a:rPr dirty="0"/>
              <a:t> con un </a:t>
            </a:r>
            <a:r>
              <a:rPr dirty="0" err="1"/>
              <a:t>metodo</a:t>
            </a:r>
            <a:r>
              <a:rPr dirty="0"/>
              <a:t> </a:t>
            </a:r>
            <a:r>
              <a:rPr dirty="0" err="1"/>
              <a:t>potenziometrico</a:t>
            </a:r>
            <a:r>
              <a:rPr dirty="0"/>
              <a:t>.</a:t>
            </a:r>
          </a:p>
        </p:txBody>
      </p:sp>
    </p:spTree>
  </p:cSld>
  <p:clrMapOvr>
    <a:masterClrMapping/>
  </p:clrMapOvr>
  <p:transition spd="med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Text Box 2"/>
          <p:cNvSpPr txBox="1"/>
          <p:nvPr/>
        </p:nvSpPr>
        <p:spPr>
          <a:xfrm>
            <a:off x="2103119" y="381000"/>
            <a:ext cx="7547817" cy="294834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pPr>
              <a:defRPr>
                <a:latin typeface="Arial"/>
                <a:ea typeface="Arial"/>
                <a:cs typeface="Arial"/>
                <a:sym typeface="Arial"/>
              </a:defRPr>
            </a:pPr>
            <a:r>
              <a:t>DETERMINAZIONE DEL NUMERO DI PEROSSIDI NELL’OLIO  D’OLIVA</a:t>
            </a:r>
            <a:endParaRPr sz="3200"/>
          </a:p>
          <a:p>
            <a:pPr>
              <a:defRPr>
                <a:latin typeface="Arial"/>
                <a:ea typeface="Arial"/>
                <a:cs typeface="Arial"/>
                <a:sym typeface="Arial"/>
              </a:defRPr>
            </a:pPr>
            <a:endParaRPr sz="3200"/>
          </a:p>
          <a:p>
            <a:pPr>
              <a:defRPr>
                <a:latin typeface="Arial"/>
                <a:ea typeface="Arial"/>
                <a:cs typeface="Arial"/>
                <a:sym typeface="Arial"/>
              </a:defRPr>
            </a:pPr>
            <a:r>
              <a:t>REAGENTI</a:t>
            </a:r>
            <a:endParaRPr sz="3200"/>
          </a:p>
          <a:p>
            <a:pPr>
              <a:defRPr>
                <a:latin typeface="Arial"/>
                <a:ea typeface="Arial"/>
                <a:cs typeface="Arial"/>
                <a:sym typeface="Arial"/>
              </a:defRPr>
            </a:pPr>
            <a:endParaRPr sz="3200"/>
          </a:p>
          <a:p>
            <a:pPr>
              <a:defRPr>
                <a:latin typeface="Arial"/>
                <a:ea typeface="Arial"/>
                <a:cs typeface="Arial"/>
                <a:sym typeface="Arial"/>
              </a:defRPr>
            </a:pPr>
            <a:r>
              <a:t>Cloroformio</a:t>
            </a:r>
            <a:endParaRPr sz="3200"/>
          </a:p>
          <a:p>
            <a:pPr>
              <a:defRPr>
                <a:latin typeface="Arial"/>
                <a:ea typeface="Arial"/>
                <a:cs typeface="Arial"/>
                <a:sym typeface="Arial"/>
              </a:defRPr>
            </a:pPr>
            <a:r>
              <a:t>Acido acetico glaciale</a:t>
            </a:r>
            <a:endParaRPr sz="3200"/>
          </a:p>
          <a:p>
            <a:pPr>
              <a:defRPr>
                <a:latin typeface="Arial"/>
                <a:ea typeface="Arial"/>
                <a:cs typeface="Arial"/>
                <a:sym typeface="Arial"/>
              </a:defRPr>
            </a:pPr>
            <a:r>
              <a:t>Soluzione acquosa satura di KI</a:t>
            </a:r>
            <a:endParaRPr sz="3200"/>
          </a:p>
          <a:p>
            <a:pPr>
              <a:defRPr>
                <a:latin typeface="Arial"/>
                <a:ea typeface="Arial"/>
                <a:cs typeface="Arial"/>
                <a:sym typeface="Arial"/>
              </a:defRPr>
            </a:pPr>
            <a:r>
              <a:t>Soluzione acquosa di tiosolfato di sodio 0.02 N</a:t>
            </a:r>
            <a:endParaRPr sz="3200"/>
          </a:p>
          <a:p>
            <a:pPr>
              <a:defRPr>
                <a:latin typeface="Arial"/>
                <a:ea typeface="Arial"/>
                <a:cs typeface="Arial"/>
                <a:sym typeface="Arial"/>
              </a:defRPr>
            </a:pPr>
            <a:r>
              <a:t>Soluzione acquosa di amido 10 g/l</a:t>
            </a:r>
            <a:endParaRPr sz="3200"/>
          </a:p>
        </p:txBody>
      </p:sp>
      <p:sp>
        <p:nvSpPr>
          <p:cNvPr id="175" name="Text Box 3"/>
          <p:cNvSpPr txBox="1"/>
          <p:nvPr/>
        </p:nvSpPr>
        <p:spPr>
          <a:xfrm>
            <a:off x="2179319" y="3505199"/>
            <a:ext cx="6983350" cy="321504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pPr>
              <a:defRPr>
                <a:latin typeface="Arial"/>
                <a:ea typeface="Arial"/>
                <a:cs typeface="Arial"/>
                <a:sym typeface="Arial"/>
              </a:defRPr>
            </a:pPr>
            <a:r>
              <a:t>PROCEDURA</a:t>
            </a:r>
            <a:endParaRPr sz="3200"/>
          </a:p>
          <a:p>
            <a:pPr>
              <a:defRPr>
                <a:latin typeface="Arial"/>
                <a:ea typeface="Arial"/>
                <a:cs typeface="Arial"/>
                <a:sym typeface="Arial"/>
              </a:defRPr>
            </a:pPr>
            <a:endParaRPr sz="3200"/>
          </a:p>
          <a:p>
            <a:pPr>
              <a:defRPr>
                <a:latin typeface="Arial"/>
                <a:ea typeface="Arial"/>
                <a:cs typeface="Arial"/>
                <a:sym typeface="Arial"/>
              </a:defRPr>
            </a:pPr>
            <a:r>
              <a:t>Pesare in un pallone da 250 ml circa 5 g di olio.</a:t>
            </a:r>
            <a:endParaRPr sz="3200"/>
          </a:p>
          <a:p>
            <a:pPr>
              <a:defRPr>
                <a:latin typeface="Arial"/>
                <a:ea typeface="Arial"/>
                <a:cs typeface="Arial"/>
                <a:sym typeface="Arial"/>
              </a:defRPr>
            </a:pPr>
            <a:r>
              <a:t>Aggiungere 5 ml di cloroformio e sciogliere il campione agitando.</a:t>
            </a:r>
            <a:endParaRPr sz="3200"/>
          </a:p>
          <a:p>
            <a:pPr>
              <a:defRPr>
                <a:latin typeface="Arial"/>
                <a:ea typeface="Arial"/>
                <a:cs typeface="Arial"/>
                <a:sym typeface="Arial"/>
              </a:defRPr>
            </a:pPr>
            <a:r>
              <a:t>Aggiungere 8 ml di acido acetico glaciale</a:t>
            </a:r>
            <a:endParaRPr sz="3200"/>
          </a:p>
          <a:p>
            <a:pPr>
              <a:defRPr>
                <a:latin typeface="Arial"/>
                <a:ea typeface="Arial"/>
                <a:cs typeface="Arial"/>
                <a:sym typeface="Arial"/>
              </a:defRPr>
            </a:pPr>
            <a:r>
              <a:t>Aggiungere 0.5 ml di soluzione di ioduro di potassio (KI) satura.</a:t>
            </a:r>
            <a:endParaRPr sz="3200"/>
          </a:p>
          <a:p>
            <a:pPr>
              <a:defRPr>
                <a:latin typeface="Arial"/>
                <a:ea typeface="Arial"/>
                <a:cs typeface="Arial"/>
                <a:sym typeface="Arial"/>
              </a:defRPr>
            </a:pPr>
            <a:r>
              <a:t>Agitare per 1 minuto e lasciar riposare al buio per 5 minuti esatti.</a:t>
            </a:r>
            <a:endParaRPr sz="3200"/>
          </a:p>
          <a:p>
            <a:pPr>
              <a:defRPr>
                <a:latin typeface="Arial"/>
                <a:ea typeface="Arial"/>
                <a:cs typeface="Arial"/>
                <a:sym typeface="Arial"/>
              </a:defRPr>
            </a:pPr>
            <a:r>
              <a:t>Aggiungere 40 ml di acqua distillata</a:t>
            </a:r>
            <a:endParaRPr sz="3200"/>
          </a:p>
          <a:p>
            <a:pPr>
              <a:defRPr>
                <a:latin typeface="Arial"/>
                <a:ea typeface="Arial"/>
                <a:cs typeface="Arial"/>
                <a:sym typeface="Arial"/>
              </a:defRPr>
            </a:pPr>
            <a:r>
              <a:t>Aggiungere 0.5 ml della soluzione di amido (indicatore).</a:t>
            </a:r>
            <a:endParaRPr sz="3200"/>
          </a:p>
          <a:p>
            <a:pPr>
              <a:defRPr>
                <a:latin typeface="Arial"/>
                <a:ea typeface="Arial"/>
                <a:cs typeface="Arial"/>
                <a:sym typeface="Arial"/>
              </a:defRPr>
            </a:pPr>
            <a:r>
              <a:t>Titolare in agitazione con una soluzione di tiosolfato di sodio 0.02 N.</a:t>
            </a:r>
            <a:endParaRPr sz="3200"/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62A47B94-AAC2-63E9-B265-46A10D4570C2}"/>
              </a:ext>
            </a:extLst>
          </p:cNvPr>
          <p:cNvSpPr txBox="1"/>
          <p:nvPr/>
        </p:nvSpPr>
        <p:spPr>
          <a:xfrm>
            <a:off x="8931349" y="994764"/>
            <a:ext cx="3154067" cy="36933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it-IT" dirty="0"/>
              <a:t>Salda d’amido-I</a:t>
            </a:r>
            <a:r>
              <a:rPr lang="it-IT" baseline="-25000" dirty="0"/>
              <a:t>2</a:t>
            </a:r>
            <a:r>
              <a:rPr lang="it-IT" dirty="0"/>
              <a:t> colorazione blu</a:t>
            </a:r>
            <a:endParaRPr kumimoji="0" lang="it-IT" sz="18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Calibri"/>
            </a:endParaRPr>
          </a:p>
        </p:txBody>
      </p:sp>
    </p:spTree>
  </p:cSld>
  <p:clrMapOvr>
    <a:masterClrMapping/>
  </p:clrMapOvr>
  <p:transition spd="med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Text Box 2"/>
          <p:cNvSpPr txBox="1"/>
          <p:nvPr/>
        </p:nvSpPr>
        <p:spPr>
          <a:xfrm>
            <a:off x="1874520" y="381001"/>
            <a:ext cx="8306436" cy="374844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>
              <a:defRPr>
                <a:latin typeface="Arial"/>
                <a:ea typeface="Arial"/>
                <a:cs typeface="Arial"/>
                <a:sym typeface="Arial"/>
              </a:defRPr>
            </a:pPr>
            <a:r>
              <a:t>ESPRESSIONE DEI RISULTATI</a:t>
            </a:r>
            <a:endParaRPr sz="3200"/>
          </a:p>
          <a:p>
            <a:pPr>
              <a:defRPr>
                <a:latin typeface="Arial"/>
                <a:ea typeface="Arial"/>
                <a:cs typeface="Arial"/>
                <a:sym typeface="Arial"/>
              </a:defRPr>
            </a:pPr>
            <a:endParaRPr sz="3200"/>
          </a:p>
          <a:p>
            <a:pPr>
              <a:defRPr>
                <a:latin typeface="Arial"/>
                <a:ea typeface="Arial"/>
                <a:cs typeface="Arial"/>
                <a:sym typeface="Arial"/>
              </a:defRPr>
            </a:pPr>
            <a:r>
              <a:t>Il numero di perossidi (P.V.) espresso in milliequivalenti di ossigeno attivo per kg viene dato dalla formula:</a:t>
            </a:r>
            <a:endParaRPr sz="3200"/>
          </a:p>
          <a:p>
            <a:pPr>
              <a:defRPr>
                <a:latin typeface="Arial"/>
                <a:ea typeface="Arial"/>
                <a:cs typeface="Arial"/>
                <a:sym typeface="Arial"/>
              </a:defRPr>
            </a:pPr>
            <a:endParaRPr sz="3200"/>
          </a:p>
          <a:p>
            <a:pPr>
              <a:defRPr>
                <a:latin typeface="Arial"/>
                <a:ea typeface="Arial"/>
                <a:cs typeface="Arial"/>
                <a:sym typeface="Arial"/>
              </a:defRPr>
            </a:pPr>
            <a:endParaRPr sz="3200"/>
          </a:p>
          <a:p>
            <a:pPr>
              <a:defRPr>
                <a:latin typeface="Arial"/>
                <a:ea typeface="Arial"/>
                <a:cs typeface="Arial"/>
                <a:sym typeface="Arial"/>
              </a:defRPr>
            </a:pPr>
            <a:r>
              <a:t>P.V.=(V*T/m)*1000</a:t>
            </a:r>
            <a:endParaRPr sz="3200"/>
          </a:p>
          <a:p>
            <a:pPr>
              <a:defRPr>
                <a:latin typeface="Arial"/>
                <a:ea typeface="Arial"/>
                <a:cs typeface="Arial"/>
                <a:sym typeface="Arial"/>
              </a:defRPr>
            </a:pPr>
            <a:endParaRPr sz="3200"/>
          </a:p>
          <a:p>
            <a:pPr>
              <a:defRPr>
                <a:latin typeface="Arial"/>
                <a:ea typeface="Arial"/>
                <a:cs typeface="Arial"/>
                <a:sym typeface="Arial"/>
              </a:defRPr>
            </a:pPr>
            <a:r>
              <a:t>dove:</a:t>
            </a:r>
            <a:endParaRPr sz="3200"/>
          </a:p>
          <a:p>
            <a:pPr>
              <a:defRPr>
                <a:latin typeface="Arial"/>
                <a:ea typeface="Arial"/>
                <a:cs typeface="Arial"/>
                <a:sym typeface="Arial"/>
              </a:defRPr>
            </a:pPr>
            <a:r>
              <a:t>V sono i ml della soluzione di tiosolfato di sodio usati per la prova</a:t>
            </a:r>
            <a:endParaRPr sz="3200"/>
          </a:p>
          <a:p>
            <a:pPr>
              <a:defRPr>
                <a:latin typeface="Arial"/>
                <a:ea typeface="Arial"/>
                <a:cs typeface="Arial"/>
                <a:sym typeface="Arial"/>
              </a:defRPr>
            </a:pPr>
            <a:r>
              <a:t>T è la normalità della soluzione di tiosolfato di sodio</a:t>
            </a:r>
            <a:endParaRPr sz="3200"/>
          </a:p>
          <a:p>
            <a:pPr>
              <a:defRPr>
                <a:latin typeface="Arial"/>
                <a:ea typeface="Arial"/>
                <a:cs typeface="Arial"/>
                <a:sym typeface="Arial"/>
              </a:defRPr>
            </a:pPr>
            <a:r>
              <a:t>m è il peso in g della sostanza da analizzare</a:t>
            </a:r>
            <a:endParaRPr sz="3200"/>
          </a:p>
        </p:txBody>
      </p:sp>
    </p:spTree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CasellaDiTesto 3"/>
          <p:cNvSpPr txBox="1"/>
          <p:nvPr/>
        </p:nvSpPr>
        <p:spPr>
          <a:xfrm>
            <a:off x="0" y="0"/>
            <a:ext cx="6755913" cy="692497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9" rIns="45719">
            <a:spAutoFit/>
          </a:bodyPr>
          <a:lstStyle/>
          <a:p>
            <a:pPr>
              <a:defRPr sz="2600" b="1"/>
            </a:pPr>
            <a:r>
              <a:rPr dirty="0" err="1"/>
              <a:t>Esempio</a:t>
            </a:r>
            <a:r>
              <a:rPr dirty="0"/>
              <a:t>:</a:t>
            </a:r>
          </a:p>
          <a:p>
            <a:pPr>
              <a:defRPr sz="2600"/>
            </a:pPr>
            <a:endParaRPr lang="it-IT" dirty="0"/>
          </a:p>
          <a:p>
            <a:pPr>
              <a:defRPr sz="2600"/>
            </a:pPr>
            <a:endParaRPr dirty="0"/>
          </a:p>
          <a:p>
            <a:pPr>
              <a:defRPr sz="2600"/>
            </a:pPr>
            <a:r>
              <a:rPr dirty="0" err="1"/>
              <a:t>Titolazione</a:t>
            </a:r>
            <a:r>
              <a:rPr dirty="0"/>
              <a:t> di </a:t>
            </a:r>
            <a:r>
              <a:rPr dirty="0" err="1"/>
              <a:t>acido</a:t>
            </a:r>
            <a:r>
              <a:rPr dirty="0"/>
              <a:t> </a:t>
            </a:r>
            <a:r>
              <a:rPr dirty="0" err="1"/>
              <a:t>acetico</a:t>
            </a:r>
            <a:endParaRPr dirty="0"/>
          </a:p>
          <a:p>
            <a:pPr>
              <a:defRPr sz="2600"/>
            </a:pPr>
            <a:endParaRPr lang="it-IT" dirty="0"/>
          </a:p>
          <a:p>
            <a:pPr>
              <a:defRPr sz="2600"/>
            </a:pPr>
            <a:endParaRPr dirty="0"/>
          </a:p>
          <a:p>
            <a:pPr>
              <a:defRPr sz="2400"/>
            </a:pPr>
            <a:r>
              <a:rPr dirty="0" err="1"/>
              <a:t>Titolare</a:t>
            </a:r>
            <a:r>
              <a:rPr dirty="0"/>
              <a:t> 50 ml di </a:t>
            </a:r>
            <a:r>
              <a:rPr dirty="0" err="1"/>
              <a:t>acido</a:t>
            </a:r>
            <a:r>
              <a:rPr dirty="0"/>
              <a:t> </a:t>
            </a:r>
            <a:r>
              <a:rPr dirty="0" err="1"/>
              <a:t>acetico</a:t>
            </a:r>
            <a:r>
              <a:rPr dirty="0"/>
              <a:t> 0.005 M</a:t>
            </a:r>
          </a:p>
          <a:p>
            <a:pPr>
              <a:defRPr sz="2400"/>
            </a:pPr>
            <a:r>
              <a:rPr dirty="0" err="1"/>
              <a:t>Titolante</a:t>
            </a:r>
            <a:r>
              <a:rPr dirty="0"/>
              <a:t> NaOH 0,1 M</a:t>
            </a:r>
          </a:p>
          <a:p>
            <a:pPr>
              <a:defRPr sz="2400"/>
            </a:pPr>
            <a:endParaRPr lang="it-IT" dirty="0"/>
          </a:p>
          <a:p>
            <a:pPr>
              <a:defRPr sz="2400"/>
            </a:pPr>
            <a:endParaRPr lang="it-IT" dirty="0"/>
          </a:p>
          <a:p>
            <a:pPr>
              <a:defRPr sz="2400"/>
            </a:pPr>
            <a:endParaRPr dirty="0"/>
          </a:p>
          <a:p>
            <a:pPr marL="342900" indent="-342900">
              <a:buSzPct val="100000"/>
              <a:buAutoNum type="arabicParenR"/>
              <a:defRPr sz="2400"/>
            </a:pPr>
            <a:r>
              <a:rPr dirty="0" err="1"/>
              <a:t>Scrivere</a:t>
            </a:r>
            <a:r>
              <a:rPr dirty="0"/>
              <a:t> la </a:t>
            </a:r>
            <a:r>
              <a:rPr dirty="0" err="1"/>
              <a:t>reazione</a:t>
            </a:r>
            <a:r>
              <a:rPr dirty="0"/>
              <a:t> di </a:t>
            </a:r>
            <a:r>
              <a:rPr dirty="0" err="1"/>
              <a:t>neutralizzazione</a:t>
            </a:r>
            <a:endParaRPr dirty="0"/>
          </a:p>
          <a:p>
            <a:pPr marL="342900" indent="-342900">
              <a:buSzPct val="100000"/>
              <a:buAutoNum type="arabicParenR"/>
              <a:defRPr sz="2400"/>
            </a:pPr>
            <a:r>
              <a:rPr dirty="0" err="1"/>
              <a:t>Riflettere</a:t>
            </a:r>
            <a:r>
              <a:rPr dirty="0"/>
              <a:t> </a:t>
            </a:r>
            <a:r>
              <a:rPr dirty="0" err="1"/>
              <a:t>sul</a:t>
            </a:r>
            <a:r>
              <a:rPr dirty="0"/>
              <a:t> </a:t>
            </a:r>
            <a:r>
              <a:rPr dirty="0" err="1"/>
              <a:t>suo</a:t>
            </a:r>
            <a:r>
              <a:rPr dirty="0"/>
              <a:t> </a:t>
            </a:r>
            <a:r>
              <a:rPr dirty="0" err="1"/>
              <a:t>significato</a:t>
            </a:r>
            <a:endParaRPr dirty="0"/>
          </a:p>
          <a:p>
            <a:pPr marL="342900" indent="-342900">
              <a:buSzPct val="100000"/>
              <a:buAutoNum type="arabicParenR"/>
              <a:defRPr sz="2400"/>
            </a:pPr>
            <a:r>
              <a:rPr dirty="0" err="1"/>
              <a:t>Scegliere</a:t>
            </a:r>
            <a:r>
              <a:rPr dirty="0"/>
              <a:t> </a:t>
            </a:r>
            <a:r>
              <a:rPr dirty="0" err="1"/>
              <a:t>indicatore</a:t>
            </a:r>
            <a:r>
              <a:rPr dirty="0"/>
              <a:t> (</a:t>
            </a:r>
            <a:r>
              <a:rPr lang="it-IT" dirty="0"/>
              <a:t>indicare il motivo della scelta</a:t>
            </a:r>
            <a:r>
              <a:rPr dirty="0"/>
              <a:t>)</a:t>
            </a:r>
          </a:p>
          <a:p>
            <a:pPr marL="342900" indent="-342900">
              <a:buSzPct val="100000"/>
              <a:buAutoNum type="arabicParenR"/>
              <a:defRPr sz="2400"/>
            </a:pPr>
            <a:r>
              <a:rPr dirty="0" err="1"/>
              <a:t>Calcolare</a:t>
            </a:r>
            <a:r>
              <a:rPr dirty="0"/>
              <a:t> il volume di </a:t>
            </a:r>
            <a:r>
              <a:rPr dirty="0" err="1"/>
              <a:t>titolante</a:t>
            </a:r>
            <a:r>
              <a:rPr dirty="0"/>
              <a:t> </a:t>
            </a:r>
            <a:r>
              <a:rPr dirty="0" err="1"/>
              <a:t>necessario</a:t>
            </a:r>
            <a:endParaRPr dirty="0"/>
          </a:p>
          <a:p>
            <a:pPr marL="342900" indent="-342900">
              <a:buSzPct val="100000"/>
              <a:buAutoNum type="arabicParenR"/>
              <a:defRPr sz="2400"/>
            </a:pPr>
            <a:r>
              <a:rPr dirty="0" err="1"/>
              <a:t>Calcolare</a:t>
            </a:r>
            <a:r>
              <a:rPr dirty="0"/>
              <a:t> il pH al punto </a:t>
            </a:r>
            <a:r>
              <a:rPr dirty="0" err="1"/>
              <a:t>equivalente</a:t>
            </a:r>
            <a:endParaRPr dirty="0"/>
          </a:p>
          <a:p>
            <a:pPr marL="342900" indent="-342900">
              <a:buSzPct val="100000"/>
              <a:buAutoNum type="arabicParenR"/>
              <a:defRPr sz="2400"/>
            </a:pPr>
            <a:r>
              <a:rPr dirty="0" err="1"/>
              <a:t>Calcolare</a:t>
            </a:r>
            <a:r>
              <a:rPr dirty="0"/>
              <a:t> il </a:t>
            </a:r>
            <a:r>
              <a:rPr dirty="0" err="1"/>
              <a:t>contributo</a:t>
            </a:r>
            <a:r>
              <a:rPr dirty="0"/>
              <a:t> al pH </a:t>
            </a:r>
            <a:r>
              <a:rPr dirty="0" err="1"/>
              <a:t>dell’eccesso</a:t>
            </a:r>
            <a:r>
              <a:rPr dirty="0"/>
              <a:t> di </a:t>
            </a:r>
          </a:p>
          <a:p>
            <a:pPr>
              <a:defRPr sz="2400"/>
            </a:pPr>
            <a:r>
              <a:rPr dirty="0" err="1"/>
              <a:t>una</a:t>
            </a:r>
            <a:r>
              <a:rPr dirty="0"/>
              <a:t> </a:t>
            </a:r>
            <a:r>
              <a:rPr dirty="0" err="1"/>
              <a:t>goccia</a:t>
            </a:r>
            <a:r>
              <a:rPr dirty="0"/>
              <a:t> di </a:t>
            </a:r>
            <a:r>
              <a:rPr dirty="0" err="1"/>
              <a:t>titolante</a:t>
            </a:r>
            <a:r>
              <a:rPr dirty="0"/>
              <a:t> (20 </a:t>
            </a:r>
            <a:r>
              <a:rPr dirty="0" err="1"/>
              <a:t>microL</a:t>
            </a:r>
            <a:r>
              <a:rPr dirty="0"/>
              <a:t>). </a:t>
            </a:r>
          </a:p>
        </p:txBody>
      </p:sp>
      <p:pic>
        <p:nvPicPr>
          <p:cNvPr id="122" name="Immagine 1" descr="Immagin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58006" y="0"/>
            <a:ext cx="5995792" cy="4937339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CasellaDiTesto 1"/>
          <p:cNvSpPr txBox="1"/>
          <p:nvPr/>
        </p:nvSpPr>
        <p:spPr>
          <a:xfrm>
            <a:off x="827597" y="258706"/>
            <a:ext cx="10404284" cy="123110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algn="just">
              <a:defRPr b="1">
                <a:latin typeface="Lucida Grande"/>
                <a:ea typeface="Lucida Grande"/>
                <a:cs typeface="Lucida Grande"/>
                <a:sym typeface="Lucida Grande"/>
              </a:defRPr>
            </a:pPr>
            <a:r>
              <a:rPr sz="2000" dirty="0" err="1"/>
              <a:t>Titolazioni</a:t>
            </a:r>
            <a:r>
              <a:rPr sz="2000" dirty="0"/>
              <a:t> di </a:t>
            </a:r>
            <a:r>
              <a:rPr sz="2000" dirty="0" err="1"/>
              <a:t>ossidoriduzione</a:t>
            </a:r>
            <a:endParaRPr sz="2000" dirty="0"/>
          </a:p>
          <a:p>
            <a:pPr algn="just">
              <a:defRPr b="1">
                <a:latin typeface="Lucida Grande"/>
                <a:ea typeface="Lucida Grande"/>
                <a:cs typeface="Lucida Grande"/>
                <a:sym typeface="Lucida Grande"/>
              </a:defRPr>
            </a:pPr>
            <a:endParaRPr dirty="0"/>
          </a:p>
          <a:p>
            <a:pPr algn="just">
              <a:defRPr>
                <a:latin typeface="Lucida Grande"/>
                <a:ea typeface="Lucida Grande"/>
                <a:cs typeface="Lucida Grande"/>
                <a:sym typeface="Lucida Grande"/>
              </a:defRPr>
            </a:pPr>
            <a:r>
              <a:rPr dirty="0" err="1"/>
              <a:t>L’analisi</a:t>
            </a:r>
            <a:r>
              <a:rPr dirty="0"/>
              <a:t> </a:t>
            </a:r>
            <a:r>
              <a:rPr dirty="0" err="1"/>
              <a:t>volumetrica</a:t>
            </a:r>
            <a:r>
              <a:rPr dirty="0"/>
              <a:t> per </a:t>
            </a:r>
            <a:r>
              <a:rPr dirty="0" err="1"/>
              <a:t>ossidazione</a:t>
            </a:r>
            <a:r>
              <a:rPr dirty="0"/>
              <a:t> e </a:t>
            </a:r>
            <a:r>
              <a:rPr dirty="0" err="1"/>
              <a:t>riduzione</a:t>
            </a:r>
            <a:r>
              <a:rPr dirty="0"/>
              <a:t> </a:t>
            </a:r>
            <a:r>
              <a:rPr dirty="0" err="1"/>
              <a:t>si</a:t>
            </a:r>
            <a:r>
              <a:rPr dirty="0"/>
              <a:t> </a:t>
            </a:r>
            <a:r>
              <a:rPr dirty="0" err="1"/>
              <a:t>fonda</a:t>
            </a:r>
            <a:r>
              <a:rPr dirty="0"/>
              <a:t> </a:t>
            </a:r>
            <a:r>
              <a:rPr dirty="0" err="1"/>
              <a:t>su</a:t>
            </a:r>
            <a:r>
              <a:rPr dirty="0"/>
              <a:t> </a:t>
            </a:r>
            <a:r>
              <a:rPr dirty="0" err="1"/>
              <a:t>reazioni</a:t>
            </a:r>
            <a:r>
              <a:rPr dirty="0"/>
              <a:t> in cui </a:t>
            </a:r>
            <a:r>
              <a:rPr dirty="0" err="1"/>
              <a:t>gli</a:t>
            </a:r>
            <a:r>
              <a:rPr dirty="0"/>
              <a:t> </a:t>
            </a:r>
            <a:r>
              <a:rPr dirty="0" err="1"/>
              <a:t>elettroni</a:t>
            </a:r>
            <a:r>
              <a:rPr dirty="0"/>
              <a:t> </a:t>
            </a:r>
            <a:r>
              <a:rPr dirty="0" err="1"/>
              <a:t>vengono</a:t>
            </a:r>
            <a:r>
              <a:rPr dirty="0"/>
              <a:t> </a:t>
            </a:r>
            <a:r>
              <a:rPr dirty="0" err="1"/>
              <a:t>trasferiti</a:t>
            </a:r>
            <a:r>
              <a:rPr dirty="0"/>
              <a:t> da un </a:t>
            </a:r>
            <a:r>
              <a:rPr dirty="0" err="1"/>
              <a:t>atomo</a:t>
            </a:r>
            <a:r>
              <a:rPr dirty="0"/>
              <a:t>, uno </a:t>
            </a:r>
            <a:r>
              <a:rPr dirty="0" err="1"/>
              <a:t>ione</a:t>
            </a:r>
            <a:r>
              <a:rPr dirty="0"/>
              <a:t> o </a:t>
            </a:r>
            <a:r>
              <a:rPr dirty="0" err="1"/>
              <a:t>una</a:t>
            </a:r>
            <a:r>
              <a:rPr dirty="0"/>
              <a:t> </a:t>
            </a:r>
            <a:r>
              <a:rPr dirty="0" err="1"/>
              <a:t>molecola</a:t>
            </a:r>
            <a:r>
              <a:rPr dirty="0"/>
              <a:t> ad </a:t>
            </a:r>
            <a:r>
              <a:rPr dirty="0" err="1"/>
              <a:t>un’altra</a:t>
            </a:r>
            <a:r>
              <a:rPr dirty="0"/>
              <a:t> specie </a:t>
            </a:r>
            <a:r>
              <a:rPr dirty="0" err="1"/>
              <a:t>chimica</a:t>
            </a:r>
            <a:r>
              <a:rPr dirty="0"/>
              <a:t>.</a:t>
            </a:r>
          </a:p>
        </p:txBody>
      </p:sp>
      <p:sp>
        <p:nvSpPr>
          <p:cNvPr id="125" name="CasellaDiTesto 2"/>
          <p:cNvSpPr txBox="1"/>
          <p:nvPr/>
        </p:nvSpPr>
        <p:spPr>
          <a:xfrm>
            <a:off x="827597" y="1771580"/>
            <a:ext cx="10404284" cy="50289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algn="just">
              <a:defRPr sz="2000" b="1"/>
            </a:pPr>
            <a:r>
              <a:t>Le </a:t>
            </a:r>
            <a:r>
              <a:rPr>
                <a:latin typeface="Lucida Grande"/>
                <a:ea typeface="Lucida Grande"/>
                <a:cs typeface="Lucida Grande"/>
                <a:sym typeface="Lucida Grande"/>
              </a:rPr>
              <a:t>reazioni</a:t>
            </a:r>
            <a:r>
              <a:t> redox</a:t>
            </a:r>
          </a:p>
          <a:p>
            <a:pPr algn="just">
              <a:defRPr sz="2000"/>
            </a:pPr>
            <a:endParaRPr/>
          </a:p>
          <a:p>
            <a:pPr algn="just">
              <a:defRPr sz="2000"/>
            </a:pPr>
            <a:r>
              <a:t>Sono reazioni chimiche in cui avviene il trasferimento di elettroni da una specie riducente che si ossida ad un’altra specie ossidante, che si riduce. Un esempio è quello dell’ossidazione di ioni ferro(II) per mezzo di ioni cerio(IV). La reazione è descritta dalla seguente equazione:</a:t>
            </a:r>
          </a:p>
          <a:p>
            <a:pPr algn="just">
              <a:defRPr sz="2000"/>
            </a:pPr>
            <a:endParaRPr/>
          </a:p>
          <a:p>
            <a:pPr algn="ctr">
              <a:defRPr sz="2400" b="1"/>
            </a:pPr>
            <a:r>
              <a:t>Fe</a:t>
            </a:r>
            <a:r>
              <a:rPr baseline="30000"/>
              <a:t>2+  </a:t>
            </a:r>
            <a:r>
              <a:t>+ Ce</a:t>
            </a:r>
            <a:r>
              <a:rPr baseline="30000"/>
              <a:t>4+ </a:t>
            </a:r>
            <a:r>
              <a:t>        Fe</a:t>
            </a:r>
            <a:r>
              <a:rPr baseline="30000"/>
              <a:t>3+  </a:t>
            </a:r>
            <a:r>
              <a:t>+ Ce</a:t>
            </a:r>
            <a:r>
              <a:rPr baseline="30000"/>
              <a:t>3+</a:t>
            </a:r>
          </a:p>
          <a:p>
            <a:pPr algn="just">
              <a:defRPr sz="2000"/>
            </a:pPr>
            <a:endParaRPr baseline="30000"/>
          </a:p>
          <a:p>
            <a:pPr algn="just">
              <a:defRPr sz="2000" b="1"/>
            </a:pPr>
            <a:r>
              <a:t>Il cerio acquista un elettrone dal ferro, il cerio si comporta da agente ossidante in quanto viene ridotto, diminuendo il numero di ossidazione.</a:t>
            </a:r>
          </a:p>
          <a:p>
            <a:pPr algn="just">
              <a:defRPr sz="2000" b="1"/>
            </a:pPr>
            <a:r>
              <a:t>Il ferro, che dona invece elettroni ad un’altra specie, è detto agente riducente perché viene ossidato perdendo elettroni ed aumentando il numero di ossidazione.</a:t>
            </a:r>
          </a:p>
          <a:p>
            <a:pPr algn="just">
              <a:defRPr sz="2000"/>
            </a:pPr>
            <a:endParaRPr/>
          </a:p>
          <a:p>
            <a:pPr algn="just">
              <a:defRPr sz="2000"/>
            </a:pPr>
            <a:r>
              <a:t>Quindi si definiscono:</a:t>
            </a:r>
          </a:p>
          <a:p>
            <a:pPr algn="just">
              <a:defRPr sz="2000" b="1"/>
            </a:pPr>
            <a:r>
              <a:t>Ossidazione: la perdita di elettroni da una molecola, atomo o ione;</a:t>
            </a:r>
          </a:p>
          <a:p>
            <a:pPr algn="just">
              <a:defRPr sz="2000" b="1"/>
            </a:pPr>
            <a:r>
              <a:t>Riduzione: descrive l’acquisizione di elettroni da una molecola atomo o ione.</a:t>
            </a:r>
          </a:p>
        </p:txBody>
      </p:sp>
      <p:sp>
        <p:nvSpPr>
          <p:cNvPr id="126" name="Linea"/>
          <p:cNvSpPr/>
          <p:nvPr/>
        </p:nvSpPr>
        <p:spPr>
          <a:xfrm>
            <a:off x="5821638" y="3827032"/>
            <a:ext cx="416202" cy="1"/>
          </a:xfrm>
          <a:prstGeom prst="line">
            <a:avLst/>
          </a:prstGeom>
          <a:ln w="12700">
            <a:solidFill>
              <a:schemeClr val="accent1"/>
            </a:solidFill>
            <a:miter/>
            <a:tailEnd type="triangle"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127" name="Linea"/>
          <p:cNvSpPr/>
          <p:nvPr/>
        </p:nvSpPr>
        <p:spPr>
          <a:xfrm flipH="1">
            <a:off x="5821638" y="3877832"/>
            <a:ext cx="416202" cy="1"/>
          </a:xfrm>
          <a:prstGeom prst="line">
            <a:avLst/>
          </a:prstGeom>
          <a:ln w="12700">
            <a:solidFill>
              <a:schemeClr val="accent1"/>
            </a:solidFill>
            <a:miter/>
            <a:tailEnd type="triangle"/>
          </a:ln>
        </p:spPr>
        <p:txBody>
          <a:bodyPr lIns="45719" rIns="45719"/>
          <a:lstStyle/>
          <a:p>
            <a:endParaRPr/>
          </a:p>
        </p:txBody>
      </p:sp>
    </p:spTree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CasellaDiTesto 2"/>
          <p:cNvSpPr txBox="1"/>
          <p:nvPr/>
        </p:nvSpPr>
        <p:spPr>
          <a:xfrm>
            <a:off x="656773" y="169917"/>
            <a:ext cx="9860942" cy="557075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algn="just">
              <a:defRPr sz="2000" b="1">
                <a:latin typeface="Lucida Grande"/>
                <a:ea typeface="Lucida Grande"/>
                <a:cs typeface="Lucida Grande"/>
                <a:sym typeface="Lucida Grande"/>
              </a:defRPr>
            </a:pPr>
            <a:r>
              <a:rPr sz="2800" dirty="0" err="1"/>
              <a:t>Reazioni</a:t>
            </a:r>
            <a:r>
              <a:rPr sz="2800" dirty="0"/>
              <a:t> redox (segue)</a:t>
            </a:r>
          </a:p>
          <a:p>
            <a:pPr algn="just">
              <a:defRPr sz="2000" b="1">
                <a:latin typeface="Lucida Grande"/>
                <a:ea typeface="Lucida Grande"/>
                <a:cs typeface="Lucida Grande"/>
                <a:sym typeface="Lucida Grande"/>
              </a:defRPr>
            </a:pPr>
            <a:endParaRPr dirty="0"/>
          </a:p>
          <a:p>
            <a:pPr algn="just">
              <a:defRPr sz="2000" b="1">
                <a:latin typeface="Lucida Grande"/>
                <a:ea typeface="Lucida Grande"/>
                <a:cs typeface="Lucida Grande"/>
                <a:sym typeface="Lucida Grande"/>
              </a:defRPr>
            </a:pPr>
            <a:endParaRPr dirty="0"/>
          </a:p>
          <a:p>
            <a:pPr algn="just">
              <a:defRPr sz="2000">
                <a:latin typeface="Lucida Grande"/>
                <a:ea typeface="Lucida Grande"/>
                <a:cs typeface="Lucida Grande"/>
                <a:sym typeface="Lucida Grande"/>
              </a:defRPr>
            </a:pPr>
            <a:r>
              <a:rPr sz="2400" dirty="0"/>
              <a:t>In </a:t>
            </a:r>
            <a:r>
              <a:rPr sz="2400" dirty="0" err="1"/>
              <a:t>genere</a:t>
            </a:r>
            <a:r>
              <a:rPr sz="2400" dirty="0"/>
              <a:t> </a:t>
            </a:r>
            <a:r>
              <a:rPr sz="2400" dirty="0" err="1"/>
              <a:t>nelle</a:t>
            </a:r>
            <a:r>
              <a:rPr sz="2400" dirty="0"/>
              <a:t> </a:t>
            </a:r>
            <a:r>
              <a:rPr lang="it-IT" sz="2400" dirty="0"/>
              <a:t>titolazioni</a:t>
            </a:r>
            <a:r>
              <a:rPr sz="2400" dirty="0"/>
              <a:t> di </a:t>
            </a:r>
            <a:r>
              <a:rPr sz="2400" dirty="0" err="1"/>
              <a:t>ossidoriduzione</a:t>
            </a:r>
            <a:r>
              <a:rPr sz="2400" dirty="0"/>
              <a:t> </a:t>
            </a:r>
            <a:r>
              <a:rPr sz="2400" b="1" dirty="0"/>
              <a:t>il </a:t>
            </a:r>
            <a:r>
              <a:rPr sz="2400" b="1" dirty="0" err="1"/>
              <a:t>titolante</a:t>
            </a:r>
            <a:r>
              <a:rPr sz="2400" b="1" dirty="0"/>
              <a:t> </a:t>
            </a:r>
            <a:r>
              <a:rPr sz="2400" b="1" dirty="0" err="1"/>
              <a:t>è</a:t>
            </a:r>
            <a:r>
              <a:rPr sz="2400" b="1" dirty="0"/>
              <a:t> un </a:t>
            </a:r>
            <a:r>
              <a:rPr sz="2400" b="1" dirty="0" err="1"/>
              <a:t>ossidante</a:t>
            </a:r>
            <a:r>
              <a:rPr sz="2400" b="1" dirty="0"/>
              <a:t> forte</a:t>
            </a:r>
            <a:r>
              <a:rPr sz="2400" dirty="0"/>
              <a:t>, in </a:t>
            </a:r>
            <a:r>
              <a:rPr sz="2400" dirty="0" err="1"/>
              <a:t>quanto</a:t>
            </a:r>
            <a:r>
              <a:rPr sz="2400" dirty="0"/>
              <a:t> </a:t>
            </a:r>
            <a:r>
              <a:rPr sz="2400" dirty="0" err="1"/>
              <a:t>l’impiego</a:t>
            </a:r>
            <a:r>
              <a:rPr sz="2400" dirty="0"/>
              <a:t> di </a:t>
            </a:r>
            <a:r>
              <a:rPr sz="2400" dirty="0" err="1"/>
              <a:t>riducenti</a:t>
            </a:r>
            <a:r>
              <a:rPr sz="2400" dirty="0"/>
              <a:t> </a:t>
            </a:r>
            <a:r>
              <a:rPr sz="2400" dirty="0" err="1"/>
              <a:t>porterebbe</a:t>
            </a:r>
            <a:r>
              <a:rPr sz="2400" dirty="0"/>
              <a:t> a </a:t>
            </a:r>
            <a:r>
              <a:rPr sz="2400" dirty="0" err="1"/>
              <a:t>degli</a:t>
            </a:r>
            <a:r>
              <a:rPr sz="2400" dirty="0"/>
              <a:t> </a:t>
            </a:r>
            <a:r>
              <a:rPr sz="2400" dirty="0" err="1"/>
              <a:t>inconvenienti</a:t>
            </a:r>
            <a:r>
              <a:rPr sz="2400" dirty="0"/>
              <a:t> per la </a:t>
            </a:r>
            <a:r>
              <a:rPr sz="2400" dirty="0" err="1"/>
              <a:t>presenza</a:t>
            </a:r>
            <a:r>
              <a:rPr sz="2400" dirty="0"/>
              <a:t> di O</a:t>
            </a:r>
            <a:r>
              <a:rPr sz="2400" baseline="-25000" dirty="0"/>
              <a:t>2</a:t>
            </a:r>
            <a:r>
              <a:rPr sz="2400" dirty="0"/>
              <a:t> </a:t>
            </a:r>
            <a:r>
              <a:rPr lang="it-IT" sz="2400" dirty="0"/>
              <a:t>disciolto nel titolando</a:t>
            </a:r>
            <a:r>
              <a:rPr sz="2400" dirty="0"/>
              <a:t>.</a:t>
            </a:r>
          </a:p>
          <a:p>
            <a:pPr algn="just">
              <a:defRPr sz="2000">
                <a:latin typeface="Lucida Grande"/>
                <a:ea typeface="Lucida Grande"/>
                <a:cs typeface="Lucida Grande"/>
                <a:sym typeface="Lucida Grande"/>
              </a:defRPr>
            </a:pPr>
            <a:endParaRPr sz="2400" dirty="0"/>
          </a:p>
          <a:p>
            <a:pPr algn="just">
              <a:defRPr sz="2000">
                <a:latin typeface="Lucida Grande"/>
                <a:ea typeface="Lucida Grande"/>
                <a:cs typeface="Lucida Grande"/>
                <a:sym typeface="Lucida Grande"/>
              </a:defRPr>
            </a:pPr>
            <a:r>
              <a:rPr sz="2400" dirty="0"/>
              <a:t>In </a:t>
            </a:r>
            <a:r>
              <a:rPr sz="2400" dirty="0" err="1"/>
              <a:t>una</a:t>
            </a:r>
            <a:r>
              <a:rPr sz="2400" dirty="0"/>
              <a:t> </a:t>
            </a:r>
            <a:r>
              <a:rPr sz="2400" dirty="0" err="1"/>
              <a:t>titolazione</a:t>
            </a:r>
            <a:r>
              <a:rPr sz="2400" dirty="0"/>
              <a:t> di </a:t>
            </a:r>
            <a:r>
              <a:rPr sz="2400" dirty="0" err="1"/>
              <a:t>ossidoriduzione</a:t>
            </a:r>
            <a:r>
              <a:rPr sz="2400" dirty="0"/>
              <a:t> </a:t>
            </a:r>
            <a:r>
              <a:rPr sz="2400" dirty="0" err="1"/>
              <a:t>è</a:t>
            </a:r>
            <a:r>
              <a:rPr sz="2400" dirty="0"/>
              <a:t> </a:t>
            </a:r>
            <a:r>
              <a:rPr sz="2400" dirty="0" err="1"/>
              <a:t>importante</a:t>
            </a:r>
            <a:r>
              <a:rPr sz="2400" dirty="0"/>
              <a:t> </a:t>
            </a:r>
            <a:r>
              <a:rPr sz="2400" dirty="0" err="1"/>
              <a:t>conoscere</a:t>
            </a:r>
            <a:r>
              <a:rPr sz="2400" dirty="0"/>
              <a:t>:</a:t>
            </a:r>
          </a:p>
          <a:p>
            <a:pPr algn="just">
              <a:defRPr sz="2000">
                <a:latin typeface="Lucida Grande"/>
                <a:ea typeface="Lucida Grande"/>
                <a:cs typeface="Lucida Grande"/>
                <a:sym typeface="Lucida Grande"/>
              </a:defRPr>
            </a:pPr>
            <a:endParaRPr sz="2400" dirty="0"/>
          </a:p>
          <a:p>
            <a:pPr algn="just">
              <a:buSzPct val="100000"/>
              <a:buFont typeface="Arial"/>
              <a:buChar char="•"/>
              <a:defRPr sz="2000" b="1">
                <a:latin typeface="inherit"/>
                <a:ea typeface="inherit"/>
                <a:cs typeface="inherit"/>
                <a:sym typeface="inherit"/>
              </a:defRPr>
            </a:pPr>
            <a:r>
              <a:rPr sz="2400" dirty="0"/>
              <a:t>il peso </a:t>
            </a:r>
            <a:r>
              <a:rPr sz="2400" dirty="0" err="1"/>
              <a:t>equivalente</a:t>
            </a:r>
            <a:r>
              <a:rPr sz="2400" dirty="0"/>
              <a:t> (P.E.) </a:t>
            </a:r>
            <a:r>
              <a:rPr sz="2400" dirty="0" err="1"/>
              <a:t>ossidimetrico</a:t>
            </a:r>
            <a:r>
              <a:rPr sz="2400" dirty="0"/>
              <a:t>, ossia il </a:t>
            </a:r>
            <a:r>
              <a:rPr sz="2400" dirty="0" err="1"/>
              <a:t>numero</a:t>
            </a:r>
            <a:r>
              <a:rPr sz="2400" dirty="0"/>
              <a:t> di </a:t>
            </a:r>
            <a:r>
              <a:rPr sz="2400" dirty="0" err="1"/>
              <a:t>elettroni</a:t>
            </a:r>
            <a:r>
              <a:rPr sz="2400" dirty="0"/>
              <a:t> </a:t>
            </a:r>
            <a:r>
              <a:rPr sz="2400" dirty="0" err="1"/>
              <a:t>che</a:t>
            </a:r>
            <a:r>
              <a:rPr sz="2400" dirty="0"/>
              <a:t> </a:t>
            </a:r>
            <a:r>
              <a:rPr sz="2400" dirty="0" err="1"/>
              <a:t>vengono</a:t>
            </a:r>
            <a:r>
              <a:rPr sz="2400" dirty="0"/>
              <a:t> </a:t>
            </a:r>
            <a:r>
              <a:rPr sz="2400" dirty="0" err="1"/>
              <a:t>trasferiti</a:t>
            </a:r>
            <a:r>
              <a:rPr sz="2400" dirty="0"/>
              <a:t>;</a:t>
            </a:r>
          </a:p>
          <a:p>
            <a:pPr algn="just">
              <a:buSzPct val="100000"/>
              <a:buFont typeface="Arial"/>
              <a:buChar char="•"/>
              <a:defRPr sz="2000" b="1">
                <a:latin typeface="inherit"/>
                <a:ea typeface="inherit"/>
                <a:cs typeface="inherit"/>
                <a:sym typeface="inherit"/>
              </a:defRPr>
            </a:pPr>
            <a:endParaRPr sz="2400" dirty="0"/>
          </a:p>
          <a:p>
            <a:pPr algn="just">
              <a:buSzPct val="100000"/>
              <a:buFont typeface="Arial"/>
              <a:buChar char="•"/>
              <a:defRPr sz="2000" b="1">
                <a:latin typeface="inherit"/>
                <a:ea typeface="inherit"/>
                <a:cs typeface="inherit"/>
                <a:sym typeface="inherit"/>
              </a:defRPr>
            </a:pPr>
            <a:r>
              <a:rPr sz="2400" dirty="0"/>
              <a:t>la forza con cui </a:t>
            </a:r>
            <a:r>
              <a:rPr sz="2400" dirty="0" err="1"/>
              <a:t>tali</a:t>
            </a:r>
            <a:r>
              <a:rPr sz="2400" dirty="0"/>
              <a:t> e</a:t>
            </a:r>
            <a:r>
              <a:rPr sz="2400" baseline="30000" dirty="0"/>
              <a:t>-</a:t>
            </a:r>
            <a:r>
              <a:rPr sz="2400" dirty="0"/>
              <a:t> </a:t>
            </a:r>
            <a:r>
              <a:rPr sz="2400" dirty="0" err="1"/>
              <a:t>vengono</a:t>
            </a:r>
            <a:r>
              <a:rPr sz="2400" dirty="0"/>
              <a:t> </a:t>
            </a:r>
            <a:r>
              <a:rPr sz="2400" dirty="0" err="1"/>
              <a:t>trasferiti</a:t>
            </a:r>
            <a:r>
              <a:rPr sz="2400" dirty="0"/>
              <a:t>, </a:t>
            </a:r>
            <a:r>
              <a:rPr sz="2400" dirty="0" err="1"/>
              <a:t>cioè</a:t>
            </a:r>
            <a:r>
              <a:rPr sz="2400" dirty="0"/>
              <a:t> </a:t>
            </a:r>
            <a:r>
              <a:rPr sz="2400" dirty="0" err="1"/>
              <a:t>l’intensità</a:t>
            </a:r>
            <a:r>
              <a:rPr sz="2400" dirty="0"/>
              <a:t> </a:t>
            </a:r>
            <a:r>
              <a:rPr sz="2400" dirty="0" err="1"/>
              <a:t>dell’azione</a:t>
            </a:r>
            <a:r>
              <a:rPr sz="2400" dirty="0"/>
              <a:t> </a:t>
            </a:r>
            <a:r>
              <a:rPr sz="2400" dirty="0" err="1"/>
              <a:t>ossidante</a:t>
            </a:r>
            <a:r>
              <a:rPr sz="2400" dirty="0"/>
              <a:t> o </a:t>
            </a:r>
            <a:r>
              <a:rPr sz="2400" dirty="0" err="1"/>
              <a:t>riducente</a:t>
            </a:r>
            <a:r>
              <a:rPr lang="it-IT" sz="2400" dirty="0"/>
              <a:t> </a:t>
            </a:r>
            <a:r>
              <a:rPr sz="2400" dirty="0"/>
              <a:t>(</a:t>
            </a:r>
            <a:r>
              <a:rPr sz="2400" dirty="0" err="1"/>
              <a:t>potenziale</a:t>
            </a:r>
            <a:r>
              <a:rPr sz="2400" dirty="0"/>
              <a:t> di </a:t>
            </a:r>
            <a:r>
              <a:rPr sz="2400" dirty="0" err="1"/>
              <a:t>ossidoriduzione</a:t>
            </a:r>
            <a:r>
              <a:rPr sz="2400" dirty="0"/>
              <a:t>, espresso con </a:t>
            </a:r>
            <a:r>
              <a:rPr sz="2400" dirty="0" err="1"/>
              <a:t>l’equazione</a:t>
            </a:r>
            <a:r>
              <a:rPr sz="2400" dirty="0"/>
              <a:t> di </a:t>
            </a:r>
            <a:r>
              <a:rPr sz="2400" dirty="0" err="1"/>
              <a:t>Nerst</a:t>
            </a:r>
            <a:r>
              <a:rPr sz="2400" dirty="0"/>
              <a:t>).</a:t>
            </a:r>
          </a:p>
        </p:txBody>
      </p:sp>
      <p:pic>
        <p:nvPicPr>
          <p:cNvPr id="130" name="Immagine 3" descr="Immagin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27007" y="5743939"/>
            <a:ext cx="4014518" cy="1063957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CasellaDiTesto 1"/>
          <p:cNvSpPr txBox="1"/>
          <p:nvPr/>
        </p:nvSpPr>
        <p:spPr>
          <a:xfrm>
            <a:off x="721581" y="197345"/>
            <a:ext cx="11053638" cy="653255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algn="just">
              <a:defRPr b="1">
                <a:latin typeface="Lucida Grande"/>
                <a:ea typeface="Lucida Grande"/>
                <a:cs typeface="Lucida Grande"/>
                <a:sym typeface="Lucida Grande"/>
              </a:defRPr>
            </a:pPr>
            <a:r>
              <a:rPr dirty="0" err="1"/>
              <a:t>Scelta</a:t>
            </a:r>
            <a:r>
              <a:rPr dirty="0"/>
              <a:t> del </a:t>
            </a:r>
            <a:r>
              <a:rPr dirty="0" err="1"/>
              <a:t>titolante</a:t>
            </a:r>
            <a:endParaRPr dirty="0"/>
          </a:p>
          <a:p>
            <a:pPr algn="just">
              <a:defRPr b="1">
                <a:latin typeface="Lucida Grande"/>
                <a:ea typeface="Lucida Grande"/>
                <a:cs typeface="Lucida Grande"/>
                <a:sym typeface="Lucida Grande"/>
              </a:defRPr>
            </a:pPr>
            <a:endParaRPr dirty="0"/>
          </a:p>
          <a:p>
            <a:pPr algn="just">
              <a:defRPr b="1">
                <a:latin typeface="Lucida Grande"/>
                <a:ea typeface="Lucida Grande"/>
                <a:cs typeface="Lucida Grande"/>
                <a:sym typeface="Lucida Grande"/>
              </a:defRPr>
            </a:pPr>
            <a:endParaRPr dirty="0"/>
          </a:p>
          <a:p>
            <a:pPr algn="just">
              <a:defRPr b="1">
                <a:latin typeface="Lucida Grande"/>
                <a:ea typeface="Lucida Grande"/>
                <a:cs typeface="Lucida Grande"/>
                <a:sym typeface="Lucida Grande"/>
              </a:defRPr>
            </a:pPr>
            <a:endParaRPr dirty="0"/>
          </a:p>
          <a:p>
            <a:pPr algn="just">
              <a:defRPr b="1">
                <a:latin typeface="Lucida Grande"/>
                <a:ea typeface="Lucida Grande"/>
                <a:cs typeface="Lucida Grande"/>
                <a:sym typeface="Lucida Grande"/>
              </a:defRPr>
            </a:pPr>
            <a:endParaRPr dirty="0"/>
          </a:p>
          <a:p>
            <a:pPr algn="just">
              <a:defRPr b="1">
                <a:latin typeface="Lucida Grande"/>
                <a:ea typeface="Lucida Grande"/>
                <a:cs typeface="Lucida Grande"/>
                <a:sym typeface="Lucida Grande"/>
              </a:defRPr>
            </a:pPr>
            <a:endParaRPr dirty="0"/>
          </a:p>
          <a:p>
            <a:pPr algn="just">
              <a:defRPr b="1">
                <a:latin typeface="Lucida Grande"/>
                <a:ea typeface="Lucida Grande"/>
                <a:cs typeface="Lucida Grande"/>
                <a:sym typeface="Lucida Grande"/>
              </a:defRPr>
            </a:pPr>
            <a:endParaRPr dirty="0"/>
          </a:p>
          <a:p>
            <a:pPr algn="just">
              <a:lnSpc>
                <a:spcPts val="2700"/>
              </a:lnSpc>
              <a:defRPr sz="2000" b="1">
                <a:latin typeface="Lucida Grande"/>
                <a:ea typeface="Lucida Grande"/>
                <a:cs typeface="Lucida Grande"/>
                <a:sym typeface="Lucida Grande"/>
              </a:defRPr>
            </a:pPr>
            <a:endParaRPr dirty="0"/>
          </a:p>
          <a:p>
            <a:pPr algn="just">
              <a:lnSpc>
                <a:spcPts val="2700"/>
              </a:lnSpc>
              <a:defRPr sz="2000">
                <a:latin typeface="Lucida Grande"/>
                <a:ea typeface="Lucida Grande"/>
                <a:cs typeface="Lucida Grande"/>
                <a:sym typeface="Lucida Grande"/>
              </a:defRPr>
            </a:pPr>
            <a:r>
              <a:rPr sz="2400" dirty="0"/>
              <a:t>Il </a:t>
            </a:r>
            <a:r>
              <a:rPr sz="2400" dirty="0" err="1"/>
              <a:t>titolante</a:t>
            </a:r>
            <a:r>
              <a:rPr sz="2400" dirty="0"/>
              <a:t> </a:t>
            </a:r>
            <a:r>
              <a:rPr sz="2400" dirty="0" err="1"/>
              <a:t>viene</a:t>
            </a:r>
            <a:r>
              <a:rPr sz="2400" dirty="0"/>
              <a:t> </a:t>
            </a:r>
            <a:r>
              <a:rPr sz="2400" dirty="0" err="1"/>
              <a:t>scelto</a:t>
            </a:r>
            <a:r>
              <a:rPr sz="2400" dirty="0"/>
              <a:t> in base al </a:t>
            </a:r>
            <a:r>
              <a:rPr sz="2400" dirty="0" err="1"/>
              <a:t>valore</a:t>
            </a:r>
            <a:r>
              <a:rPr sz="2400" dirty="0"/>
              <a:t> del </a:t>
            </a:r>
            <a:r>
              <a:rPr sz="2400" dirty="0" err="1"/>
              <a:t>potenziale</a:t>
            </a:r>
            <a:r>
              <a:rPr sz="2400" dirty="0"/>
              <a:t> standard di </a:t>
            </a:r>
            <a:r>
              <a:rPr sz="2400" dirty="0" err="1"/>
              <a:t>riduzione</a:t>
            </a:r>
            <a:r>
              <a:rPr sz="2400" dirty="0"/>
              <a:t> E° e, in </a:t>
            </a:r>
            <a:r>
              <a:rPr sz="2400" dirty="0" err="1"/>
              <a:t>particolare</a:t>
            </a:r>
            <a:r>
              <a:rPr sz="2400" dirty="0"/>
              <a:t>:</a:t>
            </a:r>
          </a:p>
          <a:p>
            <a:pPr algn="just">
              <a:lnSpc>
                <a:spcPts val="2700"/>
              </a:lnSpc>
              <a:defRPr sz="2000">
                <a:latin typeface="Lucida Grande"/>
                <a:ea typeface="Lucida Grande"/>
                <a:cs typeface="Lucida Grande"/>
                <a:sym typeface="Lucida Grande"/>
              </a:defRPr>
            </a:pPr>
            <a:endParaRPr sz="2400" dirty="0"/>
          </a:p>
          <a:p>
            <a:pPr algn="just">
              <a:lnSpc>
                <a:spcPts val="2700"/>
              </a:lnSpc>
              <a:buSzPct val="100000"/>
              <a:buFont typeface="Arial"/>
              <a:buChar char="•"/>
              <a:defRPr sz="2000" b="1">
                <a:latin typeface="inherit"/>
                <a:ea typeface="inherit"/>
                <a:cs typeface="inherit"/>
                <a:sym typeface="inherit"/>
              </a:defRPr>
            </a:pPr>
            <a:r>
              <a:rPr sz="2400" dirty="0"/>
              <a:t>se </a:t>
            </a:r>
            <a:r>
              <a:rPr sz="2400" dirty="0" err="1"/>
              <a:t>l’ossidante</a:t>
            </a:r>
            <a:r>
              <a:rPr sz="2400" dirty="0"/>
              <a:t> ha un E</a:t>
            </a:r>
            <a:r>
              <a:rPr sz="2400" baseline="30000" dirty="0"/>
              <a:t>0</a:t>
            </a:r>
            <a:r>
              <a:rPr sz="2400" dirty="0"/>
              <a:t> </a:t>
            </a:r>
            <a:r>
              <a:rPr sz="2400" dirty="0" err="1"/>
              <a:t>superiore</a:t>
            </a:r>
            <a:r>
              <a:rPr sz="2400" dirty="0"/>
              <a:t> di </a:t>
            </a:r>
            <a:r>
              <a:rPr sz="2400" dirty="0" err="1"/>
              <a:t>parecchi</a:t>
            </a:r>
            <a:r>
              <a:rPr sz="2400" dirty="0"/>
              <a:t> </a:t>
            </a:r>
            <a:r>
              <a:rPr sz="2400" dirty="0" err="1"/>
              <a:t>decimi</a:t>
            </a:r>
            <a:r>
              <a:rPr sz="2400" dirty="0"/>
              <a:t> di volt a </a:t>
            </a:r>
            <a:r>
              <a:rPr sz="2400" dirty="0" err="1"/>
              <a:t>quello</a:t>
            </a:r>
            <a:r>
              <a:rPr sz="2400" dirty="0"/>
              <a:t> del </a:t>
            </a:r>
            <a:r>
              <a:rPr sz="2400" dirty="0" err="1"/>
              <a:t>riducente</a:t>
            </a:r>
            <a:r>
              <a:rPr lang="it-IT" sz="2400" dirty="0"/>
              <a:t> </a:t>
            </a:r>
            <a:r>
              <a:rPr sz="2400" dirty="0"/>
              <a:t>la </a:t>
            </a:r>
            <a:r>
              <a:rPr sz="2400" dirty="0" err="1"/>
              <a:t>reazione</a:t>
            </a:r>
            <a:r>
              <a:rPr sz="2400" dirty="0"/>
              <a:t> </a:t>
            </a:r>
            <a:r>
              <a:rPr sz="2400" dirty="0" err="1"/>
              <a:t>procede</a:t>
            </a:r>
            <a:r>
              <a:rPr sz="2400" dirty="0"/>
              <a:t> </a:t>
            </a:r>
            <a:r>
              <a:rPr sz="2400" dirty="0" err="1"/>
              <a:t>spontaneamente</a:t>
            </a:r>
            <a:r>
              <a:rPr sz="2400" dirty="0"/>
              <a:t> </a:t>
            </a:r>
            <a:r>
              <a:rPr sz="2400" dirty="0" err="1"/>
              <a:t>fino</a:t>
            </a:r>
            <a:r>
              <a:rPr sz="2400" dirty="0"/>
              <a:t> a </a:t>
            </a:r>
            <a:r>
              <a:rPr sz="2400" dirty="0" err="1"/>
              <a:t>completarsi</a:t>
            </a:r>
            <a:r>
              <a:rPr sz="2400" dirty="0"/>
              <a:t>;</a:t>
            </a:r>
          </a:p>
          <a:p>
            <a:pPr algn="just">
              <a:lnSpc>
                <a:spcPts val="2700"/>
              </a:lnSpc>
              <a:buSzPct val="100000"/>
              <a:buFont typeface="Arial"/>
              <a:buChar char="•"/>
              <a:defRPr sz="2000">
                <a:latin typeface="inherit"/>
                <a:ea typeface="inherit"/>
                <a:cs typeface="inherit"/>
                <a:sym typeface="inherit"/>
              </a:defRPr>
            </a:pPr>
            <a:endParaRPr sz="2400" dirty="0"/>
          </a:p>
          <a:p>
            <a:pPr algn="just">
              <a:lnSpc>
                <a:spcPts val="2700"/>
              </a:lnSpc>
              <a:buSzPct val="100000"/>
              <a:buFont typeface="Arial"/>
              <a:buChar char="•"/>
              <a:defRPr sz="2000">
                <a:latin typeface="inherit"/>
                <a:ea typeface="inherit"/>
                <a:cs typeface="inherit"/>
                <a:sym typeface="inherit"/>
              </a:defRPr>
            </a:pPr>
            <a:r>
              <a:rPr sz="2400" dirty="0"/>
              <a:t>se </a:t>
            </a:r>
            <a:r>
              <a:rPr sz="2400" dirty="0" err="1"/>
              <a:t>i</a:t>
            </a:r>
            <a:r>
              <a:rPr sz="2400" dirty="0"/>
              <a:t> due E</a:t>
            </a:r>
            <a:r>
              <a:rPr sz="2400" baseline="30000" dirty="0"/>
              <a:t>0</a:t>
            </a:r>
            <a:r>
              <a:rPr sz="2400" dirty="0"/>
              <a:t> </a:t>
            </a:r>
            <a:r>
              <a:rPr sz="2400" dirty="0" err="1"/>
              <a:t>sono</a:t>
            </a:r>
            <a:r>
              <a:rPr sz="2400" dirty="0"/>
              <a:t> molto </a:t>
            </a:r>
            <a:r>
              <a:rPr sz="2400" dirty="0" err="1"/>
              <a:t>simili</a:t>
            </a:r>
            <a:r>
              <a:rPr sz="2400" dirty="0"/>
              <a:t>: le due </a:t>
            </a:r>
            <a:r>
              <a:rPr sz="2400" dirty="0" err="1"/>
              <a:t>sostanze</a:t>
            </a:r>
            <a:r>
              <a:rPr sz="2400" dirty="0"/>
              <a:t> </a:t>
            </a:r>
            <a:r>
              <a:rPr sz="2400" dirty="0" err="1"/>
              <a:t>reagiscono</a:t>
            </a:r>
            <a:r>
              <a:rPr sz="2400" dirty="0"/>
              <a:t> </a:t>
            </a:r>
            <a:r>
              <a:rPr sz="2400" dirty="0" err="1"/>
              <a:t>finché</a:t>
            </a:r>
            <a:r>
              <a:rPr sz="2400" dirty="0"/>
              <a:t>, </a:t>
            </a:r>
            <a:r>
              <a:rPr sz="2400" dirty="0" err="1"/>
              <a:t>all’equilibrio</a:t>
            </a:r>
            <a:r>
              <a:rPr sz="2400" dirty="0"/>
              <a:t>, </a:t>
            </a:r>
            <a:r>
              <a:rPr sz="2400" dirty="0" err="1"/>
              <a:t>saranno</a:t>
            </a:r>
            <a:r>
              <a:rPr sz="2400" dirty="0"/>
              <a:t> </a:t>
            </a:r>
            <a:r>
              <a:rPr sz="2400" dirty="0" err="1"/>
              <a:t>presenti</a:t>
            </a:r>
            <a:r>
              <a:rPr sz="2400" dirty="0"/>
              <a:t> in </a:t>
            </a:r>
            <a:r>
              <a:rPr sz="2400" dirty="0" err="1"/>
              <a:t>miscela</a:t>
            </a:r>
            <a:r>
              <a:rPr sz="2400" dirty="0"/>
              <a:t> </a:t>
            </a:r>
            <a:r>
              <a:rPr sz="2400" dirty="0" err="1"/>
              <a:t>i</a:t>
            </a:r>
            <a:r>
              <a:rPr sz="2400" dirty="0"/>
              <a:t> due </a:t>
            </a:r>
            <a:r>
              <a:rPr sz="2400" dirty="0" err="1"/>
              <a:t>reagenti</a:t>
            </a:r>
            <a:r>
              <a:rPr sz="2400" dirty="0"/>
              <a:t> ed </a:t>
            </a:r>
            <a:r>
              <a:rPr sz="2400" dirty="0" err="1"/>
              <a:t>i</a:t>
            </a:r>
            <a:r>
              <a:rPr sz="2400" dirty="0"/>
              <a:t> </a:t>
            </a:r>
            <a:r>
              <a:rPr sz="2400" dirty="0" err="1"/>
              <a:t>prodotti</a:t>
            </a:r>
            <a:r>
              <a:rPr sz="2400" dirty="0"/>
              <a:t> </a:t>
            </a:r>
            <a:r>
              <a:rPr sz="2400" dirty="0" err="1"/>
              <a:t>della</a:t>
            </a:r>
            <a:r>
              <a:rPr sz="2400" dirty="0"/>
              <a:t> </a:t>
            </a:r>
            <a:r>
              <a:rPr sz="2400" dirty="0" err="1"/>
              <a:t>reazione</a:t>
            </a:r>
            <a:r>
              <a:rPr sz="2400" dirty="0"/>
              <a:t>: in </a:t>
            </a:r>
            <a:r>
              <a:rPr sz="2400" dirty="0" err="1"/>
              <a:t>altri</a:t>
            </a:r>
            <a:r>
              <a:rPr sz="2400" dirty="0"/>
              <a:t> termini la </a:t>
            </a:r>
            <a:r>
              <a:rPr sz="2400" dirty="0" err="1"/>
              <a:t>reazione</a:t>
            </a:r>
            <a:r>
              <a:rPr sz="2400" dirty="0"/>
              <a:t> </a:t>
            </a:r>
            <a:r>
              <a:rPr sz="2400" dirty="0" err="1"/>
              <a:t>è</a:t>
            </a:r>
            <a:r>
              <a:rPr sz="2400" dirty="0"/>
              <a:t> </a:t>
            </a:r>
            <a:r>
              <a:rPr sz="2400" dirty="0" err="1"/>
              <a:t>incompleta</a:t>
            </a:r>
            <a:r>
              <a:rPr sz="2400" dirty="0"/>
              <a:t>;</a:t>
            </a:r>
          </a:p>
          <a:p>
            <a:pPr algn="just">
              <a:lnSpc>
                <a:spcPts val="2700"/>
              </a:lnSpc>
              <a:buSzPct val="100000"/>
              <a:buFont typeface="Arial"/>
              <a:buChar char="•"/>
              <a:defRPr sz="2000">
                <a:latin typeface="inherit"/>
                <a:ea typeface="inherit"/>
                <a:cs typeface="inherit"/>
                <a:sym typeface="inherit"/>
              </a:defRPr>
            </a:pPr>
            <a:endParaRPr sz="2400" dirty="0"/>
          </a:p>
          <a:p>
            <a:pPr algn="just">
              <a:lnSpc>
                <a:spcPts val="2700"/>
              </a:lnSpc>
              <a:buSzPct val="100000"/>
              <a:buFont typeface="Arial"/>
              <a:buChar char="•"/>
              <a:defRPr sz="2000">
                <a:latin typeface="inherit"/>
                <a:ea typeface="inherit"/>
                <a:cs typeface="inherit"/>
                <a:sym typeface="inherit"/>
              </a:defRPr>
            </a:pPr>
            <a:r>
              <a:rPr sz="2400" dirty="0"/>
              <a:t>se </a:t>
            </a:r>
            <a:r>
              <a:rPr sz="2400" dirty="0" err="1"/>
              <a:t>riducente</a:t>
            </a:r>
            <a:r>
              <a:rPr sz="2400" dirty="0"/>
              <a:t> ha un E</a:t>
            </a:r>
            <a:r>
              <a:rPr sz="2400" baseline="30000" dirty="0"/>
              <a:t>0</a:t>
            </a:r>
            <a:r>
              <a:rPr sz="2400" dirty="0"/>
              <a:t> </a:t>
            </a:r>
            <a:r>
              <a:rPr sz="2400" dirty="0" err="1"/>
              <a:t>nettamente</a:t>
            </a:r>
            <a:r>
              <a:rPr sz="2400" dirty="0"/>
              <a:t> </a:t>
            </a:r>
            <a:r>
              <a:rPr sz="2400" dirty="0" err="1"/>
              <a:t>superiore</a:t>
            </a:r>
            <a:r>
              <a:rPr sz="2400" dirty="0"/>
              <a:t> a </a:t>
            </a:r>
            <a:r>
              <a:rPr sz="2400" dirty="0" err="1"/>
              <a:t>quello</a:t>
            </a:r>
            <a:r>
              <a:rPr sz="2400" dirty="0"/>
              <a:t> </a:t>
            </a:r>
            <a:r>
              <a:rPr sz="2400" dirty="0" err="1"/>
              <a:t>dell’ossidante</a:t>
            </a:r>
            <a:r>
              <a:rPr sz="2400" dirty="0"/>
              <a:t>, le due </a:t>
            </a:r>
            <a:r>
              <a:rPr sz="2400" dirty="0" err="1"/>
              <a:t>sostanze</a:t>
            </a:r>
            <a:r>
              <a:rPr sz="2400" dirty="0"/>
              <a:t> in </a:t>
            </a:r>
            <a:r>
              <a:rPr sz="2400" dirty="0" err="1"/>
              <a:t>pratica</a:t>
            </a:r>
            <a:r>
              <a:rPr sz="2400" dirty="0"/>
              <a:t> non </a:t>
            </a:r>
            <a:r>
              <a:rPr sz="2400" dirty="0" err="1"/>
              <a:t>reagiscono</a:t>
            </a:r>
            <a:r>
              <a:rPr sz="2400" dirty="0"/>
              <a:t>.</a:t>
            </a:r>
          </a:p>
        </p:txBody>
      </p:sp>
      <p:pic>
        <p:nvPicPr>
          <p:cNvPr id="133" name="Immagine 2" descr="Immagin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52925" y="912949"/>
            <a:ext cx="3486150" cy="923926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6" name="Immagine 2" descr="Immagin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09116" y="1365338"/>
            <a:ext cx="9681135" cy="5404904"/>
          </a:xfrm>
          <a:prstGeom prst="rect">
            <a:avLst/>
          </a:prstGeom>
          <a:ln w="12700">
            <a:miter lim="400000"/>
          </a:ln>
        </p:spPr>
      </p:pic>
      <p:pic>
        <p:nvPicPr>
          <p:cNvPr id="135" name="Immagine 1" descr="Immagin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682" y="75156"/>
            <a:ext cx="6486044" cy="2592888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CasellaDiTesto 2"/>
          <p:cNvSpPr txBox="1"/>
          <p:nvPr/>
        </p:nvSpPr>
        <p:spPr>
          <a:xfrm>
            <a:off x="538089" y="62393"/>
            <a:ext cx="11247120" cy="666597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algn="just">
              <a:defRPr b="1">
                <a:latin typeface="Lucida Grande"/>
                <a:ea typeface="Lucida Grande"/>
                <a:cs typeface="Lucida Grande"/>
                <a:sym typeface="Lucida Grande"/>
              </a:defRPr>
            </a:pPr>
            <a:r>
              <a:rPr dirty="0" err="1"/>
              <a:t>Indicatori</a:t>
            </a:r>
            <a:r>
              <a:rPr dirty="0"/>
              <a:t> di </a:t>
            </a:r>
            <a:r>
              <a:rPr dirty="0" err="1"/>
              <a:t>ossidoriduzione</a:t>
            </a:r>
            <a:endParaRPr dirty="0"/>
          </a:p>
          <a:p>
            <a:pPr algn="just">
              <a:defRPr b="1">
                <a:latin typeface="Lucida Grande"/>
                <a:ea typeface="Lucida Grande"/>
                <a:cs typeface="Lucida Grande"/>
                <a:sym typeface="Lucida Grande"/>
              </a:defRPr>
            </a:pPr>
            <a:endParaRPr dirty="0"/>
          </a:p>
          <a:p>
            <a:pPr algn="just">
              <a:defRPr b="1">
                <a:latin typeface="Lucida Grande"/>
                <a:ea typeface="Lucida Grande"/>
                <a:cs typeface="Lucida Grande"/>
                <a:sym typeface="Lucida Grande"/>
              </a:defRPr>
            </a:pPr>
            <a:r>
              <a:rPr dirty="0" err="1"/>
              <a:t>È</a:t>
            </a:r>
            <a:r>
              <a:rPr dirty="0"/>
              <a:t> un </a:t>
            </a:r>
            <a:r>
              <a:rPr dirty="0" err="1"/>
              <a:t>sistema</a:t>
            </a:r>
            <a:r>
              <a:rPr dirty="0"/>
              <a:t> redox </a:t>
            </a:r>
            <a:r>
              <a:rPr dirty="0" err="1"/>
              <a:t>costituito</a:t>
            </a:r>
            <a:r>
              <a:rPr dirty="0"/>
              <a:t> da </a:t>
            </a:r>
            <a:r>
              <a:rPr dirty="0" err="1"/>
              <a:t>una</a:t>
            </a:r>
            <a:r>
              <a:rPr dirty="0"/>
              <a:t> forma </a:t>
            </a:r>
            <a:r>
              <a:rPr dirty="0" err="1"/>
              <a:t>ossidata</a:t>
            </a:r>
            <a:r>
              <a:rPr dirty="0"/>
              <a:t> (Ox) </a:t>
            </a:r>
            <a:r>
              <a:rPr dirty="0" err="1"/>
              <a:t>avente</a:t>
            </a:r>
            <a:r>
              <a:rPr dirty="0"/>
              <a:t> </a:t>
            </a:r>
            <a:r>
              <a:rPr dirty="0" err="1"/>
              <a:t>una</a:t>
            </a:r>
            <a:r>
              <a:rPr dirty="0"/>
              <a:t> </a:t>
            </a:r>
            <a:r>
              <a:rPr dirty="0" err="1"/>
              <a:t>colorazione</a:t>
            </a:r>
            <a:r>
              <a:rPr dirty="0"/>
              <a:t> </a:t>
            </a:r>
            <a:r>
              <a:rPr dirty="0" err="1"/>
              <a:t>differente</a:t>
            </a:r>
            <a:r>
              <a:rPr dirty="0"/>
              <a:t> da </a:t>
            </a:r>
            <a:r>
              <a:rPr dirty="0" err="1"/>
              <a:t>quella</a:t>
            </a:r>
            <a:r>
              <a:rPr dirty="0"/>
              <a:t> </a:t>
            </a:r>
            <a:r>
              <a:rPr dirty="0" err="1"/>
              <a:t>ridotta</a:t>
            </a:r>
            <a:r>
              <a:rPr dirty="0"/>
              <a:t> (Red). </a:t>
            </a:r>
          </a:p>
          <a:p>
            <a:pPr algn="just">
              <a:defRPr>
                <a:latin typeface="Lucida Grande"/>
                <a:ea typeface="Lucida Grande"/>
                <a:cs typeface="Lucida Grande"/>
                <a:sym typeface="Lucida Grande"/>
              </a:defRPr>
            </a:pPr>
            <a:r>
              <a:rPr dirty="0"/>
              <a:t>Come per </a:t>
            </a:r>
            <a:r>
              <a:rPr dirty="0" err="1"/>
              <a:t>gli</a:t>
            </a:r>
            <a:r>
              <a:rPr dirty="0"/>
              <a:t> </a:t>
            </a:r>
            <a:r>
              <a:rPr dirty="0" err="1"/>
              <a:t>indicatori</a:t>
            </a:r>
            <a:r>
              <a:rPr dirty="0"/>
              <a:t> </a:t>
            </a:r>
            <a:r>
              <a:rPr dirty="0" err="1"/>
              <a:t>acido</a:t>
            </a:r>
            <a:r>
              <a:rPr dirty="0"/>
              <a:t>-base, </a:t>
            </a:r>
            <a:r>
              <a:rPr dirty="0" err="1"/>
              <a:t>si</a:t>
            </a:r>
            <a:r>
              <a:rPr dirty="0"/>
              <a:t> </a:t>
            </a:r>
            <a:r>
              <a:rPr dirty="0" err="1"/>
              <a:t>definisce</a:t>
            </a:r>
            <a:r>
              <a:rPr dirty="0"/>
              <a:t> un intervallo di </a:t>
            </a:r>
            <a:r>
              <a:rPr dirty="0" err="1"/>
              <a:t>potenziale</a:t>
            </a:r>
            <a:r>
              <a:rPr dirty="0"/>
              <a:t> in cui </a:t>
            </a:r>
            <a:r>
              <a:rPr dirty="0" err="1"/>
              <a:t>avviene</a:t>
            </a:r>
            <a:r>
              <a:rPr dirty="0"/>
              <a:t> tale </a:t>
            </a:r>
            <a:r>
              <a:rPr dirty="0" err="1"/>
              <a:t>variazione</a:t>
            </a:r>
            <a:r>
              <a:rPr dirty="0"/>
              <a:t> di </a:t>
            </a:r>
            <a:r>
              <a:rPr dirty="0" err="1"/>
              <a:t>colore</a:t>
            </a:r>
            <a:r>
              <a:rPr dirty="0"/>
              <a:t> (intervallo di </a:t>
            </a:r>
            <a:r>
              <a:rPr dirty="0" err="1"/>
              <a:t>viraggio</a:t>
            </a:r>
            <a:r>
              <a:rPr dirty="0"/>
              <a:t>).</a:t>
            </a:r>
          </a:p>
          <a:p>
            <a:pPr algn="just">
              <a:defRPr>
                <a:latin typeface="Lucida Grande"/>
                <a:ea typeface="Lucida Grande"/>
                <a:cs typeface="Lucida Grande"/>
                <a:sym typeface="Lucida Grande"/>
              </a:defRPr>
            </a:pPr>
            <a:br>
              <a:rPr dirty="0"/>
            </a:br>
            <a:endParaRPr dirty="0"/>
          </a:p>
          <a:p>
            <a:pPr algn="just">
              <a:defRPr>
                <a:latin typeface="Lucida Grande"/>
                <a:ea typeface="Lucida Grande"/>
                <a:cs typeface="Lucida Grande"/>
                <a:sym typeface="Lucida Grande"/>
              </a:defRPr>
            </a:pPr>
            <a:r>
              <a:rPr dirty="0"/>
              <a:t>In</a:t>
            </a:r>
            <a:r>
              <a:rPr baseline="-25000" dirty="0"/>
              <a:t>(Ox)</a:t>
            </a:r>
            <a:r>
              <a:rPr dirty="0"/>
              <a:t> + e</a:t>
            </a:r>
            <a:r>
              <a:rPr baseline="30000" dirty="0"/>
              <a:t>-</a:t>
            </a:r>
            <a:r>
              <a:rPr dirty="0"/>
              <a:t> = In</a:t>
            </a:r>
            <a:r>
              <a:rPr baseline="-25000" dirty="0"/>
              <a:t>(Red)</a:t>
            </a:r>
          </a:p>
          <a:p>
            <a:pPr algn="just">
              <a:defRPr>
                <a:latin typeface="Lucida Grande"/>
                <a:ea typeface="Lucida Grande"/>
                <a:cs typeface="Lucida Grande"/>
                <a:sym typeface="Lucida Grande"/>
              </a:defRPr>
            </a:pPr>
            <a:endParaRPr baseline="-25000" dirty="0"/>
          </a:p>
          <a:p>
            <a:pPr algn="just">
              <a:defRPr>
                <a:latin typeface="Lucida Grande"/>
                <a:ea typeface="Lucida Grande"/>
                <a:cs typeface="Lucida Grande"/>
                <a:sym typeface="Lucida Grande"/>
              </a:defRPr>
            </a:pPr>
            <a:r>
              <a:rPr dirty="0"/>
              <a:t>Il </a:t>
            </a:r>
            <a:r>
              <a:rPr dirty="0" err="1"/>
              <a:t>colore</a:t>
            </a:r>
            <a:r>
              <a:rPr dirty="0"/>
              <a:t> di In (Ox) </a:t>
            </a:r>
            <a:r>
              <a:rPr dirty="0" err="1"/>
              <a:t>predomina</a:t>
            </a:r>
            <a:r>
              <a:rPr dirty="0"/>
              <a:t> </a:t>
            </a:r>
            <a:r>
              <a:rPr dirty="0" err="1"/>
              <a:t>quando</a:t>
            </a:r>
            <a:r>
              <a:rPr dirty="0"/>
              <a:t> [In</a:t>
            </a:r>
            <a:r>
              <a:rPr baseline="-25000" dirty="0"/>
              <a:t>(Ox)</a:t>
            </a:r>
            <a:r>
              <a:rPr dirty="0"/>
              <a:t>] / [In</a:t>
            </a:r>
            <a:r>
              <a:rPr baseline="-25000" dirty="0"/>
              <a:t>(Red)</a:t>
            </a:r>
            <a:r>
              <a:rPr dirty="0"/>
              <a:t>] &gt;10</a:t>
            </a:r>
          </a:p>
          <a:p>
            <a:pPr algn="just">
              <a:defRPr>
                <a:latin typeface="Lucida Grande"/>
                <a:ea typeface="Lucida Grande"/>
                <a:cs typeface="Lucida Grande"/>
                <a:sym typeface="Lucida Grande"/>
              </a:defRPr>
            </a:pPr>
            <a:br>
              <a:rPr dirty="0"/>
            </a:br>
            <a:r>
              <a:rPr dirty="0"/>
              <a:t>Il </a:t>
            </a:r>
            <a:r>
              <a:rPr dirty="0" err="1"/>
              <a:t>colore</a:t>
            </a:r>
            <a:r>
              <a:rPr dirty="0"/>
              <a:t> di In (Red) </a:t>
            </a:r>
            <a:r>
              <a:rPr dirty="0" err="1"/>
              <a:t>predomina</a:t>
            </a:r>
            <a:r>
              <a:rPr dirty="0"/>
              <a:t> </a:t>
            </a:r>
            <a:r>
              <a:rPr dirty="0" err="1"/>
              <a:t>quando</a:t>
            </a:r>
            <a:r>
              <a:rPr dirty="0"/>
              <a:t> [In</a:t>
            </a:r>
            <a:r>
              <a:rPr baseline="-25000" dirty="0"/>
              <a:t>(Ox)</a:t>
            </a:r>
            <a:r>
              <a:rPr dirty="0"/>
              <a:t>] / [In</a:t>
            </a:r>
            <a:r>
              <a:rPr baseline="-25000" dirty="0"/>
              <a:t>(Red)</a:t>
            </a:r>
            <a:r>
              <a:rPr dirty="0"/>
              <a:t>] &lt;0,1</a:t>
            </a:r>
          </a:p>
          <a:p>
            <a:pPr algn="just">
              <a:defRPr>
                <a:latin typeface="Lucida Grande"/>
                <a:ea typeface="Lucida Grande"/>
                <a:cs typeface="Lucida Grande"/>
                <a:sym typeface="Lucida Grande"/>
              </a:defRPr>
            </a:pPr>
            <a:r>
              <a:rPr dirty="0" err="1"/>
              <a:t>condizione</a:t>
            </a:r>
            <a:r>
              <a:rPr dirty="0"/>
              <a:t> </a:t>
            </a:r>
            <a:r>
              <a:rPr dirty="0" err="1"/>
              <a:t>indispensabile</a:t>
            </a:r>
            <a:r>
              <a:rPr dirty="0"/>
              <a:t> </a:t>
            </a:r>
            <a:r>
              <a:rPr dirty="0" err="1"/>
              <a:t>affinché</a:t>
            </a:r>
            <a:r>
              <a:rPr dirty="0"/>
              <a:t> </a:t>
            </a:r>
            <a:r>
              <a:rPr dirty="0" err="1"/>
              <a:t>si</a:t>
            </a:r>
            <a:r>
              <a:rPr dirty="0"/>
              <a:t> </a:t>
            </a:r>
            <a:r>
              <a:rPr dirty="0" err="1"/>
              <a:t>possa</a:t>
            </a:r>
            <a:r>
              <a:rPr dirty="0"/>
              <a:t> </a:t>
            </a:r>
            <a:r>
              <a:rPr dirty="0" err="1"/>
              <a:t>notare</a:t>
            </a:r>
            <a:r>
              <a:rPr dirty="0"/>
              <a:t> la </a:t>
            </a:r>
            <a:r>
              <a:rPr dirty="0" err="1"/>
              <a:t>variazione</a:t>
            </a:r>
            <a:r>
              <a:rPr dirty="0"/>
              <a:t> di </a:t>
            </a:r>
            <a:r>
              <a:rPr dirty="0" err="1"/>
              <a:t>colore</a:t>
            </a:r>
            <a:r>
              <a:rPr dirty="0"/>
              <a:t>.</a:t>
            </a:r>
          </a:p>
          <a:p>
            <a:pPr algn="just">
              <a:defRPr>
                <a:latin typeface="Lucida Grande"/>
                <a:ea typeface="Lucida Grande"/>
                <a:cs typeface="Lucida Grande"/>
                <a:sym typeface="Lucida Grande"/>
              </a:defRPr>
            </a:pPr>
            <a:endParaRPr dirty="0"/>
          </a:p>
          <a:p>
            <a:pPr algn="just">
              <a:defRPr>
                <a:latin typeface="Lucida Grande"/>
                <a:ea typeface="Lucida Grande"/>
                <a:cs typeface="Lucida Grande"/>
                <a:sym typeface="Lucida Grande"/>
              </a:defRPr>
            </a:pPr>
            <a:endParaRPr dirty="0"/>
          </a:p>
          <a:p>
            <a:pPr algn="just">
              <a:defRPr>
                <a:latin typeface="Lucida Grande"/>
                <a:ea typeface="Lucida Grande"/>
                <a:cs typeface="Lucida Grande"/>
                <a:sym typeface="Lucida Grande"/>
              </a:defRPr>
            </a:pPr>
            <a:endParaRPr dirty="0"/>
          </a:p>
          <a:p>
            <a:pPr algn="just">
              <a:defRPr>
                <a:latin typeface="Lucida Grande"/>
                <a:ea typeface="Lucida Grande"/>
                <a:cs typeface="Lucida Grande"/>
                <a:sym typeface="Lucida Grande"/>
              </a:defRPr>
            </a:pPr>
            <a:r>
              <a:rPr dirty="0" err="1"/>
              <a:t>Alcuni</a:t>
            </a:r>
            <a:r>
              <a:rPr dirty="0"/>
              <a:t> </a:t>
            </a:r>
            <a:r>
              <a:rPr dirty="0" err="1"/>
              <a:t>reattivi</a:t>
            </a:r>
            <a:r>
              <a:rPr dirty="0"/>
              <a:t> </a:t>
            </a:r>
            <a:r>
              <a:rPr dirty="0" err="1"/>
              <a:t>sono</a:t>
            </a:r>
            <a:r>
              <a:rPr dirty="0"/>
              <a:t> </a:t>
            </a:r>
            <a:r>
              <a:rPr dirty="0" err="1"/>
              <a:t>intensamente</a:t>
            </a:r>
            <a:r>
              <a:rPr dirty="0"/>
              <a:t> </a:t>
            </a:r>
            <a:r>
              <a:rPr dirty="0" err="1"/>
              <a:t>colorati</a:t>
            </a:r>
            <a:r>
              <a:rPr dirty="0"/>
              <a:t>, per cui un </a:t>
            </a:r>
            <a:r>
              <a:rPr dirty="0" err="1"/>
              <a:t>loro</a:t>
            </a:r>
            <a:r>
              <a:rPr dirty="0"/>
              <a:t> </a:t>
            </a:r>
            <a:r>
              <a:rPr dirty="0" err="1"/>
              <a:t>eccesso</a:t>
            </a:r>
            <a:r>
              <a:rPr dirty="0"/>
              <a:t> o </a:t>
            </a:r>
            <a:r>
              <a:rPr dirty="0" err="1"/>
              <a:t>una</a:t>
            </a:r>
            <a:r>
              <a:rPr dirty="0"/>
              <a:t> </a:t>
            </a:r>
            <a:r>
              <a:rPr dirty="0" err="1"/>
              <a:t>loro</a:t>
            </a:r>
            <a:r>
              <a:rPr dirty="0"/>
              <a:t> </a:t>
            </a:r>
            <a:r>
              <a:rPr dirty="0" err="1"/>
              <a:t>scomparsa</a:t>
            </a:r>
            <a:r>
              <a:rPr dirty="0"/>
              <a:t> </a:t>
            </a:r>
            <a:r>
              <a:rPr dirty="0" err="1"/>
              <a:t>determina</a:t>
            </a:r>
            <a:r>
              <a:rPr dirty="0"/>
              <a:t> </a:t>
            </a:r>
            <a:r>
              <a:rPr dirty="0" err="1"/>
              <a:t>una</a:t>
            </a:r>
            <a:r>
              <a:rPr dirty="0"/>
              <a:t> </a:t>
            </a:r>
            <a:r>
              <a:rPr dirty="0" err="1"/>
              <a:t>variazione</a:t>
            </a:r>
            <a:r>
              <a:rPr dirty="0"/>
              <a:t> di </a:t>
            </a:r>
            <a:r>
              <a:rPr dirty="0" err="1"/>
              <a:t>colore</a:t>
            </a:r>
            <a:r>
              <a:rPr dirty="0"/>
              <a:t>. </a:t>
            </a:r>
          </a:p>
          <a:p>
            <a:pPr algn="just">
              <a:defRPr>
                <a:latin typeface="Lucida Grande"/>
                <a:ea typeface="Lucida Grande"/>
                <a:cs typeface="Lucida Grande"/>
                <a:sym typeface="Lucida Grande"/>
              </a:defRPr>
            </a:pPr>
            <a:endParaRPr dirty="0"/>
          </a:p>
          <a:p>
            <a:pPr algn="just">
              <a:defRPr>
                <a:latin typeface="Lucida Grande"/>
                <a:ea typeface="Lucida Grande"/>
                <a:cs typeface="Lucida Grande"/>
                <a:sym typeface="Lucida Grande"/>
              </a:defRPr>
            </a:pPr>
            <a:r>
              <a:rPr dirty="0"/>
              <a:t>Ad </a:t>
            </a:r>
            <a:r>
              <a:rPr dirty="0" err="1"/>
              <a:t>esempio</a:t>
            </a:r>
            <a:r>
              <a:rPr dirty="0"/>
              <a:t> la forma </a:t>
            </a:r>
            <a:r>
              <a:rPr b="1" dirty="0" err="1"/>
              <a:t>ossidata</a:t>
            </a:r>
            <a:r>
              <a:rPr b="1" dirty="0"/>
              <a:t> del </a:t>
            </a:r>
            <a:r>
              <a:rPr b="1" dirty="0" err="1"/>
              <a:t>permanganato</a:t>
            </a:r>
            <a:r>
              <a:rPr b="1" dirty="0"/>
              <a:t> </a:t>
            </a:r>
            <a:r>
              <a:rPr dirty="0" err="1"/>
              <a:t>è</a:t>
            </a:r>
            <a:r>
              <a:rPr dirty="0"/>
              <a:t> </a:t>
            </a:r>
            <a:r>
              <a:rPr dirty="0" err="1"/>
              <a:t>intensamente</a:t>
            </a:r>
            <a:r>
              <a:rPr dirty="0"/>
              <a:t> </a:t>
            </a:r>
            <a:r>
              <a:rPr dirty="0" err="1"/>
              <a:t>colorata</a:t>
            </a:r>
            <a:r>
              <a:rPr dirty="0"/>
              <a:t> in viola (</a:t>
            </a:r>
            <a:r>
              <a:rPr dirty="0" err="1"/>
              <a:t>anche</a:t>
            </a:r>
            <a:r>
              <a:rPr dirty="0"/>
              <a:t> per </a:t>
            </a:r>
            <a:r>
              <a:rPr dirty="0" err="1"/>
              <a:t>concentrazioni</a:t>
            </a:r>
            <a:r>
              <a:rPr dirty="0"/>
              <a:t> &lt; 10</a:t>
            </a:r>
            <a:r>
              <a:rPr baseline="30000" dirty="0"/>
              <a:t>-5</a:t>
            </a:r>
            <a:r>
              <a:rPr dirty="0"/>
              <a:t>). </a:t>
            </a:r>
          </a:p>
          <a:p>
            <a:pPr algn="just">
              <a:defRPr>
                <a:latin typeface="Lucida Grande"/>
                <a:ea typeface="Lucida Grande"/>
                <a:cs typeface="Lucida Grande"/>
                <a:sym typeface="Lucida Grande"/>
              </a:defRPr>
            </a:pPr>
            <a:endParaRPr dirty="0"/>
          </a:p>
          <a:p>
            <a:pPr algn="just">
              <a:defRPr b="1">
                <a:latin typeface="Lucida Grande"/>
                <a:ea typeface="Lucida Grande"/>
                <a:cs typeface="Lucida Grande"/>
                <a:sym typeface="Lucida Grande"/>
              </a:defRPr>
            </a:pPr>
            <a:r>
              <a:rPr dirty="0"/>
              <a:t>I</a:t>
            </a:r>
            <a:r>
              <a:rPr baseline="-25000" dirty="0"/>
              <a:t>2</a:t>
            </a:r>
            <a:r>
              <a:rPr dirty="0"/>
              <a:t> in </a:t>
            </a:r>
            <a:r>
              <a:rPr dirty="0" err="1"/>
              <a:t>presenza</a:t>
            </a:r>
            <a:r>
              <a:rPr dirty="0"/>
              <a:t> di </a:t>
            </a:r>
            <a:r>
              <a:rPr dirty="0" err="1"/>
              <a:t>salda</a:t>
            </a:r>
            <a:r>
              <a:rPr dirty="0"/>
              <a:t> </a:t>
            </a:r>
            <a:r>
              <a:rPr dirty="0" err="1"/>
              <a:t>d’amido</a:t>
            </a:r>
            <a:r>
              <a:rPr dirty="0"/>
              <a:t> assume </a:t>
            </a:r>
            <a:r>
              <a:rPr dirty="0" err="1"/>
              <a:t>una</a:t>
            </a:r>
            <a:r>
              <a:rPr dirty="0"/>
              <a:t> </a:t>
            </a:r>
            <a:r>
              <a:rPr dirty="0" err="1"/>
              <a:t>colorazione</a:t>
            </a:r>
            <a:r>
              <a:rPr dirty="0"/>
              <a:t> </a:t>
            </a:r>
            <a:r>
              <a:rPr dirty="0" err="1"/>
              <a:t>blu</a:t>
            </a:r>
            <a:r>
              <a:rPr dirty="0"/>
              <a:t> </a:t>
            </a:r>
            <a:r>
              <a:rPr dirty="0" err="1"/>
              <a:t>intensa</a:t>
            </a:r>
            <a:r>
              <a:rPr dirty="0"/>
              <a:t>.</a:t>
            </a:r>
          </a:p>
        </p:txBody>
      </p:sp>
    </p:spTree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0" name="Immagine 3" descr="Immagin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05948" y="62165"/>
            <a:ext cx="9865326" cy="6803673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theme/theme1.xml><?xml version="1.0" encoding="utf-8"?>
<a:theme xmlns:a="http://schemas.openxmlformats.org/drawingml/2006/main" name="Tema di Office">
  <a:themeElements>
    <a:clrScheme name="Tema di Offic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000FF"/>
      </a:hlink>
      <a:folHlink>
        <a:srgbClr val="FF00FF"/>
      </a:folHlink>
    </a:clrScheme>
    <a:fontScheme name="Tema di Office">
      <a:majorFont>
        <a:latin typeface="Helvetica"/>
        <a:ea typeface="Helvetica"/>
        <a:cs typeface="Helvetica"/>
      </a:majorFont>
      <a:minorFont>
        <a:latin typeface="Calibri"/>
        <a:ea typeface="Calibri"/>
        <a:cs typeface="Calibri"/>
      </a:minorFont>
    </a:fontScheme>
    <a:fmtScheme name="Tema di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Tema di Office">
  <a:themeElements>
    <a:clrScheme name="Tema di Offic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000FF"/>
      </a:hlink>
      <a:folHlink>
        <a:srgbClr val="FF00FF"/>
      </a:folHlink>
    </a:clrScheme>
    <a:fontScheme name="Tema di Office">
      <a:majorFont>
        <a:latin typeface="Helvetica"/>
        <a:ea typeface="Helvetica"/>
        <a:cs typeface="Helvetica"/>
      </a:majorFont>
      <a:minorFont>
        <a:latin typeface="Calibri"/>
        <a:ea typeface="Calibri"/>
        <a:cs typeface="Calibri"/>
      </a:minorFont>
    </a:fontScheme>
    <a:fmtScheme name="Tema di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82</TotalTime>
  <Words>2203</Words>
  <Application>Microsoft Macintosh PowerPoint</Application>
  <PresentationFormat>Widescreen</PresentationFormat>
  <Paragraphs>239</Paragraphs>
  <Slides>21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7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21</vt:i4>
      </vt:variant>
    </vt:vector>
  </HeadingPairs>
  <TitlesOfParts>
    <vt:vector size="29" baseType="lpstr">
      <vt:lpstr>Arial</vt:lpstr>
      <vt:lpstr>Calibri</vt:lpstr>
      <vt:lpstr>Calibri Light</vt:lpstr>
      <vt:lpstr>inherit</vt:lpstr>
      <vt:lpstr>Lucida Grande</vt:lpstr>
      <vt:lpstr>pragmatica-web</vt:lpstr>
      <vt:lpstr>Times New Roman</vt:lpstr>
      <vt:lpstr>Tema di Office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cp:lastModifiedBy>giorgia lancia</cp:lastModifiedBy>
  <cp:revision>3</cp:revision>
  <dcterms:modified xsi:type="dcterms:W3CDTF">2022-11-03T08:58:03Z</dcterms:modified>
</cp:coreProperties>
</file>