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86" r:id="rId11"/>
    <p:sldId id="266" r:id="rId12"/>
    <p:sldId id="267" r:id="rId13"/>
    <p:sldId id="268" r:id="rId14"/>
    <p:sldId id="269" r:id="rId15"/>
    <p:sldId id="270" r:id="rId16"/>
    <p:sldId id="287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88" r:id="rId25"/>
    <p:sldId id="278" r:id="rId26"/>
    <p:sldId id="279" r:id="rId27"/>
    <p:sldId id="280" r:id="rId28"/>
    <p:sldId id="282" r:id="rId29"/>
    <p:sldId id="283" r:id="rId30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253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E26C638-97D7-1CC9-1234-FFB5817F99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D9CB949B-F23C-1682-25FB-989D05F868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8122010-BE2C-6200-8E90-E581CB03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40FD5-F650-4CDE-99A2-B89CD878C40A}" type="datetimeFigureOut">
              <a:rPr lang="it-IT" smtClean="0"/>
              <a:t>25/11/2025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421E3F9-BDDA-B6A9-30F3-F01C738F68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79023FC-9871-DDE6-990D-A758BFDD73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4D023-3BA6-4885-A2B3-7C4AC5660FCB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094354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5D0E2B2-24E5-432E-B94A-31DFC7CB9A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B53FB34-22DC-BC84-5CC7-BD3E9D4693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50E23E6-E760-7857-7D8F-091CC82A5A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40FD5-F650-4CDE-99A2-B89CD878C40A}" type="datetimeFigureOut">
              <a:rPr lang="it-IT" smtClean="0"/>
              <a:t>25/11/2025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128E72D-1DED-3473-028D-929C839CFD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BAC813D-C554-0F54-4FA3-0BAF8FA6F3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4D023-3BA6-4885-A2B3-7C4AC5660FCB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88929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35BFF527-FACC-05F4-9C61-D61E242652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F5BC30E8-B326-1223-691E-794F90A01B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66D4111-5EAC-1940-5F51-BD7957D336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40FD5-F650-4CDE-99A2-B89CD878C40A}" type="datetimeFigureOut">
              <a:rPr lang="it-IT" smtClean="0"/>
              <a:t>25/11/2025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82455C3-2CFA-B008-E02B-F7C6E92948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0230510-8666-8691-76F9-E6E5F6E94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4D023-3BA6-4885-A2B3-7C4AC5660FCB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36806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D52FC45-50A2-727B-6827-345FF3DD2C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61E2EB3-69B5-7AED-4F50-8CB309AC29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7C46FD0-CDF6-6E5C-A4C8-EF6FAC3C72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40FD5-F650-4CDE-99A2-B89CD878C40A}" type="datetimeFigureOut">
              <a:rPr lang="it-IT" smtClean="0"/>
              <a:t>25/11/2025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C0DBD5D-A389-578A-57BA-72D2BFAC7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D57E861-5496-C788-794B-7448E1AE44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4D023-3BA6-4885-A2B3-7C4AC5660FCB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46503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769A288-61CD-2AFC-5C5E-F2FDE770B5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F27F6CD-042C-D93A-C0E5-EDE9D6257E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77AA71C-D279-0746-F9A1-91FCCCDA5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40FD5-F650-4CDE-99A2-B89CD878C40A}" type="datetimeFigureOut">
              <a:rPr lang="it-IT" smtClean="0"/>
              <a:t>25/11/2025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69E8648-2E52-E0B2-DBB0-160F5E7BD3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E10CABE-B194-DA56-59B6-A1F59C48A8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4D023-3BA6-4885-A2B3-7C4AC5660FCB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01509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A1047D7-223B-1020-EB9C-C897B5CD32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2EA4BBF-8175-98F0-759F-3D93043426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8384F768-EE30-85C6-4240-D46585B2F2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14A2B2B-FDFE-C39F-D11A-BC6AD968AA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40FD5-F650-4CDE-99A2-B89CD878C40A}" type="datetimeFigureOut">
              <a:rPr lang="it-IT" smtClean="0"/>
              <a:t>25/11/2025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C20F8BF-2985-D9D7-8040-3C38F38A18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5375732-945F-0F80-201C-BF4299031B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4D023-3BA6-4885-A2B3-7C4AC5660FCB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03583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7F18435-D691-09D8-0E2C-21C0F025E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07A0321-996B-01E4-1D26-83AD78DB59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51E8D07C-B638-0448-B5DC-4D4CF20D9E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8BE5CC9B-69FD-012F-6A0D-48581F503D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67EAF6C7-9051-8F70-08E2-598C06C757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B95CE15B-ED9D-1C5F-71DA-56B3824398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40FD5-F650-4CDE-99A2-B89CD878C40A}" type="datetimeFigureOut">
              <a:rPr lang="it-IT" smtClean="0"/>
              <a:t>25/11/2025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16A22D10-9866-884E-48B6-6F71A75D6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F75E19D5-CA50-C85D-1E8A-F82828354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4D023-3BA6-4885-A2B3-7C4AC5660FCB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50319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F483CEF-E4E3-CBB3-2AA0-E4AA97081B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F449E4F1-FA16-5A10-312E-51992383D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40FD5-F650-4CDE-99A2-B89CD878C40A}" type="datetimeFigureOut">
              <a:rPr lang="it-IT" smtClean="0"/>
              <a:t>25/11/2025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81945464-A780-F6BF-67DE-EED6EAB9D8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DED618E9-617D-0427-2FB2-2E62EF7D1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4D023-3BA6-4885-A2B3-7C4AC5660FCB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47389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1DEEC513-942B-01C6-2D76-AEC718075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40FD5-F650-4CDE-99A2-B89CD878C40A}" type="datetimeFigureOut">
              <a:rPr lang="it-IT" smtClean="0"/>
              <a:t>25/11/2025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1A1CAF27-07BA-F2C3-D404-E632B2F80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8D649050-D2BC-B44E-E2CA-11C845D35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4D023-3BA6-4885-A2B3-7C4AC5660FCB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71642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C3D5404-C7E1-1D22-8980-7C55D998C9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31BB98E-9537-9FE6-D12E-5363BD4640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5A0EE801-4D9A-C850-F438-19AA9D9A50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8D05E77-CBFC-0591-25CF-00274476AB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40FD5-F650-4CDE-99A2-B89CD878C40A}" type="datetimeFigureOut">
              <a:rPr lang="it-IT" smtClean="0"/>
              <a:t>25/11/2025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DEBB2B9-51A9-2F11-56FF-5007A66BD8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9E7065F-558E-9F5A-C7CA-9223F2D10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4D023-3BA6-4885-A2B3-7C4AC5660FCB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08335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9E60F74-0A33-9FAB-B175-889A287B11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25A6D752-66BB-EA8B-3F9B-65CA70A826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FD50AE2-A455-2941-A61F-DE279576B9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47CB7D3-0346-6B6A-B0C3-72CC0A493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40FD5-F650-4CDE-99A2-B89CD878C40A}" type="datetimeFigureOut">
              <a:rPr lang="it-IT" smtClean="0"/>
              <a:t>25/11/2025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82A614E-80EF-6457-0297-368242DF6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11DB025-2D02-AED9-9853-025373827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4D023-3BA6-4885-A2B3-7C4AC5660FCB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98802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6ECBF13E-07C3-6DC0-1EB2-F76AD89C51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A2C354B-0D7D-74ED-FB15-33D2C1DD2F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3E0793C-3522-04ED-D7D7-2BC74DE4D6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CCC40FD5-F650-4CDE-99A2-B89CD878C40A}" type="datetimeFigureOut">
              <a:rPr lang="it-IT" smtClean="0"/>
              <a:pPr/>
              <a:t>25/11/2025</a:t>
            </a:fld>
            <a:endParaRPr lang="it-IT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3361D95-27E2-8AD5-0AA7-71B10BE23E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it-IT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FBAD544-0CF8-601E-68CE-DF1E39B4F5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2444D023-3BA6-4885-A2B3-7C4AC5660FCB}" type="slidenum">
              <a:rPr lang="it-IT" smtClean="0"/>
              <a:pPr/>
              <a:t>‹#›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1274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58D7FCA-E0B6-A7A6-03E4-A1C3F597E7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775506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Brand &amp; Comunicazione- parte 2</a:t>
            </a:r>
            <a:b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it-IT" sz="3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it-IT" sz="3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3800" dirty="0">
                <a:latin typeface="Arial" panose="020B0604020202020204" pitchFamily="34" charset="0"/>
                <a:cs typeface="Arial" panose="020B0604020202020204" pitchFamily="34" charset="0"/>
              </a:rPr>
              <a:t>Prof. Silvio Cardinali </a:t>
            </a:r>
            <a:r>
              <a:rPr lang="it-IT" sz="3800">
                <a:latin typeface="Arial" panose="020B0604020202020204" pitchFamily="34" charset="0"/>
                <a:cs typeface="Arial" panose="020B0604020202020204" pitchFamily="34" charset="0"/>
              </a:rPr>
              <a:t>e Alessandro Romoli</a:t>
            </a:r>
            <a:endParaRPr lang="it-IT" sz="3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UniTe Università degli studi di Teramo: informazioni e risorse utili">
            <a:extLst>
              <a:ext uri="{FF2B5EF4-FFF2-40B4-BE49-F238E27FC236}">
                <a16:creationId xmlns:a16="http://schemas.microsoft.com/office/drawing/2014/main" id="{F39C571A-A751-BD4E-F93E-62F8D75B10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3200" y="78851"/>
            <a:ext cx="1638300" cy="789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tangolo 3">
            <a:extLst>
              <a:ext uri="{FF2B5EF4-FFF2-40B4-BE49-F238E27FC236}">
                <a16:creationId xmlns:a16="http://schemas.microsoft.com/office/drawing/2014/main" id="{107D6EB8-9C35-5F8E-4311-09C15197460E}"/>
              </a:ext>
            </a:extLst>
          </p:cNvPr>
          <p:cNvSpPr/>
          <p:nvPr/>
        </p:nvSpPr>
        <p:spPr>
          <a:xfrm>
            <a:off x="0" y="6596743"/>
            <a:ext cx="12192000" cy="261257"/>
          </a:xfrm>
          <a:prstGeom prst="rect">
            <a:avLst/>
          </a:prstGeom>
          <a:solidFill>
            <a:srgbClr val="94043E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364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7F64B1-8BFA-2366-06E0-359DD7AB29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UniTe Università degli studi di Teramo: informazioni e risorse utili">
            <a:extLst>
              <a:ext uri="{FF2B5EF4-FFF2-40B4-BE49-F238E27FC236}">
                <a16:creationId xmlns:a16="http://schemas.microsoft.com/office/drawing/2014/main" id="{9A56897E-E822-297C-EFC9-1416D312ED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3200" y="78851"/>
            <a:ext cx="1638300" cy="789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tangolo 3">
            <a:extLst>
              <a:ext uri="{FF2B5EF4-FFF2-40B4-BE49-F238E27FC236}">
                <a16:creationId xmlns:a16="http://schemas.microsoft.com/office/drawing/2014/main" id="{59E9D80D-FDB2-F620-5F87-2E8B53957A03}"/>
              </a:ext>
            </a:extLst>
          </p:cNvPr>
          <p:cNvSpPr/>
          <p:nvPr/>
        </p:nvSpPr>
        <p:spPr>
          <a:xfrm>
            <a:off x="0" y="6596743"/>
            <a:ext cx="12192000" cy="261257"/>
          </a:xfrm>
          <a:prstGeom prst="rect">
            <a:avLst/>
          </a:prstGeom>
          <a:solidFill>
            <a:srgbClr val="94043E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latin typeface="Arial" panose="020B0604020202020204" pitchFamily="34" charset="0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45C35635-3FA2-C0FF-BAEF-263B7AD12ADC}"/>
              </a:ext>
            </a:extLst>
          </p:cNvPr>
          <p:cNvSpPr txBox="1"/>
          <p:nvPr/>
        </p:nvSpPr>
        <p:spPr>
          <a:xfrm>
            <a:off x="3488871" y="2178121"/>
            <a:ext cx="6237514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dirty="0">
                <a:latin typeface="Arial" panose="020B0604020202020204" pitchFamily="34" charset="0"/>
              </a:rPr>
              <a:t>Condizioni ideali del global branding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>
                <a:latin typeface="Arial" panose="020B0604020202020204" pitchFamily="34" charset="0"/>
              </a:rPr>
              <a:t>Azienda con </a:t>
            </a:r>
            <a:r>
              <a:rPr lang="it-IT" dirty="0" err="1">
                <a:latin typeface="Arial" panose="020B0604020202020204" pitchFamily="34" charset="0"/>
              </a:rPr>
              <a:t>mindset</a:t>
            </a:r>
            <a:r>
              <a:rPr lang="it-IT" dirty="0">
                <a:latin typeface="Arial" panose="020B0604020202020204" pitchFamily="34" charset="0"/>
              </a:rPr>
              <a:t> globale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>
                <a:latin typeface="Arial" panose="020B0604020202020204" pitchFamily="34" charset="0"/>
              </a:rPr>
              <a:t>Consumatori cittadini del mondo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>
                <a:latin typeface="Arial" panose="020B0604020202020204" pitchFamily="34" charset="0"/>
              </a:rPr>
              <a:t> Team con esperienza interculturale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>
                <a:latin typeface="Arial" panose="020B0604020202020204" pitchFamily="34" charset="0"/>
              </a:rPr>
              <a:t> Centro di responsabilità forte</a:t>
            </a:r>
          </a:p>
        </p:txBody>
      </p:sp>
    </p:spTree>
    <p:extLst>
      <p:ext uri="{BB962C8B-B14F-4D97-AF65-F5344CB8AC3E}">
        <p14:creationId xmlns:p14="http://schemas.microsoft.com/office/powerpoint/2010/main" val="2869030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7F1E5B-A5B1-A413-27B0-D09F8A5B3F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UniTe Università degli studi di Teramo: informazioni e risorse utili">
            <a:extLst>
              <a:ext uri="{FF2B5EF4-FFF2-40B4-BE49-F238E27FC236}">
                <a16:creationId xmlns:a16="http://schemas.microsoft.com/office/drawing/2014/main" id="{98F63B12-A6D3-3BE4-CC59-D64F09ABB9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3200" y="78851"/>
            <a:ext cx="1638300" cy="789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tangolo 3">
            <a:extLst>
              <a:ext uri="{FF2B5EF4-FFF2-40B4-BE49-F238E27FC236}">
                <a16:creationId xmlns:a16="http://schemas.microsoft.com/office/drawing/2014/main" id="{46A7D6B8-F91D-0D3B-9DD6-941B3E0D1CFC}"/>
              </a:ext>
            </a:extLst>
          </p:cNvPr>
          <p:cNvSpPr/>
          <p:nvPr/>
        </p:nvSpPr>
        <p:spPr>
          <a:xfrm>
            <a:off x="0" y="6596743"/>
            <a:ext cx="12192000" cy="261257"/>
          </a:xfrm>
          <a:prstGeom prst="rect">
            <a:avLst/>
          </a:prstGeom>
          <a:solidFill>
            <a:srgbClr val="94043E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latin typeface="Arial" panose="020B0604020202020204" pitchFamily="34" charset="0"/>
            </a:endParaRP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81457F2E-F582-38E5-7029-8EC48D898C12}"/>
              </a:ext>
            </a:extLst>
          </p:cNvPr>
          <p:cNvSpPr txBox="1"/>
          <p:nvPr/>
        </p:nvSpPr>
        <p:spPr>
          <a:xfrm>
            <a:off x="3205843" y="1279463"/>
            <a:ext cx="610688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b="1" dirty="0">
                <a:solidFill>
                  <a:srgbClr val="C00000"/>
                </a:solidFill>
                <a:latin typeface="Arial" panose="020B0604020202020204" pitchFamily="34" charset="0"/>
              </a:rPr>
              <a:t>Strutture organizzative per il Global Branding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731A92D1-3F12-4C73-EBBC-49BE4E55A7AE}"/>
              </a:ext>
            </a:extLst>
          </p:cNvPr>
          <p:cNvSpPr txBox="1"/>
          <p:nvPr/>
        </p:nvSpPr>
        <p:spPr>
          <a:xfrm>
            <a:off x="3042557" y="2280281"/>
            <a:ext cx="6106886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it-IT" b="1" dirty="0">
                <a:latin typeface="Arial" panose="020B0604020202020204" pitchFamily="34" charset="0"/>
              </a:rPr>
              <a:t>Come fa un’impresa globale a gestire una marca in modo coerente in decine di Paesi diversi, con culture, economie e mercati completamente differenti?”</a:t>
            </a:r>
            <a:endParaRPr lang="it-IT" dirty="0">
              <a:latin typeface="Arial" panose="020B0604020202020204" pitchFamily="34" charset="0"/>
            </a:endParaRPr>
          </a:p>
          <a:p>
            <a:pPr>
              <a:buNone/>
            </a:pPr>
            <a:r>
              <a:rPr lang="it-IT" dirty="0">
                <a:latin typeface="Arial" panose="020B0604020202020204" pitchFamily="34" charset="0"/>
              </a:rPr>
              <a:t>Non basta un logo e un manuale di brand </a:t>
            </a:r>
            <a:r>
              <a:rPr lang="it-IT" dirty="0" err="1">
                <a:latin typeface="Arial" panose="020B0604020202020204" pitchFamily="34" charset="0"/>
              </a:rPr>
              <a:t>identity</a:t>
            </a:r>
            <a:r>
              <a:rPr lang="it-IT" dirty="0">
                <a:latin typeface="Arial" panose="020B0604020202020204" pitchFamily="34" charset="0"/>
              </a:rPr>
              <a:t>: servono </a:t>
            </a:r>
            <a:r>
              <a:rPr lang="it-IT" b="1" dirty="0">
                <a:latin typeface="Arial" panose="020B0604020202020204" pitchFamily="34" charset="0"/>
              </a:rPr>
              <a:t>strutture organizzative dedicate</a:t>
            </a:r>
            <a:r>
              <a:rPr lang="it-IT" dirty="0">
                <a:latin typeface="Arial" panose="020B0604020202020204" pitchFamily="34" charset="0"/>
              </a:rPr>
              <a:t>, perché un global brand vive sotto pressioni e tensioni continue.</a:t>
            </a:r>
          </a:p>
          <a:p>
            <a:pPr>
              <a:buNone/>
            </a:pPr>
            <a:r>
              <a:rPr lang="it-IT" dirty="0">
                <a:latin typeface="Arial" panose="020B0604020202020204" pitchFamily="34" charset="0"/>
              </a:rPr>
              <a:t>Il libro identifica </a:t>
            </a:r>
            <a:r>
              <a:rPr lang="it-IT" b="1" dirty="0">
                <a:latin typeface="Arial" panose="020B0604020202020204" pitchFamily="34" charset="0"/>
              </a:rPr>
              <a:t>quattro modelli organizzativi</a:t>
            </a:r>
            <a:r>
              <a:rPr lang="it-IT" dirty="0">
                <a:latin typeface="Arial" panose="020B0604020202020204" pitchFamily="34" charset="0"/>
              </a:rPr>
              <a:t> che molte multinazionali utilizzano.</a:t>
            </a:r>
          </a:p>
        </p:txBody>
      </p:sp>
    </p:spTree>
    <p:extLst>
      <p:ext uri="{BB962C8B-B14F-4D97-AF65-F5344CB8AC3E}">
        <p14:creationId xmlns:p14="http://schemas.microsoft.com/office/powerpoint/2010/main" val="28214252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3E527E-08B3-C68E-534A-BFD550FDBA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UniTe Università degli studi di Teramo: informazioni e risorse utili">
            <a:extLst>
              <a:ext uri="{FF2B5EF4-FFF2-40B4-BE49-F238E27FC236}">
                <a16:creationId xmlns:a16="http://schemas.microsoft.com/office/drawing/2014/main" id="{1670C701-F9DE-4C47-92CD-9FA4F535C2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3200" y="78851"/>
            <a:ext cx="1638300" cy="789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tangolo 3">
            <a:extLst>
              <a:ext uri="{FF2B5EF4-FFF2-40B4-BE49-F238E27FC236}">
                <a16:creationId xmlns:a16="http://schemas.microsoft.com/office/drawing/2014/main" id="{BC76025F-6F0E-7027-D6A6-99471330CE66}"/>
              </a:ext>
            </a:extLst>
          </p:cNvPr>
          <p:cNvSpPr/>
          <p:nvPr/>
        </p:nvSpPr>
        <p:spPr>
          <a:xfrm>
            <a:off x="0" y="6596743"/>
            <a:ext cx="12192000" cy="261257"/>
          </a:xfrm>
          <a:prstGeom prst="rect">
            <a:avLst/>
          </a:prstGeom>
          <a:solidFill>
            <a:srgbClr val="94043E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latin typeface="Arial" panose="020B0604020202020204" pitchFamily="34" charset="0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AABBAB3B-C8A7-E9CF-F4E8-4BB32DE2C574}"/>
              </a:ext>
            </a:extLst>
          </p:cNvPr>
          <p:cNvSpPr txBox="1"/>
          <p:nvPr/>
        </p:nvSpPr>
        <p:spPr>
          <a:xfrm>
            <a:off x="2117271" y="1028343"/>
            <a:ext cx="8137072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it-IT" b="1" dirty="0">
                <a:solidFill>
                  <a:srgbClr val="C00000"/>
                </a:solidFill>
                <a:latin typeface="Arial" panose="020B0604020202020204" pitchFamily="34" charset="0"/>
              </a:rPr>
              <a:t>1) Global Brand Management Team</a:t>
            </a:r>
          </a:p>
          <a:p>
            <a:pPr>
              <a:buNone/>
            </a:pPr>
            <a:r>
              <a:rPr lang="it-IT" b="1" dirty="0">
                <a:solidFill>
                  <a:srgbClr val="C00000"/>
                </a:solidFill>
                <a:latin typeface="Arial" panose="020B0604020202020204" pitchFamily="34" charset="0"/>
              </a:rPr>
              <a:t>(team centrale ad altissimo livello)</a:t>
            </a:r>
            <a:endParaRPr lang="it-IT" dirty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pPr>
              <a:buNone/>
            </a:pPr>
            <a:r>
              <a:rPr lang="it-IT" b="1" dirty="0">
                <a:solidFill>
                  <a:srgbClr val="C00000"/>
                </a:solidFill>
                <a:latin typeface="Arial" panose="020B0604020202020204" pitchFamily="34" charset="0"/>
              </a:rPr>
              <a:t> Che cos’è?</a:t>
            </a:r>
          </a:p>
          <a:p>
            <a:pPr>
              <a:buNone/>
            </a:pPr>
            <a:r>
              <a:rPr lang="it-IT" dirty="0">
                <a:latin typeface="Arial" panose="020B0604020202020204" pitchFamily="34" charset="0"/>
              </a:rPr>
              <a:t>È un team composto da dirigenti senior (top e upper-middle management), responsabili della categoria di prodotto su scala globale.</a:t>
            </a:r>
          </a:p>
          <a:p>
            <a:pPr>
              <a:buNone/>
            </a:pPr>
            <a:r>
              <a:rPr lang="it-IT" b="1" dirty="0">
                <a:solidFill>
                  <a:srgbClr val="C00000"/>
                </a:solidFill>
                <a:latin typeface="Arial" panose="020B0604020202020204" pitchFamily="34" charset="0"/>
              </a:rPr>
              <a:t>Cosa fa?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dirty="0">
                <a:latin typeface="Arial" panose="020B0604020202020204" pitchFamily="34" charset="0"/>
              </a:rPr>
              <a:t>definisce l’identità globale del brand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dirty="0">
                <a:latin typeface="Arial" panose="020B0604020202020204" pitchFamily="34" charset="0"/>
              </a:rPr>
              <a:t>decide </a:t>
            </a:r>
            <a:r>
              <a:rPr lang="it-IT" i="1" dirty="0">
                <a:latin typeface="Arial" panose="020B0604020202020204" pitchFamily="34" charset="0"/>
              </a:rPr>
              <a:t>chi è la marca</a:t>
            </a:r>
            <a:r>
              <a:rPr lang="it-IT" dirty="0">
                <a:latin typeface="Arial" panose="020B0604020202020204" pitchFamily="34" charset="0"/>
              </a:rPr>
              <a:t> e </a:t>
            </a:r>
            <a:r>
              <a:rPr lang="it-IT" i="1" dirty="0">
                <a:latin typeface="Arial" panose="020B0604020202020204" pitchFamily="34" charset="0"/>
              </a:rPr>
              <a:t>cosa deve comunicare in tutto il mondo</a:t>
            </a:r>
            <a:endParaRPr lang="it-IT" dirty="0">
              <a:latin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it-IT" dirty="0">
                <a:latin typeface="Arial" panose="020B0604020202020204" pitchFamily="34" charset="0"/>
              </a:rPr>
              <a:t>stabilisce le linee guida fondamentali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dirty="0">
                <a:latin typeface="Arial" panose="020B0604020202020204" pitchFamily="34" charset="0"/>
              </a:rPr>
              <a:t>coordina gli sforzi dei team locali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dirty="0">
                <a:latin typeface="Arial" panose="020B0604020202020204" pitchFamily="34" charset="0"/>
              </a:rPr>
              <a:t>valuta il posizionamento e gli sviluppi futuri</a:t>
            </a:r>
          </a:p>
          <a:p>
            <a:r>
              <a:rPr lang="it-IT" b="1" dirty="0">
                <a:solidFill>
                  <a:srgbClr val="C00000"/>
                </a:solidFill>
                <a:latin typeface="Arial" panose="020B0604020202020204" pitchFamily="34" charset="0"/>
              </a:rPr>
              <a:t> Perché serve?</a:t>
            </a:r>
          </a:p>
          <a:p>
            <a:pPr>
              <a:buNone/>
            </a:pPr>
            <a:r>
              <a:rPr lang="it-IT" dirty="0">
                <a:latin typeface="Arial" panose="020B0604020202020204" pitchFamily="34" charset="0"/>
              </a:rPr>
              <a:t>Perché senza una regia centrale, ogni Paese svilupperebbe una versione diversa del brand, generando “frammentazione identitaria”.</a:t>
            </a:r>
          </a:p>
          <a:p>
            <a:pPr>
              <a:buNone/>
            </a:pPr>
            <a:r>
              <a:rPr lang="it-IT" b="1" dirty="0">
                <a:latin typeface="Arial" panose="020B0604020202020204" pitchFamily="34" charset="0"/>
              </a:rPr>
              <a:t>Esempio:</a:t>
            </a:r>
          </a:p>
          <a:p>
            <a:pPr>
              <a:buNone/>
            </a:pPr>
            <a:r>
              <a:rPr lang="it-IT" dirty="0">
                <a:latin typeface="Arial" panose="020B0604020202020204" pitchFamily="34" charset="0"/>
              </a:rPr>
              <a:t>Nike e Coca-Cola hanno team globali che definiscono tono di voce, valori, elementi iconici, asset permanenti a livello mondiale.</a:t>
            </a:r>
          </a:p>
        </p:txBody>
      </p:sp>
    </p:spTree>
    <p:extLst>
      <p:ext uri="{BB962C8B-B14F-4D97-AF65-F5344CB8AC3E}">
        <p14:creationId xmlns:p14="http://schemas.microsoft.com/office/powerpoint/2010/main" val="25360038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B5D094-C00D-76A9-674A-CD9FE4A01E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UniTe Università degli studi di Teramo: informazioni e risorse utili">
            <a:extLst>
              <a:ext uri="{FF2B5EF4-FFF2-40B4-BE49-F238E27FC236}">
                <a16:creationId xmlns:a16="http://schemas.microsoft.com/office/drawing/2014/main" id="{012FA6C4-51C8-EAE7-205D-8B59284524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3200" y="78851"/>
            <a:ext cx="1638300" cy="789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tangolo 3">
            <a:extLst>
              <a:ext uri="{FF2B5EF4-FFF2-40B4-BE49-F238E27FC236}">
                <a16:creationId xmlns:a16="http://schemas.microsoft.com/office/drawing/2014/main" id="{EE51645E-DF23-6C18-CE2F-88F83D4860FA}"/>
              </a:ext>
            </a:extLst>
          </p:cNvPr>
          <p:cNvSpPr/>
          <p:nvPr/>
        </p:nvSpPr>
        <p:spPr>
          <a:xfrm>
            <a:off x="0" y="6596743"/>
            <a:ext cx="12192000" cy="261257"/>
          </a:xfrm>
          <a:prstGeom prst="rect">
            <a:avLst/>
          </a:prstGeom>
          <a:solidFill>
            <a:srgbClr val="94043E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latin typeface="Arial" panose="020B0604020202020204" pitchFamily="34" charset="0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3156644F-DABE-B2F9-6670-E98398716C24}"/>
              </a:ext>
            </a:extLst>
          </p:cNvPr>
          <p:cNvSpPr txBox="1"/>
          <p:nvPr/>
        </p:nvSpPr>
        <p:spPr>
          <a:xfrm>
            <a:off x="849086" y="618288"/>
            <a:ext cx="8300357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it-IT" b="1" dirty="0">
                <a:solidFill>
                  <a:srgbClr val="C00000"/>
                </a:solidFill>
                <a:latin typeface="Arial" panose="020B0604020202020204" pitchFamily="34" charset="0"/>
              </a:rPr>
              <a:t>2) Il “Paladino della Marca” (Brand Champion)</a:t>
            </a:r>
          </a:p>
          <a:p>
            <a:pPr>
              <a:buNone/>
            </a:pPr>
            <a:r>
              <a:rPr lang="it-IT" b="1" dirty="0">
                <a:solidFill>
                  <a:srgbClr val="C00000"/>
                </a:solidFill>
                <a:latin typeface="Arial" panose="020B0604020202020204" pitchFamily="34" charset="0"/>
              </a:rPr>
              <a:t>Chi è?</a:t>
            </a:r>
          </a:p>
          <a:p>
            <a:pPr>
              <a:buNone/>
            </a:pPr>
            <a:r>
              <a:rPr lang="it-IT" dirty="0">
                <a:latin typeface="Arial" panose="020B0604020202020204" pitchFamily="34" charset="0"/>
              </a:rPr>
              <a:t>Una figura di </a:t>
            </a:r>
            <a:r>
              <a:rPr lang="it-IT" b="1" dirty="0">
                <a:latin typeface="Arial" panose="020B0604020202020204" pitchFamily="34" charset="0"/>
              </a:rPr>
              <a:t>altissimo livello</a:t>
            </a:r>
            <a:r>
              <a:rPr lang="it-IT" dirty="0">
                <a:latin typeface="Arial" panose="020B0604020202020204" pitchFamily="34" charset="0"/>
              </a:rPr>
              <a:t> (vicepresidente, direttore internazionale), con due caratteristiche:</a:t>
            </a:r>
          </a:p>
          <a:p>
            <a:pPr>
              <a:buFont typeface="+mj-lt"/>
              <a:buAutoNum type="arabicPeriod"/>
            </a:pPr>
            <a:r>
              <a:rPr lang="it-IT" dirty="0">
                <a:latin typeface="Arial" panose="020B0604020202020204" pitchFamily="34" charset="0"/>
              </a:rPr>
              <a:t>profonda conoscenza del branding</a:t>
            </a:r>
          </a:p>
          <a:p>
            <a:pPr>
              <a:buFont typeface="+mj-lt"/>
              <a:buAutoNum type="arabicPeriod"/>
            </a:pPr>
            <a:r>
              <a:rPr lang="it-IT" dirty="0">
                <a:latin typeface="Arial" panose="020B0604020202020204" pitchFamily="34" charset="0"/>
              </a:rPr>
              <a:t>forte esperienza nei mercati locali</a:t>
            </a:r>
          </a:p>
          <a:p>
            <a:pPr>
              <a:buNone/>
            </a:pPr>
            <a:r>
              <a:rPr lang="it-IT" b="1" dirty="0">
                <a:solidFill>
                  <a:srgbClr val="C00000"/>
                </a:solidFill>
                <a:latin typeface="Arial" panose="020B0604020202020204" pitchFamily="34" charset="0"/>
              </a:rPr>
              <a:t> Cosa fa?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dirty="0">
                <a:latin typeface="Arial" panose="020B0604020202020204" pitchFamily="34" charset="0"/>
              </a:rPr>
              <a:t>“difende” il brand in tutti i mercati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dirty="0">
                <a:latin typeface="Arial" panose="020B0604020202020204" pitchFamily="34" charset="0"/>
              </a:rPr>
              <a:t>garantisce coerenza globale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dirty="0">
                <a:latin typeface="Arial" panose="020B0604020202020204" pitchFamily="34" charset="0"/>
              </a:rPr>
              <a:t>approva personalmente le estensioni della marca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dirty="0">
                <a:latin typeface="Arial" panose="020B0604020202020204" pitchFamily="34" charset="0"/>
              </a:rPr>
              <a:t>risolve conflitti tra esigenze globali e locali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dirty="0">
                <a:latin typeface="Arial" panose="020B0604020202020204" pitchFamily="34" charset="0"/>
              </a:rPr>
              <a:t>fa da ponte tra HQ e mercati nazionali</a:t>
            </a:r>
          </a:p>
          <a:p>
            <a:pPr>
              <a:buNone/>
            </a:pPr>
            <a:r>
              <a:rPr lang="it-IT" b="1" dirty="0">
                <a:solidFill>
                  <a:srgbClr val="C00000"/>
                </a:solidFill>
                <a:latin typeface="Arial" panose="020B0604020202020204" pitchFamily="34" charset="0"/>
              </a:rPr>
              <a:t>Perché è fondamentale?</a:t>
            </a:r>
          </a:p>
          <a:p>
            <a:pPr>
              <a:buNone/>
            </a:pPr>
            <a:r>
              <a:rPr lang="it-IT" dirty="0">
                <a:latin typeface="Arial" panose="020B0604020202020204" pitchFamily="34" charset="0"/>
              </a:rPr>
              <a:t>Perché i mercati locali spesso chiedono autonomia, mentre gli HQ chiedono standardizzazione.</a:t>
            </a:r>
            <a:br>
              <a:rPr lang="it-IT" dirty="0">
                <a:latin typeface="Arial" panose="020B0604020202020204" pitchFamily="34" charset="0"/>
              </a:rPr>
            </a:br>
            <a:r>
              <a:rPr lang="it-IT" dirty="0">
                <a:latin typeface="Arial" panose="020B0604020202020204" pitchFamily="34" charset="0"/>
              </a:rPr>
              <a:t>Il Brand Champion mantiene </a:t>
            </a:r>
            <a:r>
              <a:rPr lang="it-IT" b="1" dirty="0">
                <a:latin typeface="Arial" panose="020B0604020202020204" pitchFamily="34" charset="0"/>
              </a:rPr>
              <a:t>equilibrio e autorevolezza</a:t>
            </a:r>
            <a:r>
              <a:rPr lang="it-IT" dirty="0">
                <a:latin typeface="Arial" panose="020B0604020202020204" pitchFamily="34" charset="0"/>
              </a:rPr>
              <a:t>.</a:t>
            </a:r>
          </a:p>
          <a:p>
            <a:pPr>
              <a:buNone/>
            </a:pPr>
            <a:r>
              <a:rPr lang="it-IT" b="1" dirty="0">
                <a:latin typeface="Arial" panose="020B0604020202020204" pitchFamily="34" charset="0"/>
              </a:rPr>
              <a:t> Esempio:</a:t>
            </a:r>
          </a:p>
          <a:p>
            <a:pPr>
              <a:buNone/>
            </a:pPr>
            <a:r>
              <a:rPr lang="it-IT" dirty="0">
                <a:latin typeface="Arial" panose="020B0604020202020204" pitchFamily="34" charset="0"/>
              </a:rPr>
              <a:t>In P&amp;G alcune categorie hanno “Global Brand VP” che approvano TUTTE le estensioni mondiali.</a:t>
            </a:r>
          </a:p>
        </p:txBody>
      </p:sp>
    </p:spTree>
    <p:extLst>
      <p:ext uri="{BB962C8B-B14F-4D97-AF65-F5344CB8AC3E}">
        <p14:creationId xmlns:p14="http://schemas.microsoft.com/office/powerpoint/2010/main" val="20450855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99F541-AD61-A029-A184-1A87F1AEB4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UniTe Università degli studi di Teramo: informazioni e risorse utili">
            <a:extLst>
              <a:ext uri="{FF2B5EF4-FFF2-40B4-BE49-F238E27FC236}">
                <a16:creationId xmlns:a16="http://schemas.microsoft.com/office/drawing/2014/main" id="{72164987-BC65-5EBA-483F-455B81C3C3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3200" y="78851"/>
            <a:ext cx="1638300" cy="789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tangolo 3">
            <a:extLst>
              <a:ext uri="{FF2B5EF4-FFF2-40B4-BE49-F238E27FC236}">
                <a16:creationId xmlns:a16="http://schemas.microsoft.com/office/drawing/2014/main" id="{489E70B6-6AC5-80FF-2061-B6C8D3298C0D}"/>
              </a:ext>
            </a:extLst>
          </p:cNvPr>
          <p:cNvSpPr/>
          <p:nvPr/>
        </p:nvSpPr>
        <p:spPr>
          <a:xfrm>
            <a:off x="0" y="6596743"/>
            <a:ext cx="12192000" cy="261257"/>
          </a:xfrm>
          <a:prstGeom prst="rect">
            <a:avLst/>
          </a:prstGeom>
          <a:solidFill>
            <a:srgbClr val="94043E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latin typeface="Arial" panose="020B0604020202020204" pitchFamily="34" charset="0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B75BB50E-3A99-FEE6-C267-B428194AA1C6}"/>
              </a:ext>
            </a:extLst>
          </p:cNvPr>
          <p:cNvSpPr txBox="1"/>
          <p:nvPr/>
        </p:nvSpPr>
        <p:spPr>
          <a:xfrm>
            <a:off x="1360714" y="895287"/>
            <a:ext cx="7788729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it-IT" b="1" dirty="0">
                <a:solidFill>
                  <a:srgbClr val="C00000"/>
                </a:solidFill>
                <a:latin typeface="Arial" panose="020B0604020202020204" pitchFamily="34" charset="0"/>
              </a:rPr>
              <a:t>3) Global Brand Manager</a:t>
            </a:r>
          </a:p>
          <a:p>
            <a:pPr>
              <a:buNone/>
            </a:pPr>
            <a:r>
              <a:rPr lang="it-IT" b="1" dirty="0">
                <a:solidFill>
                  <a:srgbClr val="C00000"/>
                </a:solidFill>
                <a:latin typeface="Arial" panose="020B0604020202020204" pitchFamily="34" charset="0"/>
              </a:rPr>
              <a:t>(figura intermedia, strategica ma senza potere formale)</a:t>
            </a:r>
            <a:endParaRPr lang="it-IT" dirty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pPr>
              <a:buNone/>
            </a:pPr>
            <a:r>
              <a:rPr lang="it-IT" b="1" dirty="0">
                <a:solidFill>
                  <a:srgbClr val="C00000"/>
                </a:solidFill>
                <a:latin typeface="Arial" panose="020B0604020202020204" pitchFamily="34" charset="0"/>
              </a:rPr>
              <a:t> Chi è?</a:t>
            </a:r>
          </a:p>
          <a:p>
            <a:pPr>
              <a:buNone/>
            </a:pPr>
            <a:r>
              <a:rPr lang="it-IT" dirty="0">
                <a:latin typeface="Arial" panose="020B0604020202020204" pitchFamily="34" charset="0"/>
              </a:rPr>
              <a:t>Un manager di livello medio-alto, spesso responsabile di: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dirty="0">
                <a:latin typeface="Arial" panose="020B0604020202020204" pitchFamily="34" charset="0"/>
              </a:rPr>
              <a:t>analisi dei mercati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dirty="0">
                <a:latin typeface="Arial" panose="020B0604020202020204" pitchFamily="34" charset="0"/>
              </a:rPr>
              <a:t>creazione di sinergie internazionali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dirty="0">
                <a:latin typeface="Arial" panose="020B0604020202020204" pitchFamily="34" charset="0"/>
              </a:rPr>
              <a:t>sviluppo delle strategie comuni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dirty="0">
                <a:latin typeface="Arial" panose="020B0604020202020204" pitchFamily="34" charset="0"/>
              </a:rPr>
              <a:t>diffusione delle best practices</a:t>
            </a:r>
          </a:p>
          <a:p>
            <a:pPr>
              <a:buNone/>
            </a:pPr>
            <a:r>
              <a:rPr lang="it-IT" b="1" dirty="0">
                <a:latin typeface="Arial" panose="020B0604020202020204" pitchFamily="34" charset="0"/>
              </a:rPr>
              <a:t> Ma c’è un limite:</a:t>
            </a:r>
          </a:p>
          <a:p>
            <a:pPr>
              <a:buNone/>
            </a:pPr>
            <a:r>
              <a:rPr lang="it-IT" dirty="0">
                <a:latin typeface="Arial" panose="020B0604020202020204" pitchFamily="34" charset="0"/>
              </a:rPr>
              <a:t>Non ha autorità gerarchica sui Paesi.</a:t>
            </a:r>
            <a:br>
              <a:rPr lang="it-IT" dirty="0">
                <a:latin typeface="Arial" panose="020B0604020202020204" pitchFamily="34" charset="0"/>
              </a:rPr>
            </a:br>
            <a:r>
              <a:rPr lang="it-IT" dirty="0">
                <a:latin typeface="Arial" panose="020B0604020202020204" pitchFamily="34" charset="0"/>
              </a:rPr>
              <a:t>Può proporre, coordinare, convincere…</a:t>
            </a:r>
            <a:br>
              <a:rPr lang="it-IT" dirty="0">
                <a:latin typeface="Arial" panose="020B0604020202020204" pitchFamily="34" charset="0"/>
              </a:rPr>
            </a:br>
            <a:r>
              <a:rPr lang="it-IT" dirty="0">
                <a:latin typeface="Arial" panose="020B0604020202020204" pitchFamily="34" charset="0"/>
              </a:rPr>
              <a:t>ma non può imporre nulla.</a:t>
            </a:r>
          </a:p>
          <a:p>
            <a:pPr>
              <a:buNone/>
            </a:pPr>
            <a:r>
              <a:rPr lang="it-IT" b="1" dirty="0">
                <a:latin typeface="Arial" panose="020B0604020202020204" pitchFamily="34" charset="0"/>
              </a:rPr>
              <a:t> Perché esiste?</a:t>
            </a:r>
          </a:p>
          <a:p>
            <a:pPr>
              <a:buNone/>
            </a:pPr>
            <a:r>
              <a:rPr lang="it-IT" dirty="0">
                <a:latin typeface="Arial" panose="020B0604020202020204" pitchFamily="34" charset="0"/>
              </a:rPr>
              <a:t>Perché serve una figura che: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dirty="0">
                <a:latin typeface="Arial" panose="020B0604020202020204" pitchFamily="34" charset="0"/>
              </a:rPr>
              <a:t>conosca </a:t>
            </a:r>
            <a:r>
              <a:rPr lang="it-IT" i="1" dirty="0">
                <a:latin typeface="Arial" panose="020B0604020202020204" pitchFamily="34" charset="0"/>
              </a:rPr>
              <a:t>profondamente</a:t>
            </a:r>
            <a:r>
              <a:rPr lang="it-IT" dirty="0">
                <a:latin typeface="Arial" panose="020B0604020202020204" pitchFamily="34" charset="0"/>
              </a:rPr>
              <a:t> il brand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dirty="0">
                <a:latin typeface="Arial" panose="020B0604020202020204" pitchFamily="34" charset="0"/>
              </a:rPr>
              <a:t>lavori ogni giorno di “connessione interna”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dirty="0">
                <a:latin typeface="Arial" panose="020B0604020202020204" pitchFamily="34" charset="0"/>
              </a:rPr>
              <a:t>faccia circolare ciò che funziona nei vari Paesi</a:t>
            </a:r>
          </a:p>
          <a:p>
            <a:pPr>
              <a:buNone/>
            </a:pPr>
            <a:r>
              <a:rPr lang="it-IT" dirty="0">
                <a:latin typeface="Arial" panose="020B0604020202020204" pitchFamily="34" charset="0"/>
              </a:rPr>
              <a:t>Spesso è l'architetto operativo della strategia globale.</a:t>
            </a:r>
          </a:p>
        </p:txBody>
      </p:sp>
    </p:spTree>
    <p:extLst>
      <p:ext uri="{BB962C8B-B14F-4D97-AF65-F5344CB8AC3E}">
        <p14:creationId xmlns:p14="http://schemas.microsoft.com/office/powerpoint/2010/main" val="31711965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7AB115-F1CD-97E2-2278-35E6ED6065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UniTe Università degli studi di Teramo: informazioni e risorse utili">
            <a:extLst>
              <a:ext uri="{FF2B5EF4-FFF2-40B4-BE49-F238E27FC236}">
                <a16:creationId xmlns:a16="http://schemas.microsoft.com/office/drawing/2014/main" id="{B8ECCCB0-6A85-990F-2DF8-51CCD2575E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3200" y="78851"/>
            <a:ext cx="1638300" cy="789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tangolo 3">
            <a:extLst>
              <a:ext uri="{FF2B5EF4-FFF2-40B4-BE49-F238E27FC236}">
                <a16:creationId xmlns:a16="http://schemas.microsoft.com/office/drawing/2014/main" id="{59F8245B-3D14-7351-FB75-4959F18253B1}"/>
              </a:ext>
            </a:extLst>
          </p:cNvPr>
          <p:cNvSpPr/>
          <p:nvPr/>
        </p:nvSpPr>
        <p:spPr>
          <a:xfrm>
            <a:off x="0" y="6596743"/>
            <a:ext cx="12192000" cy="261257"/>
          </a:xfrm>
          <a:prstGeom prst="rect">
            <a:avLst/>
          </a:prstGeom>
          <a:solidFill>
            <a:srgbClr val="94043E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latin typeface="Arial" panose="020B0604020202020204" pitchFamily="34" charset="0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95AC1173-5DAA-B293-D17A-3E31DA3A3B6A}"/>
              </a:ext>
            </a:extLst>
          </p:cNvPr>
          <p:cNvSpPr txBox="1"/>
          <p:nvPr/>
        </p:nvSpPr>
        <p:spPr>
          <a:xfrm>
            <a:off x="881743" y="868136"/>
            <a:ext cx="7592786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it-IT" b="1" dirty="0">
                <a:solidFill>
                  <a:srgbClr val="C00000"/>
                </a:solidFill>
                <a:latin typeface="Arial" panose="020B0604020202020204" pitchFamily="34" charset="0"/>
              </a:rPr>
              <a:t>4) Global Brand Team (team trasversale e </a:t>
            </a:r>
            <a:r>
              <a:rPr lang="it-IT" b="1" dirty="0" err="1">
                <a:solidFill>
                  <a:srgbClr val="C00000"/>
                </a:solidFill>
                <a:latin typeface="Arial" panose="020B0604020202020204" pitchFamily="34" charset="0"/>
              </a:rPr>
              <a:t>multicountry</a:t>
            </a:r>
            <a:r>
              <a:rPr lang="it-IT" b="1" dirty="0">
                <a:solidFill>
                  <a:srgbClr val="C00000"/>
                </a:solidFill>
                <a:latin typeface="Arial" panose="020B0604020202020204" pitchFamily="34" charset="0"/>
              </a:rPr>
              <a:t>)</a:t>
            </a:r>
          </a:p>
          <a:p>
            <a:pPr>
              <a:buNone/>
            </a:pPr>
            <a:r>
              <a:rPr lang="it-IT" b="1" dirty="0">
                <a:solidFill>
                  <a:srgbClr val="C00000"/>
                </a:solidFill>
                <a:latin typeface="Arial" panose="020B0604020202020204" pitchFamily="34" charset="0"/>
              </a:rPr>
              <a:t> Chi lo compone?</a:t>
            </a:r>
          </a:p>
          <a:p>
            <a:pPr>
              <a:buNone/>
            </a:pPr>
            <a:r>
              <a:rPr lang="it-IT" dirty="0">
                <a:latin typeface="Arial" panose="020B0604020202020204" pitchFamily="34" charset="0"/>
              </a:rPr>
              <a:t>Manager provenienti da: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dirty="0">
                <a:latin typeface="Arial" panose="020B0604020202020204" pitchFamily="34" charset="0"/>
              </a:rPr>
              <a:t>diversi Paesi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dirty="0">
                <a:latin typeface="Arial" panose="020B0604020202020204" pitchFamily="34" charset="0"/>
              </a:rPr>
              <a:t>diversi livelli di sviluppo del brand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dirty="0">
                <a:latin typeface="Arial" panose="020B0604020202020204" pitchFamily="34" charset="0"/>
              </a:rPr>
              <a:t>diversi contesti geografici</a:t>
            </a:r>
          </a:p>
          <a:p>
            <a:pPr>
              <a:buNone/>
            </a:pPr>
            <a:r>
              <a:rPr lang="it-IT" dirty="0">
                <a:latin typeface="Arial" panose="020B0604020202020204" pitchFamily="34" charset="0"/>
              </a:rPr>
              <a:t>È un team </a:t>
            </a:r>
            <a:r>
              <a:rPr lang="it-IT" b="1" dirty="0">
                <a:latin typeface="Arial" panose="020B0604020202020204" pitchFamily="34" charset="0"/>
              </a:rPr>
              <a:t>interfunzionale</a:t>
            </a:r>
            <a:r>
              <a:rPr lang="it-IT" dirty="0">
                <a:latin typeface="Arial" panose="020B0604020202020204" pitchFamily="34" charset="0"/>
              </a:rPr>
              <a:t> e </a:t>
            </a:r>
            <a:r>
              <a:rPr lang="it-IT" b="1" dirty="0">
                <a:latin typeface="Arial" panose="020B0604020202020204" pitchFamily="34" charset="0"/>
              </a:rPr>
              <a:t>interculturale</a:t>
            </a:r>
            <a:r>
              <a:rPr lang="it-IT" dirty="0">
                <a:latin typeface="Arial" panose="020B0604020202020204" pitchFamily="34" charset="0"/>
              </a:rPr>
              <a:t>.</a:t>
            </a:r>
          </a:p>
          <a:p>
            <a:pPr>
              <a:buNone/>
            </a:pPr>
            <a:r>
              <a:rPr lang="it-IT" b="1" dirty="0">
                <a:latin typeface="Arial" panose="020B0604020202020204" pitchFamily="34" charset="0"/>
              </a:rPr>
              <a:t>Cosa fa?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dirty="0">
                <a:latin typeface="Arial" panose="020B0604020202020204" pitchFamily="34" charset="0"/>
              </a:rPr>
              <a:t>condivide risultati e soluzioni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dirty="0">
                <a:latin typeface="Arial" panose="020B0604020202020204" pitchFamily="34" charset="0"/>
              </a:rPr>
              <a:t>adatta strategie globali alle specificità locali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dirty="0">
                <a:latin typeface="Arial" panose="020B0604020202020204" pitchFamily="34" charset="0"/>
              </a:rPr>
              <a:t>definisce linee guida operative</a:t>
            </a:r>
          </a:p>
          <a:p>
            <a:pPr>
              <a:buNone/>
            </a:pPr>
            <a:r>
              <a:rPr lang="it-IT" b="1" dirty="0">
                <a:latin typeface="Arial" panose="020B0604020202020204" pitchFamily="34" charset="0"/>
              </a:rPr>
              <a:t>Limite chiave:</a:t>
            </a:r>
          </a:p>
          <a:p>
            <a:pPr>
              <a:buNone/>
            </a:pPr>
            <a:r>
              <a:rPr lang="it-IT" dirty="0">
                <a:latin typeface="Arial" panose="020B0604020202020204" pitchFamily="34" charset="0"/>
              </a:rPr>
              <a:t>“Ha responsabilità strategiche ma non esecutive.”</a:t>
            </a:r>
            <a:br>
              <a:rPr lang="it-IT" dirty="0">
                <a:latin typeface="Arial" panose="020B0604020202020204" pitchFamily="34" charset="0"/>
              </a:rPr>
            </a:br>
            <a:r>
              <a:rPr lang="it-IT" dirty="0">
                <a:latin typeface="Arial" panose="020B0604020202020204" pitchFamily="34" charset="0"/>
              </a:rPr>
              <a:t>Quindi: decide, ma non può </a:t>
            </a:r>
            <a:r>
              <a:rPr lang="it-IT" b="1" dirty="0">
                <a:latin typeface="Arial" panose="020B0604020202020204" pitchFamily="34" charset="0"/>
              </a:rPr>
              <a:t>imporre</a:t>
            </a:r>
            <a:r>
              <a:rPr lang="it-IT" dirty="0">
                <a:latin typeface="Arial" panose="020B0604020202020204" pitchFamily="34" charset="0"/>
              </a:rPr>
              <a:t>.</a:t>
            </a:r>
          </a:p>
          <a:p>
            <a:pPr>
              <a:buNone/>
            </a:pPr>
            <a:r>
              <a:rPr lang="it-IT" b="1" dirty="0">
                <a:latin typeface="Arial" panose="020B0604020202020204" pitchFamily="34" charset="0"/>
              </a:rPr>
              <a:t>Esempio:</a:t>
            </a:r>
          </a:p>
          <a:p>
            <a:pPr>
              <a:buNone/>
            </a:pPr>
            <a:r>
              <a:rPr lang="it-IT" dirty="0">
                <a:latin typeface="Arial" panose="020B0604020202020204" pitchFamily="34" charset="0"/>
              </a:rPr>
              <a:t>L’Oréal e Unilever usano team globali misti che includono manager di mercati maturi (Europa, USA) e mercati emergenti (India, Brasile, Indonesia).</a:t>
            </a:r>
          </a:p>
        </p:txBody>
      </p:sp>
    </p:spTree>
    <p:extLst>
      <p:ext uri="{BB962C8B-B14F-4D97-AF65-F5344CB8AC3E}">
        <p14:creationId xmlns:p14="http://schemas.microsoft.com/office/powerpoint/2010/main" val="39149441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1BD492-B725-B031-8425-F0AAB4EFD8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UniTe Università degli studi di Teramo: informazioni e risorse utili">
            <a:extLst>
              <a:ext uri="{FF2B5EF4-FFF2-40B4-BE49-F238E27FC236}">
                <a16:creationId xmlns:a16="http://schemas.microsoft.com/office/drawing/2014/main" id="{B590C2A4-EEA9-B4F9-2274-A93068895B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3200" y="78851"/>
            <a:ext cx="1638300" cy="789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tangolo 3">
            <a:extLst>
              <a:ext uri="{FF2B5EF4-FFF2-40B4-BE49-F238E27FC236}">
                <a16:creationId xmlns:a16="http://schemas.microsoft.com/office/drawing/2014/main" id="{C23BAE6B-5A20-FD93-9161-9C65C35AABD3}"/>
              </a:ext>
            </a:extLst>
          </p:cNvPr>
          <p:cNvSpPr/>
          <p:nvPr/>
        </p:nvSpPr>
        <p:spPr>
          <a:xfrm>
            <a:off x="0" y="6596743"/>
            <a:ext cx="12192000" cy="261257"/>
          </a:xfrm>
          <a:prstGeom prst="rect">
            <a:avLst/>
          </a:prstGeom>
          <a:solidFill>
            <a:srgbClr val="94043E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latin typeface="Arial" panose="020B0604020202020204" pitchFamily="34" charset="0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D7800FE9-CD59-29ED-C4BB-A4FCD8C5D4B7}"/>
              </a:ext>
            </a:extLst>
          </p:cNvPr>
          <p:cNvSpPr txBox="1"/>
          <p:nvPr/>
        </p:nvSpPr>
        <p:spPr>
          <a:xfrm>
            <a:off x="0" y="783771"/>
            <a:ext cx="11615057" cy="58169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it-IT" sz="1600" b="1" dirty="0">
                <a:latin typeface="Arial" panose="020B0604020202020204" pitchFamily="34" charset="0"/>
              </a:rPr>
              <a:t>Branding locale: perché funziona</a:t>
            </a:r>
          </a:p>
          <a:p>
            <a:pPr>
              <a:buNone/>
            </a:pPr>
            <a:r>
              <a:rPr lang="it-IT" sz="1600" dirty="0">
                <a:latin typeface="Arial" panose="020B0604020202020204" pitchFamily="34" charset="0"/>
              </a:rPr>
              <a:t>“Quando parliamo di branding locale, dobbiamo capire che il successo dei brand locali </a:t>
            </a:r>
            <a:r>
              <a:rPr lang="it-IT" sz="1600" b="1" dirty="0">
                <a:latin typeface="Arial" panose="020B0604020202020204" pitchFamily="34" charset="0"/>
              </a:rPr>
              <a:t>non è una questione di dimensioni</a:t>
            </a:r>
            <a:r>
              <a:rPr lang="it-IT" sz="1600" dirty="0">
                <a:latin typeface="Arial" panose="020B0604020202020204" pitchFamily="34" charset="0"/>
              </a:rPr>
              <a:t>, ma di </a:t>
            </a:r>
            <a:r>
              <a:rPr lang="it-IT" sz="1600" b="1" dirty="0">
                <a:latin typeface="Arial" panose="020B0604020202020204" pitchFamily="34" charset="0"/>
              </a:rPr>
              <a:t>rilevanza culturale</a:t>
            </a:r>
            <a:r>
              <a:rPr lang="it-IT" sz="1600" dirty="0">
                <a:latin typeface="Arial" panose="020B0604020202020204" pitchFamily="34" charset="0"/>
              </a:rPr>
              <a:t>. La forza della marca locale deriva dal suo radicamento: conosce il contesto, parla la lingua del consumatore, capisce le sue abitudini e i suoi rituali di consumo.”</a:t>
            </a:r>
          </a:p>
          <a:p>
            <a:pPr>
              <a:buNone/>
            </a:pPr>
            <a:r>
              <a:rPr lang="it-IT" sz="1600" b="1" dirty="0">
                <a:latin typeface="Arial" panose="020B0604020202020204" pitchFamily="34" charset="0"/>
              </a:rPr>
              <a:t>Perché i brand locali funzionano così bene?</a:t>
            </a:r>
          </a:p>
          <a:p>
            <a:pPr>
              <a:buNone/>
            </a:pPr>
            <a:r>
              <a:rPr lang="it-IT" sz="1600" b="1" dirty="0">
                <a:latin typeface="Arial" panose="020B0604020202020204" pitchFamily="34" charset="0"/>
              </a:rPr>
              <a:t>1. Maggiore </a:t>
            </a:r>
            <a:r>
              <a:rPr lang="it-IT" sz="1600" b="1" dirty="0" err="1">
                <a:latin typeface="Arial" panose="020B0604020202020204" pitchFamily="34" charset="0"/>
              </a:rPr>
              <a:t>awareness</a:t>
            </a:r>
            <a:endParaRPr lang="it-IT" sz="1600" b="1" dirty="0">
              <a:latin typeface="Arial" panose="020B0604020202020204" pitchFamily="34" charset="0"/>
            </a:endParaRPr>
          </a:p>
          <a:p>
            <a:pPr>
              <a:buNone/>
            </a:pPr>
            <a:r>
              <a:rPr lang="it-IT" sz="1600" dirty="0">
                <a:latin typeface="Arial" panose="020B0604020202020204" pitchFamily="34" charset="0"/>
              </a:rPr>
              <a:t>I brand locali sono presenti da anni sul territorio, fanno parte del vissuto quotidiano del consumatore.</a:t>
            </a:r>
            <a:br>
              <a:rPr lang="it-IT" sz="1600" dirty="0">
                <a:latin typeface="Arial" panose="020B0604020202020204" pitchFamily="34" charset="0"/>
              </a:rPr>
            </a:br>
            <a:r>
              <a:rPr lang="it-IT" sz="1600" dirty="0">
                <a:latin typeface="Arial" panose="020B0604020202020204" pitchFamily="34" charset="0"/>
              </a:rPr>
              <a:t>→ Il consumatore li conosce perché “ci è cresciuto”.</a:t>
            </a:r>
          </a:p>
          <a:p>
            <a:pPr>
              <a:buNone/>
            </a:pPr>
            <a:r>
              <a:rPr lang="it-IT" sz="1600" i="1" dirty="0">
                <a:latin typeface="Arial" panose="020B0604020202020204" pitchFamily="34" charset="0"/>
              </a:rPr>
              <a:t>Esempio:</a:t>
            </a:r>
            <a:r>
              <a:rPr lang="it-IT" sz="1600" dirty="0">
                <a:latin typeface="Arial" panose="020B0604020202020204" pitchFamily="34" charset="0"/>
              </a:rPr>
              <a:t> </a:t>
            </a:r>
            <a:r>
              <a:rPr lang="it-IT" sz="1600" dirty="0" err="1">
                <a:latin typeface="Arial" panose="020B0604020202020204" pitchFamily="34" charset="0"/>
              </a:rPr>
              <a:t>Estathé</a:t>
            </a:r>
            <a:r>
              <a:rPr lang="it-IT" sz="1600" dirty="0">
                <a:latin typeface="Arial" panose="020B0604020202020204" pitchFamily="34" charset="0"/>
              </a:rPr>
              <a:t> in Italia, Yomo, Plasmon: prodotti che fanno parte dell’immaginario collettivo nazionale.</a:t>
            </a:r>
          </a:p>
          <a:p>
            <a:pPr>
              <a:buNone/>
            </a:pPr>
            <a:endParaRPr lang="it-IT" sz="1600" dirty="0">
              <a:latin typeface="Arial" panose="020B0604020202020204" pitchFamily="34" charset="0"/>
            </a:endParaRPr>
          </a:p>
          <a:p>
            <a:pPr>
              <a:buNone/>
            </a:pPr>
            <a:r>
              <a:rPr lang="it-IT" sz="1600" b="1" dirty="0">
                <a:latin typeface="Arial" panose="020B0604020202020204" pitchFamily="34" charset="0"/>
              </a:rPr>
              <a:t>2. Creano più fiducia</a:t>
            </a:r>
          </a:p>
          <a:p>
            <a:pPr>
              <a:buNone/>
            </a:pPr>
            <a:r>
              <a:rPr lang="it-IT" sz="1600" dirty="0">
                <a:latin typeface="Arial" panose="020B0604020202020204" pitchFamily="34" charset="0"/>
              </a:rPr>
              <a:t>La fiducia nasce dalla familiarità.</a:t>
            </a:r>
            <a:br>
              <a:rPr lang="it-IT" sz="1600" dirty="0">
                <a:latin typeface="Arial" panose="020B0604020202020204" pitchFamily="34" charset="0"/>
              </a:rPr>
            </a:br>
            <a:r>
              <a:rPr lang="it-IT" sz="1600" dirty="0">
                <a:latin typeface="Arial" panose="020B0604020202020204" pitchFamily="34" charset="0"/>
              </a:rPr>
              <a:t>Il consumatore riconosce un brand locale come “uno di casa”.</a:t>
            </a:r>
            <a:br>
              <a:rPr lang="it-IT" sz="1600" dirty="0">
                <a:latin typeface="Arial" panose="020B0604020202020204" pitchFamily="34" charset="0"/>
              </a:rPr>
            </a:br>
            <a:r>
              <a:rPr lang="it-IT" sz="1600" dirty="0">
                <a:latin typeface="Arial" panose="020B0604020202020204" pitchFamily="34" charset="0"/>
              </a:rPr>
              <a:t>Lo percepisce vicino, meno impersonale.</a:t>
            </a:r>
            <a:br>
              <a:rPr lang="it-IT" sz="1600" dirty="0">
                <a:latin typeface="Arial" panose="020B0604020202020204" pitchFamily="34" charset="0"/>
              </a:rPr>
            </a:br>
            <a:endParaRPr lang="it-IT" sz="1600" dirty="0">
              <a:latin typeface="Arial" panose="020B0604020202020204" pitchFamily="34" charset="0"/>
            </a:endParaRPr>
          </a:p>
          <a:p>
            <a:pPr>
              <a:buNone/>
            </a:pPr>
            <a:r>
              <a:rPr lang="it-IT" sz="1600" b="1" dirty="0">
                <a:latin typeface="Arial" panose="020B0604020202020204" pitchFamily="34" charset="0"/>
              </a:rPr>
              <a:t>3. Sono percepiti come affidabili, tradizionali, essenziali</a:t>
            </a:r>
          </a:p>
          <a:p>
            <a:pPr>
              <a:buNone/>
            </a:pPr>
            <a:r>
              <a:rPr lang="it-IT" sz="1600" dirty="0">
                <a:latin typeface="Arial" panose="020B0604020202020204" pitchFamily="34" charset="0"/>
              </a:rPr>
              <a:t>Molte ricerche – mostrano che i brand locali sono considerati: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1600" dirty="0">
                <a:latin typeface="Arial" panose="020B0604020202020204" pitchFamily="34" charset="0"/>
              </a:rPr>
              <a:t>più genuini,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1600" dirty="0">
                <a:latin typeface="Arial" panose="020B0604020202020204" pitchFamily="34" charset="0"/>
              </a:rPr>
              <a:t>più coerenti,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1600" dirty="0">
                <a:latin typeface="Arial" panose="020B0604020202020204" pitchFamily="34" charset="0"/>
              </a:rPr>
              <a:t>più radicati.</a:t>
            </a:r>
          </a:p>
          <a:p>
            <a:pPr>
              <a:buNone/>
            </a:pPr>
            <a:r>
              <a:rPr lang="it-IT" sz="1600" dirty="0">
                <a:latin typeface="Arial" panose="020B0604020202020204" pitchFamily="34" charset="0"/>
              </a:rPr>
              <a:t>Sono marchi che rappresentano valori culturali e identitari del territorio.</a:t>
            </a:r>
          </a:p>
          <a:p>
            <a:pPr>
              <a:buNone/>
            </a:pPr>
            <a:br>
              <a:rPr lang="it-IT" dirty="0">
                <a:latin typeface="Arial" panose="020B0604020202020204" pitchFamily="34" charset="0"/>
              </a:rPr>
            </a:br>
            <a:endParaRPr lang="it-IT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09985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347B9F-CFE2-D129-9975-C51BFBB6CB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UniTe Università degli studi di Teramo: informazioni e risorse utili">
            <a:extLst>
              <a:ext uri="{FF2B5EF4-FFF2-40B4-BE49-F238E27FC236}">
                <a16:creationId xmlns:a16="http://schemas.microsoft.com/office/drawing/2014/main" id="{A36D151A-0D0C-FA56-6FAE-DAA5177992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3200" y="78851"/>
            <a:ext cx="1638300" cy="789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tangolo 3">
            <a:extLst>
              <a:ext uri="{FF2B5EF4-FFF2-40B4-BE49-F238E27FC236}">
                <a16:creationId xmlns:a16="http://schemas.microsoft.com/office/drawing/2014/main" id="{CCF00D8C-97EB-F941-D01A-B905DA9E85C3}"/>
              </a:ext>
            </a:extLst>
          </p:cNvPr>
          <p:cNvSpPr/>
          <p:nvPr/>
        </p:nvSpPr>
        <p:spPr>
          <a:xfrm>
            <a:off x="0" y="6596743"/>
            <a:ext cx="12192000" cy="261257"/>
          </a:xfrm>
          <a:prstGeom prst="rect">
            <a:avLst/>
          </a:prstGeom>
          <a:solidFill>
            <a:srgbClr val="94043E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latin typeface="Arial" panose="020B0604020202020204" pitchFamily="34" charset="0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A1227E3D-861F-946D-11ED-35E594F7381F}"/>
              </a:ext>
            </a:extLst>
          </p:cNvPr>
          <p:cNvSpPr txBox="1"/>
          <p:nvPr/>
        </p:nvSpPr>
        <p:spPr>
          <a:xfrm>
            <a:off x="0" y="566057"/>
            <a:ext cx="11615057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br>
              <a:rPr lang="it-IT" sz="1600" dirty="0">
                <a:latin typeface="Arial" panose="020B0604020202020204" pitchFamily="34" charset="0"/>
              </a:rPr>
            </a:br>
            <a:endParaRPr lang="it-IT" sz="1600" dirty="0">
              <a:latin typeface="Arial" panose="020B0604020202020204" pitchFamily="34" charset="0"/>
            </a:endParaRPr>
          </a:p>
          <a:p>
            <a:pPr>
              <a:buNone/>
            </a:pPr>
            <a:r>
              <a:rPr lang="it-IT" sz="1600" b="1" dirty="0">
                <a:latin typeface="Arial" panose="020B0604020202020204" pitchFamily="34" charset="0"/>
              </a:rPr>
              <a:t>4. Rispondono meglio ai bisogni culturali locali</a:t>
            </a:r>
          </a:p>
          <a:p>
            <a:pPr>
              <a:buNone/>
            </a:pPr>
            <a:r>
              <a:rPr lang="it-IT" sz="1600" dirty="0">
                <a:latin typeface="Arial" panose="020B0604020202020204" pitchFamily="34" charset="0"/>
              </a:rPr>
              <a:t>I global brand devono essere universali.</a:t>
            </a:r>
            <a:br>
              <a:rPr lang="it-IT" sz="1600" dirty="0">
                <a:latin typeface="Arial" panose="020B0604020202020204" pitchFamily="34" charset="0"/>
              </a:rPr>
            </a:br>
            <a:r>
              <a:rPr lang="it-IT" sz="1600" dirty="0">
                <a:latin typeface="Arial" panose="020B0604020202020204" pitchFamily="34" charset="0"/>
              </a:rPr>
              <a:t>I </a:t>
            </a:r>
            <a:r>
              <a:rPr lang="it-IT" sz="1600" dirty="0" err="1">
                <a:latin typeface="Arial" panose="020B0604020202020204" pitchFamily="34" charset="0"/>
              </a:rPr>
              <a:t>local</a:t>
            </a:r>
            <a:r>
              <a:rPr lang="it-IT" sz="1600" dirty="0">
                <a:latin typeface="Arial" panose="020B0604020202020204" pitchFamily="34" charset="0"/>
              </a:rPr>
              <a:t> brand, invece, possono adattarsi alle specificità di gusto, di rituali, di preferenze.</a:t>
            </a:r>
          </a:p>
          <a:p>
            <a:pPr>
              <a:buNone/>
            </a:pPr>
            <a:r>
              <a:rPr lang="it-IT" sz="1600" i="1" dirty="0">
                <a:latin typeface="Arial" panose="020B0604020202020204" pitchFamily="34" charset="0"/>
              </a:rPr>
              <a:t>Esempio:</a:t>
            </a:r>
            <a:br>
              <a:rPr lang="it-IT" sz="1600" dirty="0">
                <a:latin typeface="Arial" panose="020B0604020202020204" pitchFamily="34" charset="0"/>
              </a:rPr>
            </a:br>
            <a:r>
              <a:rPr lang="it-IT" sz="1600" dirty="0">
                <a:latin typeface="Arial" panose="020B0604020202020204" pitchFamily="34" charset="0"/>
              </a:rPr>
              <a:t>Cibo e bevande: quasi impossibile per un brand globale replicare la varietà dei gusti locali.</a:t>
            </a:r>
          </a:p>
          <a:p>
            <a:pPr>
              <a:buNone/>
            </a:pPr>
            <a:br>
              <a:rPr lang="it-IT" sz="1600" dirty="0">
                <a:latin typeface="Arial" panose="020B0604020202020204" pitchFamily="34" charset="0"/>
              </a:rPr>
            </a:br>
            <a:endParaRPr lang="it-IT" sz="1600" dirty="0">
              <a:latin typeface="Arial" panose="020B0604020202020204" pitchFamily="34" charset="0"/>
            </a:endParaRPr>
          </a:p>
          <a:p>
            <a:pPr>
              <a:buNone/>
            </a:pPr>
            <a:r>
              <a:rPr lang="it-IT" sz="1600" b="1" dirty="0">
                <a:latin typeface="Arial" panose="020B0604020202020204" pitchFamily="34" charset="0"/>
              </a:rPr>
              <a:t>5. Sono più flessibili nel prezzo</a:t>
            </a:r>
          </a:p>
          <a:p>
            <a:pPr>
              <a:buNone/>
            </a:pPr>
            <a:r>
              <a:rPr lang="it-IT" sz="1600" dirty="0">
                <a:latin typeface="Arial" panose="020B0604020202020204" pitchFamily="34" charset="0"/>
              </a:rPr>
              <a:t>I brand locali possono adattare il prezzo al potere d’acquisto locale, alle aspettative culturali o ai competitor regionali.</a:t>
            </a:r>
          </a:p>
          <a:p>
            <a:pPr>
              <a:buNone/>
            </a:pPr>
            <a:r>
              <a:rPr lang="it-IT" sz="1600" dirty="0">
                <a:latin typeface="Arial" panose="020B0604020202020204" pitchFamily="34" charset="0"/>
              </a:rPr>
              <a:t>Un brand globale, invece, parte spesso da un posizionamento standardizzato che lascia meno margine di adattamento.</a:t>
            </a:r>
          </a:p>
          <a:p>
            <a:pPr>
              <a:buNone/>
            </a:pPr>
            <a:br>
              <a:rPr lang="it-IT" sz="1600" dirty="0">
                <a:latin typeface="Arial" panose="020B0604020202020204" pitchFamily="34" charset="0"/>
              </a:rPr>
            </a:br>
            <a:endParaRPr lang="it-IT" sz="1600" dirty="0">
              <a:latin typeface="Arial" panose="020B0604020202020204" pitchFamily="34" charset="0"/>
            </a:endParaRPr>
          </a:p>
          <a:p>
            <a:pPr>
              <a:buNone/>
            </a:pPr>
            <a:r>
              <a:rPr lang="it-IT" sz="1600" b="1" dirty="0">
                <a:latin typeface="Arial" panose="020B0604020202020204" pitchFamily="34" charset="0"/>
              </a:rPr>
              <a:t>6. Entrano più rapidamente nei mercati esteri via acquisizioni</a:t>
            </a:r>
          </a:p>
          <a:p>
            <a:pPr>
              <a:buNone/>
            </a:pPr>
            <a:r>
              <a:rPr lang="it-IT" sz="1600" dirty="0">
                <a:latin typeface="Arial" panose="020B0604020202020204" pitchFamily="34" charset="0"/>
              </a:rPr>
              <a:t>Molte grandi multinazionali preferiscono </a:t>
            </a:r>
            <a:r>
              <a:rPr lang="it-IT" sz="1600" b="1" dirty="0">
                <a:latin typeface="Arial" panose="020B0604020202020204" pitchFamily="34" charset="0"/>
              </a:rPr>
              <a:t>acquisire brand locali</a:t>
            </a:r>
            <a:r>
              <a:rPr lang="it-IT" sz="1600" dirty="0">
                <a:latin typeface="Arial" panose="020B0604020202020204" pitchFamily="34" charset="0"/>
              </a:rPr>
              <a:t> invece che crearne da zero, perché: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1600" dirty="0">
                <a:latin typeface="Arial" panose="020B0604020202020204" pitchFamily="34" charset="0"/>
              </a:rPr>
              <a:t>hanno già fiducia costruita nel tempo,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1600" dirty="0">
                <a:latin typeface="Arial" panose="020B0604020202020204" pitchFamily="34" charset="0"/>
              </a:rPr>
              <a:t>hanno già posizionamento,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1600" dirty="0">
                <a:latin typeface="Arial" panose="020B0604020202020204" pitchFamily="34" charset="0"/>
              </a:rPr>
              <a:t>conoscono il mercato.</a:t>
            </a:r>
          </a:p>
          <a:p>
            <a:pPr>
              <a:buNone/>
            </a:pPr>
            <a:r>
              <a:rPr lang="it-IT" sz="1600" dirty="0">
                <a:latin typeface="Arial" panose="020B0604020202020204" pitchFamily="34" charset="0"/>
              </a:rPr>
              <a:t>Esempio: Coca-Cola che acquisisce bevande locali (“</a:t>
            </a:r>
            <a:r>
              <a:rPr lang="it-IT" sz="1600" dirty="0" err="1">
                <a:latin typeface="Arial" panose="020B0604020202020204" pitchFamily="34" charset="0"/>
              </a:rPr>
              <a:t>Fuze</a:t>
            </a:r>
            <a:r>
              <a:rPr lang="it-IT" sz="1600" dirty="0">
                <a:latin typeface="Arial" panose="020B0604020202020204" pitchFamily="34" charset="0"/>
              </a:rPr>
              <a:t> Tea”), Nestlé con marchi locali di acqua e caffè.</a:t>
            </a:r>
          </a:p>
        </p:txBody>
      </p:sp>
    </p:spTree>
    <p:extLst>
      <p:ext uri="{BB962C8B-B14F-4D97-AF65-F5344CB8AC3E}">
        <p14:creationId xmlns:p14="http://schemas.microsoft.com/office/powerpoint/2010/main" val="26842809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CB1E36-B44F-9440-A545-F412BFB3B4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UniTe Università degli studi di Teramo: informazioni e risorse utili">
            <a:extLst>
              <a:ext uri="{FF2B5EF4-FFF2-40B4-BE49-F238E27FC236}">
                <a16:creationId xmlns:a16="http://schemas.microsoft.com/office/drawing/2014/main" id="{58F7A056-163A-B30B-A296-4A5DA11BB7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3200" y="78851"/>
            <a:ext cx="1638300" cy="789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tangolo 3">
            <a:extLst>
              <a:ext uri="{FF2B5EF4-FFF2-40B4-BE49-F238E27FC236}">
                <a16:creationId xmlns:a16="http://schemas.microsoft.com/office/drawing/2014/main" id="{9E2F5B1D-3935-A8FD-A33E-4E8899B5FD83}"/>
              </a:ext>
            </a:extLst>
          </p:cNvPr>
          <p:cNvSpPr/>
          <p:nvPr/>
        </p:nvSpPr>
        <p:spPr>
          <a:xfrm>
            <a:off x="0" y="6596743"/>
            <a:ext cx="12192000" cy="261257"/>
          </a:xfrm>
          <a:prstGeom prst="rect">
            <a:avLst/>
          </a:prstGeom>
          <a:solidFill>
            <a:srgbClr val="94043E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latin typeface="Arial" panose="020B0604020202020204" pitchFamily="34" charset="0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89054558-D193-1378-AC54-DBAB89735EFA}"/>
              </a:ext>
            </a:extLst>
          </p:cNvPr>
          <p:cNvSpPr txBox="1"/>
          <p:nvPr/>
        </p:nvSpPr>
        <p:spPr>
          <a:xfrm>
            <a:off x="1317172" y="1028343"/>
            <a:ext cx="9143999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it-IT" b="1" dirty="0">
                <a:latin typeface="Arial" panose="020B0604020202020204" pitchFamily="34" charset="0"/>
              </a:rPr>
              <a:t>Strategie ibride: il modello Henkel</a:t>
            </a:r>
          </a:p>
          <a:p>
            <a:pPr>
              <a:buNone/>
            </a:pPr>
            <a:r>
              <a:rPr lang="it-IT" dirty="0">
                <a:latin typeface="Arial" panose="020B0604020202020204" pitchFamily="34" charset="0"/>
              </a:rPr>
              <a:t>“Tra il global e il </a:t>
            </a:r>
            <a:r>
              <a:rPr lang="it-IT" dirty="0" err="1">
                <a:latin typeface="Arial" panose="020B0604020202020204" pitchFamily="34" charset="0"/>
              </a:rPr>
              <a:t>local</a:t>
            </a:r>
            <a:r>
              <a:rPr lang="it-IT" dirty="0">
                <a:latin typeface="Arial" panose="020B0604020202020204" pitchFamily="34" charset="0"/>
              </a:rPr>
              <a:t> esiste una terza via: il modello transnazionale, o </a:t>
            </a:r>
            <a:r>
              <a:rPr lang="it-IT" i="1" dirty="0">
                <a:latin typeface="Arial" panose="020B0604020202020204" pitchFamily="34" charset="0"/>
              </a:rPr>
              <a:t>Glocal </a:t>
            </a:r>
            <a:r>
              <a:rPr lang="it-IT" i="1" dirty="0" err="1">
                <a:latin typeface="Arial" panose="020B0604020202020204" pitchFamily="34" charset="0"/>
              </a:rPr>
              <a:t>Adaptive</a:t>
            </a:r>
            <a:r>
              <a:rPr lang="it-IT" i="1" dirty="0">
                <a:latin typeface="Arial" panose="020B0604020202020204" pitchFamily="34" charset="0"/>
              </a:rPr>
              <a:t> Strategy</a:t>
            </a:r>
            <a:r>
              <a:rPr lang="it-IT" dirty="0">
                <a:latin typeface="Arial" panose="020B0604020202020204" pitchFamily="34" charset="0"/>
              </a:rPr>
              <a:t>, introdotto da Henkel. È una strategia che combina i vantaggi di scala del global branding con la sensibilità culturale del </a:t>
            </a:r>
            <a:r>
              <a:rPr lang="it-IT" dirty="0" err="1">
                <a:latin typeface="Arial" panose="020B0604020202020204" pitchFamily="34" charset="0"/>
              </a:rPr>
              <a:t>local</a:t>
            </a:r>
            <a:r>
              <a:rPr lang="it-IT" dirty="0">
                <a:latin typeface="Arial" panose="020B0604020202020204" pitchFamily="34" charset="0"/>
              </a:rPr>
              <a:t> branding.”</a:t>
            </a:r>
          </a:p>
          <a:p>
            <a:pPr>
              <a:buNone/>
            </a:pPr>
            <a:r>
              <a:rPr lang="it-IT" b="1" dirty="0">
                <a:latin typeface="Arial" panose="020B0604020202020204" pitchFamily="34" charset="0"/>
              </a:rPr>
              <a:t> Logica del modello Henkel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dirty="0">
                <a:latin typeface="Arial" panose="020B0604020202020204" pitchFamily="34" charset="0"/>
              </a:rPr>
              <a:t>Usare </a:t>
            </a:r>
            <a:r>
              <a:rPr lang="it-IT" b="1" dirty="0">
                <a:latin typeface="Arial" panose="020B0604020202020204" pitchFamily="34" charset="0"/>
              </a:rPr>
              <a:t>un core brand globale</a:t>
            </a:r>
            <a:r>
              <a:rPr lang="it-IT" dirty="0">
                <a:latin typeface="Arial" panose="020B0604020202020204" pitchFamily="34" charset="0"/>
              </a:rPr>
              <a:t> dove la standardizzazione porta efficienza e identità forte.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dirty="0">
                <a:latin typeface="Arial" panose="020B0604020202020204" pitchFamily="34" charset="0"/>
              </a:rPr>
              <a:t>Usare </a:t>
            </a:r>
            <a:r>
              <a:rPr lang="it-IT" b="1" dirty="0">
                <a:latin typeface="Arial" panose="020B0604020202020204" pitchFamily="34" charset="0"/>
              </a:rPr>
              <a:t>brand locali o regionali</a:t>
            </a:r>
            <a:r>
              <a:rPr lang="it-IT" dirty="0">
                <a:latin typeface="Arial" panose="020B0604020202020204" pitchFamily="34" charset="0"/>
              </a:rPr>
              <a:t> dove serve adeguamento culturale o differenziazione competitiva.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dirty="0">
                <a:latin typeface="Arial" panose="020B0604020202020204" pitchFamily="34" charset="0"/>
              </a:rPr>
              <a:t>Utilizzare </a:t>
            </a:r>
            <a:r>
              <a:rPr lang="it-IT" b="1" dirty="0">
                <a:latin typeface="Arial" panose="020B0604020202020204" pitchFamily="34" charset="0"/>
              </a:rPr>
              <a:t>brand internazionali</a:t>
            </a:r>
            <a:r>
              <a:rPr lang="it-IT" dirty="0">
                <a:latin typeface="Arial" panose="020B0604020202020204" pitchFamily="34" charset="0"/>
              </a:rPr>
              <a:t> (a metà tra global e </a:t>
            </a:r>
            <a:r>
              <a:rPr lang="it-IT" dirty="0" err="1">
                <a:latin typeface="Arial" panose="020B0604020202020204" pitchFamily="34" charset="0"/>
              </a:rPr>
              <a:t>local</a:t>
            </a:r>
            <a:r>
              <a:rPr lang="it-IT" dirty="0">
                <a:latin typeface="Arial" panose="020B0604020202020204" pitchFamily="34" charset="0"/>
              </a:rPr>
              <a:t>) per categorie specifiche.</a:t>
            </a:r>
          </a:p>
          <a:p>
            <a:pPr>
              <a:buNone/>
            </a:pPr>
            <a:r>
              <a:rPr lang="it-IT" b="1" dirty="0">
                <a:latin typeface="Arial" panose="020B0604020202020204" pitchFamily="34" charset="0"/>
              </a:rPr>
              <a:t> Esempio reale – Henkel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b="1" dirty="0">
                <a:latin typeface="Arial" panose="020B0604020202020204" pitchFamily="34" charset="0"/>
              </a:rPr>
              <a:t>Persil</a:t>
            </a:r>
            <a:r>
              <a:rPr lang="it-IT" dirty="0">
                <a:latin typeface="Arial" panose="020B0604020202020204" pitchFamily="34" charset="0"/>
              </a:rPr>
              <a:t> → brand globale</a:t>
            </a:r>
            <a:br>
              <a:rPr lang="it-IT" dirty="0">
                <a:latin typeface="Arial" panose="020B0604020202020204" pitchFamily="34" charset="0"/>
              </a:rPr>
            </a:br>
            <a:r>
              <a:rPr lang="it-IT" dirty="0">
                <a:latin typeface="Arial" panose="020B0604020202020204" pitchFamily="34" charset="0"/>
              </a:rPr>
              <a:t>(stesso posizionamento internazionale, prodotto standardizzato)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b="1" dirty="0">
                <a:latin typeface="Arial" panose="020B0604020202020204" pitchFamily="34" charset="0"/>
              </a:rPr>
              <a:t>Dixan</a:t>
            </a:r>
            <a:r>
              <a:rPr lang="it-IT" dirty="0">
                <a:latin typeface="Arial" panose="020B0604020202020204" pitchFamily="34" charset="0"/>
              </a:rPr>
              <a:t> → brand locale per l’Italia</a:t>
            </a:r>
            <a:br>
              <a:rPr lang="it-IT" dirty="0">
                <a:latin typeface="Arial" panose="020B0604020202020204" pitchFamily="34" charset="0"/>
              </a:rPr>
            </a:br>
            <a:r>
              <a:rPr lang="it-IT" dirty="0">
                <a:latin typeface="Arial" panose="020B0604020202020204" pitchFamily="34" charset="0"/>
              </a:rPr>
              <a:t>(stesso prodotto di Persil, ma con nome locale perché culturalmente più adatto)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b="1" dirty="0">
                <a:latin typeface="Arial" panose="020B0604020202020204" pitchFamily="34" charset="0"/>
              </a:rPr>
              <a:t>Bref</a:t>
            </a:r>
            <a:r>
              <a:rPr lang="it-IT" dirty="0">
                <a:latin typeface="Arial" panose="020B0604020202020204" pitchFamily="34" charset="0"/>
              </a:rPr>
              <a:t> → brand internazionale</a:t>
            </a:r>
            <a:br>
              <a:rPr lang="it-IT" dirty="0">
                <a:latin typeface="Arial" panose="020B0604020202020204" pitchFamily="34" charset="0"/>
              </a:rPr>
            </a:br>
            <a:r>
              <a:rPr lang="it-IT" dirty="0">
                <a:latin typeface="Arial" panose="020B0604020202020204" pitchFamily="34" charset="0"/>
              </a:rPr>
              <a:t>(ampia diffusione in Europa, adattamenti variabili)</a:t>
            </a:r>
          </a:p>
        </p:txBody>
      </p:sp>
    </p:spTree>
    <p:extLst>
      <p:ext uri="{BB962C8B-B14F-4D97-AF65-F5344CB8AC3E}">
        <p14:creationId xmlns:p14="http://schemas.microsoft.com/office/powerpoint/2010/main" val="31619237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28AD30-E37E-B967-99F7-D0C4DDE742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UniTe Università degli studi di Teramo: informazioni e risorse utili">
            <a:extLst>
              <a:ext uri="{FF2B5EF4-FFF2-40B4-BE49-F238E27FC236}">
                <a16:creationId xmlns:a16="http://schemas.microsoft.com/office/drawing/2014/main" id="{EF3DB205-5668-75FF-671A-578CEE9887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3200" y="78851"/>
            <a:ext cx="1638300" cy="789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tangolo 3">
            <a:extLst>
              <a:ext uri="{FF2B5EF4-FFF2-40B4-BE49-F238E27FC236}">
                <a16:creationId xmlns:a16="http://schemas.microsoft.com/office/drawing/2014/main" id="{B5E10D7B-6777-0651-8724-857DEE03D821}"/>
              </a:ext>
            </a:extLst>
          </p:cNvPr>
          <p:cNvSpPr/>
          <p:nvPr/>
        </p:nvSpPr>
        <p:spPr>
          <a:xfrm>
            <a:off x="0" y="6596743"/>
            <a:ext cx="12192000" cy="261257"/>
          </a:xfrm>
          <a:prstGeom prst="rect">
            <a:avLst/>
          </a:prstGeom>
          <a:solidFill>
            <a:srgbClr val="94043E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latin typeface="Arial" panose="020B0604020202020204" pitchFamily="34" charset="0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A6EC6DC1-0604-2254-7111-D67C5260EF30}"/>
              </a:ext>
            </a:extLst>
          </p:cNvPr>
          <p:cNvSpPr txBox="1"/>
          <p:nvPr/>
        </p:nvSpPr>
        <p:spPr>
          <a:xfrm>
            <a:off x="3042557" y="756787"/>
            <a:ext cx="6106886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it-IT" b="1" dirty="0">
                <a:solidFill>
                  <a:srgbClr val="C00000"/>
                </a:solidFill>
                <a:latin typeface="Arial" panose="020B0604020202020204" pitchFamily="34" charset="0"/>
              </a:rPr>
              <a:t>Country Branding &amp; COO </a:t>
            </a:r>
            <a:r>
              <a:rPr lang="it-IT" b="1" dirty="0" err="1">
                <a:solidFill>
                  <a:srgbClr val="C00000"/>
                </a:solidFill>
                <a:latin typeface="Arial" panose="020B0604020202020204" pitchFamily="34" charset="0"/>
              </a:rPr>
              <a:t>Effect</a:t>
            </a:r>
            <a:endParaRPr lang="it-IT" b="1" dirty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pPr>
              <a:buNone/>
            </a:pPr>
            <a:r>
              <a:rPr lang="it-IT" dirty="0">
                <a:latin typeface="Arial" panose="020B0604020202020204" pitchFamily="34" charset="0"/>
              </a:rPr>
              <a:t>“Il branding di paese e il country of </a:t>
            </a:r>
            <a:r>
              <a:rPr lang="it-IT" dirty="0" err="1">
                <a:latin typeface="Arial" panose="020B0604020202020204" pitchFamily="34" charset="0"/>
              </a:rPr>
              <a:t>origin</a:t>
            </a:r>
            <a:r>
              <a:rPr lang="it-IT" dirty="0">
                <a:latin typeface="Arial" panose="020B0604020202020204" pitchFamily="34" charset="0"/>
              </a:rPr>
              <a:t> sono due concetti collegati, ma diversi.”</a:t>
            </a:r>
          </a:p>
          <a:p>
            <a:pPr>
              <a:buNone/>
            </a:pPr>
            <a:br>
              <a:rPr lang="it-IT" dirty="0">
                <a:latin typeface="Arial" panose="020B0604020202020204" pitchFamily="34" charset="0"/>
              </a:rPr>
            </a:br>
            <a:endParaRPr lang="it-IT" dirty="0">
              <a:latin typeface="Arial" panose="020B0604020202020204" pitchFamily="34" charset="0"/>
            </a:endParaRPr>
          </a:p>
          <a:p>
            <a:pPr>
              <a:buNone/>
            </a:pPr>
            <a:r>
              <a:rPr lang="it-IT" b="1" dirty="0">
                <a:latin typeface="Arial" panose="020B0604020202020204" pitchFamily="34" charset="0"/>
              </a:rPr>
              <a:t> Country Branding – La marca del Paese</a:t>
            </a:r>
          </a:p>
          <a:p>
            <a:pPr>
              <a:buNone/>
            </a:pPr>
            <a:r>
              <a:rPr lang="it-IT" dirty="0">
                <a:latin typeface="Arial" panose="020B0604020202020204" pitchFamily="34" charset="0"/>
              </a:rPr>
              <a:t>È il processo attraverso cui uno Stato crea una </a:t>
            </a:r>
            <a:r>
              <a:rPr lang="it-IT" b="1" dirty="0">
                <a:latin typeface="Arial" panose="020B0604020202020204" pitchFamily="34" charset="0"/>
              </a:rPr>
              <a:t>identità di marca nazionale</a:t>
            </a:r>
            <a:r>
              <a:rPr lang="it-IT" dirty="0">
                <a:latin typeface="Arial" panose="020B0604020202020204" pitchFamily="34" charset="0"/>
              </a:rPr>
              <a:t>.</a:t>
            </a:r>
          </a:p>
          <a:p>
            <a:pPr>
              <a:buNone/>
            </a:pPr>
            <a:r>
              <a:rPr lang="it-IT" dirty="0">
                <a:latin typeface="Arial" panose="020B0604020202020204" pitchFamily="34" charset="0"/>
              </a:rPr>
              <a:t>Obiettivi: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dirty="0">
                <a:latin typeface="Arial" panose="020B0604020202020204" pitchFamily="34" charset="0"/>
              </a:rPr>
              <a:t>attrarre investimenti;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dirty="0">
                <a:latin typeface="Arial" panose="020B0604020202020204" pitchFamily="34" charset="0"/>
              </a:rPr>
              <a:t>promuovere turismo;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dirty="0">
                <a:latin typeface="Arial" panose="020B0604020202020204" pitchFamily="34" charset="0"/>
              </a:rPr>
              <a:t>sostenere l’export;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dirty="0">
                <a:latin typeface="Arial" panose="020B0604020202020204" pitchFamily="34" charset="0"/>
              </a:rPr>
              <a:t>costruire valore reputazionale.</a:t>
            </a:r>
          </a:p>
          <a:p>
            <a:pPr>
              <a:buNone/>
            </a:pPr>
            <a:r>
              <a:rPr lang="it-IT" dirty="0">
                <a:latin typeface="Arial" panose="020B0604020202020204" pitchFamily="34" charset="0"/>
              </a:rPr>
              <a:t>È la logica del “</a:t>
            </a:r>
            <a:r>
              <a:rPr lang="it-IT" dirty="0" err="1">
                <a:latin typeface="Arial" panose="020B0604020202020204" pitchFamily="34" charset="0"/>
              </a:rPr>
              <a:t>nation</a:t>
            </a:r>
            <a:r>
              <a:rPr lang="it-IT" dirty="0">
                <a:latin typeface="Arial" panose="020B0604020202020204" pitchFamily="34" charset="0"/>
              </a:rPr>
              <a:t> branding”: il Paese come brand.</a:t>
            </a:r>
          </a:p>
          <a:p>
            <a:pPr>
              <a:buNone/>
            </a:pPr>
            <a:r>
              <a:rPr lang="it-IT" i="1" dirty="0">
                <a:latin typeface="Arial" panose="020B0604020202020204" pitchFamily="34" charset="0"/>
              </a:rPr>
              <a:t>Esempi:</a:t>
            </a:r>
            <a:endParaRPr lang="it-IT" dirty="0">
              <a:latin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it-IT" dirty="0">
                <a:latin typeface="Arial" panose="020B0604020202020204" pitchFamily="34" charset="0"/>
              </a:rPr>
              <a:t>“Japan: Technology </a:t>
            </a:r>
            <a:r>
              <a:rPr lang="it-IT" dirty="0" err="1">
                <a:latin typeface="Arial" panose="020B0604020202020204" pitchFamily="34" charset="0"/>
              </a:rPr>
              <a:t>meets</a:t>
            </a:r>
            <a:r>
              <a:rPr lang="it-IT" dirty="0">
                <a:latin typeface="Arial" panose="020B0604020202020204" pitchFamily="34" charset="0"/>
              </a:rPr>
              <a:t> </a:t>
            </a:r>
            <a:r>
              <a:rPr lang="it-IT" dirty="0" err="1">
                <a:latin typeface="Arial" panose="020B0604020202020204" pitchFamily="34" charset="0"/>
              </a:rPr>
              <a:t>Tradition</a:t>
            </a:r>
            <a:r>
              <a:rPr lang="it-IT" dirty="0">
                <a:latin typeface="Arial" panose="020B0604020202020204" pitchFamily="34" charset="0"/>
              </a:rPr>
              <a:t>”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dirty="0">
                <a:latin typeface="Arial" panose="020B0604020202020204" pitchFamily="34" charset="0"/>
              </a:rPr>
              <a:t>“France: The Art of Living”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dirty="0">
                <a:latin typeface="Arial" panose="020B0604020202020204" pitchFamily="34" charset="0"/>
              </a:rPr>
              <a:t>“Italia: The </a:t>
            </a:r>
            <a:r>
              <a:rPr lang="it-IT" dirty="0" err="1">
                <a:latin typeface="Arial" panose="020B0604020202020204" pitchFamily="34" charset="0"/>
              </a:rPr>
              <a:t>Extraordinary</a:t>
            </a:r>
            <a:r>
              <a:rPr lang="it-IT" dirty="0">
                <a:latin typeface="Arial" panose="020B0604020202020204" pitchFamily="34" charset="0"/>
              </a:rPr>
              <a:t> </a:t>
            </a:r>
            <a:r>
              <a:rPr lang="it-IT" dirty="0" err="1">
                <a:latin typeface="Arial" panose="020B0604020202020204" pitchFamily="34" charset="0"/>
              </a:rPr>
              <a:t>Commonplace</a:t>
            </a:r>
            <a:r>
              <a:rPr lang="it-IT" dirty="0">
                <a:latin typeface="Arial" panose="020B0604020202020204" pitchFamily="34" charset="0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54247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D91372-0FD2-5574-5FE3-2CF60EE7EB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UniTe Università degli studi di Teramo: informazioni e risorse utili">
            <a:extLst>
              <a:ext uri="{FF2B5EF4-FFF2-40B4-BE49-F238E27FC236}">
                <a16:creationId xmlns:a16="http://schemas.microsoft.com/office/drawing/2014/main" id="{2A9A1C70-74CA-3E74-DAF3-6E6BE9A716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3200" y="78851"/>
            <a:ext cx="1638300" cy="789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tangolo 3">
            <a:extLst>
              <a:ext uri="{FF2B5EF4-FFF2-40B4-BE49-F238E27FC236}">
                <a16:creationId xmlns:a16="http://schemas.microsoft.com/office/drawing/2014/main" id="{4483540E-4F66-52CF-AFA3-0301C1BA9758}"/>
              </a:ext>
            </a:extLst>
          </p:cNvPr>
          <p:cNvSpPr/>
          <p:nvPr/>
        </p:nvSpPr>
        <p:spPr>
          <a:xfrm>
            <a:off x="0" y="6596743"/>
            <a:ext cx="12192000" cy="261257"/>
          </a:xfrm>
          <a:prstGeom prst="rect">
            <a:avLst/>
          </a:prstGeom>
          <a:solidFill>
            <a:srgbClr val="94043E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latin typeface="Arial" panose="020B0604020202020204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5CDDB495-907B-B6D7-700F-81A06E6A24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7028" y="1823611"/>
            <a:ext cx="7293429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it-IT" altLang="it-IT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AGENDA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t-IT" altLang="it-IT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Branding globale, locale e transnazionale</a:t>
            </a:r>
            <a:endParaRPr kumimoji="0" lang="it-IT" altLang="it-IT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t-IT" altLang="it-IT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La marca commerciale (private label): funzioni, modelli, strategie</a:t>
            </a:r>
            <a:endParaRPr kumimoji="0" lang="it-IT" altLang="it-IT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0826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31320C-8CAE-3C05-FB62-1C3C7B1AA9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UniTe Università degli studi di Teramo: informazioni e risorse utili">
            <a:extLst>
              <a:ext uri="{FF2B5EF4-FFF2-40B4-BE49-F238E27FC236}">
                <a16:creationId xmlns:a16="http://schemas.microsoft.com/office/drawing/2014/main" id="{00215502-7DD4-6EDA-B0FE-4BD7FAD66E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3200" y="78851"/>
            <a:ext cx="1638300" cy="789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tangolo 3">
            <a:extLst>
              <a:ext uri="{FF2B5EF4-FFF2-40B4-BE49-F238E27FC236}">
                <a16:creationId xmlns:a16="http://schemas.microsoft.com/office/drawing/2014/main" id="{86135E0C-D392-7198-0C50-692BD10C8AD6}"/>
              </a:ext>
            </a:extLst>
          </p:cNvPr>
          <p:cNvSpPr/>
          <p:nvPr/>
        </p:nvSpPr>
        <p:spPr>
          <a:xfrm>
            <a:off x="0" y="6596743"/>
            <a:ext cx="12192000" cy="261257"/>
          </a:xfrm>
          <a:prstGeom prst="rect">
            <a:avLst/>
          </a:prstGeom>
          <a:solidFill>
            <a:srgbClr val="94043E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latin typeface="Arial" panose="020B0604020202020204" pitchFamily="34" charset="0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C872CB02-A9EA-AD04-F88D-8FF706021EDC}"/>
              </a:ext>
            </a:extLst>
          </p:cNvPr>
          <p:cNvSpPr txBox="1"/>
          <p:nvPr/>
        </p:nvSpPr>
        <p:spPr>
          <a:xfrm>
            <a:off x="3042557" y="2003282"/>
            <a:ext cx="6106886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it-IT" b="1" dirty="0">
                <a:solidFill>
                  <a:srgbClr val="C00000"/>
                </a:solidFill>
                <a:latin typeface="Arial" panose="020B0604020202020204" pitchFamily="34" charset="0"/>
              </a:rPr>
              <a:t>Country of </a:t>
            </a:r>
            <a:r>
              <a:rPr lang="it-IT" b="1" dirty="0" err="1">
                <a:solidFill>
                  <a:srgbClr val="C00000"/>
                </a:solidFill>
                <a:latin typeface="Arial" panose="020B0604020202020204" pitchFamily="34" charset="0"/>
              </a:rPr>
              <a:t>Origin</a:t>
            </a:r>
            <a:r>
              <a:rPr lang="it-IT" b="1" dirty="0">
                <a:solidFill>
                  <a:srgbClr val="C00000"/>
                </a:solidFill>
                <a:latin typeface="Arial" panose="020B0604020202020204" pitchFamily="34" charset="0"/>
              </a:rPr>
              <a:t> </a:t>
            </a:r>
            <a:r>
              <a:rPr lang="it-IT" b="1" dirty="0" err="1">
                <a:solidFill>
                  <a:srgbClr val="C00000"/>
                </a:solidFill>
                <a:latin typeface="Arial" panose="020B0604020202020204" pitchFamily="34" charset="0"/>
              </a:rPr>
              <a:t>Effect</a:t>
            </a:r>
            <a:r>
              <a:rPr lang="it-IT" b="1" dirty="0">
                <a:solidFill>
                  <a:srgbClr val="C00000"/>
                </a:solidFill>
                <a:latin typeface="Arial" panose="020B0604020202020204" pitchFamily="34" charset="0"/>
              </a:rPr>
              <a:t> (COO) – L’effetto origine</a:t>
            </a:r>
          </a:p>
          <a:p>
            <a:pPr>
              <a:buNone/>
            </a:pPr>
            <a:r>
              <a:rPr lang="it-IT" dirty="0">
                <a:latin typeface="Arial" panose="020B0604020202020204" pitchFamily="34" charset="0"/>
              </a:rPr>
              <a:t>È l’influenza che l’origine geografica esercita sulla percezione del prodotto.</a:t>
            </a:r>
          </a:p>
          <a:p>
            <a:pPr>
              <a:buNone/>
            </a:pPr>
            <a:r>
              <a:rPr lang="it-IT" dirty="0">
                <a:latin typeface="Arial" panose="020B0604020202020204" pitchFamily="34" charset="0"/>
              </a:rPr>
              <a:t>Non riguarda il Paese in sé, ma </a:t>
            </a:r>
            <a:r>
              <a:rPr lang="it-IT" b="1" dirty="0">
                <a:latin typeface="Arial" panose="020B0604020202020204" pitchFamily="34" charset="0"/>
              </a:rPr>
              <a:t>la marca</a:t>
            </a:r>
            <a:r>
              <a:rPr lang="it-IT" dirty="0">
                <a:latin typeface="Arial" panose="020B0604020202020204" pitchFamily="34" charset="0"/>
              </a:rPr>
              <a:t>:</a:t>
            </a:r>
            <a:br>
              <a:rPr lang="it-IT" dirty="0">
                <a:latin typeface="Arial" panose="020B0604020202020204" pitchFamily="34" charset="0"/>
              </a:rPr>
            </a:br>
            <a:r>
              <a:rPr lang="it-IT" dirty="0">
                <a:latin typeface="Arial" panose="020B0604020202020204" pitchFamily="34" charset="0"/>
              </a:rPr>
              <a:t>se il consumatore percepisce il prodotto come “francese”, “tedesco”, “italiano”, ciò modifica: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dirty="0">
                <a:latin typeface="Arial" panose="020B0604020202020204" pitchFamily="34" charset="0"/>
              </a:rPr>
              <a:t>qualità percepita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dirty="0">
                <a:latin typeface="Arial" panose="020B0604020202020204" pitchFamily="34" charset="0"/>
              </a:rPr>
              <a:t>valore simbolico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dirty="0">
                <a:latin typeface="Arial" panose="020B0604020202020204" pitchFamily="34" charset="0"/>
              </a:rPr>
              <a:t>disponibilità a pagare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dirty="0">
                <a:latin typeface="Arial" panose="020B0604020202020204" pitchFamily="34" charset="0"/>
              </a:rPr>
              <a:t>fiducia</a:t>
            </a:r>
          </a:p>
        </p:txBody>
      </p:sp>
    </p:spTree>
    <p:extLst>
      <p:ext uri="{BB962C8B-B14F-4D97-AF65-F5344CB8AC3E}">
        <p14:creationId xmlns:p14="http://schemas.microsoft.com/office/powerpoint/2010/main" val="33441668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9A3108-31F7-26F3-D779-2F29418185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UniTe Università degli studi di Teramo: informazioni e risorse utili">
            <a:extLst>
              <a:ext uri="{FF2B5EF4-FFF2-40B4-BE49-F238E27FC236}">
                <a16:creationId xmlns:a16="http://schemas.microsoft.com/office/drawing/2014/main" id="{0B418F54-EC77-7E7D-B8BB-783CB4B95D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3200" y="78851"/>
            <a:ext cx="1638300" cy="789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tangolo 3">
            <a:extLst>
              <a:ext uri="{FF2B5EF4-FFF2-40B4-BE49-F238E27FC236}">
                <a16:creationId xmlns:a16="http://schemas.microsoft.com/office/drawing/2014/main" id="{0D3CA513-084C-82B9-3B65-044AADF90BBC}"/>
              </a:ext>
            </a:extLst>
          </p:cNvPr>
          <p:cNvSpPr/>
          <p:nvPr/>
        </p:nvSpPr>
        <p:spPr>
          <a:xfrm>
            <a:off x="0" y="6596743"/>
            <a:ext cx="12192000" cy="261257"/>
          </a:xfrm>
          <a:prstGeom prst="rect">
            <a:avLst/>
          </a:prstGeom>
          <a:solidFill>
            <a:srgbClr val="94043E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latin typeface="Arial" panose="020B0604020202020204" pitchFamily="34" charset="0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F7FC55EA-7CD5-137A-690F-684335692BB6}"/>
              </a:ext>
            </a:extLst>
          </p:cNvPr>
          <p:cNvSpPr txBox="1"/>
          <p:nvPr/>
        </p:nvSpPr>
        <p:spPr>
          <a:xfrm>
            <a:off x="3042557" y="2695779"/>
            <a:ext cx="6106886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it-IT" b="1" dirty="0">
                <a:latin typeface="Arial" panose="020B0604020202020204" pitchFamily="34" charset="0"/>
              </a:rPr>
              <a:t>Strumenti per comunicare il COO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b="1" dirty="0">
                <a:latin typeface="Arial" panose="020B0604020202020204" pitchFamily="34" charset="0"/>
              </a:rPr>
              <a:t>Brand name</a:t>
            </a:r>
            <a:r>
              <a:rPr lang="it-IT" dirty="0">
                <a:latin typeface="Arial" panose="020B0604020202020204" pitchFamily="34" charset="0"/>
              </a:rPr>
              <a:t> → SWATCH richiama la Svizzera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b="1" dirty="0">
                <a:latin typeface="Arial" panose="020B0604020202020204" pitchFamily="34" charset="0"/>
              </a:rPr>
              <a:t>Visual </a:t>
            </a:r>
            <a:r>
              <a:rPr lang="it-IT" b="1" dirty="0" err="1">
                <a:latin typeface="Arial" panose="020B0604020202020204" pitchFamily="34" charset="0"/>
              </a:rPr>
              <a:t>identity</a:t>
            </a:r>
            <a:r>
              <a:rPr lang="it-IT" dirty="0">
                <a:latin typeface="Arial" panose="020B0604020202020204" pitchFamily="34" charset="0"/>
              </a:rPr>
              <a:t> → colori, simboli, stile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b="1" dirty="0">
                <a:latin typeface="Arial" panose="020B0604020202020204" pitchFamily="34" charset="0"/>
              </a:rPr>
              <a:t>Slogan</a:t>
            </a:r>
            <a:r>
              <a:rPr lang="it-IT" dirty="0">
                <a:latin typeface="Arial" panose="020B0604020202020204" pitchFamily="34" charset="0"/>
              </a:rPr>
              <a:t> → “</a:t>
            </a:r>
            <a:r>
              <a:rPr lang="it-IT" dirty="0" err="1">
                <a:latin typeface="Arial" panose="020B0604020202020204" pitchFamily="34" charset="0"/>
              </a:rPr>
              <a:t>People's</a:t>
            </a:r>
            <a:r>
              <a:rPr lang="it-IT" dirty="0">
                <a:latin typeface="Arial" panose="020B0604020202020204" pitchFamily="34" charset="0"/>
              </a:rPr>
              <a:t> </a:t>
            </a:r>
            <a:r>
              <a:rPr lang="it-IT" dirty="0" err="1">
                <a:latin typeface="Arial" panose="020B0604020202020204" pitchFamily="34" charset="0"/>
              </a:rPr>
              <a:t>shoes</a:t>
            </a:r>
            <a:r>
              <a:rPr lang="it-IT" dirty="0">
                <a:latin typeface="Arial" panose="020B0604020202020204" pitchFamily="34" charset="0"/>
              </a:rPr>
              <a:t> of </a:t>
            </a:r>
            <a:r>
              <a:rPr lang="it-IT" dirty="0" err="1">
                <a:latin typeface="Arial" panose="020B0604020202020204" pitchFamily="34" charset="0"/>
              </a:rPr>
              <a:t>Italy</a:t>
            </a:r>
            <a:r>
              <a:rPr lang="it-IT" dirty="0">
                <a:latin typeface="Arial" panose="020B0604020202020204" pitchFamily="34" charset="0"/>
              </a:rPr>
              <a:t>” (Superga)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b="1" dirty="0">
                <a:latin typeface="Arial" panose="020B0604020202020204" pitchFamily="34" charset="0"/>
              </a:rPr>
              <a:t>Tone of voice</a:t>
            </a:r>
            <a:r>
              <a:rPr lang="it-IT" dirty="0">
                <a:latin typeface="Arial" panose="020B0604020202020204" pitchFamily="34" charset="0"/>
              </a:rPr>
              <a:t> → estetica, vocabolario, storytelling</a:t>
            </a:r>
          </a:p>
        </p:txBody>
      </p:sp>
    </p:spTree>
    <p:extLst>
      <p:ext uri="{BB962C8B-B14F-4D97-AF65-F5344CB8AC3E}">
        <p14:creationId xmlns:p14="http://schemas.microsoft.com/office/powerpoint/2010/main" val="39262892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869011-01DE-BC40-D6C4-3CA26B8E8D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UniTe Università degli studi di Teramo: informazioni e risorse utili">
            <a:extLst>
              <a:ext uri="{FF2B5EF4-FFF2-40B4-BE49-F238E27FC236}">
                <a16:creationId xmlns:a16="http://schemas.microsoft.com/office/drawing/2014/main" id="{ABD3A74E-5EE7-CCF7-06AF-FC147943DE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3200" y="78851"/>
            <a:ext cx="1638300" cy="789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tangolo 3">
            <a:extLst>
              <a:ext uri="{FF2B5EF4-FFF2-40B4-BE49-F238E27FC236}">
                <a16:creationId xmlns:a16="http://schemas.microsoft.com/office/drawing/2014/main" id="{75D8D017-7924-EA6C-557E-B04DFF503713}"/>
              </a:ext>
            </a:extLst>
          </p:cNvPr>
          <p:cNvSpPr/>
          <p:nvPr/>
        </p:nvSpPr>
        <p:spPr>
          <a:xfrm>
            <a:off x="0" y="6596743"/>
            <a:ext cx="12192000" cy="261257"/>
          </a:xfrm>
          <a:prstGeom prst="rect">
            <a:avLst/>
          </a:prstGeom>
          <a:solidFill>
            <a:srgbClr val="94043E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latin typeface="Arial" panose="020B0604020202020204" pitchFamily="34" charset="0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C33C66BB-A329-6FF9-2807-989C01727B16}"/>
              </a:ext>
            </a:extLst>
          </p:cNvPr>
          <p:cNvSpPr txBox="1"/>
          <p:nvPr/>
        </p:nvSpPr>
        <p:spPr>
          <a:xfrm>
            <a:off x="3042557" y="2418781"/>
            <a:ext cx="6106886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it-IT" b="1" dirty="0">
                <a:latin typeface="Arial" panose="020B0604020202020204" pitchFamily="34" charset="0"/>
              </a:rPr>
              <a:t>Cluster di consumatori rispetto al COO</a:t>
            </a:r>
          </a:p>
          <a:p>
            <a:pPr>
              <a:buFont typeface="+mj-lt"/>
              <a:buAutoNum type="arabicPeriod"/>
            </a:pPr>
            <a:r>
              <a:rPr lang="it-IT" b="1" dirty="0">
                <a:latin typeface="Arial" panose="020B0604020202020204" pitchFamily="34" charset="0"/>
              </a:rPr>
              <a:t>Patrioti</a:t>
            </a:r>
            <a:r>
              <a:rPr lang="it-IT" dirty="0">
                <a:latin typeface="Arial" panose="020B0604020202020204" pitchFamily="34" charset="0"/>
              </a:rPr>
              <a:t> – comprano prodotti del proprio Paese per identità</a:t>
            </a:r>
          </a:p>
          <a:p>
            <a:pPr>
              <a:buFont typeface="+mj-lt"/>
              <a:buAutoNum type="arabicPeriod"/>
            </a:pPr>
            <a:r>
              <a:rPr lang="it-IT" b="1" dirty="0">
                <a:latin typeface="Arial" panose="020B0604020202020204" pitchFamily="34" charset="0"/>
              </a:rPr>
              <a:t>Ostili</a:t>
            </a:r>
            <a:r>
              <a:rPr lang="it-IT" dirty="0">
                <a:latin typeface="Arial" panose="020B0604020202020204" pitchFamily="34" charset="0"/>
              </a:rPr>
              <a:t> – rifiutano prodotti di determinati Paesi</a:t>
            </a:r>
          </a:p>
          <a:p>
            <a:pPr>
              <a:buFont typeface="+mj-lt"/>
              <a:buAutoNum type="arabicPeriod"/>
            </a:pPr>
            <a:r>
              <a:rPr lang="it-IT" b="1" dirty="0">
                <a:latin typeface="Arial" panose="020B0604020202020204" pitchFamily="34" charset="0"/>
              </a:rPr>
              <a:t>Traditori</a:t>
            </a:r>
            <a:r>
              <a:rPr lang="it-IT" dirty="0">
                <a:latin typeface="Arial" panose="020B0604020202020204" pitchFamily="34" charset="0"/>
              </a:rPr>
              <a:t> – preferiscono i prodotti stranieri (es. i “francofili”)</a:t>
            </a:r>
          </a:p>
          <a:p>
            <a:pPr>
              <a:buFont typeface="+mj-lt"/>
              <a:buAutoNum type="arabicPeriod"/>
            </a:pPr>
            <a:r>
              <a:rPr lang="it-IT" b="1" dirty="0">
                <a:latin typeface="Arial" panose="020B0604020202020204" pitchFamily="34" charset="0"/>
              </a:rPr>
              <a:t>Cosmopoliti</a:t>
            </a:r>
            <a:r>
              <a:rPr lang="it-IT" dirty="0">
                <a:latin typeface="Arial" panose="020B0604020202020204" pitchFamily="34" charset="0"/>
              </a:rPr>
              <a:t> – indifferenti all’origine, orientati alla qualità globale</a:t>
            </a:r>
          </a:p>
        </p:txBody>
      </p:sp>
    </p:spTree>
    <p:extLst>
      <p:ext uri="{BB962C8B-B14F-4D97-AF65-F5344CB8AC3E}">
        <p14:creationId xmlns:p14="http://schemas.microsoft.com/office/powerpoint/2010/main" val="5530460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A9DF0DFE-78A4-E7EF-C7B1-2093749198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UniTe Università degli studi di Teramo: informazioni e risorse utili">
            <a:extLst>
              <a:ext uri="{FF2B5EF4-FFF2-40B4-BE49-F238E27FC236}">
                <a16:creationId xmlns:a16="http://schemas.microsoft.com/office/drawing/2014/main" id="{9647D140-DDC2-E53C-EE98-0A34E55088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3200" y="78851"/>
            <a:ext cx="1638300" cy="789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tangolo 3">
            <a:extLst>
              <a:ext uri="{FF2B5EF4-FFF2-40B4-BE49-F238E27FC236}">
                <a16:creationId xmlns:a16="http://schemas.microsoft.com/office/drawing/2014/main" id="{48D7AD0D-3E30-4C66-FDFE-01093FD501CE}"/>
              </a:ext>
            </a:extLst>
          </p:cNvPr>
          <p:cNvSpPr/>
          <p:nvPr/>
        </p:nvSpPr>
        <p:spPr>
          <a:xfrm>
            <a:off x="0" y="6596743"/>
            <a:ext cx="12192000" cy="261257"/>
          </a:xfrm>
          <a:prstGeom prst="rect">
            <a:avLst/>
          </a:prstGeom>
          <a:solidFill>
            <a:srgbClr val="94043E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latin typeface="Arial" panose="020B0604020202020204" pitchFamily="34" charset="0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1C6EFAA3-909E-3BA7-BE84-8310A7F8F9F8}"/>
              </a:ext>
            </a:extLst>
          </p:cNvPr>
          <p:cNvSpPr txBox="1"/>
          <p:nvPr/>
        </p:nvSpPr>
        <p:spPr>
          <a:xfrm>
            <a:off x="631371" y="306123"/>
            <a:ext cx="9731829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it-IT" b="1" dirty="0">
                <a:latin typeface="Arial" panose="020B0604020202020204" pitchFamily="34" charset="0"/>
              </a:rPr>
              <a:t>Perché le imprese usano il COO?</a:t>
            </a:r>
          </a:p>
          <a:p>
            <a:pPr>
              <a:buNone/>
            </a:pPr>
            <a:r>
              <a:rPr lang="it-IT" dirty="0">
                <a:latin typeface="Arial" panose="020B0604020202020204" pitchFamily="34" charset="0"/>
              </a:rPr>
              <a:t>“Il ‘Made in’ non è un dettaglio: è un asset strategico.”</a:t>
            </a:r>
          </a:p>
          <a:p>
            <a:pPr>
              <a:buNone/>
            </a:pPr>
            <a:r>
              <a:rPr lang="it-IT" dirty="0">
                <a:latin typeface="Arial" panose="020B0604020202020204" pitchFamily="34" charset="0"/>
              </a:rPr>
              <a:t>Ecco perché le imprese lo valorizzano:</a:t>
            </a:r>
          </a:p>
          <a:p>
            <a:pPr>
              <a:buNone/>
            </a:pPr>
            <a:r>
              <a:rPr lang="it-IT" b="1" dirty="0">
                <a:latin typeface="Arial" panose="020B0604020202020204" pitchFamily="34" charset="0"/>
              </a:rPr>
              <a:t>1. Premium price</a:t>
            </a:r>
          </a:p>
          <a:p>
            <a:pPr>
              <a:buNone/>
            </a:pPr>
            <a:r>
              <a:rPr lang="it-IT" dirty="0">
                <a:latin typeface="Arial" panose="020B0604020202020204" pitchFamily="34" charset="0"/>
              </a:rPr>
              <a:t>Certi “Made in” permettono di alzare il prezzo</a:t>
            </a:r>
            <a:br>
              <a:rPr lang="it-IT" dirty="0">
                <a:latin typeface="Arial" panose="020B0604020202020204" pitchFamily="34" charset="0"/>
              </a:rPr>
            </a:br>
            <a:r>
              <a:rPr lang="it-IT" dirty="0">
                <a:latin typeface="Arial" panose="020B0604020202020204" pitchFamily="34" charset="0"/>
              </a:rPr>
              <a:t>(es. Swiss </a:t>
            </a:r>
            <a:r>
              <a:rPr lang="it-IT" dirty="0" err="1">
                <a:latin typeface="Arial" panose="020B0604020202020204" pitchFamily="34" charset="0"/>
              </a:rPr>
              <a:t>watches</a:t>
            </a:r>
            <a:r>
              <a:rPr lang="it-IT" dirty="0">
                <a:latin typeface="Arial" panose="020B0604020202020204" pitchFamily="34" charset="0"/>
              </a:rPr>
              <a:t>, Made in </a:t>
            </a:r>
            <a:r>
              <a:rPr lang="it-IT" dirty="0" err="1">
                <a:latin typeface="Arial" panose="020B0604020202020204" pitchFamily="34" charset="0"/>
              </a:rPr>
              <a:t>Italy</a:t>
            </a:r>
            <a:r>
              <a:rPr lang="it-IT" dirty="0">
                <a:latin typeface="Arial" panose="020B0604020202020204" pitchFamily="34" charset="0"/>
              </a:rPr>
              <a:t> fashion).</a:t>
            </a:r>
          </a:p>
          <a:p>
            <a:pPr>
              <a:buNone/>
            </a:pPr>
            <a:br>
              <a:rPr lang="it-IT" dirty="0">
                <a:latin typeface="Arial" panose="020B0604020202020204" pitchFamily="34" charset="0"/>
              </a:rPr>
            </a:br>
            <a:endParaRPr lang="it-IT" dirty="0">
              <a:latin typeface="Arial" panose="020B0604020202020204" pitchFamily="34" charset="0"/>
            </a:endParaRPr>
          </a:p>
          <a:p>
            <a:pPr>
              <a:buNone/>
            </a:pPr>
            <a:r>
              <a:rPr lang="it-IT" b="1" dirty="0">
                <a:latin typeface="Arial" panose="020B0604020202020204" pitchFamily="34" charset="0"/>
              </a:rPr>
              <a:t>2. Differenziazione culturale</a:t>
            </a:r>
          </a:p>
          <a:p>
            <a:pPr>
              <a:buNone/>
            </a:pPr>
            <a:r>
              <a:rPr lang="it-IT" dirty="0">
                <a:latin typeface="Arial" panose="020B0604020202020204" pitchFamily="34" charset="0"/>
              </a:rPr>
              <a:t>L’origine diventa un elemento distintivo impossibile da copiare.</a:t>
            </a:r>
          </a:p>
          <a:p>
            <a:pPr>
              <a:buNone/>
            </a:pPr>
            <a:br>
              <a:rPr lang="it-IT" dirty="0">
                <a:latin typeface="Arial" panose="020B0604020202020204" pitchFamily="34" charset="0"/>
              </a:rPr>
            </a:br>
            <a:endParaRPr lang="it-IT" dirty="0">
              <a:latin typeface="Arial" panose="020B0604020202020204" pitchFamily="34" charset="0"/>
            </a:endParaRPr>
          </a:p>
          <a:p>
            <a:pPr>
              <a:buNone/>
            </a:pPr>
            <a:r>
              <a:rPr lang="it-IT" b="1" dirty="0">
                <a:latin typeface="Arial" panose="020B0604020202020204" pitchFamily="34" charset="0"/>
              </a:rPr>
              <a:t>3. Simbolismo identitario</a:t>
            </a:r>
          </a:p>
          <a:p>
            <a:pPr>
              <a:buNone/>
            </a:pPr>
            <a:r>
              <a:rPr lang="it-IT" dirty="0">
                <a:latin typeface="Arial" panose="020B0604020202020204" pitchFamily="34" charset="0"/>
              </a:rPr>
              <a:t>Il COO permette di trasferire valori immateriali al prodotto:</a:t>
            </a:r>
            <a:br>
              <a:rPr lang="it-IT" dirty="0">
                <a:latin typeface="Arial" panose="020B0604020202020204" pitchFamily="34" charset="0"/>
              </a:rPr>
            </a:br>
            <a:r>
              <a:rPr lang="it-IT" dirty="0">
                <a:latin typeface="Arial" panose="020B0604020202020204" pitchFamily="34" charset="0"/>
              </a:rPr>
              <a:t>“eleganza italiana”,</a:t>
            </a:r>
            <a:br>
              <a:rPr lang="it-IT" dirty="0">
                <a:latin typeface="Arial" panose="020B0604020202020204" pitchFamily="34" charset="0"/>
              </a:rPr>
            </a:br>
            <a:r>
              <a:rPr lang="it-IT" dirty="0">
                <a:latin typeface="Arial" panose="020B0604020202020204" pitchFamily="34" charset="0"/>
              </a:rPr>
              <a:t>“precisione tedesca”,</a:t>
            </a:r>
            <a:br>
              <a:rPr lang="it-IT" dirty="0">
                <a:latin typeface="Arial" panose="020B0604020202020204" pitchFamily="34" charset="0"/>
              </a:rPr>
            </a:br>
            <a:r>
              <a:rPr lang="it-IT" dirty="0">
                <a:latin typeface="Arial" panose="020B0604020202020204" pitchFamily="34" charset="0"/>
              </a:rPr>
              <a:t>“minimalismo giapponese”.</a:t>
            </a:r>
          </a:p>
          <a:p>
            <a:pPr>
              <a:buNone/>
            </a:pPr>
            <a:br>
              <a:rPr lang="it-IT" dirty="0">
                <a:latin typeface="Arial" panose="020B0604020202020204" pitchFamily="34" charset="0"/>
              </a:rPr>
            </a:br>
            <a:endParaRPr lang="it-IT" dirty="0">
              <a:latin typeface="Arial" panose="020B0604020202020204" pitchFamily="34" charset="0"/>
            </a:endParaRPr>
          </a:p>
          <a:p>
            <a:pPr>
              <a:buNone/>
            </a:pPr>
            <a:endParaRPr lang="it-IT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289011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599497EC-A2C3-AC7F-E908-706FD63E94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UniTe Università degli studi di Teramo: informazioni e risorse utili">
            <a:extLst>
              <a:ext uri="{FF2B5EF4-FFF2-40B4-BE49-F238E27FC236}">
                <a16:creationId xmlns:a16="http://schemas.microsoft.com/office/drawing/2014/main" id="{EF86FE8B-001E-3624-FC30-3699D549DA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3200" y="78851"/>
            <a:ext cx="1638300" cy="789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tangolo 3">
            <a:extLst>
              <a:ext uri="{FF2B5EF4-FFF2-40B4-BE49-F238E27FC236}">
                <a16:creationId xmlns:a16="http://schemas.microsoft.com/office/drawing/2014/main" id="{F0FF3CFD-89DC-2862-DCF5-35A5B912A372}"/>
              </a:ext>
            </a:extLst>
          </p:cNvPr>
          <p:cNvSpPr/>
          <p:nvPr/>
        </p:nvSpPr>
        <p:spPr>
          <a:xfrm>
            <a:off x="0" y="6596743"/>
            <a:ext cx="12192000" cy="261257"/>
          </a:xfrm>
          <a:prstGeom prst="rect">
            <a:avLst/>
          </a:prstGeom>
          <a:solidFill>
            <a:srgbClr val="94043E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latin typeface="Arial" panose="020B0604020202020204" pitchFamily="34" charset="0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CE353B1E-BA4C-EAA0-AFC1-5FFDDD5DA06A}"/>
              </a:ext>
            </a:extLst>
          </p:cNvPr>
          <p:cNvSpPr txBox="1"/>
          <p:nvPr/>
        </p:nvSpPr>
        <p:spPr>
          <a:xfrm>
            <a:off x="631371" y="306123"/>
            <a:ext cx="8512629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br>
              <a:rPr lang="it-IT" dirty="0">
                <a:latin typeface="Arial" panose="020B0604020202020204" pitchFamily="34" charset="0"/>
              </a:rPr>
            </a:br>
            <a:endParaRPr lang="it-IT" dirty="0">
              <a:latin typeface="Arial" panose="020B0604020202020204" pitchFamily="34" charset="0"/>
            </a:endParaRPr>
          </a:p>
          <a:p>
            <a:pPr>
              <a:buNone/>
            </a:pPr>
            <a:r>
              <a:rPr lang="it-IT" b="1" dirty="0">
                <a:latin typeface="Arial" panose="020B0604020202020204" pitchFamily="34" charset="0"/>
              </a:rPr>
              <a:t>4. Storytelling competitivo</a:t>
            </a:r>
          </a:p>
          <a:p>
            <a:pPr>
              <a:buNone/>
            </a:pPr>
            <a:r>
              <a:rPr lang="it-IT" dirty="0">
                <a:latin typeface="Arial" panose="020B0604020202020204" pitchFamily="34" charset="0"/>
              </a:rPr>
              <a:t>Le imprese usano l’origine per costruire narrazioni forti e credibili.</a:t>
            </a:r>
          </a:p>
          <a:p>
            <a:pPr>
              <a:buNone/>
            </a:pPr>
            <a:br>
              <a:rPr lang="it-IT" dirty="0">
                <a:latin typeface="Arial" panose="020B0604020202020204" pitchFamily="34" charset="0"/>
              </a:rPr>
            </a:br>
            <a:endParaRPr lang="it-IT" dirty="0">
              <a:latin typeface="Arial" panose="020B0604020202020204" pitchFamily="34" charset="0"/>
            </a:endParaRPr>
          </a:p>
          <a:p>
            <a:pPr>
              <a:buNone/>
            </a:pPr>
            <a:r>
              <a:rPr lang="it-IT" b="1" dirty="0">
                <a:latin typeface="Arial" panose="020B0604020202020204" pitchFamily="34" charset="0"/>
              </a:rPr>
              <a:t>5. Supporto alla marca industriale</a:t>
            </a:r>
          </a:p>
          <a:p>
            <a:pPr>
              <a:buNone/>
            </a:pPr>
            <a:r>
              <a:rPr lang="it-IT" dirty="0">
                <a:latin typeface="Arial" panose="020B0604020202020204" pitchFamily="34" charset="0"/>
              </a:rPr>
              <a:t>Il Made In funziona come un “booster” della marca, rafforzandone: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dirty="0">
                <a:latin typeface="Arial" panose="020B0604020202020204" pitchFamily="34" charset="0"/>
              </a:rPr>
              <a:t>credibilità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dirty="0">
                <a:latin typeface="Arial" panose="020B0604020202020204" pitchFamily="34" charset="0"/>
              </a:rPr>
              <a:t>reputazione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dirty="0">
                <a:latin typeface="Arial" panose="020B0604020202020204" pitchFamily="34" charset="0"/>
              </a:rPr>
              <a:t>riconoscibilità</a:t>
            </a:r>
          </a:p>
        </p:txBody>
      </p:sp>
    </p:spTree>
    <p:extLst>
      <p:ext uri="{BB962C8B-B14F-4D97-AF65-F5344CB8AC3E}">
        <p14:creationId xmlns:p14="http://schemas.microsoft.com/office/powerpoint/2010/main" val="354387264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18FAB6-0E36-3DC1-EB30-B7FED43FC4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UniTe Università degli studi di Teramo: informazioni e risorse utili">
            <a:extLst>
              <a:ext uri="{FF2B5EF4-FFF2-40B4-BE49-F238E27FC236}">
                <a16:creationId xmlns:a16="http://schemas.microsoft.com/office/drawing/2014/main" id="{71B13CA0-3B6B-940A-C3C1-B56E4AF0EC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3200" y="78851"/>
            <a:ext cx="1638300" cy="789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tangolo 3">
            <a:extLst>
              <a:ext uri="{FF2B5EF4-FFF2-40B4-BE49-F238E27FC236}">
                <a16:creationId xmlns:a16="http://schemas.microsoft.com/office/drawing/2014/main" id="{D1432CEA-573E-8DD0-2587-F2DF73F4EE93}"/>
              </a:ext>
            </a:extLst>
          </p:cNvPr>
          <p:cNvSpPr/>
          <p:nvPr/>
        </p:nvSpPr>
        <p:spPr>
          <a:xfrm>
            <a:off x="0" y="6596743"/>
            <a:ext cx="12192000" cy="261257"/>
          </a:xfrm>
          <a:prstGeom prst="rect">
            <a:avLst/>
          </a:prstGeom>
          <a:solidFill>
            <a:srgbClr val="94043E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latin typeface="Arial" panose="020B0604020202020204" pitchFamily="34" charset="0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77249408-CC93-EB6A-1762-7936613BBF84}"/>
              </a:ext>
            </a:extLst>
          </p:cNvPr>
          <p:cNvSpPr txBox="1"/>
          <p:nvPr/>
        </p:nvSpPr>
        <p:spPr>
          <a:xfrm>
            <a:off x="2400299" y="1627644"/>
            <a:ext cx="7854043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it-IT" b="1" dirty="0">
                <a:latin typeface="Arial" panose="020B0604020202020204" pitchFamily="34" charset="0"/>
              </a:rPr>
              <a:t>Introduzione alla marca commerciale</a:t>
            </a:r>
          </a:p>
          <a:p>
            <a:pPr>
              <a:buNone/>
            </a:pPr>
            <a:r>
              <a:rPr lang="it-IT" dirty="0">
                <a:latin typeface="Arial" panose="020B0604020202020204" pitchFamily="34" charset="0"/>
              </a:rPr>
              <a:t>“La marca commerciale – o </a:t>
            </a:r>
            <a:r>
              <a:rPr lang="it-IT" i="1" dirty="0">
                <a:latin typeface="Arial" panose="020B0604020202020204" pitchFamily="34" charset="0"/>
              </a:rPr>
              <a:t>private label</a:t>
            </a:r>
            <a:r>
              <a:rPr lang="it-IT" dirty="0">
                <a:latin typeface="Arial" panose="020B0604020202020204" pitchFamily="34" charset="0"/>
              </a:rPr>
              <a:t> – è oggi uno dei fenomeni più dirompenti nel retail. Non è più una semplice alternativa economica alla marca industriale, ma una vera </a:t>
            </a:r>
            <a:r>
              <a:rPr lang="it-IT" i="1" dirty="0">
                <a:latin typeface="Arial" panose="020B0604020202020204" pitchFamily="34" charset="0"/>
              </a:rPr>
              <a:t>strategia di branding</a:t>
            </a:r>
            <a:r>
              <a:rPr lang="it-IT" dirty="0">
                <a:latin typeface="Arial" panose="020B0604020202020204" pitchFamily="34" charset="0"/>
              </a:rPr>
              <a:t> del distributore.”</a:t>
            </a:r>
          </a:p>
          <a:p>
            <a:pPr>
              <a:buNone/>
            </a:pPr>
            <a:r>
              <a:rPr lang="it-IT" b="1" dirty="0">
                <a:latin typeface="Arial" panose="020B0604020202020204" pitchFamily="34" charset="0"/>
              </a:rPr>
              <a:t> Che cos’è una private label?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b="1" dirty="0">
                <a:latin typeface="Arial" panose="020B0604020202020204" pitchFamily="34" charset="0"/>
              </a:rPr>
              <a:t>Prodotto esclusivo del distributore</a:t>
            </a:r>
            <a:br>
              <a:rPr lang="it-IT" dirty="0">
                <a:latin typeface="Arial" panose="020B0604020202020204" pitchFamily="34" charset="0"/>
              </a:rPr>
            </a:br>
            <a:r>
              <a:rPr lang="it-IT" dirty="0">
                <a:latin typeface="Arial" panose="020B0604020202020204" pitchFamily="34" charset="0"/>
              </a:rPr>
              <a:t>Il retailer controlla formula, packaging, posizionamento, prezzo.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b="1" dirty="0">
                <a:latin typeface="Arial" panose="020B0604020202020204" pitchFamily="34" charset="0"/>
              </a:rPr>
              <a:t>Veicolo di differenziazione</a:t>
            </a:r>
            <a:br>
              <a:rPr lang="it-IT" dirty="0">
                <a:latin typeface="Arial" panose="020B0604020202020204" pitchFamily="34" charset="0"/>
              </a:rPr>
            </a:br>
            <a:r>
              <a:rPr lang="it-IT" dirty="0">
                <a:latin typeface="Arial" panose="020B0604020202020204" pitchFamily="34" charset="0"/>
              </a:rPr>
              <a:t>Permette all’insegna di avere un’offerta unica rispetto ai competitor.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b="1" dirty="0">
                <a:latin typeface="Arial" panose="020B0604020202020204" pitchFamily="34" charset="0"/>
              </a:rPr>
              <a:t>Leva di margine</a:t>
            </a:r>
            <a:br>
              <a:rPr lang="it-IT" dirty="0">
                <a:latin typeface="Arial" panose="020B0604020202020204" pitchFamily="34" charset="0"/>
              </a:rPr>
            </a:br>
            <a:r>
              <a:rPr lang="it-IT" dirty="0">
                <a:latin typeface="Arial" panose="020B0604020202020204" pitchFamily="34" charset="0"/>
              </a:rPr>
              <a:t>La private label assicura margini più alti rispetto alle marche industriali.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b="1" dirty="0">
                <a:latin typeface="Arial" panose="020B0604020202020204" pitchFamily="34" charset="0"/>
              </a:rPr>
              <a:t>Un concorrente diretto della marca industriale</a:t>
            </a:r>
            <a:br>
              <a:rPr lang="it-IT" dirty="0">
                <a:latin typeface="Arial" panose="020B0604020202020204" pitchFamily="34" charset="0"/>
              </a:rPr>
            </a:br>
            <a:r>
              <a:rPr lang="it-IT" dirty="0">
                <a:latin typeface="Arial" panose="020B0604020202020204" pitchFamily="34" charset="0"/>
              </a:rPr>
              <a:t>Oggi la competizione vero-falso non è più </a:t>
            </a:r>
            <a:r>
              <a:rPr lang="it-IT" i="1" dirty="0">
                <a:latin typeface="Arial" panose="020B0604020202020204" pitchFamily="34" charset="0"/>
              </a:rPr>
              <a:t>Coca-Cola vs Pepsi</a:t>
            </a:r>
            <a:r>
              <a:rPr lang="it-IT" dirty="0">
                <a:latin typeface="Arial" panose="020B0604020202020204" pitchFamily="34" charset="0"/>
              </a:rPr>
              <a:t>, ma </a:t>
            </a:r>
            <a:r>
              <a:rPr lang="it-IT" i="1" dirty="0">
                <a:latin typeface="Arial" panose="020B0604020202020204" pitchFamily="34" charset="0"/>
              </a:rPr>
              <a:t>Coca-Cola vs marca insegna</a:t>
            </a:r>
            <a:r>
              <a:rPr lang="it-IT" dirty="0">
                <a:latin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8114529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3A39FF-FCBB-ED91-CBBF-BE796987DE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UniTe Università degli studi di Teramo: informazioni e risorse utili">
            <a:extLst>
              <a:ext uri="{FF2B5EF4-FFF2-40B4-BE49-F238E27FC236}">
                <a16:creationId xmlns:a16="http://schemas.microsoft.com/office/drawing/2014/main" id="{ED3B460D-1A75-F595-04D2-DC471E0E2C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3200" y="78851"/>
            <a:ext cx="1638300" cy="789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tangolo 3">
            <a:extLst>
              <a:ext uri="{FF2B5EF4-FFF2-40B4-BE49-F238E27FC236}">
                <a16:creationId xmlns:a16="http://schemas.microsoft.com/office/drawing/2014/main" id="{93F5DB59-CE24-FC44-5517-8CB4B6E7B025}"/>
              </a:ext>
            </a:extLst>
          </p:cNvPr>
          <p:cNvSpPr/>
          <p:nvPr/>
        </p:nvSpPr>
        <p:spPr>
          <a:xfrm>
            <a:off x="0" y="6596743"/>
            <a:ext cx="12192000" cy="261257"/>
          </a:xfrm>
          <a:prstGeom prst="rect">
            <a:avLst/>
          </a:prstGeom>
          <a:solidFill>
            <a:srgbClr val="94043E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latin typeface="Arial" panose="020B0604020202020204" pitchFamily="34" charset="0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46E2BBA1-BB5F-32A0-4858-29053E3F1F40}"/>
              </a:ext>
            </a:extLst>
          </p:cNvPr>
          <p:cNvSpPr txBox="1"/>
          <p:nvPr/>
        </p:nvSpPr>
        <p:spPr>
          <a:xfrm>
            <a:off x="3042557" y="1587784"/>
            <a:ext cx="6106886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it-IT" b="1" dirty="0">
                <a:latin typeface="Arial" panose="020B0604020202020204" pitchFamily="34" charset="0"/>
              </a:rPr>
              <a:t>I tre ruoli della marca commerciale</a:t>
            </a:r>
          </a:p>
          <a:p>
            <a:pPr>
              <a:buNone/>
            </a:pPr>
            <a:r>
              <a:rPr lang="it-IT" b="1" dirty="0">
                <a:latin typeface="Arial" panose="020B0604020202020204" pitchFamily="34" charset="0"/>
              </a:rPr>
              <a:t>1. Antagonista</a:t>
            </a:r>
          </a:p>
          <a:p>
            <a:pPr>
              <a:buNone/>
            </a:pPr>
            <a:r>
              <a:rPr lang="it-IT" dirty="0">
                <a:latin typeface="Arial" panose="020B0604020202020204" pitchFamily="34" charset="0"/>
              </a:rPr>
              <a:t>Sfida frontalmente le marche industriali, soprattutto sul prezzo e sulla convenienza.</a:t>
            </a:r>
          </a:p>
          <a:p>
            <a:pPr>
              <a:buNone/>
            </a:pPr>
            <a:r>
              <a:rPr lang="it-IT" i="1" dirty="0">
                <a:latin typeface="Arial" panose="020B0604020202020204" pitchFamily="34" charset="0"/>
              </a:rPr>
              <a:t>Esempio:</a:t>
            </a:r>
            <a:r>
              <a:rPr lang="it-IT" dirty="0">
                <a:latin typeface="Arial" panose="020B0604020202020204" pitchFamily="34" charset="0"/>
              </a:rPr>
              <a:t> “Primo Prezzo” contro prodotti base di aziende alimentari.</a:t>
            </a:r>
          </a:p>
          <a:p>
            <a:pPr>
              <a:buNone/>
            </a:pPr>
            <a:r>
              <a:rPr lang="it-IT" b="1" dirty="0">
                <a:latin typeface="Arial" panose="020B0604020202020204" pitchFamily="34" charset="0"/>
              </a:rPr>
              <a:t>2. Complemento</a:t>
            </a:r>
          </a:p>
          <a:p>
            <a:pPr>
              <a:buNone/>
            </a:pPr>
            <a:r>
              <a:rPr lang="it-IT" dirty="0">
                <a:latin typeface="Arial" panose="020B0604020202020204" pitchFamily="34" charset="0"/>
              </a:rPr>
              <a:t>Arricchisce l’assortimento, offrendo varianti e combinazioni che le marche industriali non coprono.</a:t>
            </a:r>
          </a:p>
          <a:p>
            <a:pPr>
              <a:buNone/>
            </a:pPr>
            <a:r>
              <a:rPr lang="it-IT" b="1" dirty="0">
                <a:latin typeface="Arial" panose="020B0604020202020204" pitchFamily="34" charset="0"/>
              </a:rPr>
              <a:t>3. Driver di fedeltà</a:t>
            </a:r>
          </a:p>
          <a:p>
            <a:pPr>
              <a:buNone/>
            </a:pPr>
            <a:r>
              <a:rPr lang="it-IT" dirty="0">
                <a:latin typeface="Arial" panose="020B0604020202020204" pitchFamily="34" charset="0"/>
              </a:rPr>
              <a:t>Il consumatore può essere fedele </a:t>
            </a:r>
            <a:r>
              <a:rPr lang="it-IT" b="1" dirty="0">
                <a:latin typeface="Arial" panose="020B0604020202020204" pitchFamily="34" charset="0"/>
              </a:rPr>
              <a:t>all’insegna</a:t>
            </a:r>
            <a:r>
              <a:rPr lang="it-IT" dirty="0">
                <a:latin typeface="Arial" panose="020B0604020202020204" pitchFamily="34" charset="0"/>
              </a:rPr>
              <a:t> più che al singolo brand:</a:t>
            </a:r>
            <a:br>
              <a:rPr lang="it-IT" dirty="0">
                <a:latin typeface="Arial" panose="020B0604020202020204" pitchFamily="34" charset="0"/>
              </a:rPr>
            </a:br>
            <a:r>
              <a:rPr lang="it-IT" dirty="0">
                <a:latin typeface="Arial" panose="020B0604020202020204" pitchFamily="34" charset="0"/>
              </a:rPr>
              <a:t>→ la private label diventa un motore di loyalty verso il retailer.</a:t>
            </a:r>
          </a:p>
        </p:txBody>
      </p:sp>
    </p:spTree>
    <p:extLst>
      <p:ext uri="{BB962C8B-B14F-4D97-AF65-F5344CB8AC3E}">
        <p14:creationId xmlns:p14="http://schemas.microsoft.com/office/powerpoint/2010/main" val="130562414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7C5594-1913-0481-06C7-D72C9FB2D2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UniTe Università degli studi di Teramo: informazioni e risorse utili">
            <a:extLst>
              <a:ext uri="{FF2B5EF4-FFF2-40B4-BE49-F238E27FC236}">
                <a16:creationId xmlns:a16="http://schemas.microsoft.com/office/drawing/2014/main" id="{C3E0EB3B-907C-7474-CEEB-DC1D33474A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3200" y="78851"/>
            <a:ext cx="1638300" cy="789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tangolo 3">
            <a:extLst>
              <a:ext uri="{FF2B5EF4-FFF2-40B4-BE49-F238E27FC236}">
                <a16:creationId xmlns:a16="http://schemas.microsoft.com/office/drawing/2014/main" id="{39E5D92D-9A54-6F97-37D9-580468AEF0C1}"/>
              </a:ext>
            </a:extLst>
          </p:cNvPr>
          <p:cNvSpPr/>
          <p:nvPr/>
        </p:nvSpPr>
        <p:spPr>
          <a:xfrm>
            <a:off x="0" y="6596743"/>
            <a:ext cx="12192000" cy="261257"/>
          </a:xfrm>
          <a:prstGeom prst="rect">
            <a:avLst/>
          </a:prstGeom>
          <a:solidFill>
            <a:srgbClr val="94043E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latin typeface="Arial" panose="020B0604020202020204" pitchFamily="34" charset="0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74B8084E-23FB-7DB2-B197-72B6D54520F1}"/>
              </a:ext>
            </a:extLst>
          </p:cNvPr>
          <p:cNvSpPr txBox="1"/>
          <p:nvPr/>
        </p:nvSpPr>
        <p:spPr>
          <a:xfrm>
            <a:off x="342900" y="656308"/>
            <a:ext cx="12088586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it-IT" b="1" dirty="0">
                <a:latin typeface="Arial" panose="020B0604020202020204" pitchFamily="34" charset="0"/>
              </a:rPr>
              <a:t>Tipologie di marca commerciale</a:t>
            </a:r>
          </a:p>
          <a:p>
            <a:pPr>
              <a:buNone/>
            </a:pPr>
            <a:r>
              <a:rPr lang="it-IT" dirty="0">
                <a:latin typeface="Arial" panose="020B0604020202020204" pitchFamily="34" charset="0"/>
              </a:rPr>
              <a:t>“La marca commerciale non è una sola. I distributori sviluppano linee diverse per coprire esigenze diverse del consumatore.”</a:t>
            </a:r>
          </a:p>
          <a:p>
            <a:pPr>
              <a:buNone/>
            </a:pPr>
            <a:r>
              <a:rPr lang="it-IT" b="1" dirty="0">
                <a:latin typeface="Arial" panose="020B0604020202020204" pitchFamily="34" charset="0"/>
              </a:rPr>
              <a:t>a) Linea base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dirty="0">
                <a:latin typeface="Arial" panose="020B0604020202020204" pitchFamily="34" charset="0"/>
              </a:rPr>
              <a:t>Posizionamento di prezzo intermedio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dirty="0">
                <a:latin typeface="Arial" panose="020B0604020202020204" pitchFamily="34" charset="0"/>
              </a:rPr>
              <a:t>Qualità “onesta e coerente”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dirty="0">
                <a:latin typeface="Arial" panose="020B0604020202020204" pitchFamily="34" charset="0"/>
              </a:rPr>
              <a:t>Porta il nome dell’insegna (Coop, Esselunga, Carrefour…)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dirty="0">
                <a:latin typeface="Arial" panose="020B0604020202020204" pitchFamily="34" charset="0"/>
              </a:rPr>
              <a:t>È la linea più diffusa e riconosciuta</a:t>
            </a:r>
          </a:p>
          <a:p>
            <a:pPr>
              <a:buNone/>
            </a:pPr>
            <a:r>
              <a:rPr lang="it-IT" dirty="0">
                <a:latin typeface="Arial" panose="020B0604020202020204" pitchFamily="34" charset="0"/>
              </a:rPr>
              <a:t>Obiettivo: rappresentare l’offerta standard dell’insegna.</a:t>
            </a:r>
          </a:p>
          <a:p>
            <a:pPr>
              <a:buNone/>
            </a:pPr>
            <a:r>
              <a:rPr lang="it-IT" b="1" dirty="0">
                <a:latin typeface="Arial" panose="020B0604020202020204" pitchFamily="34" charset="0"/>
              </a:rPr>
              <a:t>b) Primo prezzo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dirty="0">
                <a:latin typeface="Arial" panose="020B0604020202020204" pitchFamily="34" charset="0"/>
              </a:rPr>
              <a:t>Risponde alla crescente domanda di convenienza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dirty="0">
                <a:latin typeface="Arial" panose="020B0604020202020204" pitchFamily="34" charset="0"/>
              </a:rPr>
              <a:t>Prodotti essenziali, packaging minimale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dirty="0">
                <a:latin typeface="Arial" panose="020B0604020202020204" pitchFamily="34" charset="0"/>
              </a:rPr>
              <a:t>Serve come </a:t>
            </a:r>
            <a:r>
              <a:rPr lang="it-IT" i="1" dirty="0">
                <a:latin typeface="Arial" panose="020B0604020202020204" pitchFamily="34" charset="0"/>
              </a:rPr>
              <a:t>scudo competitivo</a:t>
            </a:r>
            <a:r>
              <a:rPr lang="it-IT" dirty="0">
                <a:latin typeface="Arial" panose="020B0604020202020204" pitchFamily="34" charset="0"/>
              </a:rPr>
              <a:t> contro i discount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dirty="0">
                <a:latin typeface="Arial" panose="020B0604020202020204" pitchFamily="34" charset="0"/>
              </a:rPr>
              <a:t>Aiuta l’insegna a non perdere clienti sensibili al prezzo</a:t>
            </a:r>
          </a:p>
          <a:p>
            <a:pPr>
              <a:buNone/>
            </a:pPr>
            <a:r>
              <a:rPr lang="it-IT" b="1" dirty="0">
                <a:latin typeface="Arial" panose="020B0604020202020204" pitchFamily="34" charset="0"/>
              </a:rPr>
              <a:t>c) Premium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dirty="0">
                <a:latin typeface="Arial" panose="020B0604020202020204" pitchFamily="34" charset="0"/>
              </a:rPr>
              <a:t>Linee ad alto contenuto qualitativo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dirty="0" err="1">
                <a:latin typeface="Arial" panose="020B0604020202020204" pitchFamily="34" charset="0"/>
              </a:rPr>
              <a:t>Ingredientistica</a:t>
            </a:r>
            <a:r>
              <a:rPr lang="it-IT" dirty="0">
                <a:latin typeface="Arial" panose="020B0604020202020204" pitchFamily="34" charset="0"/>
              </a:rPr>
              <a:t> ricercata, packaging curato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dirty="0">
                <a:latin typeface="Arial" panose="020B0604020202020204" pitchFamily="34" charset="0"/>
              </a:rPr>
              <a:t>Marginalità elevata per il retailer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dirty="0">
                <a:latin typeface="Arial" panose="020B0604020202020204" pitchFamily="34" charset="0"/>
              </a:rPr>
              <a:t>Forte storytelling: territorio, sostenibilità, qualità selezionata</a:t>
            </a:r>
          </a:p>
          <a:p>
            <a:pPr>
              <a:buNone/>
            </a:pPr>
            <a:r>
              <a:rPr lang="it-IT" i="1" dirty="0">
                <a:latin typeface="Arial" panose="020B0604020202020204" pitchFamily="34" charset="0"/>
              </a:rPr>
              <a:t>Esempio:</a:t>
            </a:r>
            <a:r>
              <a:rPr lang="it-IT" dirty="0">
                <a:latin typeface="Arial" panose="020B0604020202020204" pitchFamily="34" charset="0"/>
              </a:rPr>
              <a:t> “Fior Fiore Coop”, “Esselunga Top”.</a:t>
            </a:r>
          </a:p>
        </p:txBody>
      </p:sp>
    </p:spTree>
    <p:extLst>
      <p:ext uri="{BB962C8B-B14F-4D97-AF65-F5344CB8AC3E}">
        <p14:creationId xmlns:p14="http://schemas.microsoft.com/office/powerpoint/2010/main" val="365672623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F46A56-59E2-B181-7739-725ABEC3F1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UniTe Università degli studi di Teramo: informazioni e risorse utili">
            <a:extLst>
              <a:ext uri="{FF2B5EF4-FFF2-40B4-BE49-F238E27FC236}">
                <a16:creationId xmlns:a16="http://schemas.microsoft.com/office/drawing/2014/main" id="{C442D633-1B4C-CC52-407E-D38F61342C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3200" y="78851"/>
            <a:ext cx="1638300" cy="789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tangolo 3">
            <a:extLst>
              <a:ext uri="{FF2B5EF4-FFF2-40B4-BE49-F238E27FC236}">
                <a16:creationId xmlns:a16="http://schemas.microsoft.com/office/drawing/2014/main" id="{EFCBBF9E-518C-F467-1D12-57914F4CA8D0}"/>
              </a:ext>
            </a:extLst>
          </p:cNvPr>
          <p:cNvSpPr/>
          <p:nvPr/>
        </p:nvSpPr>
        <p:spPr>
          <a:xfrm>
            <a:off x="0" y="6596743"/>
            <a:ext cx="12192000" cy="261257"/>
          </a:xfrm>
          <a:prstGeom prst="rect">
            <a:avLst/>
          </a:prstGeom>
          <a:solidFill>
            <a:srgbClr val="94043E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latin typeface="Arial" panose="020B0604020202020204" pitchFamily="34" charset="0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7EDEE964-510C-14A5-E14B-4E175DBAEAF9}"/>
              </a:ext>
            </a:extLst>
          </p:cNvPr>
          <p:cNvSpPr txBox="1"/>
          <p:nvPr/>
        </p:nvSpPr>
        <p:spPr>
          <a:xfrm>
            <a:off x="3042557" y="2695779"/>
            <a:ext cx="610688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it-IT" b="1" dirty="0">
                <a:latin typeface="Arial" panose="020B0604020202020204" pitchFamily="34" charset="0"/>
              </a:rPr>
              <a:t>Tre modelli di gestione delle private label</a:t>
            </a:r>
          </a:p>
          <a:p>
            <a:pPr>
              <a:buNone/>
            </a:pPr>
            <a:r>
              <a:rPr lang="it-IT" dirty="0">
                <a:latin typeface="Arial" panose="020B0604020202020204" pitchFamily="34" charset="0"/>
              </a:rPr>
              <a:t>“Le imprese distributive italiane possono essere raggruppate in tre modelli strategici a seconda di come gestiscono la loro private label.”</a:t>
            </a:r>
          </a:p>
        </p:txBody>
      </p:sp>
    </p:spTree>
    <p:extLst>
      <p:ext uri="{BB962C8B-B14F-4D97-AF65-F5344CB8AC3E}">
        <p14:creationId xmlns:p14="http://schemas.microsoft.com/office/powerpoint/2010/main" val="142245682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8AD772-7259-C1EE-9F16-739CE21E35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UniTe Università degli studi di Teramo: informazioni e risorse utili">
            <a:extLst>
              <a:ext uri="{FF2B5EF4-FFF2-40B4-BE49-F238E27FC236}">
                <a16:creationId xmlns:a16="http://schemas.microsoft.com/office/drawing/2014/main" id="{AD0FF541-C062-1B4E-FFBD-327F46E120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3200" y="78851"/>
            <a:ext cx="1638300" cy="789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tangolo 3">
            <a:extLst>
              <a:ext uri="{FF2B5EF4-FFF2-40B4-BE49-F238E27FC236}">
                <a16:creationId xmlns:a16="http://schemas.microsoft.com/office/drawing/2014/main" id="{345DB37E-A905-6CAD-58B4-B03EE31334C6}"/>
              </a:ext>
            </a:extLst>
          </p:cNvPr>
          <p:cNvSpPr/>
          <p:nvPr/>
        </p:nvSpPr>
        <p:spPr>
          <a:xfrm>
            <a:off x="0" y="6596743"/>
            <a:ext cx="12192000" cy="261257"/>
          </a:xfrm>
          <a:prstGeom prst="rect">
            <a:avLst/>
          </a:prstGeom>
          <a:solidFill>
            <a:srgbClr val="94043E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latin typeface="Arial" panose="020B0604020202020204" pitchFamily="34" charset="0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06EB3F40-26B1-5E1B-8E6A-B4E8DAFF9E4B}"/>
              </a:ext>
            </a:extLst>
          </p:cNvPr>
          <p:cNvSpPr txBox="1"/>
          <p:nvPr/>
        </p:nvSpPr>
        <p:spPr>
          <a:xfrm>
            <a:off x="865414" y="868136"/>
            <a:ext cx="11136086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it-IT" b="1" dirty="0">
                <a:latin typeface="Arial" panose="020B0604020202020204" pitchFamily="34" charset="0"/>
              </a:rPr>
              <a:t>1. QUALITY ORIENTED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dirty="0">
                <a:latin typeface="Arial" panose="020B0604020202020204" pitchFamily="34" charset="0"/>
              </a:rPr>
              <a:t>Insegne con cultura marketing evoluta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dirty="0">
                <a:latin typeface="Arial" panose="020B0604020202020204" pitchFamily="34" charset="0"/>
              </a:rPr>
              <a:t>Forte identità e posizionamento distintivo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dirty="0">
                <a:latin typeface="Arial" panose="020B0604020202020204" pitchFamily="34" charset="0"/>
              </a:rPr>
              <a:t>Investono in linee </a:t>
            </a:r>
            <a:r>
              <a:rPr lang="it-IT" b="1" dirty="0">
                <a:latin typeface="Arial" panose="020B0604020202020204" pitchFamily="34" charset="0"/>
              </a:rPr>
              <a:t>premium</a:t>
            </a:r>
            <a:endParaRPr lang="it-IT" dirty="0">
              <a:latin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it-IT" dirty="0">
                <a:latin typeface="Arial" panose="020B0604020202020204" pitchFamily="34" charset="0"/>
              </a:rPr>
              <a:t>Privilegiano la </a:t>
            </a:r>
            <a:r>
              <a:rPr lang="it-IT" b="1" dirty="0">
                <a:latin typeface="Arial" panose="020B0604020202020204" pitchFamily="34" charset="0"/>
              </a:rPr>
              <a:t>profondità di gamma</a:t>
            </a:r>
            <a:endParaRPr lang="it-IT" dirty="0">
              <a:latin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it-IT" dirty="0">
                <a:latin typeface="Arial" panose="020B0604020202020204" pitchFamily="34" charset="0"/>
              </a:rPr>
              <a:t>La private label diventa leva di fidelizzazione</a:t>
            </a:r>
          </a:p>
          <a:p>
            <a:pPr>
              <a:buNone/>
            </a:pPr>
            <a:r>
              <a:rPr lang="it-IT" i="1" dirty="0">
                <a:latin typeface="Arial" panose="020B0604020202020204" pitchFamily="34" charset="0"/>
              </a:rPr>
              <a:t>Esempio:</a:t>
            </a:r>
            <a:r>
              <a:rPr lang="it-IT" dirty="0">
                <a:latin typeface="Arial" panose="020B0604020202020204" pitchFamily="34" charset="0"/>
              </a:rPr>
              <a:t> Coop con linee come Fior Fiore.</a:t>
            </a:r>
          </a:p>
          <a:p>
            <a:pPr>
              <a:buNone/>
            </a:pPr>
            <a:br>
              <a:rPr lang="it-IT" dirty="0">
                <a:latin typeface="Arial" panose="020B0604020202020204" pitchFamily="34" charset="0"/>
              </a:rPr>
            </a:br>
            <a:endParaRPr lang="it-IT" dirty="0">
              <a:latin typeface="Arial" panose="020B0604020202020204" pitchFamily="34" charset="0"/>
            </a:endParaRPr>
          </a:p>
          <a:p>
            <a:pPr>
              <a:buNone/>
            </a:pPr>
            <a:br>
              <a:rPr lang="it-IT" dirty="0">
                <a:latin typeface="Arial" panose="020B0604020202020204" pitchFamily="34" charset="0"/>
              </a:rPr>
            </a:br>
            <a:endParaRPr lang="it-IT" dirty="0">
              <a:latin typeface="Arial" panose="020B0604020202020204" pitchFamily="34" charset="0"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E29AFA82-E542-18C9-6CEF-6BE29C972A79}"/>
              </a:ext>
            </a:extLst>
          </p:cNvPr>
          <p:cNvSpPr txBox="1"/>
          <p:nvPr/>
        </p:nvSpPr>
        <p:spPr>
          <a:xfrm>
            <a:off x="6558643" y="1657421"/>
            <a:ext cx="5176157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it-IT" b="1" dirty="0">
                <a:latin typeface="Arial" panose="020B0604020202020204" pitchFamily="34" charset="0"/>
              </a:rPr>
              <a:t>2. ECONOMY ORIENTED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dirty="0">
                <a:latin typeface="Arial" panose="020B0604020202020204" pitchFamily="34" charset="0"/>
              </a:rPr>
              <a:t>Grandi gruppi con massa critica significativa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dirty="0">
                <a:latin typeface="Arial" panose="020B0604020202020204" pitchFamily="34" charset="0"/>
              </a:rPr>
              <a:t>Ampiezza di categorie molto alta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dirty="0">
                <a:latin typeface="Arial" panose="020B0604020202020204" pitchFamily="34" charset="0"/>
              </a:rPr>
              <a:t>Forte presenza di linee primo prezzo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dirty="0">
                <a:latin typeface="Arial" panose="020B0604020202020204" pitchFamily="34" charset="0"/>
              </a:rPr>
              <a:t>Obiettivo: </a:t>
            </a:r>
            <a:r>
              <a:rPr lang="it-IT" b="1" dirty="0">
                <a:latin typeface="Arial" panose="020B0604020202020204" pitchFamily="34" charset="0"/>
              </a:rPr>
              <a:t>price </a:t>
            </a:r>
            <a:r>
              <a:rPr lang="it-IT" b="1" dirty="0" err="1">
                <a:latin typeface="Arial" panose="020B0604020202020204" pitchFamily="34" charset="0"/>
              </a:rPr>
              <a:t>competition</a:t>
            </a:r>
            <a:r>
              <a:rPr lang="it-IT" dirty="0">
                <a:latin typeface="Arial" panose="020B0604020202020204" pitchFamily="34" charset="0"/>
              </a:rPr>
              <a:t>, anche contro i discount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dirty="0">
                <a:latin typeface="Arial" panose="020B0604020202020204" pitchFamily="34" charset="0"/>
              </a:rPr>
              <a:t>Ricorso intenso a promozioni e comunicazione di convenienza</a:t>
            </a:r>
          </a:p>
          <a:p>
            <a:pPr>
              <a:buNone/>
            </a:pPr>
            <a:r>
              <a:rPr lang="it-IT" i="1" dirty="0">
                <a:latin typeface="Arial" panose="020B0604020202020204" pitchFamily="34" charset="0"/>
              </a:rPr>
              <a:t>Esempio:</a:t>
            </a:r>
            <a:r>
              <a:rPr lang="it-IT" dirty="0">
                <a:latin typeface="Arial" panose="020B0604020202020204" pitchFamily="34" charset="0"/>
              </a:rPr>
              <a:t> Conad, ma anche molte insegne a forte orientamento price.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BB1785F8-4E6A-8EF5-EA96-F41D7F00AD30}"/>
              </a:ext>
            </a:extLst>
          </p:cNvPr>
          <p:cNvSpPr txBox="1"/>
          <p:nvPr/>
        </p:nvSpPr>
        <p:spPr>
          <a:xfrm>
            <a:off x="625929" y="3404541"/>
            <a:ext cx="6106886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it-IT" b="1" dirty="0">
                <a:latin typeface="Arial" panose="020B0604020202020204" pitchFamily="34" charset="0"/>
              </a:rPr>
              <a:t>3. DEVELOPING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dirty="0">
                <a:latin typeface="Arial" panose="020B0604020202020204" pitchFamily="34" charset="0"/>
              </a:rPr>
              <a:t>Strutture commerciali più essenziali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dirty="0">
                <a:latin typeface="Arial" panose="020B0604020202020204" pitchFamily="34" charset="0"/>
              </a:rPr>
              <a:t>Una sola linea base o poche linee con posizionamento simile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dirty="0">
                <a:latin typeface="Arial" panose="020B0604020202020204" pitchFamily="34" charset="0"/>
              </a:rPr>
              <a:t>Bassa penetrazione della PL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dirty="0">
                <a:latin typeface="Arial" panose="020B0604020202020204" pitchFamily="34" charset="0"/>
              </a:rPr>
              <a:t>Assortimento limitato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dirty="0">
                <a:latin typeface="Arial" panose="020B0604020202020204" pitchFamily="34" charset="0"/>
              </a:rPr>
              <a:t>Obiettivo: migliorare la redditività, non guidare differenziazione</a:t>
            </a:r>
          </a:p>
          <a:p>
            <a:pPr>
              <a:buNone/>
            </a:pPr>
            <a:r>
              <a:rPr lang="it-IT" i="1" dirty="0">
                <a:latin typeface="Arial" panose="020B0604020202020204" pitchFamily="34" charset="0"/>
              </a:rPr>
              <a:t>Esempio:</a:t>
            </a:r>
            <a:r>
              <a:rPr lang="it-IT" dirty="0">
                <a:latin typeface="Arial" panose="020B0604020202020204" pitchFamily="34" charset="0"/>
              </a:rPr>
              <a:t> piccoli gruppi distributivi regionali.</a:t>
            </a:r>
          </a:p>
        </p:txBody>
      </p:sp>
    </p:spTree>
    <p:extLst>
      <p:ext uri="{BB962C8B-B14F-4D97-AF65-F5344CB8AC3E}">
        <p14:creationId xmlns:p14="http://schemas.microsoft.com/office/powerpoint/2010/main" val="10105026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569497-3F8E-8D9D-2F2A-416548FD91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UniTe Università degli studi di Teramo: informazioni e risorse utili">
            <a:extLst>
              <a:ext uri="{FF2B5EF4-FFF2-40B4-BE49-F238E27FC236}">
                <a16:creationId xmlns:a16="http://schemas.microsoft.com/office/drawing/2014/main" id="{929791FE-F105-0100-F3A7-5F37F38A37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3200" y="78851"/>
            <a:ext cx="1638300" cy="789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tangolo 3">
            <a:extLst>
              <a:ext uri="{FF2B5EF4-FFF2-40B4-BE49-F238E27FC236}">
                <a16:creationId xmlns:a16="http://schemas.microsoft.com/office/drawing/2014/main" id="{E35893C8-9468-E859-FF8A-BEA69A04BC3C}"/>
              </a:ext>
            </a:extLst>
          </p:cNvPr>
          <p:cNvSpPr/>
          <p:nvPr/>
        </p:nvSpPr>
        <p:spPr>
          <a:xfrm>
            <a:off x="0" y="6596743"/>
            <a:ext cx="12192000" cy="261257"/>
          </a:xfrm>
          <a:prstGeom prst="rect">
            <a:avLst/>
          </a:prstGeom>
          <a:solidFill>
            <a:srgbClr val="94043E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latin typeface="Arial" panose="020B0604020202020204" pitchFamily="34" charset="0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2A22CF0D-37DD-77EA-6190-7693E1B368D9}"/>
              </a:ext>
            </a:extLst>
          </p:cNvPr>
          <p:cNvSpPr txBox="1"/>
          <p:nvPr/>
        </p:nvSpPr>
        <p:spPr>
          <a:xfrm>
            <a:off x="3042557" y="2418781"/>
            <a:ext cx="6106886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it-IT" b="1" dirty="0">
                <a:latin typeface="Arial" panose="020B0604020202020204" pitchFamily="34" charset="0"/>
              </a:rPr>
              <a:t>Introduzione alla Lezione: </a:t>
            </a:r>
            <a:r>
              <a:rPr lang="it-IT" dirty="0">
                <a:latin typeface="Arial" panose="020B0604020202020204" pitchFamily="34" charset="0"/>
              </a:rPr>
              <a:t>Global vs Local Branding + Private Labels</a:t>
            </a:r>
            <a:br>
              <a:rPr lang="it-IT" dirty="0">
                <a:latin typeface="Arial" panose="020B0604020202020204" pitchFamily="34" charset="0"/>
              </a:rPr>
            </a:br>
            <a:r>
              <a:rPr lang="it-IT" dirty="0">
                <a:latin typeface="Arial" panose="020B0604020202020204" pitchFamily="34" charset="0"/>
              </a:rPr>
              <a:t>Globalizzazione e brand strategy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dirty="0">
                <a:latin typeface="Arial" panose="020B0604020202020204" pitchFamily="34" charset="0"/>
              </a:rPr>
              <a:t>Dilemma standardizzazione vs adattamento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dirty="0">
                <a:latin typeface="Arial" panose="020B0604020202020204" pitchFamily="34" charset="0"/>
              </a:rPr>
              <a:t>Ruolo crescente della marca commerciale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dirty="0">
                <a:latin typeface="Arial" panose="020B0604020202020204" pitchFamily="34" charset="0"/>
              </a:rPr>
              <a:t>Visione integrata: produttori globali vs retailer locali</a:t>
            </a:r>
          </a:p>
        </p:txBody>
      </p:sp>
    </p:spTree>
    <p:extLst>
      <p:ext uri="{BB962C8B-B14F-4D97-AF65-F5344CB8AC3E}">
        <p14:creationId xmlns:p14="http://schemas.microsoft.com/office/powerpoint/2010/main" val="38327552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755C20-4202-69F9-D0F6-0C1C44BC35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UniTe Università degli studi di Teramo: informazioni e risorse utili">
            <a:extLst>
              <a:ext uri="{FF2B5EF4-FFF2-40B4-BE49-F238E27FC236}">
                <a16:creationId xmlns:a16="http://schemas.microsoft.com/office/drawing/2014/main" id="{4512C4C8-CBEA-C7AE-3170-43EB33B286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3200" y="78851"/>
            <a:ext cx="1638300" cy="789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tangolo 3">
            <a:extLst>
              <a:ext uri="{FF2B5EF4-FFF2-40B4-BE49-F238E27FC236}">
                <a16:creationId xmlns:a16="http://schemas.microsoft.com/office/drawing/2014/main" id="{87CD004D-23D4-B34D-22B5-0074FABBCC3F}"/>
              </a:ext>
            </a:extLst>
          </p:cNvPr>
          <p:cNvSpPr/>
          <p:nvPr/>
        </p:nvSpPr>
        <p:spPr>
          <a:xfrm>
            <a:off x="0" y="6596743"/>
            <a:ext cx="12192000" cy="261257"/>
          </a:xfrm>
          <a:prstGeom prst="rect">
            <a:avLst/>
          </a:prstGeom>
          <a:solidFill>
            <a:srgbClr val="94043E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latin typeface="Arial" panose="020B0604020202020204" pitchFamily="34" charset="0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1069A01D-32BD-D123-27E0-7C907F1DCE02}"/>
              </a:ext>
            </a:extLst>
          </p:cNvPr>
          <p:cNvSpPr txBox="1"/>
          <p:nvPr/>
        </p:nvSpPr>
        <p:spPr>
          <a:xfrm>
            <a:off x="3369128" y="868136"/>
            <a:ext cx="610688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dirty="0">
                <a:latin typeface="Arial" panose="020B0604020202020204" pitchFamily="34" charset="0"/>
              </a:rPr>
              <a:t>Branding globale: logiche, driver e prospettive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1E2F6AA0-6C24-8B7A-FAFB-8C1E4EE23938}"/>
              </a:ext>
            </a:extLst>
          </p:cNvPr>
          <p:cNvSpPr txBox="1"/>
          <p:nvPr/>
        </p:nvSpPr>
        <p:spPr>
          <a:xfrm>
            <a:off x="3042557" y="1310785"/>
            <a:ext cx="6106886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it-IT" b="1" dirty="0">
                <a:latin typeface="Arial" panose="020B0604020202020204" pitchFamily="34" charset="0"/>
              </a:rPr>
              <a:t>Perché parliamo di branding globale?</a:t>
            </a:r>
          </a:p>
          <a:p>
            <a:pPr>
              <a:buNone/>
            </a:pPr>
            <a:r>
              <a:rPr lang="it-IT" dirty="0">
                <a:latin typeface="Arial" panose="020B0604020202020204" pitchFamily="34" charset="0"/>
              </a:rPr>
              <a:t>“Le imprese oggi operano in mercati attraversati da flussi globali di beni, capitali, idee e simboli.</a:t>
            </a:r>
            <a:br>
              <a:rPr lang="it-IT" dirty="0">
                <a:latin typeface="Arial" panose="020B0604020202020204" pitchFamily="34" charset="0"/>
              </a:rPr>
            </a:br>
            <a:r>
              <a:rPr lang="it-IT" dirty="0">
                <a:latin typeface="Arial" panose="020B0604020202020204" pitchFamily="34" charset="0"/>
              </a:rPr>
              <a:t>Questo significa che molte marche non sono più legate a un singolo paese: diventano </a:t>
            </a:r>
            <a:r>
              <a:rPr lang="it-IT" i="1" dirty="0">
                <a:latin typeface="Arial" panose="020B0604020202020204" pitchFamily="34" charset="0"/>
              </a:rPr>
              <a:t>global brands</a:t>
            </a:r>
            <a:r>
              <a:rPr lang="it-IT" dirty="0">
                <a:latin typeface="Arial" panose="020B0604020202020204" pitchFamily="34" charset="0"/>
              </a:rPr>
              <a:t>, presenti e riconosciute ovunque.”</a:t>
            </a:r>
          </a:p>
          <a:p>
            <a:pPr>
              <a:buNone/>
            </a:pPr>
            <a:r>
              <a:rPr lang="it-IT" dirty="0">
                <a:latin typeface="Arial" panose="020B0604020202020204" pitchFamily="34" charset="0"/>
              </a:rPr>
              <a:t>“Pensiamo a Coca-Cola, McDonald’s, Apple, Nike, Samsung, Zara: marchi percepiti come universali, che parlano linguaggi culturali condivisi a livello planetario.”</a:t>
            </a:r>
          </a:p>
          <a:p>
            <a:pPr>
              <a:buNone/>
            </a:pPr>
            <a:r>
              <a:rPr lang="it-IT" dirty="0">
                <a:latin typeface="Arial" panose="020B0604020202020204" pitchFamily="34" charset="0"/>
              </a:rPr>
              <a:t>“Il branding globale nasce quindi dall’esigenza di: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dirty="0">
                <a:latin typeface="Arial" panose="020B0604020202020204" pitchFamily="34" charset="0"/>
              </a:rPr>
              <a:t>vendere in più Paesi,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dirty="0">
                <a:latin typeface="Arial" panose="020B0604020202020204" pitchFamily="34" charset="0"/>
              </a:rPr>
              <a:t>comunicare in modo coerente,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dirty="0">
                <a:latin typeface="Arial" panose="020B0604020202020204" pitchFamily="34" charset="0"/>
              </a:rPr>
              <a:t>ottenere efficienze produttive e distributive,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dirty="0">
                <a:latin typeface="Arial" panose="020B0604020202020204" pitchFamily="34" charset="0"/>
              </a:rPr>
              <a:t>costruire un’immagine unica e immediatamente riconoscibile.”</a:t>
            </a:r>
          </a:p>
        </p:txBody>
      </p:sp>
    </p:spTree>
    <p:extLst>
      <p:ext uri="{BB962C8B-B14F-4D97-AF65-F5344CB8AC3E}">
        <p14:creationId xmlns:p14="http://schemas.microsoft.com/office/powerpoint/2010/main" val="18299365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2D96BD-147C-F9F6-B24E-A0A2BC744D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UniTe Università degli studi di Teramo: informazioni e risorse utili">
            <a:extLst>
              <a:ext uri="{FF2B5EF4-FFF2-40B4-BE49-F238E27FC236}">
                <a16:creationId xmlns:a16="http://schemas.microsoft.com/office/drawing/2014/main" id="{53F7C5DC-B704-6FFA-CE1A-CB07F76957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3200" y="78851"/>
            <a:ext cx="1638300" cy="789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tangolo 3">
            <a:extLst>
              <a:ext uri="{FF2B5EF4-FFF2-40B4-BE49-F238E27FC236}">
                <a16:creationId xmlns:a16="http://schemas.microsoft.com/office/drawing/2014/main" id="{27139F35-D4F3-7028-DB4E-0CFE0977F943}"/>
              </a:ext>
            </a:extLst>
          </p:cNvPr>
          <p:cNvSpPr/>
          <p:nvPr/>
        </p:nvSpPr>
        <p:spPr>
          <a:xfrm>
            <a:off x="0" y="6596743"/>
            <a:ext cx="12192000" cy="261257"/>
          </a:xfrm>
          <a:prstGeom prst="rect">
            <a:avLst/>
          </a:prstGeom>
          <a:solidFill>
            <a:srgbClr val="94043E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latin typeface="Arial" panose="020B0604020202020204" pitchFamily="34" charset="0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8EA0C0BA-F919-BD62-A16D-2687CA064708}"/>
              </a:ext>
            </a:extLst>
          </p:cNvPr>
          <p:cNvSpPr txBox="1"/>
          <p:nvPr/>
        </p:nvSpPr>
        <p:spPr>
          <a:xfrm>
            <a:off x="974271" y="1852724"/>
            <a:ext cx="2324100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it-IT" b="1" dirty="0">
                <a:latin typeface="Arial" panose="020B0604020202020204" pitchFamily="34" charset="0"/>
              </a:rPr>
              <a:t>Strategia multinazionale (</a:t>
            </a:r>
            <a:r>
              <a:rPr lang="it-IT" b="1" dirty="0" err="1">
                <a:latin typeface="Arial" panose="020B0604020202020204" pitchFamily="34" charset="0"/>
              </a:rPr>
              <a:t>adaptation-based</a:t>
            </a:r>
            <a:r>
              <a:rPr lang="it-IT" b="1" dirty="0">
                <a:latin typeface="Arial" panose="020B0604020202020204" pitchFamily="34" charset="0"/>
              </a:rPr>
              <a:t>)</a:t>
            </a:r>
          </a:p>
          <a:p>
            <a:pPr>
              <a:buNone/>
            </a:pPr>
            <a:r>
              <a:rPr lang="it-IT" dirty="0">
                <a:latin typeface="Arial" panose="020B0604020202020204" pitchFamily="34" charset="0"/>
              </a:rPr>
              <a:t>“Ogni mercato è diverso → adatto il brand paese per paese.”</a:t>
            </a:r>
            <a:br>
              <a:rPr lang="it-IT" dirty="0">
                <a:latin typeface="Arial" panose="020B0604020202020204" pitchFamily="34" charset="0"/>
              </a:rPr>
            </a:br>
            <a:r>
              <a:rPr lang="it-IT" dirty="0">
                <a:latin typeface="Arial" panose="020B0604020202020204" pitchFamily="34" charset="0"/>
              </a:rPr>
              <a:t>È la logica ‘think </a:t>
            </a:r>
            <a:r>
              <a:rPr lang="it-IT" dirty="0" err="1">
                <a:latin typeface="Arial" panose="020B0604020202020204" pitchFamily="34" charset="0"/>
              </a:rPr>
              <a:t>local</a:t>
            </a:r>
            <a:r>
              <a:rPr lang="it-IT" dirty="0">
                <a:latin typeface="Arial" panose="020B0604020202020204" pitchFamily="34" charset="0"/>
              </a:rPr>
              <a:t>’: packaging, gusto, comunicazione, posizionamento cambiano profondamente.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E03BD615-3FA2-91F6-B9E8-262BD493D2CD}"/>
              </a:ext>
            </a:extLst>
          </p:cNvPr>
          <p:cNvSpPr txBox="1"/>
          <p:nvPr/>
        </p:nvSpPr>
        <p:spPr>
          <a:xfrm>
            <a:off x="3771900" y="406471"/>
            <a:ext cx="610688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it-IT" b="1" dirty="0">
                <a:latin typeface="Arial" panose="020B0604020202020204" pitchFamily="34" charset="0"/>
              </a:rPr>
              <a:t>Le tre strategie di branding internazionale</a:t>
            </a:r>
          </a:p>
          <a:p>
            <a:pPr>
              <a:buNone/>
            </a:pPr>
            <a:r>
              <a:rPr lang="it-IT" dirty="0">
                <a:latin typeface="Arial" panose="020B0604020202020204" pitchFamily="34" charset="0"/>
              </a:rPr>
              <a:t>“Il libro identifica tre strategie con cui un’impresa può gestire i propri brand nel mondo.”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0C566A99-F950-E7B6-D469-92C2B9B79308}"/>
              </a:ext>
            </a:extLst>
          </p:cNvPr>
          <p:cNvSpPr txBox="1"/>
          <p:nvPr/>
        </p:nvSpPr>
        <p:spPr>
          <a:xfrm>
            <a:off x="3630385" y="1852724"/>
            <a:ext cx="3597729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it-IT" b="1" dirty="0">
                <a:latin typeface="Arial" panose="020B0604020202020204" pitchFamily="34" charset="0"/>
              </a:rPr>
              <a:t>Strategia globale (</a:t>
            </a:r>
            <a:r>
              <a:rPr lang="it-IT" b="1" dirty="0" err="1">
                <a:latin typeface="Arial" panose="020B0604020202020204" pitchFamily="34" charset="0"/>
              </a:rPr>
              <a:t>standardization-based</a:t>
            </a:r>
            <a:r>
              <a:rPr lang="it-IT" b="1" dirty="0">
                <a:latin typeface="Arial" panose="020B0604020202020204" pitchFamily="34" charset="0"/>
              </a:rPr>
              <a:t>)</a:t>
            </a:r>
          </a:p>
          <a:p>
            <a:pPr>
              <a:buNone/>
            </a:pPr>
            <a:r>
              <a:rPr lang="it-IT" dirty="0">
                <a:latin typeface="Arial" panose="020B0604020202020204" pitchFamily="34" charset="0"/>
              </a:rPr>
              <a:t>“Un unico brand, un’unica immagine, un’unica comunicazione, ovunque.”</a:t>
            </a:r>
          </a:p>
          <a:p>
            <a:pPr>
              <a:buNone/>
            </a:pPr>
            <a:r>
              <a:rPr lang="it-IT" dirty="0">
                <a:latin typeface="Arial" panose="020B0604020202020204" pitchFamily="34" charset="0"/>
              </a:rPr>
              <a:t>È la visione originaria di Levitt: il mondo converge verso gusti simili → prodotti identici.</a:t>
            </a:r>
          </a:p>
          <a:p>
            <a:pPr>
              <a:buNone/>
            </a:pPr>
            <a:r>
              <a:rPr lang="it-IT" dirty="0">
                <a:latin typeface="Arial" panose="020B0604020202020204" pitchFamily="34" charset="0"/>
              </a:rPr>
              <a:t>Esempi: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dirty="0">
                <a:latin typeface="Arial" panose="020B0604020202020204" pitchFamily="34" charset="0"/>
              </a:rPr>
              <a:t>Apple: stessa estetica, stessi prodotti, stesso tono comunicativo.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dirty="0">
                <a:latin typeface="Arial" panose="020B0604020202020204" pitchFamily="34" charset="0"/>
              </a:rPr>
              <a:t>Nike: lo stesso brand positioning in ogni continente.</a:t>
            </a: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FA4C9FBF-1AFD-9BE8-96F8-A8A60BE26B5C}"/>
              </a:ext>
            </a:extLst>
          </p:cNvPr>
          <p:cNvSpPr txBox="1"/>
          <p:nvPr/>
        </p:nvSpPr>
        <p:spPr>
          <a:xfrm>
            <a:off x="7560128" y="1298726"/>
            <a:ext cx="3913415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it-IT" b="1" dirty="0">
                <a:latin typeface="Arial" panose="020B0604020202020204" pitchFamily="34" charset="0"/>
              </a:rPr>
              <a:t> Strategia transnazionale (glocal o </a:t>
            </a:r>
            <a:r>
              <a:rPr lang="it-IT" b="1" dirty="0" err="1">
                <a:latin typeface="Arial" panose="020B0604020202020204" pitchFamily="34" charset="0"/>
              </a:rPr>
              <a:t>balanced</a:t>
            </a:r>
            <a:r>
              <a:rPr lang="it-IT" b="1" dirty="0">
                <a:latin typeface="Arial" panose="020B0604020202020204" pitchFamily="34" charset="0"/>
              </a:rPr>
              <a:t>)</a:t>
            </a:r>
          </a:p>
          <a:p>
            <a:pPr>
              <a:buNone/>
            </a:pPr>
            <a:r>
              <a:rPr lang="it-IT" dirty="0">
                <a:latin typeface="Arial" panose="020B0604020202020204" pitchFamily="34" charset="0"/>
              </a:rPr>
              <a:t>“È la più moderna e la più diffusa: combina standardizzazione + adattamento.”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dirty="0">
                <a:latin typeface="Arial" panose="020B0604020202020204" pitchFamily="34" charset="0"/>
              </a:rPr>
              <a:t>Identità globale forte (valori, simboli, promessa)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dirty="0">
                <a:latin typeface="Arial" panose="020B0604020202020204" pitchFamily="34" charset="0"/>
              </a:rPr>
              <a:t>Modulazioni locali (gusti, messaggi, formati, prezzi)</a:t>
            </a:r>
          </a:p>
          <a:p>
            <a:pPr>
              <a:buNone/>
            </a:pPr>
            <a:r>
              <a:rPr lang="it-IT" dirty="0">
                <a:latin typeface="Arial" panose="020B0604020202020204" pitchFamily="34" charset="0"/>
              </a:rPr>
              <a:t>Esempi: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dirty="0">
                <a:latin typeface="Arial" panose="020B0604020202020204" pitchFamily="34" charset="0"/>
              </a:rPr>
              <a:t>Coca-Cola mantiene la stessa immagine, ma crea campagne locali (Es. “Share a Coke” con i nomi di ogni paese).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dirty="0">
                <a:latin typeface="Arial" panose="020B0604020202020204" pitchFamily="34" charset="0"/>
              </a:rPr>
              <a:t>Starbucks mantiene il concetto globale, ma introduce prodotti e ingredienti locali (</a:t>
            </a:r>
            <a:r>
              <a:rPr lang="it-IT" dirty="0" err="1">
                <a:latin typeface="Arial" panose="020B0604020202020204" pitchFamily="34" charset="0"/>
              </a:rPr>
              <a:t>Matcha</a:t>
            </a:r>
            <a:r>
              <a:rPr lang="it-IT" dirty="0">
                <a:latin typeface="Arial" panose="020B0604020202020204" pitchFamily="34" charset="0"/>
              </a:rPr>
              <a:t>, varianti regionali).</a:t>
            </a:r>
          </a:p>
        </p:txBody>
      </p:sp>
    </p:spTree>
    <p:extLst>
      <p:ext uri="{BB962C8B-B14F-4D97-AF65-F5344CB8AC3E}">
        <p14:creationId xmlns:p14="http://schemas.microsoft.com/office/powerpoint/2010/main" val="32209418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0F4C3B-EFF0-AD1B-382F-44F5FFB7DF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UniTe Università degli studi di Teramo: informazioni e risorse utili">
            <a:extLst>
              <a:ext uri="{FF2B5EF4-FFF2-40B4-BE49-F238E27FC236}">
                <a16:creationId xmlns:a16="http://schemas.microsoft.com/office/drawing/2014/main" id="{C68D9DF8-6A54-8552-EB9D-0C7F86BD28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3200" y="78851"/>
            <a:ext cx="1638300" cy="789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tangolo 3">
            <a:extLst>
              <a:ext uri="{FF2B5EF4-FFF2-40B4-BE49-F238E27FC236}">
                <a16:creationId xmlns:a16="http://schemas.microsoft.com/office/drawing/2014/main" id="{6356AC3D-ECEE-207E-F3CF-26B5D630051A}"/>
              </a:ext>
            </a:extLst>
          </p:cNvPr>
          <p:cNvSpPr/>
          <p:nvPr/>
        </p:nvSpPr>
        <p:spPr>
          <a:xfrm>
            <a:off x="0" y="6596743"/>
            <a:ext cx="12192000" cy="261257"/>
          </a:xfrm>
          <a:prstGeom prst="rect">
            <a:avLst/>
          </a:prstGeom>
          <a:solidFill>
            <a:srgbClr val="94043E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latin typeface="Arial" panose="020B0604020202020204" pitchFamily="34" charset="0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E5C56085-35D9-7596-0994-EEF029D043F6}"/>
              </a:ext>
            </a:extLst>
          </p:cNvPr>
          <p:cNvSpPr txBox="1"/>
          <p:nvPr/>
        </p:nvSpPr>
        <p:spPr>
          <a:xfrm>
            <a:off x="3042557" y="1449284"/>
            <a:ext cx="6106886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it-IT" b="1" dirty="0">
                <a:latin typeface="Arial" panose="020B0604020202020204" pitchFamily="34" charset="0"/>
              </a:rPr>
              <a:t>Dal mito della standardizzazione totale alla globalizzazione “selettiva”</a:t>
            </a:r>
          </a:p>
          <a:p>
            <a:pPr>
              <a:buNone/>
            </a:pPr>
            <a:r>
              <a:rPr lang="it-IT" dirty="0">
                <a:latin typeface="Arial" panose="020B0604020202020204" pitchFamily="34" charset="0"/>
              </a:rPr>
              <a:t>“Levitt negli anni ’80 immaginava che la tecnologia omogeneizzasse tutto, rendendo i mercati identici.</a:t>
            </a:r>
            <a:br>
              <a:rPr lang="it-IT" dirty="0">
                <a:latin typeface="Arial" panose="020B0604020202020204" pitchFamily="34" charset="0"/>
              </a:rPr>
            </a:br>
            <a:r>
              <a:rPr lang="it-IT" dirty="0">
                <a:latin typeface="Arial" panose="020B0604020202020204" pitchFamily="34" charset="0"/>
              </a:rPr>
              <a:t>La storia ci dice che questo non è vero.”</a:t>
            </a:r>
          </a:p>
          <a:p>
            <a:pPr>
              <a:buNone/>
            </a:pPr>
            <a:r>
              <a:rPr lang="it-IT" dirty="0">
                <a:latin typeface="Arial" panose="020B0604020202020204" pitchFamily="34" charset="0"/>
              </a:rPr>
              <a:t>“Oggi vince una logica diversa: </a:t>
            </a:r>
            <a:r>
              <a:rPr lang="it-IT" b="1" dirty="0">
                <a:latin typeface="Arial" panose="020B0604020202020204" pitchFamily="34" charset="0"/>
              </a:rPr>
              <a:t>la globalizzazione selettiva</a:t>
            </a:r>
            <a:r>
              <a:rPr lang="it-IT" dirty="0">
                <a:latin typeface="Arial" panose="020B0604020202020204" pitchFamily="34" charset="0"/>
              </a:rPr>
              <a:t>.”</a:t>
            </a:r>
          </a:p>
          <a:p>
            <a:pPr>
              <a:buNone/>
            </a:pPr>
            <a:r>
              <a:rPr lang="it-IT" dirty="0">
                <a:latin typeface="Arial" panose="020B0604020202020204" pitchFamily="34" charset="0"/>
              </a:rPr>
              <a:t>Significa: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dirty="0">
                <a:latin typeface="Arial" panose="020B0604020202020204" pitchFamily="34" charset="0"/>
              </a:rPr>
              <a:t>essere globali </a:t>
            </a:r>
            <a:r>
              <a:rPr lang="it-IT" i="1" dirty="0">
                <a:latin typeface="Arial" panose="020B0604020202020204" pitchFamily="34" charset="0"/>
              </a:rPr>
              <a:t>dove ha senso essere globali</a:t>
            </a:r>
            <a:r>
              <a:rPr lang="it-IT" dirty="0">
                <a:latin typeface="Arial" panose="020B0604020202020204" pitchFamily="34" charset="0"/>
              </a:rPr>
              <a:t> (immagine, valori, efficienza),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dirty="0">
                <a:latin typeface="Arial" panose="020B0604020202020204" pitchFamily="34" charset="0"/>
              </a:rPr>
              <a:t>adattarsi </a:t>
            </a:r>
            <a:r>
              <a:rPr lang="it-IT" i="1" dirty="0">
                <a:latin typeface="Arial" panose="020B0604020202020204" pitchFamily="34" charset="0"/>
              </a:rPr>
              <a:t>dove il mercato lo richiede</a:t>
            </a:r>
            <a:r>
              <a:rPr lang="it-IT" dirty="0">
                <a:latin typeface="Arial" panose="020B0604020202020204" pitchFamily="34" charset="0"/>
              </a:rPr>
              <a:t> (gusti, cultura, abitudini d’uso).</a:t>
            </a:r>
          </a:p>
          <a:p>
            <a:pPr>
              <a:buNone/>
            </a:pPr>
            <a:r>
              <a:rPr lang="it-IT" dirty="0">
                <a:latin typeface="Arial" panose="020B0604020202020204" pitchFamily="34" charset="0"/>
              </a:rPr>
              <a:t>“È un processo molto più sofisticato del semplice ‘vendiamo la stessa cosa ovunque’.”</a:t>
            </a:r>
          </a:p>
        </p:txBody>
      </p:sp>
    </p:spTree>
    <p:extLst>
      <p:ext uri="{BB962C8B-B14F-4D97-AF65-F5344CB8AC3E}">
        <p14:creationId xmlns:p14="http://schemas.microsoft.com/office/powerpoint/2010/main" val="813289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9E8788-33B7-0CBD-EACF-885CBA3A74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UniTe Università degli studi di Teramo: informazioni e risorse utili">
            <a:extLst>
              <a:ext uri="{FF2B5EF4-FFF2-40B4-BE49-F238E27FC236}">
                <a16:creationId xmlns:a16="http://schemas.microsoft.com/office/drawing/2014/main" id="{0A4A4AE6-5A46-73AA-6D7F-413387ED90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3200" y="78851"/>
            <a:ext cx="1638300" cy="789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tangolo 3">
            <a:extLst>
              <a:ext uri="{FF2B5EF4-FFF2-40B4-BE49-F238E27FC236}">
                <a16:creationId xmlns:a16="http://schemas.microsoft.com/office/drawing/2014/main" id="{44E115C6-73E1-C469-710A-686BE67E579E}"/>
              </a:ext>
            </a:extLst>
          </p:cNvPr>
          <p:cNvSpPr/>
          <p:nvPr/>
        </p:nvSpPr>
        <p:spPr>
          <a:xfrm>
            <a:off x="0" y="6596743"/>
            <a:ext cx="12192000" cy="261257"/>
          </a:xfrm>
          <a:prstGeom prst="rect">
            <a:avLst/>
          </a:prstGeom>
          <a:solidFill>
            <a:srgbClr val="94043E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latin typeface="Arial" panose="020B0604020202020204" pitchFamily="34" charset="0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8ED64063-DF65-F331-AD6D-7786FF7268B8}"/>
              </a:ext>
            </a:extLst>
          </p:cNvPr>
          <p:cNvSpPr txBox="1"/>
          <p:nvPr/>
        </p:nvSpPr>
        <p:spPr>
          <a:xfrm>
            <a:off x="3042557" y="1172286"/>
            <a:ext cx="6106886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it-IT" b="1" dirty="0">
                <a:latin typeface="Arial" panose="020B0604020202020204" pitchFamily="34" charset="0"/>
              </a:rPr>
              <a:t>Come il consumatore percepisce i brand globali</a:t>
            </a:r>
          </a:p>
          <a:p>
            <a:pPr>
              <a:buNone/>
            </a:pPr>
            <a:r>
              <a:rPr lang="it-IT" dirty="0">
                <a:latin typeface="Arial" panose="020B0604020202020204" pitchFamily="34" charset="0"/>
              </a:rPr>
              <a:t>“I brand globali non sono solo marchi venduti ovunque: sono </a:t>
            </a:r>
            <a:r>
              <a:rPr lang="it-IT" b="1" dirty="0">
                <a:latin typeface="Arial" panose="020B0604020202020204" pitchFamily="34" charset="0"/>
              </a:rPr>
              <a:t>simboli culturali</a:t>
            </a:r>
            <a:r>
              <a:rPr lang="it-IT" dirty="0">
                <a:latin typeface="Arial" panose="020B0604020202020204" pitchFamily="34" charset="0"/>
              </a:rPr>
              <a:t>.</a:t>
            </a:r>
            <a:br>
              <a:rPr lang="it-IT" dirty="0">
                <a:latin typeface="Arial" panose="020B0604020202020204" pitchFamily="34" charset="0"/>
              </a:rPr>
            </a:br>
            <a:r>
              <a:rPr lang="it-IT" dirty="0">
                <a:latin typeface="Arial" panose="020B0604020202020204" pitchFamily="34" charset="0"/>
              </a:rPr>
              <a:t>Per molti consumatori, il brand globale porta con sé tre associazioni potenti:”</a:t>
            </a:r>
          </a:p>
          <a:p>
            <a:pPr>
              <a:buNone/>
            </a:pPr>
            <a:r>
              <a:rPr lang="it-IT" b="1" dirty="0">
                <a:latin typeface="Arial" panose="020B0604020202020204" pitchFamily="34" charset="0"/>
              </a:rPr>
              <a:t>a) Qualità percepita</a:t>
            </a:r>
          </a:p>
          <a:p>
            <a:pPr>
              <a:buNone/>
            </a:pPr>
            <a:r>
              <a:rPr lang="it-IT" dirty="0">
                <a:latin typeface="Arial" panose="020B0604020202020204" pitchFamily="34" charset="0"/>
              </a:rPr>
              <a:t>“Se è globale, allora è buono → è un </a:t>
            </a:r>
            <a:r>
              <a:rPr lang="it-IT" dirty="0" err="1">
                <a:latin typeface="Arial" panose="020B0604020202020204" pitchFamily="34" charset="0"/>
              </a:rPr>
              <a:t>bias</a:t>
            </a:r>
            <a:r>
              <a:rPr lang="it-IT" dirty="0">
                <a:latin typeface="Arial" panose="020B0604020202020204" pitchFamily="34" charset="0"/>
              </a:rPr>
              <a:t> cognitivo molto diffuso.”</a:t>
            </a:r>
          </a:p>
          <a:p>
            <a:pPr>
              <a:buNone/>
            </a:pPr>
            <a:r>
              <a:rPr lang="it-IT" b="1" dirty="0">
                <a:latin typeface="Arial" panose="020B0604020202020204" pitchFamily="34" charset="0"/>
              </a:rPr>
              <a:t>b) Mito e idealizzazione</a:t>
            </a:r>
          </a:p>
          <a:p>
            <a:pPr>
              <a:buNone/>
            </a:pPr>
            <a:r>
              <a:rPr lang="it-IT" dirty="0">
                <a:latin typeface="Arial" panose="020B0604020202020204" pitchFamily="34" charset="0"/>
              </a:rPr>
              <a:t>“Il brand globale rappresenta un’aspirazione, uno stile di vita, un immaginario.”</a:t>
            </a:r>
          </a:p>
          <a:p>
            <a:pPr>
              <a:buNone/>
            </a:pPr>
            <a:r>
              <a:rPr lang="it-IT" dirty="0">
                <a:latin typeface="Arial" panose="020B0604020202020204" pitchFamily="34" charset="0"/>
              </a:rPr>
              <a:t>Esempi: Nike = empowerment; Apple = creatività; Starbucks = lifestyle urbano internazionale.</a:t>
            </a:r>
          </a:p>
          <a:p>
            <a:pPr>
              <a:buNone/>
            </a:pPr>
            <a:r>
              <a:rPr lang="it-IT" b="1" dirty="0">
                <a:latin typeface="Arial" panose="020B0604020202020204" pitchFamily="34" charset="0"/>
              </a:rPr>
              <a:t>c) Responsabilità sociale globale</a:t>
            </a:r>
          </a:p>
          <a:p>
            <a:pPr>
              <a:buNone/>
            </a:pPr>
            <a:r>
              <a:rPr lang="it-IT" dirty="0">
                <a:latin typeface="Arial" panose="020B0604020202020204" pitchFamily="34" charset="0"/>
              </a:rPr>
              <a:t>“Il consumatore riconosce che i global brand influenzano il mondo e si aspetta comportamenti responsabili.”</a:t>
            </a:r>
          </a:p>
        </p:txBody>
      </p:sp>
    </p:spTree>
    <p:extLst>
      <p:ext uri="{BB962C8B-B14F-4D97-AF65-F5344CB8AC3E}">
        <p14:creationId xmlns:p14="http://schemas.microsoft.com/office/powerpoint/2010/main" val="19646956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2CB35C-357D-B043-0740-03BFE57DCA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UniTe Università degli studi di Teramo: informazioni e risorse utili">
            <a:extLst>
              <a:ext uri="{FF2B5EF4-FFF2-40B4-BE49-F238E27FC236}">
                <a16:creationId xmlns:a16="http://schemas.microsoft.com/office/drawing/2014/main" id="{EA95C9E2-4E95-4A21-6F2F-1BAA6FE990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3200" y="78851"/>
            <a:ext cx="1638300" cy="789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tangolo 3">
            <a:extLst>
              <a:ext uri="{FF2B5EF4-FFF2-40B4-BE49-F238E27FC236}">
                <a16:creationId xmlns:a16="http://schemas.microsoft.com/office/drawing/2014/main" id="{0248D817-B16B-5F06-E3C0-6A8AD176A039}"/>
              </a:ext>
            </a:extLst>
          </p:cNvPr>
          <p:cNvSpPr/>
          <p:nvPr/>
        </p:nvSpPr>
        <p:spPr>
          <a:xfrm>
            <a:off x="0" y="6596743"/>
            <a:ext cx="12192000" cy="261257"/>
          </a:xfrm>
          <a:prstGeom prst="rect">
            <a:avLst/>
          </a:prstGeom>
          <a:solidFill>
            <a:srgbClr val="94043E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latin typeface="Arial" panose="020B0604020202020204" pitchFamily="34" charset="0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1551A185-6AB2-DE7F-0535-B92DE8B712B9}"/>
              </a:ext>
            </a:extLst>
          </p:cNvPr>
          <p:cNvSpPr txBox="1"/>
          <p:nvPr/>
        </p:nvSpPr>
        <p:spPr>
          <a:xfrm>
            <a:off x="3042557" y="1587784"/>
            <a:ext cx="6106886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it-IT" b="1" dirty="0">
                <a:latin typeface="Arial" panose="020B0604020202020204" pitchFamily="34" charset="0"/>
              </a:rPr>
              <a:t>Segmentare i consumatori in base all’atteggiamento verso il globale</a:t>
            </a:r>
          </a:p>
          <a:p>
            <a:pPr>
              <a:buNone/>
            </a:pPr>
            <a:r>
              <a:rPr lang="it-IT" dirty="0">
                <a:latin typeface="Arial" panose="020B0604020202020204" pitchFamily="34" charset="0"/>
              </a:rPr>
              <a:t>Il libro identifica quattro profili: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b="1" dirty="0">
                <a:latin typeface="Arial" panose="020B0604020202020204" pitchFamily="34" charset="0"/>
              </a:rPr>
              <a:t>Cittadini del mondo</a:t>
            </a:r>
            <a:r>
              <a:rPr lang="it-IT" dirty="0">
                <a:latin typeface="Arial" panose="020B0604020202020204" pitchFamily="34" charset="0"/>
              </a:rPr>
              <a:t>: cercano brand globali perché rappresentano apertura e modernità.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b="1" dirty="0">
                <a:latin typeface="Arial" panose="020B0604020202020204" pitchFamily="34" charset="0"/>
              </a:rPr>
              <a:t>Sognatori globali</a:t>
            </a:r>
            <a:r>
              <a:rPr lang="it-IT" dirty="0">
                <a:latin typeface="Arial" panose="020B0604020202020204" pitchFamily="34" charset="0"/>
              </a:rPr>
              <a:t>: li ammirano e li desiderano, ma senza una vera consapevolezza critica.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b="1" dirty="0">
                <a:latin typeface="Arial" panose="020B0604020202020204" pitchFamily="34" charset="0"/>
              </a:rPr>
              <a:t>Antiglobal</a:t>
            </a:r>
            <a:r>
              <a:rPr lang="it-IT" dirty="0">
                <a:latin typeface="Arial" panose="020B0604020202020204" pitchFamily="34" charset="0"/>
              </a:rPr>
              <a:t>: percepiscono i brand globali come invasivi o minacciosi.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b="1" dirty="0">
                <a:latin typeface="Arial" panose="020B0604020202020204" pitchFamily="34" charset="0"/>
              </a:rPr>
              <a:t>Agnostici</a:t>
            </a:r>
            <a:r>
              <a:rPr lang="it-IT" dirty="0">
                <a:latin typeface="Arial" panose="020B0604020202020204" pitchFamily="34" charset="0"/>
              </a:rPr>
              <a:t>: valutano il brand solo sulla base della funzionalità.</a:t>
            </a:r>
          </a:p>
          <a:p>
            <a:pPr>
              <a:buNone/>
            </a:pPr>
            <a:r>
              <a:rPr lang="it-IT" dirty="0">
                <a:latin typeface="Arial" panose="020B0604020202020204" pitchFamily="34" charset="0"/>
              </a:rPr>
              <a:t>Questa segmentazione è fondamentale per costruire strategie di marketing mirate.</a:t>
            </a:r>
          </a:p>
        </p:txBody>
      </p:sp>
    </p:spTree>
    <p:extLst>
      <p:ext uri="{BB962C8B-B14F-4D97-AF65-F5344CB8AC3E}">
        <p14:creationId xmlns:p14="http://schemas.microsoft.com/office/powerpoint/2010/main" val="10946246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CB1BC1-EF74-0411-035E-56479C5FD6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UniTe Università degli studi di Teramo: informazioni e risorse utili">
            <a:extLst>
              <a:ext uri="{FF2B5EF4-FFF2-40B4-BE49-F238E27FC236}">
                <a16:creationId xmlns:a16="http://schemas.microsoft.com/office/drawing/2014/main" id="{B8480D00-0752-F375-2EEE-A0FF9FD473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3200" y="78851"/>
            <a:ext cx="1638300" cy="789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tangolo 3">
            <a:extLst>
              <a:ext uri="{FF2B5EF4-FFF2-40B4-BE49-F238E27FC236}">
                <a16:creationId xmlns:a16="http://schemas.microsoft.com/office/drawing/2014/main" id="{58A0C04C-7D47-2121-A4C4-7E7F86553723}"/>
              </a:ext>
            </a:extLst>
          </p:cNvPr>
          <p:cNvSpPr/>
          <p:nvPr/>
        </p:nvSpPr>
        <p:spPr>
          <a:xfrm>
            <a:off x="0" y="6596743"/>
            <a:ext cx="12192000" cy="261257"/>
          </a:xfrm>
          <a:prstGeom prst="rect">
            <a:avLst/>
          </a:prstGeom>
          <a:solidFill>
            <a:srgbClr val="94043E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latin typeface="Arial" panose="020B0604020202020204" pitchFamily="34" charset="0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4DCFB0E2-EBC0-6D3E-291C-41F6CD69BEC4}"/>
              </a:ext>
            </a:extLst>
          </p:cNvPr>
          <p:cNvSpPr txBox="1"/>
          <p:nvPr/>
        </p:nvSpPr>
        <p:spPr>
          <a:xfrm>
            <a:off x="1202871" y="2551837"/>
            <a:ext cx="4250872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it-IT" dirty="0">
                <a:latin typeface="Arial" panose="020B0604020202020204" pitchFamily="34" charset="0"/>
              </a:rPr>
              <a:t>“Per le imprese, la globalizzazione del brand ha due enormi vantaggi:”</a:t>
            </a:r>
          </a:p>
          <a:p>
            <a:pPr>
              <a:buFont typeface="+mj-lt"/>
              <a:buAutoNum type="arabicPeriod"/>
            </a:pPr>
            <a:r>
              <a:rPr lang="it-IT" b="1" dirty="0">
                <a:latin typeface="Arial" panose="020B0604020202020204" pitchFamily="34" charset="0"/>
              </a:rPr>
              <a:t>Economie di scala</a:t>
            </a:r>
            <a:r>
              <a:rPr lang="it-IT" dirty="0">
                <a:latin typeface="Arial" panose="020B0604020202020204" pitchFamily="34" charset="0"/>
              </a:rPr>
              <a:t> → produce di più, costa meno.</a:t>
            </a:r>
          </a:p>
          <a:p>
            <a:pPr>
              <a:buFont typeface="+mj-lt"/>
              <a:buAutoNum type="arabicPeriod"/>
            </a:pPr>
            <a:r>
              <a:rPr lang="it-IT" b="1" dirty="0">
                <a:latin typeface="Arial" panose="020B0604020202020204" pitchFamily="34" charset="0"/>
              </a:rPr>
              <a:t>Immagine unitaria</a:t>
            </a:r>
            <a:r>
              <a:rPr lang="it-IT" dirty="0">
                <a:latin typeface="Arial" panose="020B0604020202020204" pitchFamily="34" charset="0"/>
              </a:rPr>
              <a:t> → più forza comunicativa, più riconoscibilità.</a:t>
            </a:r>
          </a:p>
          <a:p>
            <a:pPr>
              <a:buNone/>
            </a:pPr>
            <a:r>
              <a:rPr lang="it-IT" dirty="0">
                <a:latin typeface="Arial" panose="020B0604020202020204" pitchFamily="34" charset="0"/>
              </a:rPr>
              <a:t>Più volume = più efficienza → più competitività.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55876DAE-840C-10D3-88EA-D8CC429A7244}"/>
              </a:ext>
            </a:extLst>
          </p:cNvPr>
          <p:cNvSpPr txBox="1"/>
          <p:nvPr/>
        </p:nvSpPr>
        <p:spPr>
          <a:xfrm>
            <a:off x="2062843" y="1230045"/>
            <a:ext cx="20955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b="1" dirty="0">
                <a:solidFill>
                  <a:srgbClr val="C00000"/>
                </a:solidFill>
                <a:latin typeface="Arial" panose="020B0604020202020204" pitchFamily="34" charset="0"/>
              </a:rPr>
              <a:t>Vantaggi del branding globale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2C250170-41FB-C8F9-218F-632241C973F5}"/>
              </a:ext>
            </a:extLst>
          </p:cNvPr>
          <p:cNvSpPr txBox="1"/>
          <p:nvPr/>
        </p:nvSpPr>
        <p:spPr>
          <a:xfrm>
            <a:off x="6351814" y="1230046"/>
            <a:ext cx="5219700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it-IT" b="1" dirty="0">
                <a:solidFill>
                  <a:srgbClr val="C00000"/>
                </a:solidFill>
                <a:latin typeface="Arial" panose="020B0604020202020204" pitchFamily="34" charset="0"/>
              </a:rPr>
              <a:t>Rischi del branding globale</a:t>
            </a:r>
          </a:p>
          <a:p>
            <a:pPr>
              <a:buNone/>
            </a:pPr>
            <a:endParaRPr lang="it-IT" b="1" dirty="0">
              <a:latin typeface="Arial" panose="020B0604020202020204" pitchFamily="34" charset="0"/>
            </a:endParaRPr>
          </a:p>
          <a:p>
            <a:pPr>
              <a:buNone/>
            </a:pPr>
            <a:r>
              <a:rPr lang="it-IT" dirty="0">
                <a:latin typeface="Arial" panose="020B0604020202020204" pitchFamily="34" charset="0"/>
              </a:rPr>
              <a:t>“Ma ci sono rischi importanti.”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b="1" dirty="0">
                <a:latin typeface="Arial" panose="020B0604020202020204" pitchFamily="34" charset="0"/>
              </a:rPr>
              <a:t>Perdita di rilevanza locale</a:t>
            </a:r>
            <a:endParaRPr lang="it-IT" dirty="0">
              <a:latin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it-IT" b="1" dirty="0">
                <a:latin typeface="Arial" panose="020B0604020202020204" pitchFamily="34" charset="0"/>
              </a:rPr>
              <a:t>Incapacità di rispondere a problemi specifici di un mercato</a:t>
            </a:r>
            <a:endParaRPr lang="it-IT" dirty="0">
              <a:latin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it-IT" b="1" dirty="0">
                <a:latin typeface="Arial" panose="020B0604020202020204" pitchFamily="34" charset="0"/>
              </a:rPr>
              <a:t>Percezione di distanza</a:t>
            </a:r>
            <a:endParaRPr lang="it-IT" dirty="0">
              <a:latin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it-IT" b="1" dirty="0">
                <a:latin typeface="Arial" panose="020B0604020202020204" pitchFamily="34" charset="0"/>
              </a:rPr>
              <a:t>Possibile sovra-standardizzazione</a:t>
            </a:r>
            <a:endParaRPr lang="it-IT" dirty="0">
              <a:latin typeface="Arial" panose="020B0604020202020204" pitchFamily="34" charset="0"/>
            </a:endParaRPr>
          </a:p>
          <a:p>
            <a:pPr>
              <a:buNone/>
            </a:pPr>
            <a:r>
              <a:rPr lang="it-IT" dirty="0">
                <a:latin typeface="Arial" panose="020B0604020202020204" pitchFamily="34" charset="0"/>
              </a:rPr>
              <a:t>“Un brand globale che non ascolta i mercati locali diventa fragile.”</a:t>
            </a:r>
          </a:p>
        </p:txBody>
      </p:sp>
    </p:spTree>
    <p:extLst>
      <p:ext uri="{BB962C8B-B14F-4D97-AF65-F5344CB8AC3E}">
        <p14:creationId xmlns:p14="http://schemas.microsoft.com/office/powerpoint/2010/main" val="201450491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2724</Words>
  <Application>Microsoft Office PowerPoint</Application>
  <PresentationFormat>Widescreen</PresentationFormat>
  <Paragraphs>292</Paragraphs>
  <Slides>29</Slides>
  <Notes>0</Notes>
  <HiddenSlides>2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2" baseType="lpstr">
      <vt:lpstr>Aptos Display</vt:lpstr>
      <vt:lpstr>Arial</vt:lpstr>
      <vt:lpstr>Tema di Office</vt:lpstr>
      <vt:lpstr>Brand &amp; Comunicazione- parte 2   Prof. Silvio Cardinali e Alessandro Romoli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ROMOLI ALESSANDRO</dc:creator>
  <cp:lastModifiedBy>SILVIO CARDINALI</cp:lastModifiedBy>
  <cp:revision>2</cp:revision>
  <dcterms:created xsi:type="dcterms:W3CDTF">2025-11-20T11:01:29Z</dcterms:created>
  <dcterms:modified xsi:type="dcterms:W3CDTF">2025-11-25T16:43:33Z</dcterms:modified>
</cp:coreProperties>
</file>