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86" r:id="rId11"/>
    <p:sldId id="266" r:id="rId12"/>
    <p:sldId id="267" r:id="rId13"/>
    <p:sldId id="268" r:id="rId14"/>
    <p:sldId id="269" r:id="rId15"/>
    <p:sldId id="270" r:id="rId16"/>
    <p:sldId id="287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8" r:id="rId25"/>
    <p:sldId id="278" r:id="rId26"/>
    <p:sldId id="279" r:id="rId27"/>
    <p:sldId id="280" r:id="rId28"/>
    <p:sldId id="282" r:id="rId29"/>
    <p:sldId id="283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5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26C638-97D7-1CC9-1234-FFB5817F9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9CB949B-F23C-1682-25FB-989D05F868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122010-BE2C-6200-8E90-E581CB032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0FD5-F650-4CDE-99A2-B89CD878C40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21E3F9-BDDA-B6A9-30F3-F01C738F6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9023FC-9871-DDE6-990D-A758BFDD7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D023-3BA6-4885-A2B3-7C4AC5660F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435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D0E2B2-24E5-432E-B94A-31DFC7CB9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B53FB34-22DC-BC84-5CC7-BD3E9D469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0E23E6-E760-7857-7D8F-091CC82A5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0FD5-F650-4CDE-99A2-B89CD878C40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128E72D-1DED-3473-028D-929C839CF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AC813D-C554-0F54-4FA3-0BAF8FA6F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D023-3BA6-4885-A2B3-7C4AC5660F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8929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5BFF527-FACC-05F4-9C61-D61E242652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5BC30E8-B326-1223-691E-794F90A01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6D4111-5EAC-1940-5F51-BD7957D33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0FD5-F650-4CDE-99A2-B89CD878C40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2455C3-2CFA-B008-E02B-F7C6E9294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230510-8666-8691-76F9-E6E5F6E9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D023-3BA6-4885-A2B3-7C4AC5660F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6806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52FC45-50A2-727B-6827-345FF3DD2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1E2EB3-69B5-7AED-4F50-8CB309AC2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C46FD0-CDF6-6E5C-A4C8-EF6FAC3C7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0FD5-F650-4CDE-99A2-B89CD878C40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0DBD5D-A389-578A-57BA-72D2BFAC7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57E861-5496-C788-794B-7448E1AE4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D023-3BA6-4885-A2B3-7C4AC5660F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6503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69A288-61CD-2AFC-5C5E-F2FDE770B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F27F6CD-042C-D93A-C0E5-EDE9D6257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7AA71C-D279-0746-F9A1-91FCCCDA5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0FD5-F650-4CDE-99A2-B89CD878C40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9E8648-2E52-E0B2-DBB0-160F5E7BD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10CABE-B194-DA56-59B6-A1F59C48A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D023-3BA6-4885-A2B3-7C4AC5660F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50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1047D7-223B-1020-EB9C-C897B5CD3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EA4BBF-8175-98F0-759F-3D93043426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384F768-EE30-85C6-4240-D46585B2F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14A2B2B-FDFE-C39F-D11A-BC6AD968A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0FD5-F650-4CDE-99A2-B89CD878C40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C20F8BF-2985-D9D7-8040-3C38F38A1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5375732-945F-0F80-201C-BF4299031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D023-3BA6-4885-A2B3-7C4AC5660F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3583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F18435-D691-09D8-0E2C-21C0F025E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7A0321-996B-01E4-1D26-83AD78DB5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E8D07C-B638-0448-B5DC-4D4CF20D9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BE5CC9B-69FD-012F-6A0D-48581F503D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7EAF6C7-9051-8F70-08E2-598C06C757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95CE15B-ED9D-1C5F-71DA-56B382439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0FD5-F650-4CDE-99A2-B89CD878C40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6A22D10-9866-884E-48B6-6F71A75D6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75E19D5-CA50-C85D-1E8A-F82828354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D023-3BA6-4885-A2B3-7C4AC5660F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0319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483CEF-E4E3-CBB3-2AA0-E4AA97081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449E4F1-FA16-5A10-312E-51992383D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0FD5-F650-4CDE-99A2-B89CD878C40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1945464-A780-F6BF-67DE-EED6EAB9D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ED618E9-617D-0427-2FB2-2E62EF7D1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D023-3BA6-4885-A2B3-7C4AC5660F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738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DEEC513-942B-01C6-2D76-AEC718075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0FD5-F650-4CDE-99A2-B89CD878C40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A1CAF27-07BA-F2C3-D404-E632B2F8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D649050-D2BC-B44E-E2CA-11C845D35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D023-3BA6-4885-A2B3-7C4AC5660F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164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3D5404-C7E1-1D22-8980-7C55D998C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1BB98E-9537-9FE6-D12E-5363BD464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A0EE801-4D9A-C850-F438-19AA9D9A5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8D05E77-CBFC-0591-25CF-00274476A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0FD5-F650-4CDE-99A2-B89CD878C40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DEBB2B9-51A9-2F11-56FF-5007A66BD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9E7065F-558E-9F5A-C7CA-9223F2D10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D023-3BA6-4885-A2B3-7C4AC5660F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335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E60F74-0A33-9FAB-B175-889A287B1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5A6D752-66BB-EA8B-3F9B-65CA70A826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FD50AE2-A455-2941-A61F-DE279576B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47CB7D3-0346-6B6A-B0C3-72CC0A493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0FD5-F650-4CDE-99A2-B89CD878C40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82A614E-80EF-6457-0297-368242DF6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11DB025-2D02-AED9-9853-025373827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D023-3BA6-4885-A2B3-7C4AC5660FC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9880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ECBF13E-07C3-6DC0-1EB2-F76AD89C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A2C354B-0D7D-74ED-FB15-33D2C1DD2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E0793C-3522-04ED-D7D7-2BC74DE4D6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CCC40FD5-F650-4CDE-99A2-B89CD878C40A}" type="datetimeFigureOut">
              <a:rPr lang="it-IT" smtClean="0"/>
              <a:pPr/>
              <a:t>25/11/2025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361D95-27E2-8AD5-0AA7-71B10BE23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BAD544-0CF8-601E-68CE-DF1E39B4F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444D023-3BA6-4885-A2B3-7C4AC5660FCB}" type="slidenum">
              <a:rPr lang="it-IT" smtClean="0"/>
              <a:pPr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27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8D7FCA-E0B6-A7A6-03E4-A1C3F597E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7550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Brand &amp; Comunicazione- parte 2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800" dirty="0">
                <a:latin typeface="Arial" panose="020B0604020202020204" pitchFamily="34" charset="0"/>
                <a:cs typeface="Arial" panose="020B0604020202020204" pitchFamily="34" charset="0"/>
              </a:rPr>
              <a:t>Prof. Silvio Cardinali </a:t>
            </a:r>
            <a:r>
              <a:rPr lang="it-IT" sz="3800">
                <a:latin typeface="Arial" panose="020B0604020202020204" pitchFamily="34" charset="0"/>
                <a:cs typeface="Arial" panose="020B0604020202020204" pitchFamily="34" charset="0"/>
              </a:rPr>
              <a:t>e Alessandro Romoli</a:t>
            </a:r>
            <a:endParaRPr lang="it-IT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F39C571A-A751-BD4E-F93E-62F8D75B1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107D6EB8-9C35-5F8E-4311-09C15197460E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36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F64B1-8BFA-2366-06E0-359DD7AB2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9A56897E-E822-297C-EFC9-1416D312E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9E9D80D-FDB2-F620-5F87-2E8B53957A03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5C35635-3FA2-C0FF-BAEF-263B7AD12ADC}"/>
              </a:ext>
            </a:extLst>
          </p:cNvPr>
          <p:cNvSpPr txBox="1"/>
          <p:nvPr/>
        </p:nvSpPr>
        <p:spPr>
          <a:xfrm>
            <a:off x="3488871" y="2178121"/>
            <a:ext cx="623751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</a:rPr>
              <a:t>Condizioni ideali del global branding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Azienda con </a:t>
            </a:r>
            <a:r>
              <a:rPr lang="it-IT" dirty="0" err="1">
                <a:latin typeface="Arial" panose="020B0604020202020204" pitchFamily="34" charset="0"/>
              </a:rPr>
              <a:t>mindset</a:t>
            </a:r>
            <a:r>
              <a:rPr lang="it-IT" dirty="0">
                <a:latin typeface="Arial" panose="020B0604020202020204" pitchFamily="34" charset="0"/>
              </a:rPr>
              <a:t> globale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Consumatori cittadini del mondo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 Team con esperienza interculturale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 Centro di responsabilità forte</a:t>
            </a:r>
          </a:p>
        </p:txBody>
      </p:sp>
    </p:spTree>
    <p:extLst>
      <p:ext uri="{BB962C8B-B14F-4D97-AF65-F5344CB8AC3E}">
        <p14:creationId xmlns:p14="http://schemas.microsoft.com/office/powerpoint/2010/main" val="286903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F1E5B-A5B1-A413-27B0-D09F8A5B3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98F63B12-A6D3-3BE4-CC59-D64F09ABB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6A7D6B8-F91D-0D3B-9DD6-941B3E0D1CFC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1457F2E-F582-38E5-7029-8EC48D898C12}"/>
              </a:ext>
            </a:extLst>
          </p:cNvPr>
          <p:cNvSpPr txBox="1"/>
          <p:nvPr/>
        </p:nvSpPr>
        <p:spPr>
          <a:xfrm>
            <a:off x="3205843" y="1279463"/>
            <a:ext cx="6106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Strutture organizzative per il Global Branding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31A92D1-3F12-4C73-EBBC-49BE4E55A7AE}"/>
              </a:ext>
            </a:extLst>
          </p:cNvPr>
          <p:cNvSpPr txBox="1"/>
          <p:nvPr/>
        </p:nvSpPr>
        <p:spPr>
          <a:xfrm>
            <a:off x="3042557" y="2280281"/>
            <a:ext cx="61068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Come fa un’impresa globale a gestire una marca in modo coerente in decine di Paesi diversi, con culture, economie e mercati completamente differenti?”</a:t>
            </a:r>
            <a:endParaRPr lang="it-IT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Non basta un logo e un manuale di brand </a:t>
            </a:r>
            <a:r>
              <a:rPr lang="it-IT" dirty="0" err="1">
                <a:latin typeface="Arial" panose="020B0604020202020204" pitchFamily="34" charset="0"/>
              </a:rPr>
              <a:t>identity</a:t>
            </a:r>
            <a:r>
              <a:rPr lang="it-IT" dirty="0">
                <a:latin typeface="Arial" panose="020B0604020202020204" pitchFamily="34" charset="0"/>
              </a:rPr>
              <a:t>: servono </a:t>
            </a:r>
            <a:r>
              <a:rPr lang="it-IT" b="1" dirty="0">
                <a:latin typeface="Arial" panose="020B0604020202020204" pitchFamily="34" charset="0"/>
              </a:rPr>
              <a:t>strutture organizzative dedicate</a:t>
            </a:r>
            <a:r>
              <a:rPr lang="it-IT" dirty="0">
                <a:latin typeface="Arial" panose="020B0604020202020204" pitchFamily="34" charset="0"/>
              </a:rPr>
              <a:t>, perché un global brand vive sotto pressioni e tensioni continue.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Il libro identifica </a:t>
            </a:r>
            <a:r>
              <a:rPr lang="it-IT" b="1" dirty="0">
                <a:latin typeface="Arial" panose="020B0604020202020204" pitchFamily="34" charset="0"/>
              </a:rPr>
              <a:t>quattro modelli organizzativi</a:t>
            </a:r>
            <a:r>
              <a:rPr lang="it-IT" dirty="0">
                <a:latin typeface="Arial" panose="020B0604020202020204" pitchFamily="34" charset="0"/>
              </a:rPr>
              <a:t> che molte multinazionali utilizzano.</a:t>
            </a:r>
          </a:p>
        </p:txBody>
      </p:sp>
    </p:spTree>
    <p:extLst>
      <p:ext uri="{BB962C8B-B14F-4D97-AF65-F5344CB8AC3E}">
        <p14:creationId xmlns:p14="http://schemas.microsoft.com/office/powerpoint/2010/main" val="2821425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E527E-08B3-C68E-534A-BFD550FDB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1670C701-F9DE-4C47-92CD-9FA4F535C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BC76025F-6F0E-7027-D6A6-99471330CE66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ABBAB3B-C8A7-E9CF-F4E8-4BB32DE2C574}"/>
              </a:ext>
            </a:extLst>
          </p:cNvPr>
          <p:cNvSpPr txBox="1"/>
          <p:nvPr/>
        </p:nvSpPr>
        <p:spPr>
          <a:xfrm>
            <a:off x="2117271" y="1028343"/>
            <a:ext cx="813707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1) Global Brand Management Team</a:t>
            </a:r>
          </a:p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(team centrale ad altissimo livello)</a:t>
            </a:r>
            <a:endParaRPr lang="it-IT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 Che cos’è?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È un team composto da dirigenti senior (top e upper-middle management), responsabili della categoria di prodotto su scala globale.</a:t>
            </a:r>
          </a:p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Cosa fa?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definisce l’identità globale del brand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decide </a:t>
            </a:r>
            <a:r>
              <a:rPr lang="it-IT" i="1" dirty="0">
                <a:latin typeface="Arial" panose="020B0604020202020204" pitchFamily="34" charset="0"/>
              </a:rPr>
              <a:t>chi è la marca</a:t>
            </a:r>
            <a:r>
              <a:rPr lang="it-IT" dirty="0">
                <a:latin typeface="Arial" panose="020B0604020202020204" pitchFamily="34" charset="0"/>
              </a:rPr>
              <a:t> e </a:t>
            </a:r>
            <a:r>
              <a:rPr lang="it-IT" i="1" dirty="0">
                <a:latin typeface="Arial" panose="020B0604020202020204" pitchFamily="34" charset="0"/>
              </a:rPr>
              <a:t>cosa deve comunicare in tutto il mondo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stabilisce le linee guida fondamentali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coordina gli sforzi dei team locali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valuta il posizionamento e gli sviluppi futuri</a:t>
            </a:r>
          </a:p>
          <a:p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 Perché serve?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Perché senza una regia centrale, ogni Paese svilupperebbe una versione diversa del brand, generando “frammentazione identitaria”.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Esempio: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Nike e Coca-Cola hanno team globali che definiscono tono di voce, valori, elementi iconici, asset permanenti a livello mondiale.</a:t>
            </a:r>
          </a:p>
        </p:txBody>
      </p:sp>
    </p:spTree>
    <p:extLst>
      <p:ext uri="{BB962C8B-B14F-4D97-AF65-F5344CB8AC3E}">
        <p14:creationId xmlns:p14="http://schemas.microsoft.com/office/powerpoint/2010/main" val="2536003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5D094-C00D-76A9-674A-CD9FE4A01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012FA6C4-51C8-EAE7-205D-8B5928452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EE51645E-DF23-6C18-CE2F-88F83D4860FA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156644F-DABE-B2F9-6670-E98398716C24}"/>
              </a:ext>
            </a:extLst>
          </p:cNvPr>
          <p:cNvSpPr txBox="1"/>
          <p:nvPr/>
        </p:nvSpPr>
        <p:spPr>
          <a:xfrm>
            <a:off x="849086" y="618288"/>
            <a:ext cx="830035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2) Il “Paladino della Marca” (Brand Champion)</a:t>
            </a:r>
          </a:p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Chi è?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Una figura di </a:t>
            </a:r>
            <a:r>
              <a:rPr lang="it-IT" b="1" dirty="0">
                <a:latin typeface="Arial" panose="020B0604020202020204" pitchFamily="34" charset="0"/>
              </a:rPr>
              <a:t>altissimo livello</a:t>
            </a:r>
            <a:r>
              <a:rPr lang="it-IT" dirty="0">
                <a:latin typeface="Arial" panose="020B0604020202020204" pitchFamily="34" charset="0"/>
              </a:rPr>
              <a:t> (vicepresidente, direttore internazionale), con due caratteristiche:</a:t>
            </a:r>
          </a:p>
          <a:p>
            <a:pPr>
              <a:buFont typeface="+mj-lt"/>
              <a:buAutoNum type="arabicPeriod"/>
            </a:pPr>
            <a:r>
              <a:rPr lang="it-IT" dirty="0">
                <a:latin typeface="Arial" panose="020B0604020202020204" pitchFamily="34" charset="0"/>
              </a:rPr>
              <a:t>profonda conoscenza del branding</a:t>
            </a:r>
          </a:p>
          <a:p>
            <a:pPr>
              <a:buFont typeface="+mj-lt"/>
              <a:buAutoNum type="arabicPeriod"/>
            </a:pPr>
            <a:r>
              <a:rPr lang="it-IT" dirty="0">
                <a:latin typeface="Arial" panose="020B0604020202020204" pitchFamily="34" charset="0"/>
              </a:rPr>
              <a:t>forte esperienza nei mercati locali</a:t>
            </a:r>
          </a:p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 Cosa fa?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“difende” il brand in tutti i mercati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garantisce coerenza globale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approva personalmente le estensioni della marca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risolve conflitti tra esigenze globali e locali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fa da ponte tra HQ e mercati nazionali</a:t>
            </a:r>
          </a:p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Perché è fondamentale?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Perché i mercati locali spesso chiedono autonomia, mentre gli HQ chiedono standardizzazione.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Il Brand Champion mantiene </a:t>
            </a:r>
            <a:r>
              <a:rPr lang="it-IT" b="1" dirty="0">
                <a:latin typeface="Arial" panose="020B0604020202020204" pitchFamily="34" charset="0"/>
              </a:rPr>
              <a:t>equilibrio e autorevolezza</a:t>
            </a:r>
            <a:r>
              <a:rPr lang="it-IT" dirty="0">
                <a:latin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 Esempio: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In P&amp;G alcune categorie hanno “Global Brand VP” che approvano TUTTE le estensioni mondiali.</a:t>
            </a:r>
          </a:p>
        </p:txBody>
      </p:sp>
    </p:spTree>
    <p:extLst>
      <p:ext uri="{BB962C8B-B14F-4D97-AF65-F5344CB8AC3E}">
        <p14:creationId xmlns:p14="http://schemas.microsoft.com/office/powerpoint/2010/main" val="2045085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9F541-AD61-A029-A184-1A87F1AEB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72164987-BC65-5EBA-483F-455B81C3C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89E70B6-6AC5-80FF-2061-B6C8D3298C0D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5BB50E-3A99-FEE6-C267-B428194AA1C6}"/>
              </a:ext>
            </a:extLst>
          </p:cNvPr>
          <p:cNvSpPr txBox="1"/>
          <p:nvPr/>
        </p:nvSpPr>
        <p:spPr>
          <a:xfrm>
            <a:off x="1360714" y="895287"/>
            <a:ext cx="778872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3) Global Brand Manager</a:t>
            </a:r>
          </a:p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(figura intermedia, strategica ma senza potere formale)</a:t>
            </a:r>
            <a:endParaRPr lang="it-IT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 Chi è?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Un manager di livello medio-alto, spesso responsabile di: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analisi dei mercati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creazione di sinergie internazionali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sviluppo delle strategie comuni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diffusione delle best practices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 Ma c’è un limite: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Non ha autorità gerarchica sui Paesi.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Può proporre, coordinare, convincere…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ma non può imporre nulla.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 Perché esiste?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Perché serve una figura che: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conosca </a:t>
            </a:r>
            <a:r>
              <a:rPr lang="it-IT" i="1" dirty="0">
                <a:latin typeface="Arial" panose="020B0604020202020204" pitchFamily="34" charset="0"/>
              </a:rPr>
              <a:t>profondamente</a:t>
            </a:r>
            <a:r>
              <a:rPr lang="it-IT" dirty="0">
                <a:latin typeface="Arial" panose="020B0604020202020204" pitchFamily="34" charset="0"/>
              </a:rPr>
              <a:t> il brand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lavori ogni giorno di “connessione interna”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faccia circolare ciò che funziona nei vari Paesi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Spesso è l'architetto operativo della strategia globale.</a:t>
            </a:r>
          </a:p>
        </p:txBody>
      </p:sp>
    </p:spTree>
    <p:extLst>
      <p:ext uri="{BB962C8B-B14F-4D97-AF65-F5344CB8AC3E}">
        <p14:creationId xmlns:p14="http://schemas.microsoft.com/office/powerpoint/2010/main" val="3171196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AB115-F1CD-97E2-2278-35E6ED606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B8ECCCB0-6A85-990F-2DF8-51CCD2575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9F8245B-3D14-7351-FB75-4959F18253B1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AC1173-5DAA-B293-D17A-3E31DA3A3B6A}"/>
              </a:ext>
            </a:extLst>
          </p:cNvPr>
          <p:cNvSpPr txBox="1"/>
          <p:nvPr/>
        </p:nvSpPr>
        <p:spPr>
          <a:xfrm>
            <a:off x="881743" y="868136"/>
            <a:ext cx="759278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4) Global Brand Team (team trasversale e </a:t>
            </a:r>
            <a:r>
              <a:rPr lang="it-IT" b="1" dirty="0" err="1">
                <a:solidFill>
                  <a:srgbClr val="C00000"/>
                </a:solidFill>
                <a:latin typeface="Arial" panose="020B0604020202020204" pitchFamily="34" charset="0"/>
              </a:rPr>
              <a:t>multicountry</a:t>
            </a: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)</a:t>
            </a:r>
          </a:p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 Chi lo compone?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Manager provenienti da: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diversi Paesi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diversi livelli di sviluppo del brand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diversi contesti geografici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È un team </a:t>
            </a:r>
            <a:r>
              <a:rPr lang="it-IT" b="1" dirty="0">
                <a:latin typeface="Arial" panose="020B0604020202020204" pitchFamily="34" charset="0"/>
              </a:rPr>
              <a:t>interfunzionale</a:t>
            </a:r>
            <a:r>
              <a:rPr lang="it-IT" dirty="0">
                <a:latin typeface="Arial" panose="020B0604020202020204" pitchFamily="34" charset="0"/>
              </a:rPr>
              <a:t> e </a:t>
            </a:r>
            <a:r>
              <a:rPr lang="it-IT" b="1" dirty="0">
                <a:latin typeface="Arial" panose="020B0604020202020204" pitchFamily="34" charset="0"/>
              </a:rPr>
              <a:t>interculturale</a:t>
            </a:r>
            <a:r>
              <a:rPr lang="it-IT" dirty="0">
                <a:latin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Cosa fa?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condivide risultati e soluzioni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adatta strategie globali alle specificità locali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definisce linee guida operative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Limite chiave: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“Ha responsabilità strategiche ma non esecutive.”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Quindi: decide, ma non può </a:t>
            </a:r>
            <a:r>
              <a:rPr lang="it-IT" b="1" dirty="0">
                <a:latin typeface="Arial" panose="020B0604020202020204" pitchFamily="34" charset="0"/>
              </a:rPr>
              <a:t>imporre</a:t>
            </a:r>
            <a:r>
              <a:rPr lang="it-IT" dirty="0">
                <a:latin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Esempio: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L’Oréal e Unilever usano team globali misti che includono manager di mercati maturi (Europa, USA) e mercati emergenti (India, Brasile, Indonesia).</a:t>
            </a:r>
          </a:p>
        </p:txBody>
      </p:sp>
    </p:spTree>
    <p:extLst>
      <p:ext uri="{BB962C8B-B14F-4D97-AF65-F5344CB8AC3E}">
        <p14:creationId xmlns:p14="http://schemas.microsoft.com/office/powerpoint/2010/main" val="3914944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BD492-B725-B031-8425-F0AAB4EFD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B590C2A4-EEA9-B4F9-2274-A93068895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C23BAE6B-5A20-FD93-9161-9C65C35AABD3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800FE9-CD59-29ED-C4BB-A4FCD8C5D4B7}"/>
              </a:ext>
            </a:extLst>
          </p:cNvPr>
          <p:cNvSpPr txBox="1"/>
          <p:nvPr/>
        </p:nvSpPr>
        <p:spPr>
          <a:xfrm>
            <a:off x="0" y="783771"/>
            <a:ext cx="11615057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Branding locale: perché funziona</a:t>
            </a:r>
          </a:p>
          <a:p>
            <a:pPr>
              <a:buNone/>
            </a:pPr>
            <a:r>
              <a:rPr lang="it-IT" sz="1600" dirty="0">
                <a:latin typeface="Arial" panose="020B0604020202020204" pitchFamily="34" charset="0"/>
              </a:rPr>
              <a:t>“Quando parliamo di branding locale, dobbiamo capire che il successo dei brand locali </a:t>
            </a:r>
            <a:r>
              <a:rPr lang="it-IT" sz="1600" b="1" dirty="0">
                <a:latin typeface="Arial" panose="020B0604020202020204" pitchFamily="34" charset="0"/>
              </a:rPr>
              <a:t>non è una questione di dimensioni</a:t>
            </a:r>
            <a:r>
              <a:rPr lang="it-IT" sz="1600" dirty="0">
                <a:latin typeface="Arial" panose="020B0604020202020204" pitchFamily="34" charset="0"/>
              </a:rPr>
              <a:t>, ma di </a:t>
            </a:r>
            <a:r>
              <a:rPr lang="it-IT" sz="1600" b="1" dirty="0">
                <a:latin typeface="Arial" panose="020B0604020202020204" pitchFamily="34" charset="0"/>
              </a:rPr>
              <a:t>rilevanza culturale</a:t>
            </a:r>
            <a:r>
              <a:rPr lang="it-IT" sz="1600" dirty="0">
                <a:latin typeface="Arial" panose="020B0604020202020204" pitchFamily="34" charset="0"/>
              </a:rPr>
              <a:t>. La forza della marca locale deriva dal suo radicamento: conosce il contesto, parla la lingua del consumatore, capisce le sue abitudini e i suoi rituali di consumo.”</a:t>
            </a:r>
          </a:p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Perché i brand locali funzionano così bene?</a:t>
            </a:r>
          </a:p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1. Maggiore </a:t>
            </a:r>
            <a:r>
              <a:rPr lang="it-IT" sz="1600" b="1" dirty="0" err="1">
                <a:latin typeface="Arial" panose="020B0604020202020204" pitchFamily="34" charset="0"/>
              </a:rPr>
              <a:t>awareness</a:t>
            </a:r>
            <a:endParaRPr lang="it-IT" sz="1600" b="1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sz="1600" dirty="0">
                <a:latin typeface="Arial" panose="020B0604020202020204" pitchFamily="34" charset="0"/>
              </a:rPr>
              <a:t>I brand locali sono presenti da anni sul territorio, fanno parte del vissuto quotidiano del consumatore.</a:t>
            </a:r>
            <a:br>
              <a:rPr lang="it-IT" sz="1600" dirty="0">
                <a:latin typeface="Arial" panose="020B0604020202020204" pitchFamily="34" charset="0"/>
              </a:rPr>
            </a:br>
            <a:r>
              <a:rPr lang="it-IT" sz="1600" dirty="0">
                <a:latin typeface="Arial" panose="020B0604020202020204" pitchFamily="34" charset="0"/>
              </a:rPr>
              <a:t>→ Il consumatore li conosce perché “ci è cresciuto”.</a:t>
            </a:r>
          </a:p>
          <a:p>
            <a:pPr>
              <a:buNone/>
            </a:pPr>
            <a:r>
              <a:rPr lang="it-IT" sz="1600" i="1" dirty="0">
                <a:latin typeface="Arial" panose="020B0604020202020204" pitchFamily="34" charset="0"/>
              </a:rPr>
              <a:t>Esempio:</a:t>
            </a:r>
            <a:r>
              <a:rPr lang="it-IT" sz="1600" dirty="0">
                <a:latin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</a:rPr>
              <a:t>Estathé</a:t>
            </a:r>
            <a:r>
              <a:rPr lang="it-IT" sz="1600" dirty="0">
                <a:latin typeface="Arial" panose="020B0604020202020204" pitchFamily="34" charset="0"/>
              </a:rPr>
              <a:t> in Italia, Yomo, Plasmon: prodotti che fanno parte dell’immaginario collettivo nazionale.</a:t>
            </a:r>
          </a:p>
          <a:p>
            <a:pPr>
              <a:buNone/>
            </a:pPr>
            <a:endParaRPr lang="it-IT" sz="1600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2. Creano più fiducia</a:t>
            </a:r>
          </a:p>
          <a:p>
            <a:pPr>
              <a:buNone/>
            </a:pPr>
            <a:r>
              <a:rPr lang="it-IT" sz="1600" dirty="0">
                <a:latin typeface="Arial" panose="020B0604020202020204" pitchFamily="34" charset="0"/>
              </a:rPr>
              <a:t>La fiducia nasce dalla familiarità.</a:t>
            </a:r>
            <a:br>
              <a:rPr lang="it-IT" sz="1600" dirty="0">
                <a:latin typeface="Arial" panose="020B0604020202020204" pitchFamily="34" charset="0"/>
              </a:rPr>
            </a:br>
            <a:r>
              <a:rPr lang="it-IT" sz="1600" dirty="0">
                <a:latin typeface="Arial" panose="020B0604020202020204" pitchFamily="34" charset="0"/>
              </a:rPr>
              <a:t>Il consumatore riconosce un brand locale come “uno di casa”.</a:t>
            </a:r>
            <a:br>
              <a:rPr lang="it-IT" sz="1600" dirty="0">
                <a:latin typeface="Arial" panose="020B0604020202020204" pitchFamily="34" charset="0"/>
              </a:rPr>
            </a:br>
            <a:r>
              <a:rPr lang="it-IT" sz="1600" dirty="0">
                <a:latin typeface="Arial" panose="020B0604020202020204" pitchFamily="34" charset="0"/>
              </a:rPr>
              <a:t>Lo percepisce vicino, meno impersonale.</a:t>
            </a:r>
            <a:br>
              <a:rPr lang="it-IT" sz="1600" dirty="0">
                <a:latin typeface="Arial" panose="020B0604020202020204" pitchFamily="34" charset="0"/>
              </a:rPr>
            </a:br>
            <a:endParaRPr lang="it-IT" sz="1600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3. Sono percepiti come affidabili, tradizionali, essenziali</a:t>
            </a:r>
          </a:p>
          <a:p>
            <a:pPr>
              <a:buNone/>
            </a:pPr>
            <a:r>
              <a:rPr lang="it-IT" sz="1600" dirty="0">
                <a:latin typeface="Arial" panose="020B0604020202020204" pitchFamily="34" charset="0"/>
              </a:rPr>
              <a:t>Molte ricerche – mostrano che i brand locali sono considerati: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più genuini,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più coerenti,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più radicati.</a:t>
            </a:r>
          </a:p>
          <a:p>
            <a:pPr>
              <a:buNone/>
            </a:pPr>
            <a:r>
              <a:rPr lang="it-IT" sz="1600" dirty="0">
                <a:latin typeface="Arial" panose="020B0604020202020204" pitchFamily="34" charset="0"/>
              </a:rPr>
              <a:t>Sono marchi che rappresentano valori culturali e identitari del territorio.</a:t>
            </a:r>
          </a:p>
          <a:p>
            <a:pPr>
              <a:buNone/>
            </a:pPr>
            <a:br>
              <a:rPr lang="it-IT" dirty="0">
                <a:latin typeface="Arial" panose="020B0604020202020204" pitchFamily="34" charset="0"/>
              </a:rPr>
            </a:br>
            <a:endParaRPr lang="it-IT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998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47B9F-CFE2-D129-9975-C51BFBB6C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A36D151A-0D0C-FA56-6FAE-DAA517799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CCF00D8C-97EB-F941-D01A-B905DA9E85C3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1227E3D-861F-946D-11ED-35E594F7381F}"/>
              </a:ext>
            </a:extLst>
          </p:cNvPr>
          <p:cNvSpPr txBox="1"/>
          <p:nvPr/>
        </p:nvSpPr>
        <p:spPr>
          <a:xfrm>
            <a:off x="0" y="566057"/>
            <a:ext cx="1161505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it-IT" sz="1600" dirty="0">
                <a:latin typeface="Arial" panose="020B0604020202020204" pitchFamily="34" charset="0"/>
              </a:rPr>
            </a:br>
            <a:endParaRPr lang="it-IT" sz="1600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4. Rispondono meglio ai bisogni culturali locali</a:t>
            </a:r>
          </a:p>
          <a:p>
            <a:pPr>
              <a:buNone/>
            </a:pPr>
            <a:r>
              <a:rPr lang="it-IT" sz="1600" dirty="0">
                <a:latin typeface="Arial" panose="020B0604020202020204" pitchFamily="34" charset="0"/>
              </a:rPr>
              <a:t>I global brand devono essere universali.</a:t>
            </a:r>
            <a:br>
              <a:rPr lang="it-IT" sz="1600" dirty="0">
                <a:latin typeface="Arial" panose="020B0604020202020204" pitchFamily="34" charset="0"/>
              </a:rPr>
            </a:br>
            <a:r>
              <a:rPr lang="it-IT" sz="1600" dirty="0">
                <a:latin typeface="Arial" panose="020B0604020202020204" pitchFamily="34" charset="0"/>
              </a:rPr>
              <a:t>I </a:t>
            </a:r>
            <a:r>
              <a:rPr lang="it-IT" sz="1600" dirty="0" err="1">
                <a:latin typeface="Arial" panose="020B0604020202020204" pitchFamily="34" charset="0"/>
              </a:rPr>
              <a:t>local</a:t>
            </a:r>
            <a:r>
              <a:rPr lang="it-IT" sz="1600" dirty="0">
                <a:latin typeface="Arial" panose="020B0604020202020204" pitchFamily="34" charset="0"/>
              </a:rPr>
              <a:t> brand, invece, possono adattarsi alle specificità di gusto, di rituali, di preferenze.</a:t>
            </a:r>
          </a:p>
          <a:p>
            <a:pPr>
              <a:buNone/>
            </a:pPr>
            <a:r>
              <a:rPr lang="it-IT" sz="1600" i="1" dirty="0">
                <a:latin typeface="Arial" panose="020B0604020202020204" pitchFamily="34" charset="0"/>
              </a:rPr>
              <a:t>Esempio:</a:t>
            </a:r>
            <a:br>
              <a:rPr lang="it-IT" sz="1600" dirty="0">
                <a:latin typeface="Arial" panose="020B0604020202020204" pitchFamily="34" charset="0"/>
              </a:rPr>
            </a:br>
            <a:r>
              <a:rPr lang="it-IT" sz="1600" dirty="0">
                <a:latin typeface="Arial" panose="020B0604020202020204" pitchFamily="34" charset="0"/>
              </a:rPr>
              <a:t>Cibo e bevande: quasi impossibile per un brand globale replicare la varietà dei gusti locali.</a:t>
            </a:r>
          </a:p>
          <a:p>
            <a:pPr>
              <a:buNone/>
            </a:pPr>
            <a:br>
              <a:rPr lang="it-IT" sz="1600" dirty="0">
                <a:latin typeface="Arial" panose="020B0604020202020204" pitchFamily="34" charset="0"/>
              </a:rPr>
            </a:br>
            <a:endParaRPr lang="it-IT" sz="1600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5. Sono più flessibili nel prezzo</a:t>
            </a:r>
          </a:p>
          <a:p>
            <a:pPr>
              <a:buNone/>
            </a:pPr>
            <a:r>
              <a:rPr lang="it-IT" sz="1600" dirty="0">
                <a:latin typeface="Arial" panose="020B0604020202020204" pitchFamily="34" charset="0"/>
              </a:rPr>
              <a:t>I brand locali possono adattare il prezzo al potere d’acquisto locale, alle aspettative culturali o ai competitor regionali.</a:t>
            </a:r>
          </a:p>
          <a:p>
            <a:pPr>
              <a:buNone/>
            </a:pPr>
            <a:r>
              <a:rPr lang="it-IT" sz="1600" dirty="0">
                <a:latin typeface="Arial" panose="020B0604020202020204" pitchFamily="34" charset="0"/>
              </a:rPr>
              <a:t>Un brand globale, invece, parte spesso da un posizionamento standardizzato che lascia meno margine di adattamento.</a:t>
            </a:r>
          </a:p>
          <a:p>
            <a:pPr>
              <a:buNone/>
            </a:pPr>
            <a:br>
              <a:rPr lang="it-IT" sz="1600" dirty="0">
                <a:latin typeface="Arial" panose="020B0604020202020204" pitchFamily="34" charset="0"/>
              </a:rPr>
            </a:br>
            <a:endParaRPr lang="it-IT" sz="1600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6. Entrano più rapidamente nei mercati esteri via acquisizioni</a:t>
            </a:r>
          </a:p>
          <a:p>
            <a:pPr>
              <a:buNone/>
            </a:pPr>
            <a:r>
              <a:rPr lang="it-IT" sz="1600" dirty="0">
                <a:latin typeface="Arial" panose="020B0604020202020204" pitchFamily="34" charset="0"/>
              </a:rPr>
              <a:t>Molte grandi multinazionali preferiscono </a:t>
            </a:r>
            <a:r>
              <a:rPr lang="it-IT" sz="1600" b="1" dirty="0">
                <a:latin typeface="Arial" panose="020B0604020202020204" pitchFamily="34" charset="0"/>
              </a:rPr>
              <a:t>acquisire brand locali</a:t>
            </a:r>
            <a:r>
              <a:rPr lang="it-IT" sz="1600" dirty="0">
                <a:latin typeface="Arial" panose="020B0604020202020204" pitchFamily="34" charset="0"/>
              </a:rPr>
              <a:t> invece che crearne da zero, perché: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hanno già fiducia costruita nel tempo,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hanno già posizionamento,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conoscono il mercato.</a:t>
            </a:r>
          </a:p>
          <a:p>
            <a:pPr>
              <a:buNone/>
            </a:pPr>
            <a:r>
              <a:rPr lang="it-IT" sz="1600" dirty="0">
                <a:latin typeface="Arial" panose="020B0604020202020204" pitchFamily="34" charset="0"/>
              </a:rPr>
              <a:t>Esempio: Coca-Cola che acquisisce bevande locali (“</a:t>
            </a:r>
            <a:r>
              <a:rPr lang="it-IT" sz="1600" dirty="0" err="1">
                <a:latin typeface="Arial" panose="020B0604020202020204" pitchFamily="34" charset="0"/>
              </a:rPr>
              <a:t>Fuze</a:t>
            </a:r>
            <a:r>
              <a:rPr lang="it-IT" sz="1600" dirty="0">
                <a:latin typeface="Arial" panose="020B0604020202020204" pitchFamily="34" charset="0"/>
              </a:rPr>
              <a:t> Tea”), Nestlé con marchi locali di acqua e caffè.</a:t>
            </a:r>
          </a:p>
        </p:txBody>
      </p:sp>
    </p:spTree>
    <p:extLst>
      <p:ext uri="{BB962C8B-B14F-4D97-AF65-F5344CB8AC3E}">
        <p14:creationId xmlns:p14="http://schemas.microsoft.com/office/powerpoint/2010/main" val="2684280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B1E36-B44F-9440-A545-F412BFB3B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58F7A056-163A-B30B-A296-4A5DA11BB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9E2F5B1D-3935-A8FD-A33E-4E8899B5FD83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9054558-D193-1378-AC54-DBAB89735EFA}"/>
              </a:ext>
            </a:extLst>
          </p:cNvPr>
          <p:cNvSpPr txBox="1"/>
          <p:nvPr/>
        </p:nvSpPr>
        <p:spPr>
          <a:xfrm>
            <a:off x="1317172" y="1028343"/>
            <a:ext cx="914399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Strategie ibride: il modello Henkel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“Tra il global e il </a:t>
            </a:r>
            <a:r>
              <a:rPr lang="it-IT" dirty="0" err="1">
                <a:latin typeface="Arial" panose="020B0604020202020204" pitchFamily="34" charset="0"/>
              </a:rPr>
              <a:t>local</a:t>
            </a:r>
            <a:r>
              <a:rPr lang="it-IT" dirty="0">
                <a:latin typeface="Arial" panose="020B0604020202020204" pitchFamily="34" charset="0"/>
              </a:rPr>
              <a:t> esiste una terza via: il modello transnazionale, o </a:t>
            </a:r>
            <a:r>
              <a:rPr lang="it-IT" i="1" dirty="0">
                <a:latin typeface="Arial" panose="020B0604020202020204" pitchFamily="34" charset="0"/>
              </a:rPr>
              <a:t>Glocal </a:t>
            </a:r>
            <a:r>
              <a:rPr lang="it-IT" i="1" dirty="0" err="1">
                <a:latin typeface="Arial" panose="020B0604020202020204" pitchFamily="34" charset="0"/>
              </a:rPr>
              <a:t>Adaptive</a:t>
            </a:r>
            <a:r>
              <a:rPr lang="it-IT" i="1" dirty="0">
                <a:latin typeface="Arial" panose="020B0604020202020204" pitchFamily="34" charset="0"/>
              </a:rPr>
              <a:t> Strategy</a:t>
            </a:r>
            <a:r>
              <a:rPr lang="it-IT" dirty="0">
                <a:latin typeface="Arial" panose="020B0604020202020204" pitchFamily="34" charset="0"/>
              </a:rPr>
              <a:t>, introdotto da Henkel. È una strategia che combina i vantaggi di scala del global branding con la sensibilità culturale del </a:t>
            </a:r>
            <a:r>
              <a:rPr lang="it-IT" dirty="0" err="1">
                <a:latin typeface="Arial" panose="020B0604020202020204" pitchFamily="34" charset="0"/>
              </a:rPr>
              <a:t>local</a:t>
            </a:r>
            <a:r>
              <a:rPr lang="it-IT" dirty="0">
                <a:latin typeface="Arial" panose="020B0604020202020204" pitchFamily="34" charset="0"/>
              </a:rPr>
              <a:t> branding.”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 Logica del modello Henkel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Usare </a:t>
            </a:r>
            <a:r>
              <a:rPr lang="it-IT" b="1" dirty="0">
                <a:latin typeface="Arial" panose="020B0604020202020204" pitchFamily="34" charset="0"/>
              </a:rPr>
              <a:t>un core brand globale</a:t>
            </a:r>
            <a:r>
              <a:rPr lang="it-IT" dirty="0">
                <a:latin typeface="Arial" panose="020B0604020202020204" pitchFamily="34" charset="0"/>
              </a:rPr>
              <a:t> dove la standardizzazione porta efficienza e identità forte.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Usare </a:t>
            </a:r>
            <a:r>
              <a:rPr lang="it-IT" b="1" dirty="0">
                <a:latin typeface="Arial" panose="020B0604020202020204" pitchFamily="34" charset="0"/>
              </a:rPr>
              <a:t>brand locali o regionali</a:t>
            </a:r>
            <a:r>
              <a:rPr lang="it-IT" dirty="0">
                <a:latin typeface="Arial" panose="020B0604020202020204" pitchFamily="34" charset="0"/>
              </a:rPr>
              <a:t> dove serve adeguamento culturale o differenziazione competitiva.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Utilizzare </a:t>
            </a:r>
            <a:r>
              <a:rPr lang="it-IT" b="1" dirty="0">
                <a:latin typeface="Arial" panose="020B0604020202020204" pitchFamily="34" charset="0"/>
              </a:rPr>
              <a:t>brand internazionali</a:t>
            </a:r>
            <a:r>
              <a:rPr lang="it-IT" dirty="0">
                <a:latin typeface="Arial" panose="020B0604020202020204" pitchFamily="34" charset="0"/>
              </a:rPr>
              <a:t> (a metà tra global e </a:t>
            </a:r>
            <a:r>
              <a:rPr lang="it-IT" dirty="0" err="1">
                <a:latin typeface="Arial" panose="020B0604020202020204" pitchFamily="34" charset="0"/>
              </a:rPr>
              <a:t>local</a:t>
            </a:r>
            <a:r>
              <a:rPr lang="it-IT" dirty="0">
                <a:latin typeface="Arial" panose="020B0604020202020204" pitchFamily="34" charset="0"/>
              </a:rPr>
              <a:t>) per categorie specifiche.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 Esempio reale – Henkel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Persil</a:t>
            </a:r>
            <a:r>
              <a:rPr lang="it-IT" dirty="0">
                <a:latin typeface="Arial" panose="020B0604020202020204" pitchFamily="34" charset="0"/>
              </a:rPr>
              <a:t> → brand globale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(stesso posizionamento internazionale, prodotto standardizzato)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Dixan</a:t>
            </a:r>
            <a:r>
              <a:rPr lang="it-IT" dirty="0">
                <a:latin typeface="Arial" panose="020B0604020202020204" pitchFamily="34" charset="0"/>
              </a:rPr>
              <a:t> → brand locale per l’Italia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(stesso prodotto di Persil, ma con nome locale perché culturalmente più adatto)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Bref</a:t>
            </a:r>
            <a:r>
              <a:rPr lang="it-IT" dirty="0">
                <a:latin typeface="Arial" panose="020B0604020202020204" pitchFamily="34" charset="0"/>
              </a:rPr>
              <a:t> → brand internazionale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(ampia diffusione in Europa, adattamenti variabili)</a:t>
            </a:r>
          </a:p>
        </p:txBody>
      </p:sp>
    </p:spTree>
    <p:extLst>
      <p:ext uri="{BB962C8B-B14F-4D97-AF65-F5344CB8AC3E}">
        <p14:creationId xmlns:p14="http://schemas.microsoft.com/office/powerpoint/2010/main" val="3161923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8AD30-E37E-B967-99F7-D0C4DDE74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EF3DB205-5668-75FF-671A-578CEE988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B5E10D7B-6777-0651-8724-857DEE03D821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6EC6DC1-0604-2254-7111-D67C5260EF30}"/>
              </a:ext>
            </a:extLst>
          </p:cNvPr>
          <p:cNvSpPr txBox="1"/>
          <p:nvPr/>
        </p:nvSpPr>
        <p:spPr>
          <a:xfrm>
            <a:off x="3042557" y="756787"/>
            <a:ext cx="610688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Country Branding &amp; COO </a:t>
            </a:r>
            <a:r>
              <a:rPr lang="it-IT" b="1" dirty="0" err="1">
                <a:solidFill>
                  <a:srgbClr val="C00000"/>
                </a:solidFill>
                <a:latin typeface="Arial" panose="020B0604020202020204" pitchFamily="34" charset="0"/>
              </a:rPr>
              <a:t>Effect</a:t>
            </a:r>
            <a:endParaRPr lang="it-IT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“Il branding di paese e il country of </a:t>
            </a:r>
            <a:r>
              <a:rPr lang="it-IT" dirty="0" err="1">
                <a:latin typeface="Arial" panose="020B0604020202020204" pitchFamily="34" charset="0"/>
              </a:rPr>
              <a:t>origin</a:t>
            </a:r>
            <a:r>
              <a:rPr lang="it-IT" dirty="0">
                <a:latin typeface="Arial" panose="020B0604020202020204" pitchFamily="34" charset="0"/>
              </a:rPr>
              <a:t> sono due concetti collegati, ma diversi.”</a:t>
            </a:r>
          </a:p>
          <a:p>
            <a:pPr>
              <a:buNone/>
            </a:pPr>
            <a:br>
              <a:rPr lang="it-IT" dirty="0">
                <a:latin typeface="Arial" panose="020B0604020202020204" pitchFamily="34" charset="0"/>
              </a:rPr>
            </a:br>
            <a:endParaRPr lang="it-IT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 Country Branding – La marca del Paese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È il processo attraverso cui uno Stato crea una </a:t>
            </a:r>
            <a:r>
              <a:rPr lang="it-IT" b="1" dirty="0">
                <a:latin typeface="Arial" panose="020B0604020202020204" pitchFamily="34" charset="0"/>
              </a:rPr>
              <a:t>identità di marca nazionale</a:t>
            </a:r>
            <a:r>
              <a:rPr lang="it-IT" dirty="0">
                <a:latin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Obiettivi: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attrarre investimenti;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promuovere turismo;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sostenere l’export;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costruire valore reputazionale.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È la logica del “</a:t>
            </a:r>
            <a:r>
              <a:rPr lang="it-IT" dirty="0" err="1">
                <a:latin typeface="Arial" panose="020B0604020202020204" pitchFamily="34" charset="0"/>
              </a:rPr>
              <a:t>nation</a:t>
            </a:r>
            <a:r>
              <a:rPr lang="it-IT" dirty="0">
                <a:latin typeface="Arial" panose="020B0604020202020204" pitchFamily="34" charset="0"/>
              </a:rPr>
              <a:t> branding”: il Paese come brand.</a:t>
            </a:r>
          </a:p>
          <a:p>
            <a:pPr>
              <a:buNone/>
            </a:pPr>
            <a:r>
              <a:rPr lang="it-IT" i="1" dirty="0">
                <a:latin typeface="Arial" panose="020B0604020202020204" pitchFamily="34" charset="0"/>
              </a:rPr>
              <a:t>Esempi: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“Japan: Technology </a:t>
            </a:r>
            <a:r>
              <a:rPr lang="it-IT" dirty="0" err="1">
                <a:latin typeface="Arial" panose="020B0604020202020204" pitchFamily="34" charset="0"/>
              </a:rPr>
              <a:t>meets</a:t>
            </a:r>
            <a:r>
              <a:rPr lang="it-IT" dirty="0">
                <a:latin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</a:rPr>
              <a:t>Tradition</a:t>
            </a:r>
            <a:r>
              <a:rPr lang="it-IT" dirty="0">
                <a:latin typeface="Arial" panose="020B0604020202020204" pitchFamily="34" charset="0"/>
              </a:rPr>
              <a:t>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“France: The Art of Living”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“Italia: The </a:t>
            </a:r>
            <a:r>
              <a:rPr lang="it-IT" dirty="0" err="1">
                <a:latin typeface="Arial" panose="020B0604020202020204" pitchFamily="34" charset="0"/>
              </a:rPr>
              <a:t>Extraordinary</a:t>
            </a:r>
            <a:r>
              <a:rPr lang="it-IT" dirty="0">
                <a:latin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</a:rPr>
              <a:t>Commonplace</a:t>
            </a:r>
            <a:r>
              <a:rPr lang="it-IT" dirty="0">
                <a:latin typeface="Arial" panose="020B0604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424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91372-0FD2-5574-5FE3-2CF60EE7E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2A9A1C70-74CA-3E74-DAF3-6E6BE9A71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483540E-4F66-52CF-AFA3-0301C1BA9758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CDDB495-907B-B6D7-700F-81A06E6A2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7028" y="1823611"/>
            <a:ext cx="729342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AGENDA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Branding globale, locale e transnazionale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 marca commerciale (private label): funzioni, modelli, strategie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82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1320C-8CAE-3C05-FB62-1C3C7B1AA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00215502-7DD4-6EDA-B0FE-4BD7FAD66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86135E0C-D392-7198-0C50-692BD10C8AD6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872CB02-A9EA-AD04-F88D-8FF706021EDC}"/>
              </a:ext>
            </a:extLst>
          </p:cNvPr>
          <p:cNvSpPr txBox="1"/>
          <p:nvPr/>
        </p:nvSpPr>
        <p:spPr>
          <a:xfrm>
            <a:off x="3042557" y="2003282"/>
            <a:ext cx="610688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Country of </a:t>
            </a:r>
            <a:r>
              <a:rPr lang="it-IT" b="1" dirty="0" err="1">
                <a:solidFill>
                  <a:srgbClr val="C00000"/>
                </a:solidFill>
                <a:latin typeface="Arial" panose="020B0604020202020204" pitchFamily="34" charset="0"/>
              </a:rPr>
              <a:t>Origin</a:t>
            </a: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it-IT" b="1" dirty="0" err="1">
                <a:solidFill>
                  <a:srgbClr val="C00000"/>
                </a:solidFill>
                <a:latin typeface="Arial" panose="020B0604020202020204" pitchFamily="34" charset="0"/>
              </a:rPr>
              <a:t>Effect</a:t>
            </a: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 (COO) – L’effetto origine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È l’influenza che l’origine geografica esercita sulla percezione del prodotto.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Non riguarda il Paese in sé, ma </a:t>
            </a:r>
            <a:r>
              <a:rPr lang="it-IT" b="1" dirty="0">
                <a:latin typeface="Arial" panose="020B0604020202020204" pitchFamily="34" charset="0"/>
              </a:rPr>
              <a:t>la marca</a:t>
            </a:r>
            <a:r>
              <a:rPr lang="it-IT" dirty="0">
                <a:latin typeface="Arial" panose="020B0604020202020204" pitchFamily="34" charset="0"/>
              </a:rPr>
              <a:t>: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se il consumatore percepisce il prodotto come “francese”, “tedesco”, “italiano”, ciò modifica: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qualità percepita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valore simbolico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disponibilità a pagare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fiducia</a:t>
            </a:r>
          </a:p>
        </p:txBody>
      </p:sp>
    </p:spTree>
    <p:extLst>
      <p:ext uri="{BB962C8B-B14F-4D97-AF65-F5344CB8AC3E}">
        <p14:creationId xmlns:p14="http://schemas.microsoft.com/office/powerpoint/2010/main" val="3344166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A3108-31F7-26F3-D779-2F2941818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0B418F54-EC77-7E7D-B8BB-783CB4B95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0D3CA513-084C-82B9-3B65-044AADF90BBC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7FC55EA-7CD5-137A-690F-684335692BB6}"/>
              </a:ext>
            </a:extLst>
          </p:cNvPr>
          <p:cNvSpPr txBox="1"/>
          <p:nvPr/>
        </p:nvSpPr>
        <p:spPr>
          <a:xfrm>
            <a:off x="3042557" y="2695779"/>
            <a:ext cx="61068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Strumenti per comunicare il COO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Brand name</a:t>
            </a:r>
            <a:r>
              <a:rPr lang="it-IT" dirty="0">
                <a:latin typeface="Arial" panose="020B0604020202020204" pitchFamily="34" charset="0"/>
              </a:rPr>
              <a:t> → SWATCH richiama la Svizzera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Visual </a:t>
            </a:r>
            <a:r>
              <a:rPr lang="it-IT" b="1" dirty="0" err="1">
                <a:latin typeface="Arial" panose="020B0604020202020204" pitchFamily="34" charset="0"/>
              </a:rPr>
              <a:t>identity</a:t>
            </a:r>
            <a:r>
              <a:rPr lang="it-IT" dirty="0">
                <a:latin typeface="Arial" panose="020B0604020202020204" pitchFamily="34" charset="0"/>
              </a:rPr>
              <a:t> → colori, simboli, stile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Slogan</a:t>
            </a:r>
            <a:r>
              <a:rPr lang="it-IT" dirty="0">
                <a:latin typeface="Arial" panose="020B0604020202020204" pitchFamily="34" charset="0"/>
              </a:rPr>
              <a:t> → “</a:t>
            </a:r>
            <a:r>
              <a:rPr lang="it-IT" dirty="0" err="1">
                <a:latin typeface="Arial" panose="020B0604020202020204" pitchFamily="34" charset="0"/>
              </a:rPr>
              <a:t>People's</a:t>
            </a:r>
            <a:r>
              <a:rPr lang="it-IT" dirty="0">
                <a:latin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</a:rPr>
              <a:t>shoes</a:t>
            </a:r>
            <a:r>
              <a:rPr lang="it-IT" dirty="0">
                <a:latin typeface="Arial" panose="020B0604020202020204" pitchFamily="34" charset="0"/>
              </a:rPr>
              <a:t> of </a:t>
            </a:r>
            <a:r>
              <a:rPr lang="it-IT" dirty="0" err="1">
                <a:latin typeface="Arial" panose="020B0604020202020204" pitchFamily="34" charset="0"/>
              </a:rPr>
              <a:t>Italy</a:t>
            </a:r>
            <a:r>
              <a:rPr lang="it-IT" dirty="0">
                <a:latin typeface="Arial" panose="020B0604020202020204" pitchFamily="34" charset="0"/>
              </a:rPr>
              <a:t>” (Superga)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Tone of voice</a:t>
            </a:r>
            <a:r>
              <a:rPr lang="it-IT" dirty="0">
                <a:latin typeface="Arial" panose="020B0604020202020204" pitchFamily="34" charset="0"/>
              </a:rPr>
              <a:t> → estetica, vocabolario, storytelling</a:t>
            </a:r>
          </a:p>
        </p:txBody>
      </p:sp>
    </p:spTree>
    <p:extLst>
      <p:ext uri="{BB962C8B-B14F-4D97-AF65-F5344CB8AC3E}">
        <p14:creationId xmlns:p14="http://schemas.microsoft.com/office/powerpoint/2010/main" val="3926289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69011-01DE-BC40-D6C4-3CA26B8E8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ABD3A74E-5EE7-CCF7-06AF-FC147943D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75D8D017-7924-EA6C-557E-B04DFF503713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33C66BB-A329-6FF9-2807-989C01727B16}"/>
              </a:ext>
            </a:extLst>
          </p:cNvPr>
          <p:cNvSpPr txBox="1"/>
          <p:nvPr/>
        </p:nvSpPr>
        <p:spPr>
          <a:xfrm>
            <a:off x="3042557" y="2418781"/>
            <a:ext cx="61068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Cluster di consumatori rispetto al COO</a:t>
            </a:r>
          </a:p>
          <a:p>
            <a:pPr>
              <a:buFont typeface="+mj-lt"/>
              <a:buAutoNum type="arabicPeriod"/>
            </a:pPr>
            <a:r>
              <a:rPr lang="it-IT" b="1" dirty="0">
                <a:latin typeface="Arial" panose="020B0604020202020204" pitchFamily="34" charset="0"/>
              </a:rPr>
              <a:t>Patrioti</a:t>
            </a:r>
            <a:r>
              <a:rPr lang="it-IT" dirty="0">
                <a:latin typeface="Arial" panose="020B0604020202020204" pitchFamily="34" charset="0"/>
              </a:rPr>
              <a:t> – comprano prodotti del proprio Paese per identità</a:t>
            </a:r>
          </a:p>
          <a:p>
            <a:pPr>
              <a:buFont typeface="+mj-lt"/>
              <a:buAutoNum type="arabicPeriod"/>
            </a:pPr>
            <a:r>
              <a:rPr lang="it-IT" b="1" dirty="0">
                <a:latin typeface="Arial" panose="020B0604020202020204" pitchFamily="34" charset="0"/>
              </a:rPr>
              <a:t>Ostili</a:t>
            </a:r>
            <a:r>
              <a:rPr lang="it-IT" dirty="0">
                <a:latin typeface="Arial" panose="020B0604020202020204" pitchFamily="34" charset="0"/>
              </a:rPr>
              <a:t> – rifiutano prodotti di determinati Paesi</a:t>
            </a:r>
          </a:p>
          <a:p>
            <a:pPr>
              <a:buFont typeface="+mj-lt"/>
              <a:buAutoNum type="arabicPeriod"/>
            </a:pPr>
            <a:r>
              <a:rPr lang="it-IT" b="1" dirty="0">
                <a:latin typeface="Arial" panose="020B0604020202020204" pitchFamily="34" charset="0"/>
              </a:rPr>
              <a:t>Traditori</a:t>
            </a:r>
            <a:r>
              <a:rPr lang="it-IT" dirty="0">
                <a:latin typeface="Arial" panose="020B0604020202020204" pitchFamily="34" charset="0"/>
              </a:rPr>
              <a:t> – preferiscono i prodotti stranieri (es. i “francofili”)</a:t>
            </a:r>
          </a:p>
          <a:p>
            <a:pPr>
              <a:buFont typeface="+mj-lt"/>
              <a:buAutoNum type="arabicPeriod"/>
            </a:pPr>
            <a:r>
              <a:rPr lang="it-IT" b="1" dirty="0">
                <a:latin typeface="Arial" panose="020B0604020202020204" pitchFamily="34" charset="0"/>
              </a:rPr>
              <a:t>Cosmopoliti</a:t>
            </a:r>
            <a:r>
              <a:rPr lang="it-IT" dirty="0">
                <a:latin typeface="Arial" panose="020B0604020202020204" pitchFamily="34" charset="0"/>
              </a:rPr>
              <a:t> – indifferenti all’origine, orientati alla qualità globale</a:t>
            </a:r>
          </a:p>
        </p:txBody>
      </p:sp>
    </p:spTree>
    <p:extLst>
      <p:ext uri="{BB962C8B-B14F-4D97-AF65-F5344CB8AC3E}">
        <p14:creationId xmlns:p14="http://schemas.microsoft.com/office/powerpoint/2010/main" val="553046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9DF0DFE-78A4-E7EF-C7B1-209374919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9647D140-DDC2-E53C-EE98-0A34E5508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8D7AD0D-3E30-4C66-FDFE-01093FD501CE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C6EFAA3-909E-3BA7-BE84-8310A7F8F9F8}"/>
              </a:ext>
            </a:extLst>
          </p:cNvPr>
          <p:cNvSpPr txBox="1"/>
          <p:nvPr/>
        </p:nvSpPr>
        <p:spPr>
          <a:xfrm>
            <a:off x="631371" y="306123"/>
            <a:ext cx="973182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Perché le imprese usano il COO?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“Il ‘Made in’ non è un dettaglio: è un asset strategico.”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Ecco perché le imprese lo valorizzano: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1. Premium price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Certi “Made in” permettono di alzare il prezzo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(es. Swiss </a:t>
            </a:r>
            <a:r>
              <a:rPr lang="it-IT" dirty="0" err="1">
                <a:latin typeface="Arial" panose="020B0604020202020204" pitchFamily="34" charset="0"/>
              </a:rPr>
              <a:t>watches</a:t>
            </a:r>
            <a:r>
              <a:rPr lang="it-IT" dirty="0">
                <a:latin typeface="Arial" panose="020B0604020202020204" pitchFamily="34" charset="0"/>
              </a:rPr>
              <a:t>, Made in </a:t>
            </a:r>
            <a:r>
              <a:rPr lang="it-IT" dirty="0" err="1">
                <a:latin typeface="Arial" panose="020B0604020202020204" pitchFamily="34" charset="0"/>
              </a:rPr>
              <a:t>Italy</a:t>
            </a:r>
            <a:r>
              <a:rPr lang="it-IT" dirty="0">
                <a:latin typeface="Arial" panose="020B0604020202020204" pitchFamily="34" charset="0"/>
              </a:rPr>
              <a:t> fashion).</a:t>
            </a:r>
          </a:p>
          <a:p>
            <a:pPr>
              <a:buNone/>
            </a:pPr>
            <a:br>
              <a:rPr lang="it-IT" dirty="0">
                <a:latin typeface="Arial" panose="020B0604020202020204" pitchFamily="34" charset="0"/>
              </a:rPr>
            </a:br>
            <a:endParaRPr lang="it-IT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2. Differenziazione culturale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L’origine diventa un elemento distintivo impossibile da copiare.</a:t>
            </a:r>
          </a:p>
          <a:p>
            <a:pPr>
              <a:buNone/>
            </a:pPr>
            <a:br>
              <a:rPr lang="it-IT" dirty="0">
                <a:latin typeface="Arial" panose="020B0604020202020204" pitchFamily="34" charset="0"/>
              </a:rPr>
            </a:br>
            <a:endParaRPr lang="it-IT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3. Simbolismo identitario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Il COO permette di trasferire valori immateriali al prodotto: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“eleganza italiana”,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“precisione tedesca”,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“minimalismo giapponese”.</a:t>
            </a:r>
          </a:p>
          <a:p>
            <a:pPr>
              <a:buNone/>
            </a:pPr>
            <a:br>
              <a:rPr lang="it-IT" dirty="0">
                <a:latin typeface="Arial" panose="020B0604020202020204" pitchFamily="34" charset="0"/>
              </a:rPr>
            </a:br>
            <a:endParaRPr lang="it-IT" dirty="0">
              <a:latin typeface="Arial" panose="020B0604020202020204" pitchFamily="34" charset="0"/>
            </a:endParaRPr>
          </a:p>
          <a:p>
            <a:pPr>
              <a:buNone/>
            </a:pPr>
            <a:endParaRPr lang="it-IT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890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99497EC-A2C3-AC7F-E908-706FD63E9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EF86FE8B-001E-3624-FC30-3699D549D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0FF3CFD-89DC-2862-DCF5-35A5B912A372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E353B1E-BA4C-EAA0-AFC1-5FFDDD5DA06A}"/>
              </a:ext>
            </a:extLst>
          </p:cNvPr>
          <p:cNvSpPr txBox="1"/>
          <p:nvPr/>
        </p:nvSpPr>
        <p:spPr>
          <a:xfrm>
            <a:off x="631371" y="306123"/>
            <a:ext cx="851262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it-IT" dirty="0">
                <a:latin typeface="Arial" panose="020B0604020202020204" pitchFamily="34" charset="0"/>
              </a:rPr>
            </a:br>
            <a:endParaRPr lang="it-IT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4. Storytelling competitivo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Le imprese usano l’origine per costruire narrazioni forti e credibili.</a:t>
            </a:r>
          </a:p>
          <a:p>
            <a:pPr>
              <a:buNone/>
            </a:pPr>
            <a:br>
              <a:rPr lang="it-IT" dirty="0">
                <a:latin typeface="Arial" panose="020B0604020202020204" pitchFamily="34" charset="0"/>
              </a:rPr>
            </a:br>
            <a:endParaRPr lang="it-IT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5. Supporto alla marca industriale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Il Made In funziona come un “booster” della marca, rafforzandone: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credibilità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reputazione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riconoscibilità</a:t>
            </a:r>
          </a:p>
        </p:txBody>
      </p:sp>
    </p:spTree>
    <p:extLst>
      <p:ext uri="{BB962C8B-B14F-4D97-AF65-F5344CB8AC3E}">
        <p14:creationId xmlns:p14="http://schemas.microsoft.com/office/powerpoint/2010/main" val="3543872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8FAB6-0E36-3DC1-EB30-B7FED43FC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71B13CA0-3B6B-940A-C3C1-B56E4AF0E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D1432CEA-573E-8DD0-2587-F2DF73F4EE93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7249408-CC93-EB6A-1762-7936613BBF84}"/>
              </a:ext>
            </a:extLst>
          </p:cNvPr>
          <p:cNvSpPr txBox="1"/>
          <p:nvPr/>
        </p:nvSpPr>
        <p:spPr>
          <a:xfrm>
            <a:off x="2400299" y="1627644"/>
            <a:ext cx="785404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Introduzione alla marca commerciale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“La marca commerciale – o </a:t>
            </a:r>
            <a:r>
              <a:rPr lang="it-IT" i="1" dirty="0">
                <a:latin typeface="Arial" panose="020B0604020202020204" pitchFamily="34" charset="0"/>
              </a:rPr>
              <a:t>private label</a:t>
            </a:r>
            <a:r>
              <a:rPr lang="it-IT" dirty="0">
                <a:latin typeface="Arial" panose="020B0604020202020204" pitchFamily="34" charset="0"/>
              </a:rPr>
              <a:t> – è oggi uno dei fenomeni più dirompenti nel retail. Non è più una semplice alternativa economica alla marca industriale, ma una vera </a:t>
            </a:r>
            <a:r>
              <a:rPr lang="it-IT" i="1" dirty="0">
                <a:latin typeface="Arial" panose="020B0604020202020204" pitchFamily="34" charset="0"/>
              </a:rPr>
              <a:t>strategia di branding</a:t>
            </a:r>
            <a:r>
              <a:rPr lang="it-IT" dirty="0">
                <a:latin typeface="Arial" panose="020B0604020202020204" pitchFamily="34" charset="0"/>
              </a:rPr>
              <a:t> del distributore.”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 Che cos’è una private label?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Prodotto esclusivo del distributore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Il retailer controlla formula, packaging, posizionamento, prezzo.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Veicolo di differenziazione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Permette all’insegna di avere un’offerta unica rispetto ai competitor.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Leva di margine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La private label assicura margini più alti rispetto alle marche industriali.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Un concorrente diretto della marca industriale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Oggi la competizione vero-falso non è più </a:t>
            </a:r>
            <a:r>
              <a:rPr lang="it-IT" i="1" dirty="0">
                <a:latin typeface="Arial" panose="020B0604020202020204" pitchFamily="34" charset="0"/>
              </a:rPr>
              <a:t>Coca-Cola vs Pepsi</a:t>
            </a:r>
            <a:r>
              <a:rPr lang="it-IT" dirty="0">
                <a:latin typeface="Arial" panose="020B0604020202020204" pitchFamily="34" charset="0"/>
              </a:rPr>
              <a:t>, ma </a:t>
            </a:r>
            <a:r>
              <a:rPr lang="it-IT" i="1" dirty="0">
                <a:latin typeface="Arial" panose="020B0604020202020204" pitchFamily="34" charset="0"/>
              </a:rPr>
              <a:t>Coca-Cola vs marca insegna</a:t>
            </a:r>
            <a:r>
              <a:rPr lang="it-IT" dirty="0"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1145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A39FF-FCBB-ED91-CBBF-BE796987D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ED3B460D-1A75-F595-04D2-DC471E0E2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93F5DB59-CE24-FC44-5517-8CB4B6E7B025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6E2BBA1-BB5F-32A0-4858-29053E3F1F40}"/>
              </a:ext>
            </a:extLst>
          </p:cNvPr>
          <p:cNvSpPr txBox="1"/>
          <p:nvPr/>
        </p:nvSpPr>
        <p:spPr>
          <a:xfrm>
            <a:off x="3042557" y="1587784"/>
            <a:ext cx="610688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I tre ruoli della marca commerciale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1. Antagonista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Sfida frontalmente le marche industriali, soprattutto sul prezzo e sulla convenienza.</a:t>
            </a:r>
          </a:p>
          <a:p>
            <a:pPr>
              <a:buNone/>
            </a:pPr>
            <a:r>
              <a:rPr lang="it-IT" i="1" dirty="0">
                <a:latin typeface="Arial" panose="020B0604020202020204" pitchFamily="34" charset="0"/>
              </a:rPr>
              <a:t>Esempio:</a:t>
            </a:r>
            <a:r>
              <a:rPr lang="it-IT" dirty="0">
                <a:latin typeface="Arial" panose="020B0604020202020204" pitchFamily="34" charset="0"/>
              </a:rPr>
              <a:t> “Primo Prezzo” contro prodotti base di aziende alimentari.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2. Complemento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Arricchisce l’assortimento, offrendo varianti e combinazioni che le marche industriali non coprono.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3. Driver di fedeltà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Il consumatore può essere fedele </a:t>
            </a:r>
            <a:r>
              <a:rPr lang="it-IT" b="1" dirty="0">
                <a:latin typeface="Arial" panose="020B0604020202020204" pitchFamily="34" charset="0"/>
              </a:rPr>
              <a:t>all’insegna</a:t>
            </a:r>
            <a:r>
              <a:rPr lang="it-IT" dirty="0">
                <a:latin typeface="Arial" panose="020B0604020202020204" pitchFamily="34" charset="0"/>
              </a:rPr>
              <a:t> più che al singolo brand: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→ la private label diventa un motore di loyalty verso il retailer.</a:t>
            </a:r>
          </a:p>
        </p:txBody>
      </p:sp>
    </p:spTree>
    <p:extLst>
      <p:ext uri="{BB962C8B-B14F-4D97-AF65-F5344CB8AC3E}">
        <p14:creationId xmlns:p14="http://schemas.microsoft.com/office/powerpoint/2010/main" val="1305624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C5594-1913-0481-06C7-D72C9FB2D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C3E0EB3B-907C-7474-CEEB-DC1D33474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39E5D92D-9A54-6F97-37D9-580468AEF0C1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4B8084E-23FB-7DB2-B197-72B6D54520F1}"/>
              </a:ext>
            </a:extLst>
          </p:cNvPr>
          <p:cNvSpPr txBox="1"/>
          <p:nvPr/>
        </p:nvSpPr>
        <p:spPr>
          <a:xfrm>
            <a:off x="342900" y="656308"/>
            <a:ext cx="1208858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Tipologie di marca commerciale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“La marca commerciale non è una sola. I distributori sviluppano linee diverse per coprire esigenze diverse del consumatore.”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a) Linea base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Posizionamento di prezzo intermedio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Qualità “onesta e coerente”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Porta il nome dell’insegna (Coop, Esselunga, Carrefour…)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È la linea più diffusa e riconosciuta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Obiettivo: rappresentare l’offerta standard dell’insegna.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b) Primo prezzo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Risponde alla crescente domanda di convenienza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Prodotti essenziali, packaging minimale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Serve come </a:t>
            </a:r>
            <a:r>
              <a:rPr lang="it-IT" i="1" dirty="0">
                <a:latin typeface="Arial" panose="020B0604020202020204" pitchFamily="34" charset="0"/>
              </a:rPr>
              <a:t>scudo competitivo</a:t>
            </a:r>
            <a:r>
              <a:rPr lang="it-IT" dirty="0">
                <a:latin typeface="Arial" panose="020B0604020202020204" pitchFamily="34" charset="0"/>
              </a:rPr>
              <a:t> contro i discount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Aiuta l’insegna a non perdere clienti sensibili al prezzo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c) Premium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Linee ad alto contenuto qualitativo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 err="1">
                <a:latin typeface="Arial" panose="020B0604020202020204" pitchFamily="34" charset="0"/>
              </a:rPr>
              <a:t>Ingredientistica</a:t>
            </a:r>
            <a:r>
              <a:rPr lang="it-IT" dirty="0">
                <a:latin typeface="Arial" panose="020B0604020202020204" pitchFamily="34" charset="0"/>
              </a:rPr>
              <a:t> ricercata, packaging curato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Marginalità elevata per il retailer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Forte storytelling: territorio, sostenibilità, qualità selezionata</a:t>
            </a:r>
          </a:p>
          <a:p>
            <a:pPr>
              <a:buNone/>
            </a:pPr>
            <a:r>
              <a:rPr lang="it-IT" i="1" dirty="0">
                <a:latin typeface="Arial" panose="020B0604020202020204" pitchFamily="34" charset="0"/>
              </a:rPr>
              <a:t>Esempio:</a:t>
            </a:r>
            <a:r>
              <a:rPr lang="it-IT" dirty="0">
                <a:latin typeface="Arial" panose="020B0604020202020204" pitchFamily="34" charset="0"/>
              </a:rPr>
              <a:t> “Fior Fiore Coop”, “Esselunga Top”.</a:t>
            </a:r>
          </a:p>
        </p:txBody>
      </p:sp>
    </p:spTree>
    <p:extLst>
      <p:ext uri="{BB962C8B-B14F-4D97-AF65-F5344CB8AC3E}">
        <p14:creationId xmlns:p14="http://schemas.microsoft.com/office/powerpoint/2010/main" val="36567262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46A56-59E2-B181-7739-725ABEC3F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C442D633-1B4C-CC52-407E-D38F61342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EFCBBF9E-518C-F467-1D12-57914F4CA8D0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EDEE964-510C-14A5-E14B-4E175DBAEAF9}"/>
              </a:ext>
            </a:extLst>
          </p:cNvPr>
          <p:cNvSpPr txBox="1"/>
          <p:nvPr/>
        </p:nvSpPr>
        <p:spPr>
          <a:xfrm>
            <a:off x="3042557" y="2695779"/>
            <a:ext cx="61068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Tre modelli di gestione delle private label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“Le imprese distributive italiane possono essere raggruppate in tre modelli strategici a seconda di come gestiscono la loro private label.”</a:t>
            </a:r>
          </a:p>
        </p:txBody>
      </p:sp>
    </p:spTree>
    <p:extLst>
      <p:ext uri="{BB962C8B-B14F-4D97-AF65-F5344CB8AC3E}">
        <p14:creationId xmlns:p14="http://schemas.microsoft.com/office/powerpoint/2010/main" val="14224568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AD772-7259-C1EE-9F16-739CE21E3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AD0FF541-C062-1B4E-FFBD-327F46E12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345DB37E-A905-6CAD-58B4-B03EE31334C6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6EB3F40-26B1-5E1B-8E6A-B4E8DAFF9E4B}"/>
              </a:ext>
            </a:extLst>
          </p:cNvPr>
          <p:cNvSpPr txBox="1"/>
          <p:nvPr/>
        </p:nvSpPr>
        <p:spPr>
          <a:xfrm>
            <a:off x="865414" y="868136"/>
            <a:ext cx="1113608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1. QUALITY ORIENTED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Insegne con cultura marketing evoluta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Forte identità e posizionamento distintivo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Investono in linee </a:t>
            </a:r>
            <a:r>
              <a:rPr lang="it-IT" b="1" dirty="0">
                <a:latin typeface="Arial" panose="020B0604020202020204" pitchFamily="34" charset="0"/>
              </a:rPr>
              <a:t>premium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Privilegiano la </a:t>
            </a:r>
            <a:r>
              <a:rPr lang="it-IT" b="1" dirty="0">
                <a:latin typeface="Arial" panose="020B0604020202020204" pitchFamily="34" charset="0"/>
              </a:rPr>
              <a:t>profondità di gamma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La private label diventa leva di fidelizzazione</a:t>
            </a:r>
          </a:p>
          <a:p>
            <a:pPr>
              <a:buNone/>
            </a:pPr>
            <a:r>
              <a:rPr lang="it-IT" i="1" dirty="0">
                <a:latin typeface="Arial" panose="020B0604020202020204" pitchFamily="34" charset="0"/>
              </a:rPr>
              <a:t>Esempio:</a:t>
            </a:r>
            <a:r>
              <a:rPr lang="it-IT" dirty="0">
                <a:latin typeface="Arial" panose="020B0604020202020204" pitchFamily="34" charset="0"/>
              </a:rPr>
              <a:t> Coop con linee come Fior Fiore.</a:t>
            </a:r>
          </a:p>
          <a:p>
            <a:pPr>
              <a:buNone/>
            </a:pPr>
            <a:br>
              <a:rPr lang="it-IT" dirty="0">
                <a:latin typeface="Arial" panose="020B0604020202020204" pitchFamily="34" charset="0"/>
              </a:rPr>
            </a:br>
            <a:endParaRPr lang="it-IT" dirty="0">
              <a:latin typeface="Arial" panose="020B0604020202020204" pitchFamily="34" charset="0"/>
            </a:endParaRPr>
          </a:p>
          <a:p>
            <a:pPr>
              <a:buNone/>
            </a:pPr>
            <a:br>
              <a:rPr lang="it-IT" dirty="0">
                <a:latin typeface="Arial" panose="020B0604020202020204" pitchFamily="34" charset="0"/>
              </a:rPr>
            </a:br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29AFA82-E542-18C9-6CEF-6BE29C972A79}"/>
              </a:ext>
            </a:extLst>
          </p:cNvPr>
          <p:cNvSpPr txBox="1"/>
          <p:nvPr/>
        </p:nvSpPr>
        <p:spPr>
          <a:xfrm>
            <a:off x="6558643" y="1657421"/>
            <a:ext cx="51761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2. ECONOMY ORIENTED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Grandi gruppi con massa critica significativa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Ampiezza di categorie molto alta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Forte presenza di linee primo prezzo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Obiettivo: </a:t>
            </a:r>
            <a:r>
              <a:rPr lang="it-IT" b="1" dirty="0">
                <a:latin typeface="Arial" panose="020B0604020202020204" pitchFamily="34" charset="0"/>
              </a:rPr>
              <a:t>price </a:t>
            </a:r>
            <a:r>
              <a:rPr lang="it-IT" b="1" dirty="0" err="1">
                <a:latin typeface="Arial" panose="020B0604020202020204" pitchFamily="34" charset="0"/>
              </a:rPr>
              <a:t>competition</a:t>
            </a:r>
            <a:r>
              <a:rPr lang="it-IT" dirty="0">
                <a:latin typeface="Arial" panose="020B0604020202020204" pitchFamily="34" charset="0"/>
              </a:rPr>
              <a:t>, anche contro i discount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Ricorso intenso a promozioni e comunicazione di convenienza</a:t>
            </a:r>
          </a:p>
          <a:p>
            <a:pPr>
              <a:buNone/>
            </a:pPr>
            <a:r>
              <a:rPr lang="it-IT" i="1" dirty="0">
                <a:latin typeface="Arial" panose="020B0604020202020204" pitchFamily="34" charset="0"/>
              </a:rPr>
              <a:t>Esempio:</a:t>
            </a:r>
            <a:r>
              <a:rPr lang="it-IT" dirty="0">
                <a:latin typeface="Arial" panose="020B0604020202020204" pitchFamily="34" charset="0"/>
              </a:rPr>
              <a:t> Conad, ma anche molte insegne a forte orientamento price.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B1785F8-4E6A-8EF5-EA96-F41D7F00AD30}"/>
              </a:ext>
            </a:extLst>
          </p:cNvPr>
          <p:cNvSpPr txBox="1"/>
          <p:nvPr/>
        </p:nvSpPr>
        <p:spPr>
          <a:xfrm>
            <a:off x="625929" y="3404541"/>
            <a:ext cx="61068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3. DEVELOPING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Strutture commerciali più essenziali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Una sola linea base o poche linee con posizionamento simile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Bassa penetrazione della PL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Assortimento limitato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Obiettivo: migliorare la redditività, non guidare differenziazione</a:t>
            </a:r>
          </a:p>
          <a:p>
            <a:pPr>
              <a:buNone/>
            </a:pPr>
            <a:r>
              <a:rPr lang="it-IT" i="1" dirty="0">
                <a:latin typeface="Arial" panose="020B0604020202020204" pitchFamily="34" charset="0"/>
              </a:rPr>
              <a:t>Esempio:</a:t>
            </a:r>
            <a:r>
              <a:rPr lang="it-IT" dirty="0">
                <a:latin typeface="Arial" panose="020B0604020202020204" pitchFamily="34" charset="0"/>
              </a:rPr>
              <a:t> piccoli gruppi distributivi regionali.</a:t>
            </a:r>
          </a:p>
        </p:txBody>
      </p:sp>
    </p:spTree>
    <p:extLst>
      <p:ext uri="{BB962C8B-B14F-4D97-AF65-F5344CB8AC3E}">
        <p14:creationId xmlns:p14="http://schemas.microsoft.com/office/powerpoint/2010/main" val="1010502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69497-3F8E-8D9D-2F2A-416548FD9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929791FE-F105-0100-F3A7-5F37F38A3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E35893C8-9468-E859-FF8A-BEA69A04BC3C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22CF0D-37DD-77EA-6190-7693E1B368D9}"/>
              </a:ext>
            </a:extLst>
          </p:cNvPr>
          <p:cNvSpPr txBox="1"/>
          <p:nvPr/>
        </p:nvSpPr>
        <p:spPr>
          <a:xfrm>
            <a:off x="3042557" y="2418781"/>
            <a:ext cx="61068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Introduzione alla Lezione: </a:t>
            </a:r>
            <a:r>
              <a:rPr lang="it-IT" dirty="0">
                <a:latin typeface="Arial" panose="020B0604020202020204" pitchFamily="34" charset="0"/>
              </a:rPr>
              <a:t>Global vs Local Branding + Private Labels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Globalizzazione e brand strategy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Dilemma standardizzazione vs adattamento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Ruolo crescente della marca commerciale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Visione integrata: produttori globali vs retailer locali</a:t>
            </a:r>
          </a:p>
        </p:txBody>
      </p:sp>
    </p:spTree>
    <p:extLst>
      <p:ext uri="{BB962C8B-B14F-4D97-AF65-F5344CB8AC3E}">
        <p14:creationId xmlns:p14="http://schemas.microsoft.com/office/powerpoint/2010/main" val="3832755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55C20-4202-69F9-D0F6-0C1C44BC3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4512C4C8-CBEA-C7AE-3170-43EB33B28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87CD004D-23D4-B34D-22B5-0074FABBCC3F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069A01D-32BD-D123-27E0-7C907F1DCE02}"/>
              </a:ext>
            </a:extLst>
          </p:cNvPr>
          <p:cNvSpPr txBox="1"/>
          <p:nvPr/>
        </p:nvSpPr>
        <p:spPr>
          <a:xfrm>
            <a:off x="3369128" y="868136"/>
            <a:ext cx="6106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</a:rPr>
              <a:t>Branding globale: logiche, driver e prospettive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E2F6AA0-6C24-8B7A-FAFB-8C1E4EE23938}"/>
              </a:ext>
            </a:extLst>
          </p:cNvPr>
          <p:cNvSpPr txBox="1"/>
          <p:nvPr/>
        </p:nvSpPr>
        <p:spPr>
          <a:xfrm>
            <a:off x="3042557" y="1310785"/>
            <a:ext cx="610688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Perché parliamo di branding globale?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“Le imprese oggi operano in mercati attraversati da flussi globali di beni, capitali, idee e simboli.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Questo significa che molte marche non sono più legate a un singolo paese: diventano </a:t>
            </a:r>
            <a:r>
              <a:rPr lang="it-IT" i="1" dirty="0">
                <a:latin typeface="Arial" panose="020B0604020202020204" pitchFamily="34" charset="0"/>
              </a:rPr>
              <a:t>global brands</a:t>
            </a:r>
            <a:r>
              <a:rPr lang="it-IT" dirty="0">
                <a:latin typeface="Arial" panose="020B0604020202020204" pitchFamily="34" charset="0"/>
              </a:rPr>
              <a:t>, presenti e riconosciute ovunque.”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“Pensiamo a Coca-Cola, McDonald’s, Apple, Nike, Samsung, Zara: marchi percepiti come universali, che parlano linguaggi culturali condivisi a livello planetario.”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“Il branding globale nasce quindi dall’esigenza di: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vendere in più Paesi,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comunicare in modo coerente,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ottenere efficienze produttive e distributive,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costruire un’immagine unica e immediatamente riconoscibile.”</a:t>
            </a:r>
          </a:p>
        </p:txBody>
      </p:sp>
    </p:spTree>
    <p:extLst>
      <p:ext uri="{BB962C8B-B14F-4D97-AF65-F5344CB8AC3E}">
        <p14:creationId xmlns:p14="http://schemas.microsoft.com/office/powerpoint/2010/main" val="1829936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D96BD-147C-F9F6-B24E-A0A2BC744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53F7C5DC-B704-6FFA-CE1A-CB07F7695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7139F35-D4F3-7028-DB4E-0CFE0977F943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A0C0BA-F919-BD62-A16D-2687CA064708}"/>
              </a:ext>
            </a:extLst>
          </p:cNvPr>
          <p:cNvSpPr txBox="1"/>
          <p:nvPr/>
        </p:nvSpPr>
        <p:spPr>
          <a:xfrm>
            <a:off x="974271" y="1852724"/>
            <a:ext cx="23241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Strategia multinazionale (</a:t>
            </a:r>
            <a:r>
              <a:rPr lang="it-IT" b="1" dirty="0" err="1">
                <a:latin typeface="Arial" panose="020B0604020202020204" pitchFamily="34" charset="0"/>
              </a:rPr>
              <a:t>adaptation-based</a:t>
            </a:r>
            <a:r>
              <a:rPr lang="it-IT" b="1" dirty="0">
                <a:latin typeface="Arial" panose="020B0604020202020204" pitchFamily="34" charset="0"/>
              </a:rPr>
              <a:t>)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“Ogni mercato è diverso → adatto il brand paese per paese.”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È la logica ‘think </a:t>
            </a:r>
            <a:r>
              <a:rPr lang="it-IT" dirty="0" err="1">
                <a:latin typeface="Arial" panose="020B0604020202020204" pitchFamily="34" charset="0"/>
              </a:rPr>
              <a:t>local</a:t>
            </a:r>
            <a:r>
              <a:rPr lang="it-IT" dirty="0">
                <a:latin typeface="Arial" panose="020B0604020202020204" pitchFamily="34" charset="0"/>
              </a:rPr>
              <a:t>’: packaging, gusto, comunicazione, posizionamento cambiano profondamente.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03BD615-3FA2-91F6-B9E8-262BD493D2CD}"/>
              </a:ext>
            </a:extLst>
          </p:cNvPr>
          <p:cNvSpPr txBox="1"/>
          <p:nvPr/>
        </p:nvSpPr>
        <p:spPr>
          <a:xfrm>
            <a:off x="3771900" y="406471"/>
            <a:ext cx="61068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Le tre strategie di branding internazionale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“Il libro identifica tre strategie con cui un’impresa può gestire i propri brand nel mondo.”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566A99-F950-E7B6-D469-92C2B9B79308}"/>
              </a:ext>
            </a:extLst>
          </p:cNvPr>
          <p:cNvSpPr txBox="1"/>
          <p:nvPr/>
        </p:nvSpPr>
        <p:spPr>
          <a:xfrm>
            <a:off x="3630385" y="1852724"/>
            <a:ext cx="35977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Strategia globale (</a:t>
            </a:r>
            <a:r>
              <a:rPr lang="it-IT" b="1" dirty="0" err="1">
                <a:latin typeface="Arial" panose="020B0604020202020204" pitchFamily="34" charset="0"/>
              </a:rPr>
              <a:t>standardization-based</a:t>
            </a:r>
            <a:r>
              <a:rPr lang="it-IT" b="1" dirty="0">
                <a:latin typeface="Arial" panose="020B0604020202020204" pitchFamily="34" charset="0"/>
              </a:rPr>
              <a:t>)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“Un unico brand, un’unica immagine, un’unica comunicazione, ovunque.”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È la visione originaria di Levitt: il mondo converge verso gusti simili → prodotti identici.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Esempi: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Apple: stessa estetica, stessi prodotti, stesso tono comunicativo.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Nike: lo stesso brand positioning in ogni continente.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A4C9FBF-1AFD-9BE8-96F8-A8A60BE26B5C}"/>
              </a:ext>
            </a:extLst>
          </p:cNvPr>
          <p:cNvSpPr txBox="1"/>
          <p:nvPr/>
        </p:nvSpPr>
        <p:spPr>
          <a:xfrm>
            <a:off x="7560128" y="1298726"/>
            <a:ext cx="391341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 Strategia transnazionale (glocal o </a:t>
            </a:r>
            <a:r>
              <a:rPr lang="it-IT" b="1" dirty="0" err="1">
                <a:latin typeface="Arial" panose="020B0604020202020204" pitchFamily="34" charset="0"/>
              </a:rPr>
              <a:t>balanced</a:t>
            </a:r>
            <a:r>
              <a:rPr lang="it-IT" b="1" dirty="0">
                <a:latin typeface="Arial" panose="020B0604020202020204" pitchFamily="34" charset="0"/>
              </a:rPr>
              <a:t>)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“È la più moderna e la più diffusa: combina standardizzazione + adattamento.”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Identità globale forte (valori, simboli, promessa)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Modulazioni locali (gusti, messaggi, formati, prezzi)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Esempi: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Coca-Cola mantiene la stessa immagine, ma crea campagne locali (Es. “Share a Coke” con i nomi di ogni paese).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Starbucks mantiene il concetto globale, ma introduce prodotti e ingredienti locali (</a:t>
            </a:r>
            <a:r>
              <a:rPr lang="it-IT" dirty="0" err="1">
                <a:latin typeface="Arial" panose="020B0604020202020204" pitchFamily="34" charset="0"/>
              </a:rPr>
              <a:t>Matcha</a:t>
            </a:r>
            <a:r>
              <a:rPr lang="it-IT" dirty="0">
                <a:latin typeface="Arial" panose="020B0604020202020204" pitchFamily="34" charset="0"/>
              </a:rPr>
              <a:t>, varianti regionali).</a:t>
            </a:r>
          </a:p>
        </p:txBody>
      </p:sp>
    </p:spTree>
    <p:extLst>
      <p:ext uri="{BB962C8B-B14F-4D97-AF65-F5344CB8AC3E}">
        <p14:creationId xmlns:p14="http://schemas.microsoft.com/office/powerpoint/2010/main" val="322094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F4C3B-EFF0-AD1B-382F-44F5FFB7D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C68D9DF8-6A54-8552-EB9D-0C7F86BD2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6356AC3D-ECEE-207E-F3CF-26B5D630051A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5C56085-35D9-7596-0994-EEF029D043F6}"/>
              </a:ext>
            </a:extLst>
          </p:cNvPr>
          <p:cNvSpPr txBox="1"/>
          <p:nvPr/>
        </p:nvSpPr>
        <p:spPr>
          <a:xfrm>
            <a:off x="3042557" y="1449284"/>
            <a:ext cx="610688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Dal mito della standardizzazione totale alla globalizzazione “selettiva”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“Levitt negli anni ’80 immaginava che la tecnologia omogeneizzasse tutto, rendendo i mercati identici.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La storia ci dice che questo non è vero.”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“Oggi vince una logica diversa: </a:t>
            </a:r>
            <a:r>
              <a:rPr lang="it-IT" b="1" dirty="0">
                <a:latin typeface="Arial" panose="020B0604020202020204" pitchFamily="34" charset="0"/>
              </a:rPr>
              <a:t>la globalizzazione selettiva</a:t>
            </a:r>
            <a:r>
              <a:rPr lang="it-IT" dirty="0">
                <a:latin typeface="Arial" panose="020B0604020202020204" pitchFamily="34" charset="0"/>
              </a:rPr>
              <a:t>.”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Significa: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essere globali </a:t>
            </a:r>
            <a:r>
              <a:rPr lang="it-IT" i="1" dirty="0">
                <a:latin typeface="Arial" panose="020B0604020202020204" pitchFamily="34" charset="0"/>
              </a:rPr>
              <a:t>dove ha senso essere globali</a:t>
            </a:r>
            <a:r>
              <a:rPr lang="it-IT" dirty="0">
                <a:latin typeface="Arial" panose="020B0604020202020204" pitchFamily="34" charset="0"/>
              </a:rPr>
              <a:t> (immagine, valori, efficienza),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adattarsi </a:t>
            </a:r>
            <a:r>
              <a:rPr lang="it-IT" i="1" dirty="0">
                <a:latin typeface="Arial" panose="020B0604020202020204" pitchFamily="34" charset="0"/>
              </a:rPr>
              <a:t>dove il mercato lo richiede</a:t>
            </a:r>
            <a:r>
              <a:rPr lang="it-IT" dirty="0">
                <a:latin typeface="Arial" panose="020B0604020202020204" pitchFamily="34" charset="0"/>
              </a:rPr>
              <a:t> (gusti, cultura, abitudini d’uso).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“È un processo molto più sofisticato del semplice ‘vendiamo la stessa cosa ovunque’.”</a:t>
            </a:r>
          </a:p>
        </p:txBody>
      </p:sp>
    </p:spTree>
    <p:extLst>
      <p:ext uri="{BB962C8B-B14F-4D97-AF65-F5344CB8AC3E}">
        <p14:creationId xmlns:p14="http://schemas.microsoft.com/office/powerpoint/2010/main" val="81328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E8788-33B7-0CBD-EACF-885CBA3A7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0A4A4AE6-5A46-73AA-6D7F-413387ED9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4E115C6-73E1-C469-710A-686BE67E579E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D64063-DF65-F331-AD6D-7786FF7268B8}"/>
              </a:ext>
            </a:extLst>
          </p:cNvPr>
          <p:cNvSpPr txBox="1"/>
          <p:nvPr/>
        </p:nvSpPr>
        <p:spPr>
          <a:xfrm>
            <a:off x="3042557" y="1172286"/>
            <a:ext cx="610688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Come il consumatore percepisce i brand globali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“I brand globali non sono solo marchi venduti ovunque: sono </a:t>
            </a:r>
            <a:r>
              <a:rPr lang="it-IT" b="1" dirty="0">
                <a:latin typeface="Arial" panose="020B0604020202020204" pitchFamily="34" charset="0"/>
              </a:rPr>
              <a:t>simboli culturali</a:t>
            </a:r>
            <a:r>
              <a:rPr lang="it-IT" dirty="0">
                <a:latin typeface="Arial" panose="020B0604020202020204" pitchFamily="34" charset="0"/>
              </a:rPr>
              <a:t>.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Per molti consumatori, il brand globale porta con sé tre associazioni potenti:”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a) Qualità percepita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“Se è globale, allora è buono → è un </a:t>
            </a:r>
            <a:r>
              <a:rPr lang="it-IT" dirty="0" err="1">
                <a:latin typeface="Arial" panose="020B0604020202020204" pitchFamily="34" charset="0"/>
              </a:rPr>
              <a:t>bias</a:t>
            </a:r>
            <a:r>
              <a:rPr lang="it-IT" dirty="0">
                <a:latin typeface="Arial" panose="020B0604020202020204" pitchFamily="34" charset="0"/>
              </a:rPr>
              <a:t> cognitivo molto diffuso.”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b) Mito e idealizzazione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“Il brand globale rappresenta un’aspirazione, uno stile di vita, un immaginario.”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Esempi: Nike = empowerment; Apple = creatività; Starbucks = lifestyle urbano internazionale.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c) Responsabilità sociale globale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“Il consumatore riconosce che i global brand influenzano il mondo e si aspetta comportamenti responsabili.”</a:t>
            </a:r>
          </a:p>
        </p:txBody>
      </p:sp>
    </p:spTree>
    <p:extLst>
      <p:ext uri="{BB962C8B-B14F-4D97-AF65-F5344CB8AC3E}">
        <p14:creationId xmlns:p14="http://schemas.microsoft.com/office/powerpoint/2010/main" val="1964695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CB35C-357D-B043-0740-03BFE57DC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EA95C9E2-4E95-4A21-6F2F-1BAA6FE9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0248D817-B16B-5F06-E3C0-6A8AD176A039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551A185-6AB2-DE7F-0535-B92DE8B712B9}"/>
              </a:ext>
            </a:extLst>
          </p:cNvPr>
          <p:cNvSpPr txBox="1"/>
          <p:nvPr/>
        </p:nvSpPr>
        <p:spPr>
          <a:xfrm>
            <a:off x="3042557" y="1587784"/>
            <a:ext cx="610688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Segmentare i consumatori in base all’atteggiamento verso il globale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Il libro identifica quattro profili: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Cittadini del mondo</a:t>
            </a:r>
            <a:r>
              <a:rPr lang="it-IT" dirty="0">
                <a:latin typeface="Arial" panose="020B0604020202020204" pitchFamily="34" charset="0"/>
              </a:rPr>
              <a:t>: cercano brand globali perché rappresentano apertura e modernità.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Sognatori globali</a:t>
            </a:r>
            <a:r>
              <a:rPr lang="it-IT" dirty="0">
                <a:latin typeface="Arial" panose="020B0604020202020204" pitchFamily="34" charset="0"/>
              </a:rPr>
              <a:t>: li ammirano e li desiderano, ma senza una vera consapevolezza critica.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Antiglobal</a:t>
            </a:r>
            <a:r>
              <a:rPr lang="it-IT" dirty="0">
                <a:latin typeface="Arial" panose="020B0604020202020204" pitchFamily="34" charset="0"/>
              </a:rPr>
              <a:t>: percepiscono i brand globali come invasivi o minacciosi.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Agnostici</a:t>
            </a:r>
            <a:r>
              <a:rPr lang="it-IT" dirty="0">
                <a:latin typeface="Arial" panose="020B0604020202020204" pitchFamily="34" charset="0"/>
              </a:rPr>
              <a:t>: valutano il brand solo sulla base della funzionalità.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Questa segmentazione è fondamentale per costruire strategie di marketing mirate.</a:t>
            </a:r>
          </a:p>
        </p:txBody>
      </p:sp>
    </p:spTree>
    <p:extLst>
      <p:ext uri="{BB962C8B-B14F-4D97-AF65-F5344CB8AC3E}">
        <p14:creationId xmlns:p14="http://schemas.microsoft.com/office/powerpoint/2010/main" val="1094624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B1BC1-EF74-0411-035E-56479C5FD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B8480D00-0752-F375-2EEE-A0FF9FD47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8A0C04C-7D47-2121-A4C4-7E7F86553723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CFB0E2-EBC0-6D3E-291C-41F6CD69BEC4}"/>
              </a:ext>
            </a:extLst>
          </p:cNvPr>
          <p:cNvSpPr txBox="1"/>
          <p:nvPr/>
        </p:nvSpPr>
        <p:spPr>
          <a:xfrm>
            <a:off x="1202871" y="2551837"/>
            <a:ext cx="42508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“Per le imprese, la globalizzazione del brand ha due enormi vantaggi:”</a:t>
            </a:r>
          </a:p>
          <a:p>
            <a:pPr>
              <a:buFont typeface="+mj-lt"/>
              <a:buAutoNum type="arabicPeriod"/>
            </a:pPr>
            <a:r>
              <a:rPr lang="it-IT" b="1" dirty="0">
                <a:latin typeface="Arial" panose="020B0604020202020204" pitchFamily="34" charset="0"/>
              </a:rPr>
              <a:t>Economie di scala</a:t>
            </a:r>
            <a:r>
              <a:rPr lang="it-IT" dirty="0">
                <a:latin typeface="Arial" panose="020B0604020202020204" pitchFamily="34" charset="0"/>
              </a:rPr>
              <a:t> → produce di più, costa meno.</a:t>
            </a:r>
          </a:p>
          <a:p>
            <a:pPr>
              <a:buFont typeface="+mj-lt"/>
              <a:buAutoNum type="arabicPeriod"/>
            </a:pPr>
            <a:r>
              <a:rPr lang="it-IT" b="1" dirty="0">
                <a:latin typeface="Arial" panose="020B0604020202020204" pitchFamily="34" charset="0"/>
              </a:rPr>
              <a:t>Immagine unitaria</a:t>
            </a:r>
            <a:r>
              <a:rPr lang="it-IT" dirty="0">
                <a:latin typeface="Arial" panose="020B0604020202020204" pitchFamily="34" charset="0"/>
              </a:rPr>
              <a:t> → più forza comunicativa, più riconoscibilità.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Più volume = più efficienza → più competitività.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5876DAE-840C-10D3-88EA-D8CC429A7244}"/>
              </a:ext>
            </a:extLst>
          </p:cNvPr>
          <p:cNvSpPr txBox="1"/>
          <p:nvPr/>
        </p:nvSpPr>
        <p:spPr>
          <a:xfrm>
            <a:off x="2062843" y="1230045"/>
            <a:ext cx="2095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Vantaggi del branding globale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C250170-41FB-C8F9-218F-632241C973F5}"/>
              </a:ext>
            </a:extLst>
          </p:cNvPr>
          <p:cNvSpPr txBox="1"/>
          <p:nvPr/>
        </p:nvSpPr>
        <p:spPr>
          <a:xfrm>
            <a:off x="6351814" y="1230046"/>
            <a:ext cx="52197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</a:rPr>
              <a:t>Rischi del branding globale</a:t>
            </a:r>
          </a:p>
          <a:p>
            <a:pPr>
              <a:buNone/>
            </a:pPr>
            <a:endParaRPr lang="it-IT" b="1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“Ma ci sono rischi importanti.”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Perdita di rilevanza locale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Incapacità di rispondere a problemi specifici di un mercato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Percezione di distanza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Possibile sovra-standardizzazione</a:t>
            </a:r>
            <a:endParaRPr lang="it-IT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“Un brand globale che non ascolta i mercati locali diventa fragile.”</a:t>
            </a:r>
          </a:p>
        </p:txBody>
      </p:sp>
    </p:spTree>
    <p:extLst>
      <p:ext uri="{BB962C8B-B14F-4D97-AF65-F5344CB8AC3E}">
        <p14:creationId xmlns:p14="http://schemas.microsoft.com/office/powerpoint/2010/main" val="20145049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2724</Words>
  <Application>Microsoft Office PowerPoint</Application>
  <PresentationFormat>Widescreen</PresentationFormat>
  <Paragraphs>292</Paragraphs>
  <Slides>29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Aptos Display</vt:lpstr>
      <vt:lpstr>Arial</vt:lpstr>
      <vt:lpstr>Tema di Office</vt:lpstr>
      <vt:lpstr>Brand &amp; Comunicazione- parte 2   Prof. Silvio Cardinali e Alessandro Romoli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ROMOLI ALESSANDRO</dc:creator>
  <cp:lastModifiedBy>SILVIO CARDINALI</cp:lastModifiedBy>
  <cp:revision>2</cp:revision>
  <dcterms:created xsi:type="dcterms:W3CDTF">2025-11-20T11:01:29Z</dcterms:created>
  <dcterms:modified xsi:type="dcterms:W3CDTF">2025-11-25T16:43:33Z</dcterms:modified>
</cp:coreProperties>
</file>