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y="6877050" cx="9034450"/>
  <p:notesSz cx="6858000" cy="9144000"/>
  <p:embeddedFontLst>
    <p:embeddedFont>
      <p:font typeface="Arimo"/>
      <p:regular r:id="rId43"/>
      <p:bold r:id="rId44"/>
      <p:italic r:id="rId45"/>
      <p:boldItalic r:id="rId46"/>
    </p:embeddedFont>
    <p:embeddedFont>
      <p:font typeface="Helvetica Neue"/>
      <p:regular r:id="rId47"/>
      <p:bold r:id="rId48"/>
      <p:italic r:id="rId49"/>
      <p:boldItalic r:id="rId50"/>
    </p:embeddedFont>
    <p:embeddedFont>
      <p:font typeface="Helvetica Neue Light"/>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6">
          <p15:clr>
            <a:srgbClr val="000000"/>
          </p15:clr>
        </p15:guide>
        <p15:guide id="2" pos="2846">
          <p15:clr>
            <a:srgbClr val="000000"/>
          </p15:clr>
        </p15:guide>
      </p15:sldGuideLst>
    </p:ext>
    <p:ext uri="GoogleSlidesCustomDataVersion2">
      <go:slidesCustomData xmlns:go="http://customooxmlschemas.google.com/" r:id="rId55" roundtripDataSignature="AMtx7mgw1k3e45t/HfjTJ/2e39fphrupD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6" orient="horz"/>
        <p:guide pos="284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font" Target="fonts/Arimo-bold.fntdata"/><Relationship Id="rId43" Type="http://schemas.openxmlformats.org/officeDocument/2006/relationships/font" Target="fonts/Arimo-regular.fntdata"/><Relationship Id="rId46" Type="http://schemas.openxmlformats.org/officeDocument/2006/relationships/font" Target="fonts/Arimo-boldItalic.fntdata"/><Relationship Id="rId45" Type="http://schemas.openxmlformats.org/officeDocument/2006/relationships/font" Target="fonts/Arimo-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HelveticaNeue-bold.fntdata"/><Relationship Id="rId47" Type="http://schemas.openxmlformats.org/officeDocument/2006/relationships/font" Target="fonts/HelveticaNeue-regular.fntdata"/><Relationship Id="rId49" Type="http://schemas.openxmlformats.org/officeDocument/2006/relationships/font" Target="fonts/HelveticaNeue-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HelveticaNeueLight-regular.fntdata"/><Relationship Id="rId50" Type="http://schemas.openxmlformats.org/officeDocument/2006/relationships/font" Target="fonts/HelveticaNeue-boldItalic.fntdata"/><Relationship Id="rId53" Type="http://schemas.openxmlformats.org/officeDocument/2006/relationships/font" Target="fonts/HelveticaNeueLight-italic.fntdata"/><Relationship Id="rId52" Type="http://schemas.openxmlformats.org/officeDocument/2006/relationships/font" Target="fonts/HelveticaNeueLight-bold.fntdata"/><Relationship Id="rId11" Type="http://schemas.openxmlformats.org/officeDocument/2006/relationships/slide" Target="slides/slide6.xml"/><Relationship Id="rId55" Type="http://customschemas.google.com/relationships/presentationmetadata" Target="metadata"/><Relationship Id="rId10" Type="http://schemas.openxmlformats.org/officeDocument/2006/relationships/slide" Target="slides/slide5.xml"/><Relationship Id="rId54" Type="http://schemas.openxmlformats.org/officeDocument/2006/relationships/font" Target="fonts/HelveticaNeueLight-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9pPr>
          </a:lstStyle>
          <a:p/>
        </p:txBody>
      </p:sp>
      <p:sp>
        <p:nvSpPr>
          <p:cNvPr id="4" name="Google Shape;4;n"/>
          <p:cNvSpPr txBox="1"/>
          <p:nvPr>
            <p:ph idx="10" type="dt"/>
          </p:nvPr>
        </p:nvSpPr>
        <p:spPr>
          <a:xfrm>
            <a:off x="3884612"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0" i="0" sz="12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9pPr>
          </a:lstStyle>
          <a:p/>
        </p:txBody>
      </p:sp>
      <p:sp>
        <p:nvSpPr>
          <p:cNvPr id="5" name="Google Shape;5;n"/>
          <p:cNvSpPr/>
          <p:nvPr>
            <p:ph idx="3"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00"/>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685212"/>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SzPts val="1400"/>
              <a:buNone/>
              <a:defRPr b="0" i="0" sz="1800" u="none" cap="none" strike="noStrike">
                <a:solidFill>
                  <a:srgbClr val="000000"/>
                </a:solidFill>
                <a:latin typeface="Calibri"/>
                <a:ea typeface="Calibri"/>
                <a:cs typeface="Calibri"/>
                <a:sym typeface="Calibri"/>
              </a:defRPr>
            </a:lvl9pPr>
          </a:lstStyle>
          <a:p/>
        </p:txBody>
      </p:sp>
      <p:sp>
        <p:nvSpPr>
          <p:cNvPr id="8" name="Google Shape;8;n"/>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9cc32ea9d9_0_392:notes"/>
          <p:cNvSpPr txBox="1"/>
          <p:nvPr>
            <p:ph idx="1" type="body"/>
          </p:nvPr>
        </p:nvSpPr>
        <p:spPr>
          <a:xfrm>
            <a:off x="685480" y="4344135"/>
            <a:ext cx="54870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 name="Google Shape;65;g39cc32ea9d9_0_392:notes"/>
          <p:cNvSpPr/>
          <p:nvPr>
            <p:ph idx="2" type="sldImg"/>
          </p:nvPr>
        </p:nvSpPr>
        <p:spPr>
          <a:xfrm>
            <a:off x="976774" y="686535"/>
            <a:ext cx="4906200" cy="3428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1: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39" name="Google Shape;139;p11: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40" name="Google Shape;140;p11: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2: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48" name="Google Shape;148;p12: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49" name="Google Shape;149;p12: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13: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4: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70" name="Google Shape;170;p14: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71" name="Google Shape;171;p14: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5: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79" name="Google Shape;179;p15: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80" name="Google Shape;180;p15: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6: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88" name="Google Shape;188;p16: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89" name="Google Shape;189;p16: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7: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97" name="Google Shape;197;p17: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98" name="Google Shape;198;p17: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18: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9: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212" name="Google Shape;212;p19: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13" name="Google Shape;213;p19: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20: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220" name="Google Shape;220;p20: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21" name="Google Shape;221;p20: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p2: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21: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227" name="Google Shape;227;p21: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28" name="Google Shape;228;p21: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22: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234" name="Google Shape;234;p22: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35" name="Google Shape;235;p22: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27: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242" name="Google Shape;242;p27: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43" name="Google Shape;243;p27: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28: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248" name="Google Shape;248;p28: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49" name="Google Shape;249;p28: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9: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254" name="Google Shape;254;p29: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55" name="Google Shape;255;p29: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30: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260" name="Google Shape;260;p30: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61" name="Google Shape;261;p30: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31: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268" name="Google Shape;268;p31: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69" name="Google Shape;269;p31: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32: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276" name="Google Shape;276;p32: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77" name="Google Shape;277;p32: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33: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284" name="Google Shape;284;p33: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85" name="Google Shape;285;p33: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34: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292" name="Google Shape;292;p34: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93" name="Google Shape;293;p34: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p3: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35: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300" name="Google Shape;300;p35: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301" name="Google Shape;301;p35: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36: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308" name="Google Shape;308;p36: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309" name="Google Shape;309;p36: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37: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317" name="Google Shape;317;p37: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318" name="Google Shape;318;p37: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38: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326" name="Google Shape;326;p38: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327" name="Google Shape;327;p38: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39: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335" name="Google Shape;335;p39: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336" name="Google Shape;336;p39: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40: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344" name="Google Shape;344;p40: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345" name="Google Shape;345;p40: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41: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353" name="Google Shape;353;p41: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354" name="Google Shape;354;p41: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42: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362" name="Google Shape;362;p42: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363" name="Google Shape;363;p42: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4: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6: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98" name="Google Shape;98;p6: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99" name="Google Shape;99;p6: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7: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07" name="Google Shape;107;p7: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08" name="Google Shape;108;p7: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8: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15" name="Google Shape;115;p8:notes"/>
          <p:cNvSpPr/>
          <p:nvPr>
            <p:ph idx="2" type="sldImg"/>
          </p:nvPr>
        </p:nvSpPr>
        <p:spPr>
          <a:xfrm>
            <a:off x="1176337" y="685800"/>
            <a:ext cx="45053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16" name="Google Shape;116;p8:notes"/>
          <p:cNvSpPr txBox="1"/>
          <p:nvPr>
            <p:ph idx="1" type="body"/>
          </p:nvPr>
        </p:nvSpPr>
        <p:spPr>
          <a:xfrm>
            <a:off x="681037" y="4689475"/>
            <a:ext cx="5435600" cy="4443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9: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23" name="Google Shape;123;p9:notes"/>
          <p:cNvSpPr/>
          <p:nvPr>
            <p:ph idx="2" type="sldImg"/>
          </p:nvPr>
        </p:nvSpPr>
        <p:spPr>
          <a:xfrm>
            <a:off x="977900" y="749300"/>
            <a:ext cx="4843462" cy="36877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24" name="Google Shape;124;p9:notes"/>
          <p:cNvSpPr txBox="1"/>
          <p:nvPr>
            <p:ph idx="1" type="body"/>
          </p:nvPr>
        </p:nvSpPr>
        <p:spPr>
          <a:xfrm>
            <a:off x="906462" y="4691062"/>
            <a:ext cx="4984750" cy="4443412"/>
          </a:xfrm>
          <a:prstGeom prst="rect">
            <a:avLst/>
          </a:prstGeom>
          <a:noFill/>
          <a:ln>
            <a:noFill/>
          </a:ln>
        </p:spPr>
        <p:txBody>
          <a:bodyPr anchorCtr="0" anchor="t" bIns="47750" lIns="95500" spcFirstLastPara="1" rIns="95500" wrap="square" tIns="4775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10: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31" name="Google Shape;131;p10:notes"/>
          <p:cNvSpPr/>
          <p:nvPr>
            <p:ph idx="2" type="sldImg"/>
          </p:nvPr>
        </p:nvSpPr>
        <p:spPr>
          <a:xfrm>
            <a:off x="977900" y="749300"/>
            <a:ext cx="4843462" cy="36877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32" name="Google Shape;132;p10:notes"/>
          <p:cNvSpPr txBox="1"/>
          <p:nvPr>
            <p:ph idx="1" type="body"/>
          </p:nvPr>
        </p:nvSpPr>
        <p:spPr>
          <a:xfrm>
            <a:off x="906462" y="4691062"/>
            <a:ext cx="4984750" cy="4443412"/>
          </a:xfrm>
          <a:prstGeom prst="rect">
            <a:avLst/>
          </a:prstGeom>
          <a:noFill/>
          <a:ln>
            <a:noFill/>
          </a:ln>
        </p:spPr>
        <p:txBody>
          <a:bodyPr anchorCtr="0" anchor="t" bIns="47750" lIns="95500" spcFirstLastPara="1" rIns="95500" wrap="square" tIns="4775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sp>
        <p:nvSpPr>
          <p:cNvPr id="14" name="Google Shape;14;g39cc32ea9d9_2_4"/>
          <p:cNvSpPr txBox="1"/>
          <p:nvPr>
            <p:ph type="ctrTitle"/>
          </p:nvPr>
        </p:nvSpPr>
        <p:spPr>
          <a:xfrm>
            <a:off x="307974" y="995524"/>
            <a:ext cx="8418600" cy="27444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5" name="Google Shape;15;g39cc32ea9d9_2_4"/>
          <p:cNvSpPr txBox="1"/>
          <p:nvPr>
            <p:ph idx="1" type="subTitle"/>
          </p:nvPr>
        </p:nvSpPr>
        <p:spPr>
          <a:xfrm>
            <a:off x="307966" y="3789330"/>
            <a:ext cx="8418600" cy="1059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6" name="Google Shape;16;g39cc32ea9d9_2_4"/>
          <p:cNvSpPr txBox="1"/>
          <p:nvPr>
            <p:ph idx="12" type="sldNum"/>
          </p:nvPr>
        </p:nvSpPr>
        <p:spPr>
          <a:xfrm>
            <a:off x="8370953" y="6234894"/>
            <a:ext cx="542100" cy="5262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g39cc32ea9d9_2_39"/>
          <p:cNvSpPr txBox="1"/>
          <p:nvPr>
            <p:ph hasCustomPrompt="1" type="title"/>
          </p:nvPr>
        </p:nvSpPr>
        <p:spPr>
          <a:xfrm>
            <a:off x="307966" y="1478930"/>
            <a:ext cx="8418600" cy="26253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g39cc32ea9d9_2_39"/>
          <p:cNvSpPr txBox="1"/>
          <p:nvPr>
            <p:ph idx="1" type="body"/>
          </p:nvPr>
        </p:nvSpPr>
        <p:spPr>
          <a:xfrm>
            <a:off x="307966" y="4214642"/>
            <a:ext cx="8418600" cy="17391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1" name="Google Shape;51;g39cc32ea9d9_2_39"/>
          <p:cNvSpPr txBox="1"/>
          <p:nvPr>
            <p:ph idx="12" type="sldNum"/>
          </p:nvPr>
        </p:nvSpPr>
        <p:spPr>
          <a:xfrm>
            <a:off x="8370953" y="6234894"/>
            <a:ext cx="542100" cy="5262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g39cc32ea9d9_2_43"/>
          <p:cNvSpPr txBox="1"/>
          <p:nvPr>
            <p:ph idx="12" type="sldNum"/>
          </p:nvPr>
        </p:nvSpPr>
        <p:spPr>
          <a:xfrm>
            <a:off x="8370953" y="6234894"/>
            <a:ext cx="542100" cy="5262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4" name="Shape 54"/>
        <p:cNvGrpSpPr/>
        <p:nvPr/>
      </p:nvGrpSpPr>
      <p:grpSpPr>
        <a:xfrm>
          <a:off x="0" y="0"/>
          <a:ext cx="0" cy="0"/>
          <a:chOff x="0" y="0"/>
          <a:chExt cx="0" cy="0"/>
        </a:xfrm>
      </p:grpSpPr>
      <p:sp>
        <p:nvSpPr>
          <p:cNvPr id="55" name="Google Shape;55;g39cc32ea9d9_2_45"/>
          <p:cNvSpPr txBox="1"/>
          <p:nvPr>
            <p:ph type="title"/>
          </p:nvPr>
        </p:nvSpPr>
        <p:spPr>
          <a:xfrm>
            <a:off x="621118" y="366139"/>
            <a:ext cx="7792200" cy="13293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6" name="Google Shape;56;g39cc32ea9d9_2_45"/>
          <p:cNvSpPr txBox="1"/>
          <p:nvPr>
            <p:ph idx="1" type="body"/>
          </p:nvPr>
        </p:nvSpPr>
        <p:spPr>
          <a:xfrm>
            <a:off x="621118" y="1830696"/>
            <a:ext cx="7792200" cy="3740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1200"/>
              </a:spcBef>
              <a:spcAft>
                <a:spcPts val="0"/>
              </a:spcAft>
              <a:buClr>
                <a:schemeClr val="dk1"/>
              </a:buClr>
              <a:buSzPts val="1800"/>
              <a:buChar char="○"/>
              <a:defRPr/>
            </a:lvl2pPr>
            <a:lvl3pPr indent="-342900" lvl="2" marL="1371600" algn="l">
              <a:lnSpc>
                <a:spcPct val="90000"/>
              </a:lnSpc>
              <a:spcBef>
                <a:spcPts val="1200"/>
              </a:spcBef>
              <a:spcAft>
                <a:spcPts val="0"/>
              </a:spcAft>
              <a:buClr>
                <a:schemeClr val="dk1"/>
              </a:buClr>
              <a:buSzPts val="1800"/>
              <a:buChar char="■"/>
              <a:defRPr/>
            </a:lvl3pPr>
            <a:lvl4pPr indent="-342900" lvl="3" marL="1828800" algn="l">
              <a:lnSpc>
                <a:spcPct val="90000"/>
              </a:lnSpc>
              <a:spcBef>
                <a:spcPts val="1200"/>
              </a:spcBef>
              <a:spcAft>
                <a:spcPts val="0"/>
              </a:spcAft>
              <a:buClr>
                <a:schemeClr val="dk1"/>
              </a:buClr>
              <a:buSzPts val="1800"/>
              <a:buChar char="●"/>
              <a:defRPr/>
            </a:lvl4pPr>
            <a:lvl5pPr indent="-342900" lvl="4" marL="2286000" algn="l">
              <a:lnSpc>
                <a:spcPct val="90000"/>
              </a:lnSpc>
              <a:spcBef>
                <a:spcPts val="1200"/>
              </a:spcBef>
              <a:spcAft>
                <a:spcPts val="0"/>
              </a:spcAft>
              <a:buClr>
                <a:schemeClr val="dk1"/>
              </a:buClr>
              <a:buSzPts val="1800"/>
              <a:buChar char="○"/>
              <a:defRPr/>
            </a:lvl5pPr>
            <a:lvl6pPr indent="-342900" lvl="5" marL="2743200" algn="l">
              <a:lnSpc>
                <a:spcPct val="90000"/>
              </a:lnSpc>
              <a:spcBef>
                <a:spcPts val="1200"/>
              </a:spcBef>
              <a:spcAft>
                <a:spcPts val="0"/>
              </a:spcAft>
              <a:buClr>
                <a:schemeClr val="dk1"/>
              </a:buClr>
              <a:buSzPts val="1800"/>
              <a:buChar char="■"/>
              <a:defRPr/>
            </a:lvl6pPr>
            <a:lvl7pPr indent="-342900" lvl="6" marL="3200400" algn="l">
              <a:lnSpc>
                <a:spcPct val="90000"/>
              </a:lnSpc>
              <a:spcBef>
                <a:spcPts val="1200"/>
              </a:spcBef>
              <a:spcAft>
                <a:spcPts val="0"/>
              </a:spcAft>
              <a:buClr>
                <a:schemeClr val="dk1"/>
              </a:buClr>
              <a:buSzPts val="1800"/>
              <a:buChar char="●"/>
              <a:defRPr/>
            </a:lvl7pPr>
            <a:lvl8pPr indent="-342900" lvl="7" marL="3657600" algn="l">
              <a:lnSpc>
                <a:spcPct val="90000"/>
              </a:lnSpc>
              <a:spcBef>
                <a:spcPts val="1200"/>
              </a:spcBef>
              <a:spcAft>
                <a:spcPts val="0"/>
              </a:spcAft>
              <a:buClr>
                <a:schemeClr val="dk1"/>
              </a:buClr>
              <a:buSzPts val="1800"/>
              <a:buChar char="○"/>
              <a:defRPr/>
            </a:lvl8pPr>
            <a:lvl9pPr indent="-342900" lvl="8" marL="4114800" algn="l">
              <a:lnSpc>
                <a:spcPct val="90000"/>
              </a:lnSpc>
              <a:spcBef>
                <a:spcPts val="1200"/>
              </a:spcBef>
              <a:spcAft>
                <a:spcPts val="1200"/>
              </a:spcAft>
              <a:buClr>
                <a:schemeClr val="dk1"/>
              </a:buClr>
              <a:buSzPts val="1800"/>
              <a:buChar char="■"/>
              <a:defRPr/>
            </a:lvl9pPr>
          </a:lstStyle>
          <a:p/>
        </p:txBody>
      </p:sp>
      <p:sp>
        <p:nvSpPr>
          <p:cNvPr id="57" name="Google Shape;57;g39cc32ea9d9_2_45"/>
          <p:cNvSpPr txBox="1"/>
          <p:nvPr>
            <p:ph idx="10" type="dt"/>
          </p:nvPr>
        </p:nvSpPr>
        <p:spPr>
          <a:xfrm>
            <a:off x="1287876" y="6216923"/>
            <a:ext cx="2032800" cy="366000"/>
          </a:xfrm>
          <a:prstGeom prst="rect">
            <a:avLst/>
          </a:prstGeom>
          <a:noFill/>
          <a:ln>
            <a:noFill/>
          </a:ln>
        </p:spPr>
        <p:txBody>
          <a:bodyPr anchorCtr="0" anchor="t" bIns="45700" lIns="91425" spcFirstLastPara="1" rIns="91425" wrap="square" tIns="45700">
            <a:noAutofit/>
          </a:bodyPr>
          <a:lstStyle>
            <a:lvl1pPr lvl="0" marR="0" algn="l">
              <a:spcBef>
                <a:spcPts val="0"/>
              </a:spcBef>
              <a:spcAft>
                <a:spcPts val="0"/>
              </a:spcAft>
              <a:buSzPts val="1400"/>
              <a:buNone/>
              <a:defRPr b="0" i="0" sz="1800" u="none" cap="none" strike="noStrike">
                <a:solidFill>
                  <a:schemeClr val="lt1"/>
                </a:solidFill>
                <a:latin typeface="Helvetica Neue Light"/>
                <a:ea typeface="Helvetica Neue Light"/>
                <a:cs typeface="Helvetica Neue Light"/>
                <a:sym typeface="Helvetica Neue Light"/>
              </a:defRPr>
            </a:lvl1pPr>
            <a:lvl2pPr lvl="1" marR="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8" name="Google Shape;58;g39cc32ea9d9_2_45"/>
          <p:cNvSpPr txBox="1"/>
          <p:nvPr>
            <p:ph idx="11" type="ftr"/>
          </p:nvPr>
        </p:nvSpPr>
        <p:spPr>
          <a:xfrm>
            <a:off x="3522945" y="6216922"/>
            <a:ext cx="3049200" cy="366000"/>
          </a:xfrm>
          <a:prstGeom prst="rect">
            <a:avLst/>
          </a:prstGeom>
          <a:noFill/>
          <a:ln>
            <a:noFill/>
          </a:ln>
        </p:spPr>
        <p:txBody>
          <a:bodyPr anchorCtr="0" anchor="t" bIns="45700" lIns="91425" spcFirstLastPara="1" rIns="91425" wrap="square" tIns="45700">
            <a:noAutofit/>
          </a:bodyPr>
          <a:lstStyle>
            <a:lvl1pPr lvl="0" marR="0" algn="l">
              <a:spcBef>
                <a:spcPts val="0"/>
              </a:spcBef>
              <a:spcAft>
                <a:spcPts val="0"/>
              </a:spcAft>
              <a:buSzPts val="1400"/>
              <a:buNone/>
              <a:defRPr b="0" i="0" sz="1800" u="none" cap="none" strike="noStrike">
                <a:solidFill>
                  <a:schemeClr val="lt1"/>
                </a:solidFill>
                <a:latin typeface="Helvetica Neue Light"/>
                <a:ea typeface="Helvetica Neue Light"/>
                <a:cs typeface="Helvetica Neue Light"/>
                <a:sym typeface="Helvetica Neue Light"/>
              </a:defRPr>
            </a:lvl1pPr>
            <a:lvl2pPr lvl="1" marR="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pic>
        <p:nvPicPr>
          <p:cNvPr descr="A cube with text overlay&#10;&#10;Description automatically generated" id="59" name="Google Shape;59;g39cc32ea9d9_2_45"/>
          <p:cNvPicPr preferRelativeResize="0"/>
          <p:nvPr/>
        </p:nvPicPr>
        <p:blipFill rotWithShape="1">
          <a:blip r:embed="rId2">
            <a:alphaModFix/>
          </a:blip>
          <a:srcRect b="0" l="0" r="0" t="0"/>
          <a:stretch/>
        </p:blipFill>
        <p:spPr>
          <a:xfrm>
            <a:off x="156678" y="6097259"/>
            <a:ext cx="928880" cy="44742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contenuto">
  <p:cSld name="1_Titolo e contenuto">
    <p:spTree>
      <p:nvGrpSpPr>
        <p:cNvPr id="60" name="Shape 60"/>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type="objOnly">
  <p:cSld name="OBJECT_ONLY">
    <p:spTree>
      <p:nvGrpSpPr>
        <p:cNvPr id="61" name="Shape 61"/>
        <p:cNvGrpSpPr/>
        <p:nvPr/>
      </p:nvGrpSpPr>
      <p:grpSpPr>
        <a:xfrm>
          <a:off x="0" y="0"/>
          <a:ext cx="0" cy="0"/>
          <a:chOff x="0" y="0"/>
          <a:chExt cx="0" cy="0"/>
        </a:xfrm>
      </p:grpSpPr>
      <p:sp>
        <p:nvSpPr>
          <p:cNvPr id="62" name="Google Shape;62;g39cc32ea9d9_2_52"/>
          <p:cNvSpPr txBox="1"/>
          <p:nvPr>
            <p:ph idx="1" type="body"/>
          </p:nvPr>
        </p:nvSpPr>
        <p:spPr>
          <a:xfrm>
            <a:off x="451723" y="275402"/>
            <a:ext cx="8130900" cy="5867700"/>
          </a:xfrm>
          <a:prstGeom prst="rect">
            <a:avLst/>
          </a:prstGeom>
          <a:noFill/>
          <a:ln>
            <a:noFill/>
          </a:ln>
        </p:spPr>
        <p:txBody>
          <a:bodyPr anchorCtr="0" anchor="t" bIns="45700" lIns="91425" spcFirstLastPara="1" rIns="91425" wrap="square" tIns="45700">
            <a:norm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spcBef>
                <a:spcPts val="1200"/>
              </a:spcBef>
              <a:spcAft>
                <a:spcPts val="120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g39cc32ea9d9_2_8"/>
          <p:cNvSpPr txBox="1"/>
          <p:nvPr>
            <p:ph type="title"/>
          </p:nvPr>
        </p:nvSpPr>
        <p:spPr>
          <a:xfrm>
            <a:off x="307966" y="2875766"/>
            <a:ext cx="8418600" cy="11256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g39cc32ea9d9_2_8"/>
          <p:cNvSpPr txBox="1"/>
          <p:nvPr>
            <p:ph idx="12" type="sldNum"/>
          </p:nvPr>
        </p:nvSpPr>
        <p:spPr>
          <a:xfrm>
            <a:off x="8370953" y="6234894"/>
            <a:ext cx="542100" cy="5262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g39cc32ea9d9_2_11"/>
          <p:cNvSpPr txBox="1"/>
          <p:nvPr>
            <p:ph type="title"/>
          </p:nvPr>
        </p:nvSpPr>
        <p:spPr>
          <a:xfrm>
            <a:off x="307966" y="595015"/>
            <a:ext cx="8418600" cy="7656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g39cc32ea9d9_2_11"/>
          <p:cNvSpPr txBox="1"/>
          <p:nvPr>
            <p:ph idx="1" type="body"/>
          </p:nvPr>
        </p:nvSpPr>
        <p:spPr>
          <a:xfrm>
            <a:off x="307966" y="1540902"/>
            <a:ext cx="8418600" cy="45678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g39cc32ea9d9_2_11"/>
          <p:cNvSpPr txBox="1"/>
          <p:nvPr>
            <p:ph idx="12" type="sldNum"/>
          </p:nvPr>
        </p:nvSpPr>
        <p:spPr>
          <a:xfrm>
            <a:off x="8370953" y="6234894"/>
            <a:ext cx="542100" cy="5262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g39cc32ea9d9_2_15"/>
          <p:cNvSpPr txBox="1"/>
          <p:nvPr>
            <p:ph type="title"/>
          </p:nvPr>
        </p:nvSpPr>
        <p:spPr>
          <a:xfrm>
            <a:off x="307966" y="595015"/>
            <a:ext cx="8418600" cy="7656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6" name="Google Shape;26;g39cc32ea9d9_2_15"/>
          <p:cNvSpPr txBox="1"/>
          <p:nvPr>
            <p:ph idx="1" type="body"/>
          </p:nvPr>
        </p:nvSpPr>
        <p:spPr>
          <a:xfrm>
            <a:off x="307966" y="1540902"/>
            <a:ext cx="3951900" cy="45678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g39cc32ea9d9_2_15"/>
          <p:cNvSpPr txBox="1"/>
          <p:nvPr>
            <p:ph idx="2" type="body"/>
          </p:nvPr>
        </p:nvSpPr>
        <p:spPr>
          <a:xfrm>
            <a:off x="4774505" y="1540902"/>
            <a:ext cx="3951900" cy="45678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g39cc32ea9d9_2_15"/>
          <p:cNvSpPr txBox="1"/>
          <p:nvPr>
            <p:ph idx="12" type="sldNum"/>
          </p:nvPr>
        </p:nvSpPr>
        <p:spPr>
          <a:xfrm>
            <a:off x="8370953" y="6234894"/>
            <a:ext cx="542100" cy="5262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g39cc32ea9d9_2_20"/>
          <p:cNvSpPr txBox="1"/>
          <p:nvPr>
            <p:ph type="title"/>
          </p:nvPr>
        </p:nvSpPr>
        <p:spPr>
          <a:xfrm>
            <a:off x="307966" y="595015"/>
            <a:ext cx="8418600" cy="7656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 name="Google Shape;31;g39cc32ea9d9_2_20"/>
          <p:cNvSpPr txBox="1"/>
          <p:nvPr>
            <p:ph idx="12" type="sldNum"/>
          </p:nvPr>
        </p:nvSpPr>
        <p:spPr>
          <a:xfrm>
            <a:off x="8370953" y="6234894"/>
            <a:ext cx="542100" cy="5262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g39cc32ea9d9_2_23"/>
          <p:cNvSpPr txBox="1"/>
          <p:nvPr>
            <p:ph type="title"/>
          </p:nvPr>
        </p:nvSpPr>
        <p:spPr>
          <a:xfrm>
            <a:off x="307966" y="742858"/>
            <a:ext cx="2774400" cy="10104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g39cc32ea9d9_2_23"/>
          <p:cNvSpPr txBox="1"/>
          <p:nvPr>
            <p:ph idx="1" type="body"/>
          </p:nvPr>
        </p:nvSpPr>
        <p:spPr>
          <a:xfrm>
            <a:off x="307966" y="1857947"/>
            <a:ext cx="2774400" cy="42510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g39cc32ea9d9_2_23"/>
          <p:cNvSpPr txBox="1"/>
          <p:nvPr>
            <p:ph idx="12" type="sldNum"/>
          </p:nvPr>
        </p:nvSpPr>
        <p:spPr>
          <a:xfrm>
            <a:off x="8370953" y="6234894"/>
            <a:ext cx="542100" cy="5262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6" name="Shape 36"/>
        <p:cNvGrpSpPr/>
        <p:nvPr/>
      </p:nvGrpSpPr>
      <p:grpSpPr>
        <a:xfrm>
          <a:off x="0" y="0"/>
          <a:ext cx="0" cy="0"/>
          <a:chOff x="0" y="0"/>
          <a:chExt cx="0" cy="0"/>
        </a:xfrm>
      </p:grpSpPr>
      <p:sp>
        <p:nvSpPr>
          <p:cNvPr id="37" name="Google Shape;37;g39cc32ea9d9_2_27"/>
          <p:cNvSpPr txBox="1"/>
          <p:nvPr>
            <p:ph type="title"/>
          </p:nvPr>
        </p:nvSpPr>
        <p:spPr>
          <a:xfrm>
            <a:off x="484377" y="601867"/>
            <a:ext cx="6291600" cy="54696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8" name="Google Shape;38;g39cc32ea9d9_2_27"/>
          <p:cNvSpPr txBox="1"/>
          <p:nvPr>
            <p:ph idx="12" type="sldNum"/>
          </p:nvPr>
        </p:nvSpPr>
        <p:spPr>
          <a:xfrm>
            <a:off x="8370953" y="6234894"/>
            <a:ext cx="542100" cy="5262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g39cc32ea9d9_2_30"/>
          <p:cNvSpPr/>
          <p:nvPr/>
        </p:nvSpPr>
        <p:spPr>
          <a:xfrm>
            <a:off x="4517225" y="-167"/>
            <a:ext cx="4517100" cy="6876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g39cc32ea9d9_2_30"/>
          <p:cNvSpPr txBox="1"/>
          <p:nvPr>
            <p:ph type="title"/>
          </p:nvPr>
        </p:nvSpPr>
        <p:spPr>
          <a:xfrm>
            <a:off x="262319" y="1648801"/>
            <a:ext cx="3996600" cy="19818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g39cc32ea9d9_2_30"/>
          <p:cNvSpPr txBox="1"/>
          <p:nvPr>
            <p:ph idx="1" type="subTitle"/>
          </p:nvPr>
        </p:nvSpPr>
        <p:spPr>
          <a:xfrm>
            <a:off x="262319" y="3747815"/>
            <a:ext cx="3996600" cy="1651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g39cc32ea9d9_2_30"/>
          <p:cNvSpPr txBox="1"/>
          <p:nvPr>
            <p:ph idx="2" type="body"/>
          </p:nvPr>
        </p:nvSpPr>
        <p:spPr>
          <a:xfrm>
            <a:off x="4880322" y="968115"/>
            <a:ext cx="3791100" cy="49404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4" name="Google Shape;44;g39cc32ea9d9_2_30"/>
          <p:cNvSpPr txBox="1"/>
          <p:nvPr>
            <p:ph idx="12" type="sldNum"/>
          </p:nvPr>
        </p:nvSpPr>
        <p:spPr>
          <a:xfrm>
            <a:off x="8370953" y="6234894"/>
            <a:ext cx="542100" cy="5262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g39cc32ea9d9_2_36"/>
          <p:cNvSpPr txBox="1"/>
          <p:nvPr>
            <p:ph idx="1" type="body"/>
          </p:nvPr>
        </p:nvSpPr>
        <p:spPr>
          <a:xfrm>
            <a:off x="307966" y="5656435"/>
            <a:ext cx="5926800" cy="809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7" name="Google Shape;47;g39cc32ea9d9_2_36"/>
          <p:cNvSpPr txBox="1"/>
          <p:nvPr>
            <p:ph idx="12" type="sldNum"/>
          </p:nvPr>
        </p:nvSpPr>
        <p:spPr>
          <a:xfrm>
            <a:off x="8370953" y="6234894"/>
            <a:ext cx="542100" cy="5262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 name="Shape 9"/>
        <p:cNvGrpSpPr/>
        <p:nvPr/>
      </p:nvGrpSpPr>
      <p:grpSpPr>
        <a:xfrm>
          <a:off x="0" y="0"/>
          <a:ext cx="0" cy="0"/>
          <a:chOff x="0" y="0"/>
          <a:chExt cx="0" cy="0"/>
        </a:xfrm>
      </p:grpSpPr>
      <p:sp>
        <p:nvSpPr>
          <p:cNvPr id="10" name="Google Shape;10;g39cc32ea9d9_2_0"/>
          <p:cNvSpPr txBox="1"/>
          <p:nvPr>
            <p:ph type="title"/>
          </p:nvPr>
        </p:nvSpPr>
        <p:spPr>
          <a:xfrm>
            <a:off x="307966" y="595015"/>
            <a:ext cx="8418600" cy="7656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11" name="Google Shape;11;g39cc32ea9d9_2_0"/>
          <p:cNvSpPr txBox="1"/>
          <p:nvPr>
            <p:ph idx="1" type="body"/>
          </p:nvPr>
        </p:nvSpPr>
        <p:spPr>
          <a:xfrm>
            <a:off x="307966" y="1540902"/>
            <a:ext cx="8418600" cy="45678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12" name="Google Shape;12;g39cc32ea9d9_2_0"/>
          <p:cNvSpPr txBox="1"/>
          <p:nvPr>
            <p:ph idx="12" type="sldNum"/>
          </p:nvPr>
        </p:nvSpPr>
        <p:spPr>
          <a:xfrm>
            <a:off x="8370953" y="6234894"/>
            <a:ext cx="542100" cy="5262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hyperlink" Target="https://lagazzettadelpubblicitario.it/rubriche/top-of-the-spot/best-of-2024-italia/" TargetMode="External"/><Relationship Id="rId4" Type="http://schemas.openxmlformats.org/officeDocument/2006/relationships/image" Target="../media/image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hyperlink" Target="https://www.youtube.com/watch?v=8VawL5IxCrI" TargetMode="External"/><Relationship Id="rId4" Type="http://schemas.openxmlformats.org/officeDocument/2006/relationships/hyperlink" Target="https://www.youtube.com/watch?v=8VawL5IxCrI" TargetMode="External"/><Relationship Id="rId5" Type="http://schemas.openxmlformats.org/officeDocument/2006/relationships/hyperlink" Target="https://www.youtube.com/watch?v=YHn8Zg1XJ74" TargetMode="External"/><Relationship Id="rId6" Type="http://schemas.openxmlformats.org/officeDocument/2006/relationships/image" Target="../media/image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hyperlink" Target="https://www.youtube.com/watch?v=ph4mIBqx1FI" TargetMode="External"/><Relationship Id="rId4" Type="http://schemas.openxmlformats.org/officeDocument/2006/relationships/hyperlink" Target="https://www.youtube.com/watch?v=c4UYuHsW0Jo" TargetMode="External"/><Relationship Id="rId9" Type="http://schemas.openxmlformats.org/officeDocument/2006/relationships/image" Target="../media/image1.jpg"/><Relationship Id="rId5" Type="http://schemas.openxmlformats.org/officeDocument/2006/relationships/hyperlink" Target="https://www.youtube.com/watch?v=OfsmBMSyW88" TargetMode="External"/><Relationship Id="rId6" Type="http://schemas.openxmlformats.org/officeDocument/2006/relationships/hyperlink" Target="https://www.youtube.com/watch?v=HkJhM5DwjE4" TargetMode="External"/><Relationship Id="rId7" Type="http://schemas.openxmlformats.org/officeDocument/2006/relationships/hyperlink" Target="https://m.youtube.com/watch?v=k1w5uj55-9k" TargetMode="External"/><Relationship Id="rId8" Type="http://schemas.openxmlformats.org/officeDocument/2006/relationships/hyperlink" Target="https://m.youtube.com/watch?v=7j7m_X_sw4E"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hyperlink" Target="https://www.youtube.com/watch?v=ph4mIBqx1FI" TargetMode="External"/><Relationship Id="rId4" Type="http://schemas.openxmlformats.org/officeDocument/2006/relationships/hyperlink" Target="https://www.youtube.com/watch?v=c4UYuHsW0Jo" TargetMode="External"/><Relationship Id="rId9" Type="http://schemas.openxmlformats.org/officeDocument/2006/relationships/image" Target="../media/image1.jpg"/><Relationship Id="rId5" Type="http://schemas.openxmlformats.org/officeDocument/2006/relationships/hyperlink" Target="https://www.youtube.com/watch?v=OfsmBMSyW88" TargetMode="External"/><Relationship Id="rId6" Type="http://schemas.openxmlformats.org/officeDocument/2006/relationships/hyperlink" Target="https://www.youtube.com/watch?v=HkJhM5DwjE4" TargetMode="External"/><Relationship Id="rId7" Type="http://schemas.openxmlformats.org/officeDocument/2006/relationships/hyperlink" Target="https://m.youtube.com/watch?v=k1w5uj55-9k" TargetMode="External"/><Relationship Id="rId8" Type="http://schemas.openxmlformats.org/officeDocument/2006/relationships/hyperlink" Target="https://m.youtube.com/watch?v=7j7m_X_sw4E"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hyperlink" Target="https://www.youtube.com/watch?v=PG-LbSi0_FI" TargetMode="Externa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7.png"/><Relationship Id="rId4" Type="http://schemas.openxmlformats.org/officeDocument/2006/relationships/image" Target="../media/image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12.jpg"/><Relationship Id="rId4" Type="http://schemas.openxmlformats.org/officeDocument/2006/relationships/image" Target="../media/image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1.jpg"/><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image" Target="../media/image14.jpg"/><Relationship Id="rId4" Type="http://schemas.openxmlformats.org/officeDocument/2006/relationships/image" Target="../media/image1.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16.jpg"/><Relationship Id="rId4" Type="http://schemas.openxmlformats.org/officeDocument/2006/relationships/image" Target="../media/image1.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19.jpg"/><Relationship Id="rId4" Type="http://schemas.openxmlformats.org/officeDocument/2006/relationships/image" Target="../media/image1.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1.jp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g39cc32ea9d9_0_392"/>
          <p:cNvSpPr txBox="1"/>
          <p:nvPr>
            <p:ph idx="4294967295" type="title"/>
          </p:nvPr>
        </p:nvSpPr>
        <p:spPr>
          <a:xfrm>
            <a:off x="903445" y="2572526"/>
            <a:ext cx="8130900" cy="11463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3300"/>
              <a:buFont typeface="Calibri"/>
              <a:buNone/>
            </a:pPr>
            <a:r>
              <a:rPr b="1" i="0" lang="en-US" u="none" cap="none" strike="noStrike">
                <a:solidFill>
                  <a:schemeClr val="dk1"/>
                </a:solidFill>
              </a:rPr>
              <a:t>La comunicazione </a:t>
            </a:r>
            <a:r>
              <a:rPr b="1" lang="en-US"/>
              <a:t>di marketing </a:t>
            </a:r>
            <a:endParaRPr b="1"/>
          </a:p>
        </p:txBody>
      </p:sp>
      <p:sp>
        <p:nvSpPr>
          <p:cNvPr id="68" name="Google Shape;68;g39cc32ea9d9_0_392"/>
          <p:cNvSpPr/>
          <p:nvPr/>
        </p:nvSpPr>
        <p:spPr>
          <a:xfrm>
            <a:off x="0" y="5922937"/>
            <a:ext cx="9034500" cy="9543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69" name="Google Shape;69;g39cc32ea9d9_0_392"/>
          <p:cNvPicPr preferRelativeResize="0"/>
          <p:nvPr>
            <p:ph idx="4294967295" type="body"/>
          </p:nvPr>
        </p:nvPicPr>
        <p:blipFill rotWithShape="1">
          <a:blip r:embed="rId3">
            <a:alphaModFix/>
          </a:blip>
          <a:srcRect b="0" l="0" r="0" t="0"/>
          <a:stretch/>
        </p:blipFill>
        <p:spPr>
          <a:xfrm>
            <a:off x="156675" y="6097265"/>
            <a:ext cx="1105200" cy="605700"/>
          </a:xfrm>
          <a:prstGeom prst="rect">
            <a:avLst/>
          </a:prstGeom>
          <a:noFill/>
          <a:ln>
            <a:noFill/>
          </a:ln>
        </p:spPr>
      </p:pic>
      <p:sp>
        <p:nvSpPr>
          <p:cNvPr id="70" name="Google Shape;70;g39cc32ea9d9_0_392"/>
          <p:cNvSpPr txBox="1"/>
          <p:nvPr/>
        </p:nvSpPr>
        <p:spPr>
          <a:xfrm>
            <a:off x="634903" y="4632493"/>
            <a:ext cx="77646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000000"/>
                </a:solidFill>
                <a:latin typeface="Helvetica Neue"/>
                <a:ea typeface="Helvetica Neue"/>
                <a:cs typeface="Helvetica Neue"/>
                <a:sym typeface="Helvetica Neue"/>
              </a:rPr>
              <a:t>Prof. Silvio Cardinali</a:t>
            </a:r>
            <a:endParaRPr sz="1800">
              <a:solidFill>
                <a:srgbClr val="000000"/>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1"/>
          <p:cNvSpPr txBox="1"/>
          <p:nvPr/>
        </p:nvSpPr>
        <p:spPr>
          <a:xfrm>
            <a:off x="1219200" y="2794000"/>
            <a:ext cx="6388100" cy="1570037"/>
          </a:xfrm>
          <a:prstGeom prst="rect">
            <a:avLst/>
          </a:prstGeom>
          <a:noFill/>
          <a:ln>
            <a:noFill/>
          </a:ln>
        </p:spPr>
        <p:txBody>
          <a:bodyPr anchorCtr="0" anchor="t" bIns="45700" lIns="91425" spcFirstLastPara="1" rIns="91425" wrap="square" tIns="45700">
            <a:spAutoFit/>
          </a:bodyPr>
          <a:lstStyle/>
          <a:p>
            <a:pPr indent="-338137" lvl="0" marL="338137" marR="0" rtl="0" algn="ctr">
              <a:lnSpc>
                <a:spcPct val="100000"/>
              </a:lnSpc>
              <a:spcBef>
                <a:spcPts val="0"/>
              </a:spcBef>
              <a:spcAft>
                <a:spcPts val="0"/>
              </a:spcAft>
              <a:buClr>
                <a:srgbClr val="D26632"/>
              </a:buClr>
              <a:buSzPts val="3200"/>
              <a:buFont typeface="Arial"/>
              <a:buNone/>
            </a:pPr>
            <a:r>
              <a:rPr b="1" i="0" lang="en-US" sz="3200" u="none">
                <a:solidFill>
                  <a:srgbClr val="D26632"/>
                </a:solidFill>
                <a:latin typeface="Arial"/>
                <a:ea typeface="Arial"/>
                <a:cs typeface="Arial"/>
                <a:sym typeface="Arial"/>
              </a:rPr>
              <a:t>Quali possono essere gli obiettivi della comunicazione di Marketing?</a:t>
            </a:r>
            <a:endParaRPr/>
          </a:p>
        </p:txBody>
      </p:sp>
      <p:sp>
        <p:nvSpPr>
          <p:cNvPr id="143" name="Google Shape;143;p11"/>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sp>
        <p:nvSpPr>
          <p:cNvPr id="144" name="Google Shape;144;p11"/>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145" name="Google Shape;145;p11"/>
          <p:cNvPicPr preferRelativeResize="0"/>
          <p:nvPr>
            <p:ph idx="4294967295" type="body"/>
          </p:nvPr>
        </p:nvPicPr>
        <p:blipFill rotWithShape="1">
          <a:blip r:embed="rId3">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2"/>
          <p:cNvSpPr txBox="1"/>
          <p:nvPr/>
        </p:nvSpPr>
        <p:spPr>
          <a:xfrm>
            <a:off x="439737" y="1938337"/>
            <a:ext cx="8429625" cy="3910012"/>
          </a:xfrm>
          <a:prstGeom prst="rect">
            <a:avLst/>
          </a:prstGeom>
          <a:noFill/>
          <a:ln>
            <a:noFill/>
          </a:ln>
        </p:spPr>
        <p:txBody>
          <a:bodyPr anchorCtr="0" anchor="t" bIns="45700" lIns="91425" spcFirstLastPara="1" rIns="91425" wrap="square" tIns="45700">
            <a:spAutoFit/>
          </a:bodyPr>
          <a:lstStyle/>
          <a:p>
            <a:pPr indent="-338137" lvl="0" marL="338137"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Gli obiettivi della comunicazione</a:t>
            </a:r>
            <a:endParaRPr/>
          </a:p>
          <a:p>
            <a:pPr indent="-338137" lvl="0" marL="338137" marR="0" rtl="0" algn="l">
              <a:lnSpc>
                <a:spcPct val="100000"/>
              </a:lnSpc>
              <a:spcBef>
                <a:spcPts val="0"/>
              </a:spcBef>
              <a:spcAft>
                <a:spcPts val="0"/>
              </a:spcAft>
              <a:buClr>
                <a:schemeClr val="dk1"/>
              </a:buClr>
              <a:buSzPts val="3500"/>
              <a:buFont typeface="Calibri"/>
              <a:buNone/>
            </a:pPr>
            <a:r>
              <a:t/>
            </a:r>
            <a:endParaRPr b="0" i="0" sz="3500" u="none">
              <a:solidFill>
                <a:schemeClr val="dk1"/>
              </a:solidFill>
              <a:latin typeface="Arial"/>
              <a:ea typeface="Arial"/>
              <a:cs typeface="Arial"/>
              <a:sym typeface="Arial"/>
            </a:endParaRPr>
          </a:p>
          <a:p>
            <a:pPr indent="-338137" lvl="0" marL="338137" marR="0" rtl="0" algn="l">
              <a:lnSpc>
                <a:spcPct val="130000"/>
              </a:lnSpc>
              <a:spcBef>
                <a:spcPts val="0"/>
              </a:spcBef>
              <a:spcAft>
                <a:spcPts val="0"/>
              </a:spcAft>
              <a:buClr>
                <a:schemeClr val="dk1"/>
              </a:buClr>
              <a:buSzPts val="3500"/>
              <a:buFont typeface="Calibri"/>
              <a:buAutoNum type="arabicPeriod"/>
            </a:pPr>
            <a:r>
              <a:rPr b="0" i="1" lang="en-US" sz="3500" u="none">
                <a:solidFill>
                  <a:schemeClr val="dk1"/>
                </a:solidFill>
                <a:latin typeface="Arial"/>
                <a:ea typeface="Arial"/>
                <a:cs typeface="Arial"/>
                <a:sym typeface="Arial"/>
              </a:rPr>
              <a:t>Risposta non comportamentale</a:t>
            </a:r>
            <a:endParaRPr b="0" i="0" sz="3500" u="none">
              <a:solidFill>
                <a:schemeClr val="dk1"/>
              </a:solidFill>
              <a:latin typeface="Arial"/>
              <a:ea typeface="Arial"/>
              <a:cs typeface="Arial"/>
              <a:sym typeface="Arial"/>
            </a:endParaRPr>
          </a:p>
          <a:p>
            <a:pPr indent="-338137" lvl="0" marL="338137" marR="0" rtl="0" algn="l">
              <a:lnSpc>
                <a:spcPct val="130000"/>
              </a:lnSpc>
              <a:spcBef>
                <a:spcPts val="0"/>
              </a:spcBef>
              <a:spcAft>
                <a:spcPts val="0"/>
              </a:spcAft>
              <a:buClr>
                <a:schemeClr val="dk1"/>
              </a:buClr>
              <a:buSzPts val="3500"/>
              <a:buFont typeface="Arial"/>
              <a:buChar char="•"/>
            </a:pPr>
            <a:r>
              <a:rPr b="0" i="0" lang="en-US" sz="3500" u="none">
                <a:solidFill>
                  <a:schemeClr val="dk1"/>
                </a:solidFill>
                <a:latin typeface="Arial"/>
                <a:ea typeface="Arial"/>
                <a:cs typeface="Arial"/>
                <a:sym typeface="Arial"/>
              </a:rPr>
              <a:t>Il riconoscimento  e la notorietà</a:t>
            </a:r>
            <a:endParaRPr/>
          </a:p>
          <a:p>
            <a:pPr indent="-338137" lvl="0" marL="338137" marR="0" rtl="0" algn="l">
              <a:lnSpc>
                <a:spcPct val="130000"/>
              </a:lnSpc>
              <a:spcBef>
                <a:spcPts val="0"/>
              </a:spcBef>
              <a:spcAft>
                <a:spcPts val="0"/>
              </a:spcAft>
              <a:buClr>
                <a:schemeClr val="dk1"/>
              </a:buClr>
              <a:buSzPts val="3500"/>
              <a:buFont typeface="Arial"/>
              <a:buChar char="•"/>
            </a:pPr>
            <a:r>
              <a:rPr b="0" i="0" lang="en-US" sz="3500" u="none">
                <a:solidFill>
                  <a:schemeClr val="dk1"/>
                </a:solidFill>
                <a:latin typeface="Arial"/>
                <a:ea typeface="Arial"/>
                <a:cs typeface="Arial"/>
                <a:sym typeface="Arial"/>
              </a:rPr>
              <a:t>Emozionale ed estetica</a:t>
            </a:r>
            <a:endParaRPr/>
          </a:p>
          <a:p>
            <a:pPr indent="-338137" lvl="0" marL="338137" marR="0" rtl="0" algn="l">
              <a:lnSpc>
                <a:spcPct val="130000"/>
              </a:lnSpc>
              <a:spcBef>
                <a:spcPts val="0"/>
              </a:spcBef>
              <a:spcAft>
                <a:spcPts val="0"/>
              </a:spcAft>
              <a:buClr>
                <a:schemeClr val="dk1"/>
              </a:buClr>
              <a:buSzPts val="3500"/>
              <a:buFont typeface="Arial"/>
              <a:buChar char="•"/>
            </a:pPr>
            <a:r>
              <a:rPr b="0" i="0" lang="en-US" sz="3500" u="none">
                <a:solidFill>
                  <a:schemeClr val="dk1"/>
                </a:solidFill>
                <a:latin typeface="Arial"/>
                <a:ea typeface="Arial"/>
                <a:cs typeface="Arial"/>
                <a:sym typeface="Arial"/>
              </a:rPr>
              <a:t>Ideale</a:t>
            </a:r>
            <a:endParaRPr/>
          </a:p>
        </p:txBody>
      </p:sp>
      <p:sp>
        <p:nvSpPr>
          <p:cNvPr id="152" name="Google Shape;152;p12"/>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sp>
        <p:nvSpPr>
          <p:cNvPr id="153" name="Google Shape;153;p12"/>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154" name="Google Shape;154;p12"/>
          <p:cNvPicPr preferRelativeResize="0"/>
          <p:nvPr>
            <p:ph idx="4294967295" type="body"/>
          </p:nvPr>
        </p:nvPicPr>
        <p:blipFill rotWithShape="1">
          <a:blip r:embed="rId3">
            <a:alphaModFix/>
          </a:blip>
          <a:srcRect b="0" l="0" r="0" t="0"/>
          <a:stretch/>
        </p:blipFill>
        <p:spPr>
          <a:xfrm>
            <a:off x="158578" y="6080369"/>
            <a:ext cx="940200" cy="603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1">
                                            <p:txEl>
                                              <p:pRg end="0" st="0"/>
                                            </p:txEl>
                                          </p:spTgt>
                                        </p:tgtEl>
                                        <p:attrNameLst>
                                          <p:attrName>style.visibility</p:attrName>
                                        </p:attrNameLst>
                                      </p:cBhvr>
                                      <p:to>
                                        <p:strVal val="visible"/>
                                      </p:to>
                                    </p:set>
                                    <p:animEffect filter="fade" transition="in">
                                      <p:cBhvr>
                                        <p:cTn dur="500"/>
                                        <p:tgtEl>
                                          <p:spTgt spid="151">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51">
                                            <p:txEl>
                                              <p:pRg end="1" st="1"/>
                                            </p:txEl>
                                          </p:spTgt>
                                        </p:tgtEl>
                                        <p:attrNameLst>
                                          <p:attrName>style.visibility</p:attrName>
                                        </p:attrNameLst>
                                      </p:cBhvr>
                                      <p:to>
                                        <p:strVal val="visible"/>
                                      </p:to>
                                    </p:set>
                                    <p:animEffect filter="fade" transition="in">
                                      <p:cBhvr>
                                        <p:cTn dur="500"/>
                                        <p:tgtEl>
                                          <p:spTgt spid="151">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51">
                                            <p:txEl>
                                              <p:pRg end="2" st="2"/>
                                            </p:txEl>
                                          </p:spTgt>
                                        </p:tgtEl>
                                        <p:attrNameLst>
                                          <p:attrName>style.visibility</p:attrName>
                                        </p:attrNameLst>
                                      </p:cBhvr>
                                      <p:to>
                                        <p:strVal val="visible"/>
                                      </p:to>
                                    </p:set>
                                    <p:animEffect filter="fade" transition="in">
                                      <p:cBhvr>
                                        <p:cTn dur="500"/>
                                        <p:tgtEl>
                                          <p:spTgt spid="151">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51">
                                            <p:txEl>
                                              <p:pRg end="3" st="3"/>
                                            </p:txEl>
                                          </p:spTgt>
                                        </p:tgtEl>
                                        <p:attrNameLst>
                                          <p:attrName>style.visibility</p:attrName>
                                        </p:attrNameLst>
                                      </p:cBhvr>
                                      <p:to>
                                        <p:strVal val="visible"/>
                                      </p:to>
                                    </p:set>
                                    <p:animEffect filter="fade" transition="in">
                                      <p:cBhvr>
                                        <p:cTn dur="500"/>
                                        <p:tgtEl>
                                          <p:spTgt spid="151">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151">
                                            <p:txEl>
                                              <p:pRg end="4" st="4"/>
                                            </p:txEl>
                                          </p:spTgt>
                                        </p:tgtEl>
                                        <p:attrNameLst>
                                          <p:attrName>style.visibility</p:attrName>
                                        </p:attrNameLst>
                                      </p:cBhvr>
                                      <p:to>
                                        <p:strVal val="visible"/>
                                      </p:to>
                                    </p:set>
                                    <p:animEffect filter="fade" transition="in">
                                      <p:cBhvr>
                                        <p:cTn dur="500"/>
                                        <p:tgtEl>
                                          <p:spTgt spid="151">
                                            <p:txEl>
                                              <p:pRg end="4" st="4"/>
                                            </p:txEl>
                                          </p:spTgt>
                                        </p:tgtEl>
                                      </p:cBhvr>
                                    </p:animEffect>
                                  </p:childTnLst>
                                </p:cTn>
                              </p:par>
                              <p:par>
                                <p:cTn fill="hold" nodeType="withEffect" presetClass="entr" presetID="10" presetSubtype="0">
                                  <p:stCondLst>
                                    <p:cond delay="0"/>
                                  </p:stCondLst>
                                  <p:childTnLst>
                                    <p:set>
                                      <p:cBhvr>
                                        <p:cTn dur="1" fill="hold">
                                          <p:stCondLst>
                                            <p:cond delay="0"/>
                                          </p:stCondLst>
                                        </p:cTn>
                                        <p:tgtEl>
                                          <p:spTgt spid="151">
                                            <p:txEl>
                                              <p:pRg end="5" st="5"/>
                                            </p:txEl>
                                          </p:spTgt>
                                        </p:tgtEl>
                                        <p:attrNameLst>
                                          <p:attrName>style.visibility</p:attrName>
                                        </p:attrNameLst>
                                      </p:cBhvr>
                                      <p:to>
                                        <p:strVal val="visible"/>
                                      </p:to>
                                    </p:set>
                                    <p:animEffect filter="fade" transition="in">
                                      <p:cBhvr>
                                        <p:cTn dur="500"/>
                                        <p:tgtEl>
                                          <p:spTgt spid="151">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3"/>
          <p:cNvSpPr txBox="1"/>
          <p:nvPr/>
        </p:nvSpPr>
        <p:spPr>
          <a:xfrm>
            <a:off x="996162" y="1016788"/>
            <a:ext cx="7043700" cy="361800"/>
          </a:xfrm>
          <a:prstGeom prst="rect">
            <a:avLst/>
          </a:prstGeom>
          <a:noFill/>
          <a:ln>
            <a:noFill/>
          </a:ln>
        </p:spPr>
        <p:txBody>
          <a:bodyPr anchorCtr="0" anchor="t" bIns="45700" lIns="91425" spcFirstLastPara="1" rIns="91425" wrap="square" tIns="45700">
            <a:spAutoFit/>
          </a:bodyPr>
          <a:lstStyle/>
          <a:p>
            <a:pPr indent="0" lvl="0" marL="0" marR="0" rtl="0" algn="ctr">
              <a:lnSpc>
                <a:spcPct val="70000"/>
              </a:lnSpc>
              <a:spcBef>
                <a:spcPts val="0"/>
              </a:spcBef>
              <a:spcAft>
                <a:spcPts val="0"/>
              </a:spcAft>
              <a:buClr>
                <a:srgbClr val="292929"/>
              </a:buClr>
              <a:buSzPts val="2500"/>
              <a:buFont typeface="Arimo"/>
              <a:buNone/>
            </a:pPr>
            <a:r>
              <a:rPr b="1" i="1" lang="en-US" sz="2500" u="none">
                <a:solidFill>
                  <a:srgbClr val="292929"/>
                </a:solidFill>
                <a:latin typeface="Arimo"/>
                <a:ea typeface="Arimo"/>
                <a:cs typeface="Arimo"/>
                <a:sym typeface="Arimo"/>
              </a:rPr>
              <a:t>Brand Awareness</a:t>
            </a:r>
            <a:endParaRPr/>
          </a:p>
        </p:txBody>
      </p:sp>
      <p:pic>
        <p:nvPicPr>
          <p:cNvPr id="160" name="Google Shape;160;p13"/>
          <p:cNvPicPr preferRelativeResize="0"/>
          <p:nvPr/>
        </p:nvPicPr>
        <p:blipFill rotWithShape="1">
          <a:blip r:embed="rId3">
            <a:alphaModFix/>
          </a:blip>
          <a:srcRect b="0" l="3738" r="0" t="0"/>
          <a:stretch/>
        </p:blipFill>
        <p:spPr>
          <a:xfrm>
            <a:off x="412738" y="1417300"/>
            <a:ext cx="8208962" cy="4624387"/>
          </a:xfrm>
          <a:prstGeom prst="rect">
            <a:avLst/>
          </a:prstGeom>
          <a:noFill/>
          <a:ln>
            <a:noFill/>
          </a:ln>
        </p:spPr>
      </p:pic>
      <p:sp>
        <p:nvSpPr>
          <p:cNvPr id="161" name="Google Shape;161;p13"/>
          <p:cNvSpPr txBox="1"/>
          <p:nvPr/>
        </p:nvSpPr>
        <p:spPr>
          <a:xfrm>
            <a:off x="7291387" y="3722687"/>
            <a:ext cx="1316037" cy="3349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500"/>
              <a:buFont typeface="Arial"/>
              <a:buNone/>
            </a:pPr>
            <a:r>
              <a:rPr b="0" i="0" lang="en-US" sz="1500" u="none">
                <a:solidFill>
                  <a:schemeClr val="dk1"/>
                </a:solidFill>
                <a:latin typeface="Arial"/>
                <a:ea typeface="Arial"/>
                <a:cs typeface="Arial"/>
                <a:sym typeface="Arial"/>
              </a:rPr>
              <a:t>Aided Recall</a:t>
            </a:r>
            <a:endParaRPr/>
          </a:p>
        </p:txBody>
      </p:sp>
      <p:sp>
        <p:nvSpPr>
          <p:cNvPr id="162" name="Google Shape;162;p13"/>
          <p:cNvSpPr txBox="1"/>
          <p:nvPr/>
        </p:nvSpPr>
        <p:spPr>
          <a:xfrm>
            <a:off x="6792912" y="2798762"/>
            <a:ext cx="1552575" cy="333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500"/>
              <a:buFont typeface="Arial"/>
              <a:buNone/>
            </a:pPr>
            <a:r>
              <a:rPr b="0" i="0" lang="en-US" sz="1500" u="none">
                <a:solidFill>
                  <a:schemeClr val="dk1"/>
                </a:solidFill>
                <a:latin typeface="Arial"/>
                <a:ea typeface="Arial"/>
                <a:cs typeface="Arial"/>
                <a:sym typeface="Arial"/>
              </a:rPr>
              <a:t>Unaided Recall</a:t>
            </a:r>
            <a:endParaRPr/>
          </a:p>
        </p:txBody>
      </p:sp>
      <p:cxnSp>
        <p:nvCxnSpPr>
          <p:cNvPr id="163" name="Google Shape;163;p13"/>
          <p:cNvCxnSpPr/>
          <p:nvPr/>
        </p:nvCxnSpPr>
        <p:spPr>
          <a:xfrm flipH="1" rot="10800000">
            <a:off x="6083300" y="3937000"/>
            <a:ext cx="1065212" cy="330200"/>
          </a:xfrm>
          <a:prstGeom prst="straightConnector1">
            <a:avLst/>
          </a:prstGeom>
          <a:noFill/>
          <a:ln cap="flat" cmpd="sng" w="9525">
            <a:solidFill>
              <a:schemeClr val="dk2"/>
            </a:solidFill>
            <a:prstDash val="solid"/>
            <a:miter lim="800000"/>
            <a:headEnd len="med" w="med" type="none"/>
            <a:tailEnd len="med" w="med" type="stealth"/>
          </a:ln>
        </p:spPr>
      </p:cxnSp>
      <p:cxnSp>
        <p:nvCxnSpPr>
          <p:cNvPr id="164" name="Google Shape;164;p13"/>
          <p:cNvCxnSpPr/>
          <p:nvPr/>
        </p:nvCxnSpPr>
        <p:spPr>
          <a:xfrm flipH="1" rot="10800000">
            <a:off x="5656262" y="3082925"/>
            <a:ext cx="1066800" cy="330200"/>
          </a:xfrm>
          <a:prstGeom prst="straightConnector1">
            <a:avLst/>
          </a:prstGeom>
          <a:noFill/>
          <a:ln cap="flat" cmpd="sng" w="9525">
            <a:solidFill>
              <a:schemeClr val="dk2"/>
            </a:solidFill>
            <a:prstDash val="solid"/>
            <a:miter lim="800000"/>
            <a:headEnd len="med" w="med" type="none"/>
            <a:tailEnd len="med" w="med" type="stealth"/>
          </a:ln>
        </p:spPr>
      </p:cxnSp>
      <p:sp>
        <p:nvSpPr>
          <p:cNvPr id="165" name="Google Shape;165;p13"/>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sp>
        <p:nvSpPr>
          <p:cNvPr id="166" name="Google Shape;166;p13"/>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167" name="Google Shape;167;p13"/>
          <p:cNvPicPr preferRelativeResize="0"/>
          <p:nvPr>
            <p:ph idx="4294967295" type="body"/>
          </p:nvPr>
        </p:nvPicPr>
        <p:blipFill rotWithShape="1">
          <a:blip r:embed="rId4">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4"/>
          <p:cNvSpPr txBox="1"/>
          <p:nvPr/>
        </p:nvSpPr>
        <p:spPr>
          <a:xfrm>
            <a:off x="559588" y="1045512"/>
            <a:ext cx="7827900" cy="4797900"/>
          </a:xfrm>
          <a:prstGeom prst="rect">
            <a:avLst/>
          </a:prstGeom>
          <a:noFill/>
          <a:ln>
            <a:noFill/>
          </a:ln>
        </p:spPr>
        <p:txBody>
          <a:bodyPr anchorCtr="0" anchor="t" bIns="45700" lIns="91425" spcFirstLastPara="1" rIns="91425" wrap="square" tIns="45700">
            <a:spAutoFit/>
          </a:bodyPr>
          <a:lstStyle/>
          <a:p>
            <a:pPr indent="-338137" lvl="0" marL="338137" marR="0" rtl="0" algn="l">
              <a:lnSpc>
                <a:spcPct val="10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Gli obiettivi della comunicazione</a:t>
            </a:r>
            <a:endParaRPr/>
          </a:p>
          <a:p>
            <a:pPr indent="-338137" lvl="0" marL="338137" marR="0" rtl="0" algn="l">
              <a:lnSpc>
                <a:spcPct val="100000"/>
              </a:lnSpc>
              <a:spcBef>
                <a:spcPts val="0"/>
              </a:spcBef>
              <a:spcAft>
                <a:spcPts val="0"/>
              </a:spcAft>
              <a:buClr>
                <a:schemeClr val="dk1"/>
              </a:buClr>
              <a:buSzPts val="3100"/>
              <a:buFont typeface="Calibri"/>
              <a:buNone/>
            </a:pPr>
            <a:r>
              <a:t/>
            </a:r>
            <a:endParaRPr b="0" i="0" sz="1300" u="none">
              <a:solidFill>
                <a:schemeClr val="dk1"/>
              </a:solidFill>
              <a:latin typeface="Arial"/>
              <a:ea typeface="Arial"/>
              <a:cs typeface="Arial"/>
              <a:sym typeface="Arial"/>
            </a:endParaRPr>
          </a:p>
          <a:p>
            <a:pPr indent="-338137" lvl="0" marL="338137" marR="0" rtl="0" algn="l">
              <a:lnSpc>
                <a:spcPct val="130000"/>
              </a:lnSpc>
              <a:spcBef>
                <a:spcPts val="0"/>
              </a:spcBef>
              <a:spcAft>
                <a:spcPts val="0"/>
              </a:spcAft>
              <a:buClr>
                <a:schemeClr val="dk1"/>
              </a:buClr>
              <a:buSzPts val="2700"/>
              <a:buFont typeface="Calibri"/>
              <a:buAutoNum type="arabicPeriod" startAt="2"/>
            </a:pPr>
            <a:r>
              <a:rPr b="0" i="1" lang="en-US" sz="2700" u="none">
                <a:solidFill>
                  <a:schemeClr val="dk1"/>
                </a:solidFill>
                <a:latin typeface="Arial"/>
                <a:ea typeface="Arial"/>
                <a:cs typeface="Arial"/>
                <a:sym typeface="Arial"/>
              </a:rPr>
              <a:t>Risposta comportamentale</a:t>
            </a:r>
            <a:endParaRPr b="0" i="0" sz="2700" u="none">
              <a:solidFill>
                <a:schemeClr val="dk1"/>
              </a:solidFill>
              <a:latin typeface="Arial"/>
              <a:ea typeface="Arial"/>
              <a:cs typeface="Arial"/>
              <a:sym typeface="Arial"/>
            </a:endParaRPr>
          </a:p>
          <a:p>
            <a:pPr indent="-338137" lvl="0" marL="338137" marR="0" rtl="0" algn="l">
              <a:lnSpc>
                <a:spcPct val="130000"/>
              </a:lnSpc>
              <a:spcBef>
                <a:spcPts val="0"/>
              </a:spcBef>
              <a:spcAft>
                <a:spcPts val="0"/>
              </a:spcAft>
              <a:buClr>
                <a:schemeClr val="dk1"/>
              </a:buClr>
              <a:buSzPts val="2700"/>
              <a:buFont typeface="Arial"/>
              <a:buChar char="•"/>
            </a:pPr>
            <a:r>
              <a:rPr b="0" i="1" lang="en-US" sz="2700" u="none">
                <a:solidFill>
                  <a:schemeClr val="dk1"/>
                </a:solidFill>
                <a:latin typeface="Arial"/>
                <a:ea typeface="Arial"/>
                <a:cs typeface="Arial"/>
                <a:sym typeface="Arial"/>
              </a:rPr>
              <a:t>Acquisto </a:t>
            </a:r>
            <a:endParaRPr/>
          </a:p>
          <a:p>
            <a:pPr indent="-338137" lvl="0" marL="338137" marR="0" rtl="0" algn="l">
              <a:lnSpc>
                <a:spcPct val="130000"/>
              </a:lnSpc>
              <a:spcBef>
                <a:spcPts val="0"/>
              </a:spcBef>
              <a:spcAft>
                <a:spcPts val="0"/>
              </a:spcAft>
              <a:buClr>
                <a:schemeClr val="dk1"/>
              </a:buClr>
              <a:buSzPts val="2700"/>
              <a:buFont typeface="Arial"/>
              <a:buChar char="•"/>
            </a:pPr>
            <a:r>
              <a:rPr b="0" i="1" lang="en-US" sz="2700" u="none">
                <a:solidFill>
                  <a:schemeClr val="dk1"/>
                </a:solidFill>
                <a:latin typeface="Arial"/>
                <a:ea typeface="Arial"/>
                <a:cs typeface="Arial"/>
                <a:sym typeface="Arial"/>
              </a:rPr>
              <a:t>Adesione ad iniziative promozionali</a:t>
            </a:r>
            <a:endParaRPr/>
          </a:p>
          <a:p>
            <a:pPr indent="-338137" lvl="0" marL="338137" marR="0" rtl="0" algn="l">
              <a:lnSpc>
                <a:spcPct val="130000"/>
              </a:lnSpc>
              <a:spcBef>
                <a:spcPts val="0"/>
              </a:spcBef>
              <a:spcAft>
                <a:spcPts val="0"/>
              </a:spcAft>
              <a:buClr>
                <a:schemeClr val="dk1"/>
              </a:buClr>
              <a:buSzPts val="2700"/>
              <a:buFont typeface="Arial"/>
              <a:buChar char="•"/>
            </a:pPr>
            <a:r>
              <a:rPr b="0" i="1" lang="en-US" sz="2700" u="none">
                <a:solidFill>
                  <a:schemeClr val="dk1"/>
                </a:solidFill>
                <a:latin typeface="Arial"/>
                <a:ea typeface="Arial"/>
                <a:cs typeface="Arial"/>
                <a:sym typeface="Arial"/>
              </a:rPr>
              <a:t>Utilizzo e consumo</a:t>
            </a:r>
            <a:endParaRPr/>
          </a:p>
          <a:p>
            <a:pPr indent="-338137" lvl="0" marL="338137" marR="0" rtl="0" algn="l">
              <a:lnSpc>
                <a:spcPct val="130000"/>
              </a:lnSpc>
              <a:spcBef>
                <a:spcPts val="0"/>
              </a:spcBef>
              <a:spcAft>
                <a:spcPts val="0"/>
              </a:spcAft>
              <a:buClr>
                <a:schemeClr val="dk1"/>
              </a:buClr>
              <a:buSzPts val="2700"/>
              <a:buFont typeface="Arial"/>
              <a:buChar char="•"/>
            </a:pPr>
            <a:r>
              <a:rPr b="0" i="1" lang="en-US" sz="2700" u="none">
                <a:solidFill>
                  <a:schemeClr val="dk1"/>
                </a:solidFill>
                <a:latin typeface="Arial"/>
                <a:ea typeface="Arial"/>
                <a:cs typeface="Arial"/>
                <a:sym typeface="Arial"/>
              </a:rPr>
              <a:t>Raccolta di informazioni</a:t>
            </a:r>
            <a:endParaRPr/>
          </a:p>
          <a:p>
            <a:pPr indent="-338137" lvl="0" marL="338137" marR="0" rtl="0" algn="l">
              <a:lnSpc>
                <a:spcPct val="130000"/>
              </a:lnSpc>
              <a:spcBef>
                <a:spcPts val="0"/>
              </a:spcBef>
              <a:spcAft>
                <a:spcPts val="0"/>
              </a:spcAft>
              <a:buClr>
                <a:schemeClr val="dk1"/>
              </a:buClr>
              <a:buSzPts val="2700"/>
              <a:buFont typeface="Arial"/>
              <a:buChar char="•"/>
            </a:pPr>
            <a:r>
              <a:rPr b="0" i="1" lang="en-US" sz="2700" u="none">
                <a:solidFill>
                  <a:schemeClr val="dk1"/>
                </a:solidFill>
                <a:latin typeface="Arial"/>
                <a:ea typeface="Arial"/>
                <a:cs typeface="Arial"/>
                <a:sym typeface="Arial"/>
              </a:rPr>
              <a:t>Attivazione del passaparola</a:t>
            </a:r>
            <a:endParaRPr/>
          </a:p>
          <a:p>
            <a:pPr indent="-338137" lvl="0" marL="338137" marR="0" rtl="0" algn="l">
              <a:lnSpc>
                <a:spcPct val="130000"/>
              </a:lnSpc>
              <a:spcBef>
                <a:spcPts val="0"/>
              </a:spcBef>
              <a:spcAft>
                <a:spcPts val="0"/>
              </a:spcAft>
              <a:buClr>
                <a:schemeClr val="dk1"/>
              </a:buClr>
              <a:buSzPts val="2700"/>
              <a:buFont typeface="Arial"/>
              <a:buChar char="•"/>
            </a:pPr>
            <a:r>
              <a:rPr b="0" i="1" lang="en-US" sz="2700" u="none">
                <a:solidFill>
                  <a:schemeClr val="dk1"/>
                </a:solidFill>
                <a:latin typeface="Arial"/>
                <a:ea typeface="Arial"/>
                <a:cs typeface="Arial"/>
                <a:sym typeface="Arial"/>
              </a:rPr>
              <a:t>Partecipazione ad eventi</a:t>
            </a:r>
            <a:endParaRPr/>
          </a:p>
          <a:p>
            <a:pPr indent="-338137" lvl="0" marL="338137" marR="0" rtl="0" algn="l">
              <a:lnSpc>
                <a:spcPct val="130000"/>
              </a:lnSpc>
              <a:spcBef>
                <a:spcPts val="0"/>
              </a:spcBef>
              <a:spcAft>
                <a:spcPts val="0"/>
              </a:spcAft>
              <a:buClr>
                <a:schemeClr val="dk1"/>
              </a:buClr>
              <a:buSzPts val="2700"/>
              <a:buFont typeface="Arial"/>
              <a:buChar char="•"/>
            </a:pPr>
            <a:r>
              <a:rPr b="0" i="1" lang="en-US" sz="2700" u="none">
                <a:solidFill>
                  <a:schemeClr val="dk1"/>
                </a:solidFill>
                <a:latin typeface="Arial"/>
                <a:ea typeface="Arial"/>
                <a:cs typeface="Arial"/>
                <a:sym typeface="Arial"/>
              </a:rPr>
              <a:t>Reclami</a:t>
            </a:r>
            <a:endParaRPr/>
          </a:p>
        </p:txBody>
      </p:sp>
      <p:sp>
        <p:nvSpPr>
          <p:cNvPr id="174" name="Google Shape;174;p14"/>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sp>
        <p:nvSpPr>
          <p:cNvPr id="175" name="Google Shape;175;p14"/>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176" name="Google Shape;176;p14"/>
          <p:cNvPicPr preferRelativeResize="0"/>
          <p:nvPr>
            <p:ph idx="4294967295" type="body"/>
          </p:nvPr>
        </p:nvPicPr>
        <p:blipFill rotWithShape="1">
          <a:blip r:embed="rId3">
            <a:alphaModFix/>
          </a:blip>
          <a:srcRect b="0" l="0" r="0" t="0"/>
          <a:stretch/>
        </p:blipFill>
        <p:spPr>
          <a:xfrm>
            <a:off x="158578" y="6080369"/>
            <a:ext cx="940200" cy="603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3">
                                            <p:txEl>
                                              <p:pRg end="0" st="0"/>
                                            </p:txEl>
                                          </p:spTgt>
                                        </p:tgtEl>
                                        <p:attrNameLst>
                                          <p:attrName>style.visibility</p:attrName>
                                        </p:attrNameLst>
                                      </p:cBhvr>
                                      <p:to>
                                        <p:strVal val="visible"/>
                                      </p:to>
                                    </p:set>
                                    <p:animEffect filter="fade" transition="in">
                                      <p:cBhvr>
                                        <p:cTn dur="500"/>
                                        <p:tgtEl>
                                          <p:spTgt spid="173">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3">
                                            <p:txEl>
                                              <p:pRg end="1" st="1"/>
                                            </p:txEl>
                                          </p:spTgt>
                                        </p:tgtEl>
                                        <p:attrNameLst>
                                          <p:attrName>style.visibility</p:attrName>
                                        </p:attrNameLst>
                                      </p:cBhvr>
                                      <p:to>
                                        <p:strVal val="visible"/>
                                      </p:to>
                                    </p:set>
                                    <p:animEffect filter="fade" transition="in">
                                      <p:cBhvr>
                                        <p:cTn dur="500"/>
                                        <p:tgtEl>
                                          <p:spTgt spid="173">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3">
                                            <p:txEl>
                                              <p:pRg end="2" st="2"/>
                                            </p:txEl>
                                          </p:spTgt>
                                        </p:tgtEl>
                                        <p:attrNameLst>
                                          <p:attrName>style.visibility</p:attrName>
                                        </p:attrNameLst>
                                      </p:cBhvr>
                                      <p:to>
                                        <p:strVal val="visible"/>
                                      </p:to>
                                    </p:set>
                                    <p:animEffect filter="fade" transition="in">
                                      <p:cBhvr>
                                        <p:cTn dur="500"/>
                                        <p:tgtEl>
                                          <p:spTgt spid="173">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3">
                                            <p:txEl>
                                              <p:pRg end="3" st="3"/>
                                            </p:txEl>
                                          </p:spTgt>
                                        </p:tgtEl>
                                        <p:attrNameLst>
                                          <p:attrName>style.visibility</p:attrName>
                                        </p:attrNameLst>
                                      </p:cBhvr>
                                      <p:to>
                                        <p:strVal val="visible"/>
                                      </p:to>
                                    </p:set>
                                    <p:animEffect filter="fade" transition="in">
                                      <p:cBhvr>
                                        <p:cTn dur="500"/>
                                        <p:tgtEl>
                                          <p:spTgt spid="173">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3">
                                            <p:txEl>
                                              <p:pRg end="4" st="4"/>
                                            </p:txEl>
                                          </p:spTgt>
                                        </p:tgtEl>
                                        <p:attrNameLst>
                                          <p:attrName>style.visibility</p:attrName>
                                        </p:attrNameLst>
                                      </p:cBhvr>
                                      <p:to>
                                        <p:strVal val="visible"/>
                                      </p:to>
                                    </p:set>
                                    <p:animEffect filter="fade" transition="in">
                                      <p:cBhvr>
                                        <p:cTn dur="500"/>
                                        <p:tgtEl>
                                          <p:spTgt spid="173">
                                            <p:txEl>
                                              <p:pRg end="4" st="4"/>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3">
                                            <p:txEl>
                                              <p:pRg end="5" st="5"/>
                                            </p:txEl>
                                          </p:spTgt>
                                        </p:tgtEl>
                                        <p:attrNameLst>
                                          <p:attrName>style.visibility</p:attrName>
                                        </p:attrNameLst>
                                      </p:cBhvr>
                                      <p:to>
                                        <p:strVal val="visible"/>
                                      </p:to>
                                    </p:set>
                                    <p:animEffect filter="fade" transition="in">
                                      <p:cBhvr>
                                        <p:cTn dur="500"/>
                                        <p:tgtEl>
                                          <p:spTgt spid="173">
                                            <p:txEl>
                                              <p:pRg end="5" st="5"/>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3">
                                            <p:txEl>
                                              <p:pRg end="6" st="6"/>
                                            </p:txEl>
                                          </p:spTgt>
                                        </p:tgtEl>
                                        <p:attrNameLst>
                                          <p:attrName>style.visibility</p:attrName>
                                        </p:attrNameLst>
                                      </p:cBhvr>
                                      <p:to>
                                        <p:strVal val="visible"/>
                                      </p:to>
                                    </p:set>
                                    <p:animEffect filter="fade" transition="in">
                                      <p:cBhvr>
                                        <p:cTn dur="500"/>
                                        <p:tgtEl>
                                          <p:spTgt spid="173">
                                            <p:txEl>
                                              <p:pRg end="6" st="6"/>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3">
                                            <p:txEl>
                                              <p:pRg end="7" st="7"/>
                                            </p:txEl>
                                          </p:spTgt>
                                        </p:tgtEl>
                                        <p:attrNameLst>
                                          <p:attrName>style.visibility</p:attrName>
                                        </p:attrNameLst>
                                      </p:cBhvr>
                                      <p:to>
                                        <p:strVal val="visible"/>
                                      </p:to>
                                    </p:set>
                                    <p:animEffect filter="fade" transition="in">
                                      <p:cBhvr>
                                        <p:cTn dur="500"/>
                                        <p:tgtEl>
                                          <p:spTgt spid="173">
                                            <p:txEl>
                                              <p:pRg end="7" st="7"/>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3">
                                            <p:txEl>
                                              <p:pRg end="8" st="8"/>
                                            </p:txEl>
                                          </p:spTgt>
                                        </p:tgtEl>
                                        <p:attrNameLst>
                                          <p:attrName>style.visibility</p:attrName>
                                        </p:attrNameLst>
                                      </p:cBhvr>
                                      <p:to>
                                        <p:strVal val="visible"/>
                                      </p:to>
                                    </p:set>
                                    <p:animEffect filter="fade" transition="in">
                                      <p:cBhvr>
                                        <p:cTn dur="500"/>
                                        <p:tgtEl>
                                          <p:spTgt spid="173">
                                            <p:txEl>
                                              <p:pRg end="8" st="8"/>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3">
                                            <p:txEl>
                                              <p:pRg end="9" st="9"/>
                                            </p:txEl>
                                          </p:spTgt>
                                        </p:tgtEl>
                                        <p:attrNameLst>
                                          <p:attrName>style.visibility</p:attrName>
                                        </p:attrNameLst>
                                      </p:cBhvr>
                                      <p:to>
                                        <p:strVal val="visible"/>
                                      </p:to>
                                    </p:set>
                                    <p:animEffect filter="fade" transition="in">
                                      <p:cBhvr>
                                        <p:cTn dur="500"/>
                                        <p:tgtEl>
                                          <p:spTgt spid="173">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5"/>
          <p:cNvSpPr txBox="1"/>
          <p:nvPr/>
        </p:nvSpPr>
        <p:spPr>
          <a:xfrm>
            <a:off x="275425" y="1093037"/>
            <a:ext cx="8396400" cy="4613100"/>
          </a:xfrm>
          <a:prstGeom prst="rect">
            <a:avLst/>
          </a:prstGeom>
          <a:noFill/>
          <a:ln>
            <a:noFill/>
          </a:ln>
        </p:spPr>
        <p:txBody>
          <a:bodyPr anchorCtr="0" anchor="t" bIns="45700" lIns="91425" spcFirstLastPara="1" rIns="91425" wrap="square" tIns="45700">
            <a:spAutoFit/>
          </a:bodyPr>
          <a:lstStyle/>
          <a:p>
            <a:pPr indent="-338137" lvl="0" marL="338137" marR="0" rtl="0" algn="l">
              <a:lnSpc>
                <a:spcPct val="10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Gli obiettivi della comunicazione</a:t>
            </a:r>
            <a:endParaRPr/>
          </a:p>
          <a:p>
            <a:pPr indent="-338137" lvl="0" marL="338137" marR="0" rtl="0" algn="l">
              <a:lnSpc>
                <a:spcPct val="100000"/>
              </a:lnSpc>
              <a:spcBef>
                <a:spcPts val="0"/>
              </a:spcBef>
              <a:spcAft>
                <a:spcPts val="0"/>
              </a:spcAft>
              <a:buClr>
                <a:schemeClr val="dk1"/>
              </a:buClr>
              <a:buSzPts val="3100"/>
              <a:buFont typeface="Calibri"/>
              <a:buNone/>
            </a:pPr>
            <a:r>
              <a:t/>
            </a:r>
            <a:endParaRPr b="0" i="0" sz="3100" u="none">
              <a:solidFill>
                <a:schemeClr val="dk1"/>
              </a:solidFill>
              <a:latin typeface="Arial"/>
              <a:ea typeface="Arial"/>
              <a:cs typeface="Arial"/>
              <a:sym typeface="Arial"/>
            </a:endParaRPr>
          </a:p>
          <a:p>
            <a:pPr indent="-338137" lvl="0" marL="338137" marR="0" rtl="0" algn="l">
              <a:lnSpc>
                <a:spcPct val="130000"/>
              </a:lnSpc>
              <a:spcBef>
                <a:spcPts val="0"/>
              </a:spcBef>
              <a:spcAft>
                <a:spcPts val="0"/>
              </a:spcAft>
              <a:buClr>
                <a:schemeClr val="dk1"/>
              </a:buClr>
              <a:buSzPts val="3100"/>
              <a:buFont typeface="Calibri"/>
              <a:buAutoNum type="arabicPeriod" startAt="3"/>
            </a:pPr>
            <a:r>
              <a:rPr b="0" i="1" lang="en-US" sz="3100" u="none">
                <a:solidFill>
                  <a:schemeClr val="dk1"/>
                </a:solidFill>
                <a:latin typeface="Arial"/>
                <a:ea typeface="Arial"/>
                <a:cs typeface="Arial"/>
                <a:sym typeface="Arial"/>
              </a:rPr>
              <a:t>Risposta valutativa </a:t>
            </a:r>
            <a:endParaRPr b="0" i="0" sz="3100" u="none">
              <a:solidFill>
                <a:schemeClr val="dk1"/>
              </a:solidFill>
              <a:latin typeface="Arial"/>
              <a:ea typeface="Arial"/>
              <a:cs typeface="Arial"/>
              <a:sym typeface="Arial"/>
            </a:endParaRPr>
          </a:p>
          <a:p>
            <a:pPr indent="-192086" lvl="0" marL="338137" marR="0" rtl="0" algn="l">
              <a:lnSpc>
                <a:spcPct val="130000"/>
              </a:lnSpc>
              <a:spcBef>
                <a:spcPts val="0"/>
              </a:spcBef>
              <a:spcAft>
                <a:spcPts val="0"/>
              </a:spcAft>
              <a:buClr>
                <a:schemeClr val="dk1"/>
              </a:buClr>
              <a:buSzPts val="2300"/>
              <a:buFont typeface="Calibri"/>
              <a:buNone/>
            </a:pPr>
            <a:r>
              <a:t/>
            </a:r>
            <a:endParaRPr b="0" i="1" sz="2300" u="none">
              <a:solidFill>
                <a:schemeClr val="dk1"/>
              </a:solidFill>
              <a:latin typeface="Arial"/>
              <a:ea typeface="Arial"/>
              <a:cs typeface="Arial"/>
              <a:sym typeface="Arial"/>
            </a:endParaRPr>
          </a:p>
          <a:p>
            <a:pPr indent="-338137" lvl="0" marL="338137" marR="0" rtl="0" algn="l">
              <a:lnSpc>
                <a:spcPct val="130000"/>
              </a:lnSpc>
              <a:spcBef>
                <a:spcPts val="0"/>
              </a:spcBef>
              <a:spcAft>
                <a:spcPts val="0"/>
              </a:spcAft>
              <a:buClr>
                <a:schemeClr val="dk1"/>
              </a:buClr>
              <a:buSzPts val="2300"/>
              <a:buFont typeface="Arial"/>
              <a:buNone/>
            </a:pPr>
            <a:r>
              <a:rPr b="0" i="0" lang="en-US" sz="2300" u="none">
                <a:solidFill>
                  <a:schemeClr val="dk1"/>
                </a:solidFill>
                <a:latin typeface="Arial"/>
                <a:ea typeface="Arial"/>
                <a:cs typeface="Arial"/>
                <a:sym typeface="Arial"/>
              </a:rPr>
              <a:t>La </a:t>
            </a:r>
            <a:r>
              <a:rPr b="0" i="0" lang="en-US" sz="2300" u="sng">
                <a:solidFill>
                  <a:schemeClr val="dk1"/>
                </a:solidFill>
                <a:latin typeface="Arial"/>
                <a:ea typeface="Arial"/>
                <a:cs typeface="Arial"/>
                <a:sym typeface="Arial"/>
              </a:rPr>
              <a:t>valutazione</a:t>
            </a:r>
            <a:r>
              <a:rPr b="0" i="0" lang="en-US" sz="2300" u="none">
                <a:solidFill>
                  <a:schemeClr val="dk1"/>
                </a:solidFill>
                <a:latin typeface="Arial"/>
                <a:ea typeface="Arial"/>
                <a:cs typeface="Arial"/>
                <a:sym typeface="Arial"/>
              </a:rPr>
              <a:t> è una conseguenza della combinazione di risposte comportamentali e non comportamentali</a:t>
            </a:r>
            <a:endParaRPr/>
          </a:p>
          <a:p>
            <a:pPr indent="-338137" lvl="0" marL="338137" marR="0" rtl="0" algn="l">
              <a:lnSpc>
                <a:spcPct val="130000"/>
              </a:lnSpc>
              <a:spcBef>
                <a:spcPts val="0"/>
              </a:spcBef>
              <a:spcAft>
                <a:spcPts val="0"/>
              </a:spcAft>
              <a:buClr>
                <a:schemeClr val="dk1"/>
              </a:buClr>
              <a:buSzPts val="2300"/>
              <a:buFont typeface="Arial"/>
              <a:buNone/>
            </a:pPr>
            <a:r>
              <a:rPr b="0" i="1" lang="en-US" sz="2300" u="none">
                <a:solidFill>
                  <a:schemeClr val="dk1"/>
                </a:solidFill>
                <a:latin typeface="Arial"/>
                <a:ea typeface="Arial"/>
                <a:cs typeface="Arial"/>
                <a:sym typeface="Arial"/>
              </a:rPr>
              <a:t>La risposta valutativa può essere identificata da un determinato ATTEGGIAMENTO.</a:t>
            </a:r>
            <a:endParaRPr/>
          </a:p>
          <a:p>
            <a:pPr indent="-338137" lvl="0" marL="338137" marR="0" rtl="0" algn="l">
              <a:lnSpc>
                <a:spcPct val="130000"/>
              </a:lnSpc>
              <a:spcBef>
                <a:spcPts val="0"/>
              </a:spcBef>
              <a:spcAft>
                <a:spcPts val="0"/>
              </a:spcAft>
              <a:buClr>
                <a:schemeClr val="dk1"/>
              </a:buClr>
              <a:buSzPts val="2300"/>
              <a:buFont typeface="Arial"/>
              <a:buNone/>
            </a:pPr>
            <a:r>
              <a:rPr b="0" i="1" lang="en-US" sz="2300" u="none">
                <a:solidFill>
                  <a:schemeClr val="dk1"/>
                </a:solidFill>
                <a:latin typeface="Arial"/>
                <a:ea typeface="Arial"/>
                <a:cs typeface="Arial"/>
                <a:sym typeface="Arial"/>
              </a:rPr>
              <a:t>L’atteggiamento è il risultato di un processo di </a:t>
            </a:r>
            <a:r>
              <a:rPr b="0" i="1" lang="en-US" sz="2300" u="sng">
                <a:solidFill>
                  <a:schemeClr val="dk1"/>
                </a:solidFill>
                <a:latin typeface="Arial"/>
                <a:ea typeface="Arial"/>
                <a:cs typeface="Arial"/>
                <a:sym typeface="Arial"/>
              </a:rPr>
              <a:t>apprendimento</a:t>
            </a:r>
            <a:r>
              <a:rPr b="0" i="1" lang="en-US" sz="2300" u="none">
                <a:solidFill>
                  <a:schemeClr val="dk1"/>
                </a:solidFill>
                <a:latin typeface="Arial"/>
                <a:ea typeface="Arial"/>
                <a:cs typeface="Arial"/>
                <a:sym typeface="Arial"/>
              </a:rPr>
              <a:t>.</a:t>
            </a:r>
            <a:endParaRPr/>
          </a:p>
          <a:p>
            <a:pPr indent="0" lvl="0" marL="0" marR="0" rtl="0" algn="l">
              <a:lnSpc>
                <a:spcPct val="100000"/>
              </a:lnSpc>
              <a:spcBef>
                <a:spcPts val="0"/>
              </a:spcBef>
              <a:spcAft>
                <a:spcPts val="0"/>
              </a:spcAft>
              <a:buNone/>
            </a:pPr>
            <a:r>
              <a:t/>
            </a:r>
            <a:endParaRPr b="0" i="1" sz="2300" u="none">
              <a:solidFill>
                <a:schemeClr val="dk1"/>
              </a:solidFill>
              <a:latin typeface="Arial"/>
              <a:ea typeface="Arial"/>
              <a:cs typeface="Arial"/>
              <a:sym typeface="Arial"/>
            </a:endParaRPr>
          </a:p>
        </p:txBody>
      </p:sp>
      <p:sp>
        <p:nvSpPr>
          <p:cNvPr id="183" name="Google Shape;183;p15"/>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sp>
        <p:nvSpPr>
          <p:cNvPr id="184" name="Google Shape;184;p15"/>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185" name="Google Shape;185;p15"/>
          <p:cNvPicPr preferRelativeResize="0"/>
          <p:nvPr>
            <p:ph idx="4294967295" type="body"/>
          </p:nvPr>
        </p:nvPicPr>
        <p:blipFill rotWithShape="1">
          <a:blip r:embed="rId3">
            <a:alphaModFix/>
          </a:blip>
          <a:srcRect b="0" l="0" r="0" t="0"/>
          <a:stretch/>
        </p:blipFill>
        <p:spPr>
          <a:xfrm>
            <a:off x="158578" y="6080369"/>
            <a:ext cx="940200" cy="603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2">
                                            <p:txEl>
                                              <p:pRg end="0" st="0"/>
                                            </p:txEl>
                                          </p:spTgt>
                                        </p:tgtEl>
                                        <p:attrNameLst>
                                          <p:attrName>style.visibility</p:attrName>
                                        </p:attrNameLst>
                                      </p:cBhvr>
                                      <p:to>
                                        <p:strVal val="visible"/>
                                      </p:to>
                                    </p:set>
                                    <p:animEffect filter="fade" transition="in">
                                      <p:cBhvr>
                                        <p:cTn dur="500"/>
                                        <p:tgtEl>
                                          <p:spTgt spid="182">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2">
                                            <p:txEl>
                                              <p:pRg end="1" st="1"/>
                                            </p:txEl>
                                          </p:spTgt>
                                        </p:tgtEl>
                                        <p:attrNameLst>
                                          <p:attrName>style.visibility</p:attrName>
                                        </p:attrNameLst>
                                      </p:cBhvr>
                                      <p:to>
                                        <p:strVal val="visible"/>
                                      </p:to>
                                    </p:set>
                                    <p:animEffect filter="fade" transition="in">
                                      <p:cBhvr>
                                        <p:cTn dur="500"/>
                                        <p:tgtEl>
                                          <p:spTgt spid="182">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2">
                                            <p:txEl>
                                              <p:pRg end="2" st="2"/>
                                            </p:txEl>
                                          </p:spTgt>
                                        </p:tgtEl>
                                        <p:attrNameLst>
                                          <p:attrName>style.visibility</p:attrName>
                                        </p:attrNameLst>
                                      </p:cBhvr>
                                      <p:to>
                                        <p:strVal val="visible"/>
                                      </p:to>
                                    </p:set>
                                    <p:animEffect filter="fade" transition="in">
                                      <p:cBhvr>
                                        <p:cTn dur="500"/>
                                        <p:tgtEl>
                                          <p:spTgt spid="182">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2">
                                            <p:txEl>
                                              <p:pRg end="3" st="3"/>
                                            </p:txEl>
                                          </p:spTgt>
                                        </p:tgtEl>
                                        <p:attrNameLst>
                                          <p:attrName>style.visibility</p:attrName>
                                        </p:attrNameLst>
                                      </p:cBhvr>
                                      <p:to>
                                        <p:strVal val="visible"/>
                                      </p:to>
                                    </p:set>
                                    <p:animEffect filter="fade" transition="in">
                                      <p:cBhvr>
                                        <p:cTn dur="500"/>
                                        <p:tgtEl>
                                          <p:spTgt spid="182">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2">
                                            <p:txEl>
                                              <p:pRg end="4" st="4"/>
                                            </p:txEl>
                                          </p:spTgt>
                                        </p:tgtEl>
                                        <p:attrNameLst>
                                          <p:attrName>style.visibility</p:attrName>
                                        </p:attrNameLst>
                                      </p:cBhvr>
                                      <p:to>
                                        <p:strVal val="visible"/>
                                      </p:to>
                                    </p:set>
                                    <p:animEffect filter="fade" transition="in">
                                      <p:cBhvr>
                                        <p:cTn dur="500"/>
                                        <p:tgtEl>
                                          <p:spTgt spid="182">
                                            <p:txEl>
                                              <p:pRg end="4" st="4"/>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2">
                                            <p:txEl>
                                              <p:pRg end="5" st="5"/>
                                            </p:txEl>
                                          </p:spTgt>
                                        </p:tgtEl>
                                        <p:attrNameLst>
                                          <p:attrName>style.visibility</p:attrName>
                                        </p:attrNameLst>
                                      </p:cBhvr>
                                      <p:to>
                                        <p:strVal val="visible"/>
                                      </p:to>
                                    </p:set>
                                    <p:animEffect filter="fade" transition="in">
                                      <p:cBhvr>
                                        <p:cTn dur="500"/>
                                        <p:tgtEl>
                                          <p:spTgt spid="182">
                                            <p:txEl>
                                              <p:pRg end="5" st="5"/>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2">
                                            <p:txEl>
                                              <p:pRg end="6" st="6"/>
                                            </p:txEl>
                                          </p:spTgt>
                                        </p:tgtEl>
                                        <p:attrNameLst>
                                          <p:attrName>style.visibility</p:attrName>
                                        </p:attrNameLst>
                                      </p:cBhvr>
                                      <p:to>
                                        <p:strVal val="visible"/>
                                      </p:to>
                                    </p:set>
                                    <p:animEffect filter="fade" transition="in">
                                      <p:cBhvr>
                                        <p:cTn dur="500"/>
                                        <p:tgtEl>
                                          <p:spTgt spid="182">
                                            <p:txEl>
                                              <p:pRg end="6" st="6"/>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2">
                                            <p:txEl>
                                              <p:pRg end="7" st="7"/>
                                            </p:txEl>
                                          </p:spTgt>
                                        </p:tgtEl>
                                        <p:attrNameLst>
                                          <p:attrName>style.visibility</p:attrName>
                                        </p:attrNameLst>
                                      </p:cBhvr>
                                      <p:to>
                                        <p:strVal val="visible"/>
                                      </p:to>
                                    </p:set>
                                    <p:animEffect filter="fade" transition="in">
                                      <p:cBhvr>
                                        <p:cTn dur="500"/>
                                        <p:tgtEl>
                                          <p:spTgt spid="182">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6"/>
          <p:cNvSpPr txBox="1"/>
          <p:nvPr/>
        </p:nvSpPr>
        <p:spPr>
          <a:xfrm>
            <a:off x="295275" y="1566862"/>
            <a:ext cx="8396287" cy="3257550"/>
          </a:xfrm>
          <a:prstGeom prst="rect">
            <a:avLst/>
          </a:prstGeom>
          <a:noFill/>
          <a:ln>
            <a:noFill/>
          </a:ln>
        </p:spPr>
        <p:txBody>
          <a:bodyPr anchorCtr="0" anchor="t" bIns="45700" lIns="91425" spcFirstLastPara="1" rIns="91425" wrap="square" tIns="45700">
            <a:spAutoFit/>
          </a:bodyPr>
          <a:lstStyle/>
          <a:p>
            <a:pPr indent="-338137" lvl="0" marL="338137" marR="0" rtl="0" algn="l">
              <a:lnSpc>
                <a:spcPct val="10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Gli obiettivi della comunicazione</a:t>
            </a:r>
            <a:endParaRPr/>
          </a:p>
          <a:p>
            <a:pPr indent="-338137" lvl="0" marL="338137" marR="0" rtl="0" algn="l">
              <a:lnSpc>
                <a:spcPct val="100000"/>
              </a:lnSpc>
              <a:spcBef>
                <a:spcPts val="0"/>
              </a:spcBef>
              <a:spcAft>
                <a:spcPts val="0"/>
              </a:spcAft>
              <a:buClr>
                <a:schemeClr val="dk1"/>
              </a:buClr>
              <a:buSzPts val="3100"/>
              <a:buFont typeface="Calibri"/>
              <a:buNone/>
            </a:pPr>
            <a:r>
              <a:t/>
            </a:r>
            <a:endParaRPr b="0" i="0" sz="3100" u="none">
              <a:solidFill>
                <a:schemeClr val="dk1"/>
              </a:solidFill>
              <a:latin typeface="Arial"/>
              <a:ea typeface="Arial"/>
              <a:cs typeface="Arial"/>
              <a:sym typeface="Arial"/>
            </a:endParaRPr>
          </a:p>
          <a:p>
            <a:pPr indent="-338137" lvl="0" marL="338137" marR="0" rtl="0" algn="l">
              <a:lnSpc>
                <a:spcPct val="130000"/>
              </a:lnSpc>
              <a:spcBef>
                <a:spcPts val="0"/>
              </a:spcBef>
              <a:spcAft>
                <a:spcPts val="0"/>
              </a:spcAft>
              <a:buClr>
                <a:schemeClr val="dk1"/>
              </a:buClr>
              <a:buSzPts val="2300"/>
              <a:buFont typeface="Arial"/>
              <a:buNone/>
            </a:pPr>
            <a:r>
              <a:rPr b="0" i="1" lang="en-US" sz="2300" u="none">
                <a:solidFill>
                  <a:schemeClr val="dk1"/>
                </a:solidFill>
                <a:latin typeface="Arial"/>
                <a:ea typeface="Arial"/>
                <a:cs typeface="Arial"/>
                <a:sym typeface="Arial"/>
              </a:rPr>
              <a:t>Atteggiamento (ATTITUDE)</a:t>
            </a:r>
            <a:endParaRPr/>
          </a:p>
          <a:p>
            <a:pPr indent="-338137" lvl="0" marL="338137" marR="0" rtl="0" algn="l">
              <a:lnSpc>
                <a:spcPct val="130000"/>
              </a:lnSpc>
              <a:spcBef>
                <a:spcPts val="0"/>
              </a:spcBef>
              <a:spcAft>
                <a:spcPts val="0"/>
              </a:spcAft>
              <a:buClr>
                <a:schemeClr val="dk1"/>
              </a:buClr>
              <a:buSzPts val="2300"/>
              <a:buFont typeface="Calibri"/>
              <a:buNone/>
            </a:pPr>
            <a:r>
              <a:t/>
            </a:r>
            <a:endParaRPr b="0" i="1" sz="2300" u="none">
              <a:solidFill>
                <a:schemeClr val="dk1"/>
              </a:solidFill>
              <a:latin typeface="Arial"/>
              <a:ea typeface="Arial"/>
              <a:cs typeface="Arial"/>
              <a:sym typeface="Arial"/>
            </a:endParaRPr>
          </a:p>
          <a:p>
            <a:pPr indent="-338137" lvl="0" marL="338137" marR="0" rtl="0" algn="l">
              <a:lnSpc>
                <a:spcPct val="130000"/>
              </a:lnSpc>
              <a:spcBef>
                <a:spcPts val="0"/>
              </a:spcBef>
              <a:spcAft>
                <a:spcPts val="0"/>
              </a:spcAft>
              <a:buClr>
                <a:schemeClr val="dk1"/>
              </a:buClr>
              <a:buSzPts val="2300"/>
              <a:buFont typeface="Arial"/>
              <a:buNone/>
            </a:pPr>
            <a:r>
              <a:rPr b="0" i="1" lang="en-US" sz="2300" u="none">
                <a:solidFill>
                  <a:schemeClr val="dk1"/>
                </a:solidFill>
                <a:latin typeface="Arial"/>
                <a:ea typeface="Arial"/>
                <a:cs typeface="Arial"/>
                <a:sym typeface="Arial"/>
              </a:rPr>
              <a:t>È uno stato mentale che descrive una valutazione relativamente stabile di un soggetto riguardo ad un brand, prodotti, imprese, idee.</a:t>
            </a:r>
            <a:endParaRPr/>
          </a:p>
        </p:txBody>
      </p:sp>
      <p:sp>
        <p:nvSpPr>
          <p:cNvPr id="192" name="Google Shape;192;p16"/>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sp>
        <p:nvSpPr>
          <p:cNvPr id="193" name="Google Shape;193;p16"/>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194" name="Google Shape;194;p16"/>
          <p:cNvPicPr preferRelativeResize="0"/>
          <p:nvPr>
            <p:ph idx="4294967295" type="body"/>
          </p:nvPr>
        </p:nvPicPr>
        <p:blipFill rotWithShape="1">
          <a:blip r:embed="rId3">
            <a:alphaModFix/>
          </a:blip>
          <a:srcRect b="0" l="0" r="0" t="0"/>
          <a:stretch/>
        </p:blipFill>
        <p:spPr>
          <a:xfrm>
            <a:off x="158578" y="6080369"/>
            <a:ext cx="940200" cy="603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1">
                                            <p:txEl>
                                              <p:pRg end="0" st="0"/>
                                            </p:txEl>
                                          </p:spTgt>
                                        </p:tgtEl>
                                        <p:attrNameLst>
                                          <p:attrName>style.visibility</p:attrName>
                                        </p:attrNameLst>
                                      </p:cBhvr>
                                      <p:to>
                                        <p:strVal val="visible"/>
                                      </p:to>
                                    </p:set>
                                    <p:animEffect filter="fade" transition="in">
                                      <p:cBhvr>
                                        <p:cTn dur="500"/>
                                        <p:tgtEl>
                                          <p:spTgt spid="191">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91">
                                            <p:txEl>
                                              <p:pRg end="1" st="1"/>
                                            </p:txEl>
                                          </p:spTgt>
                                        </p:tgtEl>
                                        <p:attrNameLst>
                                          <p:attrName>style.visibility</p:attrName>
                                        </p:attrNameLst>
                                      </p:cBhvr>
                                      <p:to>
                                        <p:strVal val="visible"/>
                                      </p:to>
                                    </p:set>
                                    <p:animEffect filter="fade" transition="in">
                                      <p:cBhvr>
                                        <p:cTn dur="500"/>
                                        <p:tgtEl>
                                          <p:spTgt spid="191">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91">
                                            <p:txEl>
                                              <p:pRg end="2" st="2"/>
                                            </p:txEl>
                                          </p:spTgt>
                                        </p:tgtEl>
                                        <p:attrNameLst>
                                          <p:attrName>style.visibility</p:attrName>
                                        </p:attrNameLst>
                                      </p:cBhvr>
                                      <p:to>
                                        <p:strVal val="visible"/>
                                      </p:to>
                                    </p:set>
                                    <p:animEffect filter="fade" transition="in">
                                      <p:cBhvr>
                                        <p:cTn dur="500"/>
                                        <p:tgtEl>
                                          <p:spTgt spid="191">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91">
                                            <p:txEl>
                                              <p:pRg end="3" st="3"/>
                                            </p:txEl>
                                          </p:spTgt>
                                        </p:tgtEl>
                                        <p:attrNameLst>
                                          <p:attrName>style.visibility</p:attrName>
                                        </p:attrNameLst>
                                      </p:cBhvr>
                                      <p:to>
                                        <p:strVal val="visible"/>
                                      </p:to>
                                    </p:set>
                                    <p:animEffect filter="fade" transition="in">
                                      <p:cBhvr>
                                        <p:cTn dur="500"/>
                                        <p:tgtEl>
                                          <p:spTgt spid="191">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191">
                                            <p:txEl>
                                              <p:pRg end="4" st="4"/>
                                            </p:txEl>
                                          </p:spTgt>
                                        </p:tgtEl>
                                        <p:attrNameLst>
                                          <p:attrName>style.visibility</p:attrName>
                                        </p:attrNameLst>
                                      </p:cBhvr>
                                      <p:to>
                                        <p:strVal val="visible"/>
                                      </p:to>
                                    </p:set>
                                    <p:animEffect filter="fade" transition="in">
                                      <p:cBhvr>
                                        <p:cTn dur="500"/>
                                        <p:tgtEl>
                                          <p:spTgt spid="191">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7"/>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pic>
        <p:nvPicPr>
          <p:cNvPr id="201" name="Google Shape;201;p17"/>
          <p:cNvPicPr preferRelativeResize="0"/>
          <p:nvPr/>
        </p:nvPicPr>
        <p:blipFill rotWithShape="1">
          <a:blip r:embed="rId3">
            <a:alphaModFix/>
          </a:blip>
          <a:srcRect b="9571" l="0" r="0" t="10163"/>
          <a:stretch/>
        </p:blipFill>
        <p:spPr>
          <a:xfrm>
            <a:off x="-117500" y="1093250"/>
            <a:ext cx="9182100" cy="552767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8"/>
          <p:cNvSpPr txBox="1"/>
          <p:nvPr>
            <p:ph type="title"/>
          </p:nvPr>
        </p:nvSpPr>
        <p:spPr>
          <a:xfrm>
            <a:off x="2435225" y="311150"/>
            <a:ext cx="8131175" cy="114617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9F0926"/>
              </a:buClr>
              <a:buSzPts val="2000"/>
              <a:buFont typeface="Arial"/>
              <a:buNone/>
            </a:pPr>
            <a:r>
              <a:rPr b="1" i="0" lang="en-US" sz="2000" u="none">
                <a:solidFill>
                  <a:srgbClr val="9F0926"/>
                </a:solidFill>
                <a:latin typeface="Arial"/>
                <a:ea typeface="Arial"/>
                <a:cs typeface="Arial"/>
                <a:sym typeface="Arial"/>
              </a:rPr>
              <a:t>Assumptions of the Model</a:t>
            </a:r>
            <a:endParaRPr/>
          </a:p>
        </p:txBody>
      </p:sp>
      <p:sp>
        <p:nvSpPr>
          <p:cNvPr id="207" name="Google Shape;207;p18"/>
          <p:cNvSpPr txBox="1"/>
          <p:nvPr>
            <p:ph idx="1" type="body"/>
          </p:nvPr>
        </p:nvSpPr>
        <p:spPr>
          <a:xfrm>
            <a:off x="452437" y="1604962"/>
            <a:ext cx="8129587" cy="4538662"/>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2700"/>
              <a:buFont typeface="Arial"/>
              <a:buChar char="•"/>
            </a:pPr>
            <a:r>
              <a:rPr b="0" i="0" lang="en-US" sz="2700" u="none">
                <a:solidFill>
                  <a:schemeClr val="dk1"/>
                </a:solidFill>
                <a:latin typeface="Calibri"/>
                <a:ea typeface="Calibri"/>
                <a:cs typeface="Calibri"/>
                <a:sym typeface="Calibri"/>
              </a:rPr>
              <a:t>Human behavior is under the voluntary control of the individual</a:t>
            </a:r>
            <a:endParaRPr/>
          </a:p>
          <a:p>
            <a:pPr indent="-342900" lvl="0" marL="342900" rtl="0" algn="l">
              <a:lnSpc>
                <a:spcPct val="80000"/>
              </a:lnSpc>
              <a:spcBef>
                <a:spcPts val="540"/>
              </a:spcBef>
              <a:spcAft>
                <a:spcPts val="0"/>
              </a:spcAft>
              <a:buClr>
                <a:schemeClr val="dk1"/>
              </a:buClr>
              <a:buSzPts val="2700"/>
              <a:buFont typeface="Arial"/>
              <a:buChar char="•"/>
            </a:pPr>
            <a:r>
              <a:rPr b="0" i="0" lang="en-US" sz="2700" u="none">
                <a:solidFill>
                  <a:schemeClr val="dk1"/>
                </a:solidFill>
                <a:latin typeface="Calibri"/>
                <a:ea typeface="Calibri"/>
                <a:cs typeface="Calibri"/>
                <a:sym typeface="Calibri"/>
              </a:rPr>
              <a:t>People think about the consequences and implications of their actions behavior the decide whether or not to do something.</a:t>
            </a:r>
            <a:endParaRPr/>
          </a:p>
          <a:p>
            <a:pPr indent="-342900" lvl="0" marL="342900" rtl="0" algn="l">
              <a:lnSpc>
                <a:spcPct val="80000"/>
              </a:lnSpc>
              <a:spcBef>
                <a:spcPts val="540"/>
              </a:spcBef>
              <a:spcAft>
                <a:spcPts val="0"/>
              </a:spcAft>
              <a:buClr>
                <a:schemeClr val="dk1"/>
              </a:buClr>
              <a:buSzPts val="2700"/>
              <a:buFont typeface="Arial"/>
              <a:buChar char="•"/>
            </a:pPr>
            <a:r>
              <a:rPr b="0" i="0" lang="en-US" sz="2700" u="none">
                <a:solidFill>
                  <a:schemeClr val="dk1"/>
                </a:solidFill>
                <a:latin typeface="Calibri"/>
                <a:ea typeface="Calibri"/>
                <a:cs typeface="Calibri"/>
                <a:sym typeface="Calibri"/>
              </a:rPr>
              <a:t>Therefore, intention must be highly correlated with behavior.</a:t>
            </a:r>
            <a:endParaRPr/>
          </a:p>
          <a:p>
            <a:pPr indent="-285750" lvl="1" marL="742950" rtl="0" algn="l">
              <a:lnSpc>
                <a:spcPct val="80000"/>
              </a:lnSpc>
              <a:spcBef>
                <a:spcPts val="460"/>
              </a:spcBef>
              <a:spcAft>
                <a:spcPts val="0"/>
              </a:spcAft>
              <a:buClr>
                <a:schemeClr val="dk1"/>
              </a:buClr>
              <a:buSzPts val="2300"/>
              <a:buFont typeface="Arial"/>
              <a:buChar char="–"/>
            </a:pPr>
            <a:r>
              <a:rPr b="0" i="0" lang="en-US" sz="2300" u="none">
                <a:solidFill>
                  <a:schemeClr val="dk1"/>
                </a:solidFill>
                <a:latin typeface="Calibri"/>
                <a:ea typeface="Calibri"/>
                <a:cs typeface="Calibri"/>
                <a:sym typeface="Calibri"/>
              </a:rPr>
              <a:t>Whether or not a person intends to perform a health behavior should correlate with whether or not they actually DO the behavior</a:t>
            </a:r>
            <a:endParaRPr/>
          </a:p>
        </p:txBody>
      </p:sp>
      <p:sp>
        <p:nvSpPr>
          <p:cNvPr id="208" name="Google Shape;208;p18"/>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209" name="Google Shape;209;p18"/>
          <p:cNvPicPr preferRelativeResize="0"/>
          <p:nvPr>
            <p:ph idx="1" type="body"/>
          </p:nvPr>
        </p:nvPicPr>
        <p:blipFill rotWithShape="1">
          <a:blip r:embed="rId3">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9"/>
          <p:cNvSpPr txBox="1"/>
          <p:nvPr/>
        </p:nvSpPr>
        <p:spPr>
          <a:xfrm>
            <a:off x="674687" y="450850"/>
            <a:ext cx="7826375" cy="5372100"/>
          </a:xfrm>
          <a:prstGeom prst="rect">
            <a:avLst/>
          </a:prstGeom>
          <a:noFill/>
          <a:ln>
            <a:noFill/>
          </a:ln>
        </p:spPr>
        <p:txBody>
          <a:bodyPr anchorCtr="0" anchor="t" bIns="45700" lIns="91425" spcFirstLastPara="1" rIns="91425" wrap="square" tIns="45700">
            <a:spAutoFit/>
          </a:bodyPr>
          <a:lstStyle/>
          <a:p>
            <a:pPr indent="-338137" lvl="0" marL="338137" marR="0" rtl="0" algn="r">
              <a:lnSpc>
                <a:spcPct val="100000"/>
              </a:lnSpc>
              <a:spcBef>
                <a:spcPts val="0"/>
              </a:spcBef>
              <a:spcAft>
                <a:spcPts val="0"/>
              </a:spcAft>
              <a:buClr>
                <a:srgbClr val="E60C0C"/>
              </a:buClr>
              <a:buSzPts val="2300"/>
              <a:buFont typeface="Verdana"/>
              <a:buNone/>
            </a:pPr>
            <a:r>
              <a:rPr b="0" i="0" lang="en-US" sz="2300" u="none">
                <a:solidFill>
                  <a:srgbClr val="E60C0C"/>
                </a:solidFill>
                <a:latin typeface="Verdana"/>
                <a:ea typeface="Verdana"/>
                <a:cs typeface="Verdana"/>
                <a:sym typeface="Verdana"/>
              </a:rPr>
              <a:t>Gli obiettivi della comunicazione</a:t>
            </a:r>
            <a:endParaRPr/>
          </a:p>
          <a:p>
            <a:pPr indent="-338137" lvl="0" marL="338137" marR="0" rtl="0" algn="l">
              <a:lnSpc>
                <a:spcPct val="100000"/>
              </a:lnSpc>
              <a:spcBef>
                <a:spcPts val="0"/>
              </a:spcBef>
              <a:spcAft>
                <a:spcPts val="0"/>
              </a:spcAft>
              <a:buClr>
                <a:schemeClr val="dk1"/>
              </a:buClr>
              <a:buSzPts val="3100"/>
              <a:buFont typeface="Calibri"/>
              <a:buNone/>
            </a:pPr>
            <a:r>
              <a:t/>
            </a:r>
            <a:endParaRPr b="0" i="0" sz="3100" u="none">
              <a:solidFill>
                <a:schemeClr val="dk1"/>
              </a:solidFill>
              <a:latin typeface="Arial"/>
              <a:ea typeface="Arial"/>
              <a:cs typeface="Arial"/>
              <a:sym typeface="Arial"/>
            </a:endParaRPr>
          </a:p>
          <a:p>
            <a:pPr indent="-338137" lvl="0" marL="338137" marR="0" rtl="0" algn="l">
              <a:lnSpc>
                <a:spcPct val="130000"/>
              </a:lnSpc>
              <a:spcBef>
                <a:spcPts val="0"/>
              </a:spcBef>
              <a:spcAft>
                <a:spcPts val="0"/>
              </a:spcAft>
              <a:buClr>
                <a:schemeClr val="dk1"/>
              </a:buClr>
              <a:buSzPts val="3100"/>
              <a:buFont typeface="Calibri"/>
              <a:buAutoNum type="arabicPeriod" startAt="3"/>
            </a:pPr>
            <a:r>
              <a:rPr b="0" i="1" lang="en-US" sz="3100" u="none">
                <a:solidFill>
                  <a:schemeClr val="dk1"/>
                </a:solidFill>
                <a:latin typeface="Arial"/>
                <a:ea typeface="Arial"/>
                <a:cs typeface="Arial"/>
                <a:sym typeface="Arial"/>
              </a:rPr>
              <a:t>Risposta valutativa </a:t>
            </a:r>
            <a:endParaRPr b="0" i="0" sz="3100" u="none">
              <a:solidFill>
                <a:schemeClr val="dk1"/>
              </a:solidFill>
              <a:latin typeface="Arial"/>
              <a:ea typeface="Arial"/>
              <a:cs typeface="Arial"/>
              <a:sym typeface="Arial"/>
            </a:endParaRPr>
          </a:p>
          <a:p>
            <a:pPr indent="-141286" lvl="0" marL="338137" marR="0" rtl="0" algn="l">
              <a:lnSpc>
                <a:spcPct val="130000"/>
              </a:lnSpc>
              <a:spcBef>
                <a:spcPts val="0"/>
              </a:spcBef>
              <a:spcAft>
                <a:spcPts val="0"/>
              </a:spcAft>
              <a:buClr>
                <a:schemeClr val="dk1"/>
              </a:buClr>
              <a:buSzPts val="3100"/>
              <a:buFont typeface="Calibri"/>
              <a:buNone/>
            </a:pPr>
            <a:r>
              <a:t/>
            </a:r>
            <a:endParaRPr b="0" i="1" sz="3100" u="none">
              <a:solidFill>
                <a:schemeClr val="dk1"/>
              </a:solidFill>
              <a:latin typeface="Arial"/>
              <a:ea typeface="Arial"/>
              <a:cs typeface="Arial"/>
              <a:sym typeface="Arial"/>
            </a:endParaRPr>
          </a:p>
          <a:p>
            <a:pPr indent="-338137" lvl="0" marL="338137" marR="0" rtl="0" algn="l">
              <a:lnSpc>
                <a:spcPct val="130000"/>
              </a:lnSpc>
              <a:spcBef>
                <a:spcPts val="0"/>
              </a:spcBef>
              <a:spcAft>
                <a:spcPts val="0"/>
              </a:spcAft>
              <a:buClr>
                <a:schemeClr val="dk1"/>
              </a:buClr>
              <a:buSzPts val="3100"/>
              <a:buFont typeface="Arial"/>
              <a:buNone/>
            </a:pPr>
            <a:r>
              <a:rPr b="0" i="0" lang="en-US" sz="3100" u="sng">
                <a:solidFill>
                  <a:schemeClr val="dk1"/>
                </a:solidFill>
                <a:latin typeface="Arial"/>
                <a:ea typeface="Arial"/>
                <a:cs typeface="Arial"/>
                <a:sym typeface="Arial"/>
              </a:rPr>
              <a:t>Modello FCB (Foote, Cole, Belding)</a:t>
            </a:r>
            <a:endParaRPr/>
          </a:p>
          <a:p>
            <a:pPr indent="-141286" lvl="0" marL="338137" marR="0" rtl="0" algn="l">
              <a:lnSpc>
                <a:spcPct val="130000"/>
              </a:lnSpc>
              <a:spcBef>
                <a:spcPts val="0"/>
              </a:spcBef>
              <a:spcAft>
                <a:spcPts val="0"/>
              </a:spcAft>
              <a:buClr>
                <a:schemeClr val="dk1"/>
              </a:buClr>
              <a:buSzPts val="3100"/>
              <a:buFont typeface="Calibri"/>
              <a:buNone/>
            </a:pPr>
            <a:r>
              <a:t/>
            </a:r>
            <a:endParaRPr b="0" i="0" sz="3100" u="sng">
              <a:solidFill>
                <a:schemeClr val="dk1"/>
              </a:solidFill>
              <a:latin typeface="Arial"/>
              <a:ea typeface="Arial"/>
              <a:cs typeface="Arial"/>
              <a:sym typeface="Arial"/>
            </a:endParaRPr>
          </a:p>
          <a:p>
            <a:pPr indent="-338137" lvl="0" marL="338137" marR="0" rtl="0" algn="l">
              <a:lnSpc>
                <a:spcPct val="130000"/>
              </a:lnSpc>
              <a:spcBef>
                <a:spcPts val="0"/>
              </a:spcBef>
              <a:spcAft>
                <a:spcPts val="0"/>
              </a:spcAft>
              <a:buClr>
                <a:schemeClr val="dk1"/>
              </a:buClr>
              <a:buSzPts val="3100"/>
              <a:buFont typeface="Arial"/>
              <a:buChar char="•"/>
            </a:pPr>
            <a:r>
              <a:rPr b="0" i="1" lang="en-US" sz="3100" u="none">
                <a:solidFill>
                  <a:schemeClr val="dk1"/>
                </a:solidFill>
                <a:latin typeface="Arial"/>
                <a:ea typeface="Arial"/>
                <a:cs typeface="Arial"/>
                <a:sym typeface="Arial"/>
              </a:rPr>
              <a:t>Due variabili </a:t>
            </a:r>
            <a:endParaRPr/>
          </a:p>
          <a:p>
            <a:pPr indent="-338137" lvl="0" marL="338137" marR="0" rtl="0" algn="l">
              <a:lnSpc>
                <a:spcPct val="130000"/>
              </a:lnSpc>
              <a:spcBef>
                <a:spcPts val="0"/>
              </a:spcBef>
              <a:spcAft>
                <a:spcPts val="0"/>
              </a:spcAft>
              <a:buClr>
                <a:schemeClr val="dk1"/>
              </a:buClr>
              <a:buSzPts val="3100"/>
              <a:buFont typeface="Arial"/>
              <a:buChar char="-"/>
            </a:pPr>
            <a:r>
              <a:rPr b="0" i="1" lang="en-US" sz="3100" u="none">
                <a:solidFill>
                  <a:schemeClr val="dk1"/>
                </a:solidFill>
                <a:latin typeface="Arial"/>
                <a:ea typeface="Arial"/>
                <a:cs typeface="Arial"/>
                <a:sym typeface="Arial"/>
              </a:rPr>
              <a:t>Coinvolgimento dell’acquisto</a:t>
            </a:r>
            <a:endParaRPr/>
          </a:p>
          <a:p>
            <a:pPr indent="-338137" lvl="0" marL="338137" marR="0" rtl="0" algn="l">
              <a:lnSpc>
                <a:spcPct val="130000"/>
              </a:lnSpc>
              <a:spcBef>
                <a:spcPts val="0"/>
              </a:spcBef>
              <a:spcAft>
                <a:spcPts val="0"/>
              </a:spcAft>
              <a:buClr>
                <a:schemeClr val="dk1"/>
              </a:buClr>
              <a:buSzPts val="3100"/>
              <a:buFont typeface="Arial"/>
              <a:buChar char="-"/>
            </a:pPr>
            <a:r>
              <a:rPr b="0" i="1" lang="en-US" sz="3100" u="none">
                <a:solidFill>
                  <a:schemeClr val="dk1"/>
                </a:solidFill>
                <a:latin typeface="Arial"/>
                <a:ea typeface="Arial"/>
                <a:cs typeface="Arial"/>
                <a:sym typeface="Arial"/>
              </a:rPr>
              <a:t>Razionalità/emotività nell’apprendimento</a:t>
            </a:r>
            <a:endParaRPr/>
          </a:p>
        </p:txBody>
      </p:sp>
      <p:sp>
        <p:nvSpPr>
          <p:cNvPr id="216" name="Google Shape;216;p19"/>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217" name="Google Shape;217;p19"/>
          <p:cNvPicPr preferRelativeResize="0"/>
          <p:nvPr>
            <p:ph idx="4294967295" type="body"/>
          </p:nvPr>
        </p:nvPicPr>
        <p:blipFill rotWithShape="1">
          <a:blip r:embed="rId3">
            <a:alphaModFix/>
          </a:blip>
          <a:srcRect b="0" l="0" r="0" t="0"/>
          <a:stretch/>
        </p:blipFill>
        <p:spPr>
          <a:xfrm>
            <a:off x="158578" y="6080369"/>
            <a:ext cx="940200" cy="603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5">
                                            <p:txEl>
                                              <p:pRg end="0" st="0"/>
                                            </p:txEl>
                                          </p:spTgt>
                                        </p:tgtEl>
                                        <p:attrNameLst>
                                          <p:attrName>style.visibility</p:attrName>
                                        </p:attrNameLst>
                                      </p:cBhvr>
                                      <p:to>
                                        <p:strVal val="visible"/>
                                      </p:to>
                                    </p:set>
                                    <p:animEffect filter="fade" transition="in">
                                      <p:cBhvr>
                                        <p:cTn dur="500"/>
                                        <p:tgtEl>
                                          <p:spTgt spid="21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15">
                                            <p:txEl>
                                              <p:pRg end="1" st="1"/>
                                            </p:txEl>
                                          </p:spTgt>
                                        </p:tgtEl>
                                        <p:attrNameLst>
                                          <p:attrName>style.visibility</p:attrName>
                                        </p:attrNameLst>
                                      </p:cBhvr>
                                      <p:to>
                                        <p:strVal val="visible"/>
                                      </p:to>
                                    </p:set>
                                    <p:animEffect filter="fade" transition="in">
                                      <p:cBhvr>
                                        <p:cTn dur="500"/>
                                        <p:tgtEl>
                                          <p:spTgt spid="215">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215">
                                            <p:txEl>
                                              <p:pRg end="2" st="2"/>
                                            </p:txEl>
                                          </p:spTgt>
                                        </p:tgtEl>
                                        <p:attrNameLst>
                                          <p:attrName>style.visibility</p:attrName>
                                        </p:attrNameLst>
                                      </p:cBhvr>
                                      <p:to>
                                        <p:strVal val="visible"/>
                                      </p:to>
                                    </p:set>
                                    <p:animEffect filter="fade" transition="in">
                                      <p:cBhvr>
                                        <p:cTn dur="500"/>
                                        <p:tgtEl>
                                          <p:spTgt spid="215">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215">
                                            <p:txEl>
                                              <p:pRg end="3" st="3"/>
                                            </p:txEl>
                                          </p:spTgt>
                                        </p:tgtEl>
                                        <p:attrNameLst>
                                          <p:attrName>style.visibility</p:attrName>
                                        </p:attrNameLst>
                                      </p:cBhvr>
                                      <p:to>
                                        <p:strVal val="visible"/>
                                      </p:to>
                                    </p:set>
                                    <p:animEffect filter="fade" transition="in">
                                      <p:cBhvr>
                                        <p:cTn dur="500"/>
                                        <p:tgtEl>
                                          <p:spTgt spid="215">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215">
                                            <p:txEl>
                                              <p:pRg end="4" st="4"/>
                                            </p:txEl>
                                          </p:spTgt>
                                        </p:tgtEl>
                                        <p:attrNameLst>
                                          <p:attrName>style.visibility</p:attrName>
                                        </p:attrNameLst>
                                      </p:cBhvr>
                                      <p:to>
                                        <p:strVal val="visible"/>
                                      </p:to>
                                    </p:set>
                                    <p:animEffect filter="fade" transition="in">
                                      <p:cBhvr>
                                        <p:cTn dur="500"/>
                                        <p:tgtEl>
                                          <p:spTgt spid="215">
                                            <p:txEl>
                                              <p:pRg end="4" st="4"/>
                                            </p:txEl>
                                          </p:spTgt>
                                        </p:tgtEl>
                                      </p:cBhvr>
                                    </p:animEffect>
                                  </p:childTnLst>
                                </p:cTn>
                              </p:par>
                              <p:par>
                                <p:cTn fill="hold" nodeType="withEffect" presetClass="entr" presetID="10" presetSubtype="0">
                                  <p:stCondLst>
                                    <p:cond delay="0"/>
                                  </p:stCondLst>
                                  <p:childTnLst>
                                    <p:set>
                                      <p:cBhvr>
                                        <p:cTn dur="1" fill="hold">
                                          <p:stCondLst>
                                            <p:cond delay="0"/>
                                          </p:stCondLst>
                                        </p:cTn>
                                        <p:tgtEl>
                                          <p:spTgt spid="215">
                                            <p:txEl>
                                              <p:pRg end="5" st="5"/>
                                            </p:txEl>
                                          </p:spTgt>
                                        </p:tgtEl>
                                        <p:attrNameLst>
                                          <p:attrName>style.visibility</p:attrName>
                                        </p:attrNameLst>
                                      </p:cBhvr>
                                      <p:to>
                                        <p:strVal val="visible"/>
                                      </p:to>
                                    </p:set>
                                    <p:animEffect filter="fade" transition="in">
                                      <p:cBhvr>
                                        <p:cTn dur="500"/>
                                        <p:tgtEl>
                                          <p:spTgt spid="215">
                                            <p:txEl>
                                              <p:pRg end="5" st="5"/>
                                            </p:txEl>
                                          </p:spTgt>
                                        </p:tgtEl>
                                      </p:cBhvr>
                                    </p:animEffect>
                                  </p:childTnLst>
                                </p:cTn>
                              </p:par>
                              <p:par>
                                <p:cTn fill="hold" nodeType="withEffect" presetClass="entr" presetID="10" presetSubtype="0">
                                  <p:stCondLst>
                                    <p:cond delay="0"/>
                                  </p:stCondLst>
                                  <p:childTnLst>
                                    <p:set>
                                      <p:cBhvr>
                                        <p:cTn dur="1" fill="hold">
                                          <p:stCondLst>
                                            <p:cond delay="0"/>
                                          </p:stCondLst>
                                        </p:cTn>
                                        <p:tgtEl>
                                          <p:spTgt spid="215">
                                            <p:txEl>
                                              <p:pRg end="6" st="6"/>
                                            </p:txEl>
                                          </p:spTgt>
                                        </p:tgtEl>
                                        <p:attrNameLst>
                                          <p:attrName>style.visibility</p:attrName>
                                        </p:attrNameLst>
                                      </p:cBhvr>
                                      <p:to>
                                        <p:strVal val="visible"/>
                                      </p:to>
                                    </p:set>
                                    <p:animEffect filter="fade" transition="in">
                                      <p:cBhvr>
                                        <p:cTn dur="500"/>
                                        <p:tgtEl>
                                          <p:spTgt spid="215">
                                            <p:txEl>
                                              <p:pRg end="6" st="6"/>
                                            </p:txEl>
                                          </p:spTgt>
                                        </p:tgtEl>
                                      </p:cBhvr>
                                    </p:animEffect>
                                  </p:childTnLst>
                                </p:cTn>
                              </p:par>
                              <p:par>
                                <p:cTn fill="hold" nodeType="withEffect" presetClass="entr" presetID="10" presetSubtype="0">
                                  <p:stCondLst>
                                    <p:cond delay="0"/>
                                  </p:stCondLst>
                                  <p:childTnLst>
                                    <p:set>
                                      <p:cBhvr>
                                        <p:cTn dur="1" fill="hold">
                                          <p:stCondLst>
                                            <p:cond delay="0"/>
                                          </p:stCondLst>
                                        </p:cTn>
                                        <p:tgtEl>
                                          <p:spTgt spid="215">
                                            <p:txEl>
                                              <p:pRg end="7" st="7"/>
                                            </p:txEl>
                                          </p:spTgt>
                                        </p:tgtEl>
                                        <p:attrNameLst>
                                          <p:attrName>style.visibility</p:attrName>
                                        </p:attrNameLst>
                                      </p:cBhvr>
                                      <p:to>
                                        <p:strVal val="visible"/>
                                      </p:to>
                                    </p:set>
                                    <p:animEffect filter="fade" transition="in">
                                      <p:cBhvr>
                                        <p:cTn dur="500"/>
                                        <p:tgtEl>
                                          <p:spTgt spid="215">
                                            <p:txEl>
                                              <p:pRg end="7" st="7"/>
                                            </p:txEl>
                                          </p:spTgt>
                                        </p:tgtEl>
                                      </p:cBhvr>
                                    </p:animEffect>
                                  </p:childTnLst>
                                </p:cTn>
                              </p:par>
                              <p:par>
                                <p:cTn fill="hold" nodeType="withEffect" presetClass="entr" presetID="10" presetSubtype="0">
                                  <p:stCondLst>
                                    <p:cond delay="0"/>
                                  </p:stCondLst>
                                  <p:childTnLst>
                                    <p:set>
                                      <p:cBhvr>
                                        <p:cTn dur="1" fill="hold">
                                          <p:stCondLst>
                                            <p:cond delay="0"/>
                                          </p:stCondLst>
                                        </p:cTn>
                                        <p:tgtEl>
                                          <p:spTgt spid="215">
                                            <p:txEl>
                                              <p:pRg end="8" st="8"/>
                                            </p:txEl>
                                          </p:spTgt>
                                        </p:tgtEl>
                                        <p:attrNameLst>
                                          <p:attrName>style.visibility</p:attrName>
                                        </p:attrNameLst>
                                      </p:cBhvr>
                                      <p:to>
                                        <p:strVal val="visible"/>
                                      </p:to>
                                    </p:set>
                                    <p:animEffect filter="fade" transition="in">
                                      <p:cBhvr>
                                        <p:cTn dur="500"/>
                                        <p:tgtEl>
                                          <p:spTgt spid="215">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id="223" name="Google Shape;223;p20"/>
          <p:cNvPicPr preferRelativeResize="0"/>
          <p:nvPr/>
        </p:nvPicPr>
        <p:blipFill rotWithShape="1">
          <a:blip r:embed="rId3">
            <a:alphaModFix/>
          </a:blip>
          <a:srcRect b="0" l="0" r="0" t="0"/>
          <a:stretch/>
        </p:blipFill>
        <p:spPr>
          <a:xfrm>
            <a:off x="0" y="50800"/>
            <a:ext cx="9090025" cy="6775450"/>
          </a:xfrm>
          <a:prstGeom prst="rect">
            <a:avLst/>
          </a:prstGeom>
          <a:noFill/>
          <a:ln>
            <a:noFill/>
          </a:ln>
        </p:spPr>
      </p:pic>
      <p:sp>
        <p:nvSpPr>
          <p:cNvPr id="224" name="Google Shape;224;p20"/>
          <p:cNvSpPr txBox="1"/>
          <p:nvPr/>
        </p:nvSpPr>
        <p:spPr>
          <a:xfrm>
            <a:off x="7221537" y="50800"/>
            <a:ext cx="1812925" cy="1892300"/>
          </a:xfrm>
          <a:prstGeom prst="rect">
            <a:avLst/>
          </a:prstGeom>
          <a:solidFill>
            <a:srgbClr val="9BBB59"/>
          </a:solidFill>
          <a:ln cap="flat" cmpd="sng" w="38100">
            <a:solidFill>
              <a:schemeClr val="lt1"/>
            </a:solidFill>
            <a:prstDash val="solid"/>
            <a:miter lim="800000"/>
            <a:headEnd len="sm" w="sm" type="none"/>
            <a:tailEnd len="sm" w="sm" type="none"/>
          </a:ln>
          <a:effectLst>
            <a:outerShdw blurRad="63500" dir="5400000" dist="20000">
              <a:srgbClr val="000000">
                <a:alpha val="37647"/>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4" name="Shape 74"/>
        <p:cNvGrpSpPr/>
        <p:nvPr/>
      </p:nvGrpSpPr>
      <p:grpSpPr>
        <a:xfrm>
          <a:off x="0" y="0"/>
          <a:ext cx="0" cy="0"/>
          <a:chOff x="0" y="0"/>
          <a:chExt cx="0" cy="0"/>
        </a:xfrm>
      </p:grpSpPr>
      <p:sp>
        <p:nvSpPr>
          <p:cNvPr id="75" name="Google Shape;75;p2"/>
          <p:cNvSpPr txBox="1"/>
          <p:nvPr/>
        </p:nvSpPr>
        <p:spPr>
          <a:xfrm>
            <a:off x="247650" y="2016125"/>
            <a:ext cx="8609012" cy="3070225"/>
          </a:xfrm>
          <a:prstGeom prst="rect">
            <a:avLst/>
          </a:prstGeom>
          <a:noFill/>
          <a:ln>
            <a:noFill/>
          </a:ln>
        </p:spPr>
        <p:txBody>
          <a:bodyPr anchorCtr="0" anchor="t" bIns="45700" lIns="91425" spcFirstLastPara="1" rIns="91425" wrap="square" tIns="45700">
            <a:spAutoFit/>
          </a:bodyPr>
          <a:lstStyle/>
          <a:p>
            <a:pPr indent="-514350" lvl="0" marL="514350" marR="0" rtl="0" algn="l">
              <a:lnSpc>
                <a:spcPct val="100000"/>
              </a:lnSpc>
              <a:spcBef>
                <a:spcPts val="0"/>
              </a:spcBef>
              <a:spcAft>
                <a:spcPts val="0"/>
              </a:spcAft>
              <a:buClr>
                <a:schemeClr val="dk1"/>
              </a:buClr>
              <a:buSzPts val="2700"/>
              <a:buFont typeface="Arial"/>
              <a:buAutoNum type="arabicPeriod"/>
            </a:pPr>
            <a:r>
              <a:rPr b="1" i="0" lang="en-US" sz="2700" u="none">
                <a:solidFill>
                  <a:schemeClr val="dk1"/>
                </a:solidFill>
                <a:latin typeface="Arial"/>
                <a:ea typeface="Arial"/>
                <a:cs typeface="Arial"/>
                <a:sym typeface="Arial"/>
              </a:rPr>
              <a:t>Spread Ideas - Ideas diffusion</a:t>
            </a:r>
            <a:endParaRPr/>
          </a:p>
          <a:p>
            <a:pPr indent="-514350" lvl="0" marL="514350" marR="0" rtl="0" algn="l">
              <a:lnSpc>
                <a:spcPct val="100000"/>
              </a:lnSpc>
              <a:spcBef>
                <a:spcPts val="0"/>
              </a:spcBef>
              <a:spcAft>
                <a:spcPts val="0"/>
              </a:spcAft>
              <a:buClr>
                <a:schemeClr val="dk1"/>
              </a:buClr>
              <a:buSzPts val="2700"/>
              <a:buFont typeface="Arial"/>
              <a:buAutoNum type="arabicPeriod"/>
            </a:pPr>
            <a:r>
              <a:rPr b="1" i="0" lang="en-US" sz="2700" u="none">
                <a:solidFill>
                  <a:schemeClr val="dk1"/>
                </a:solidFill>
                <a:latin typeface="Arial"/>
                <a:ea typeface="Arial"/>
                <a:cs typeface="Arial"/>
                <a:sym typeface="Arial"/>
              </a:rPr>
              <a:t>TV and new media</a:t>
            </a:r>
            <a:endParaRPr/>
          </a:p>
          <a:p>
            <a:pPr indent="-514350" lvl="0" marL="514350" marR="0" rtl="0" algn="l">
              <a:lnSpc>
                <a:spcPct val="100000"/>
              </a:lnSpc>
              <a:spcBef>
                <a:spcPts val="0"/>
              </a:spcBef>
              <a:spcAft>
                <a:spcPts val="0"/>
              </a:spcAft>
              <a:buClr>
                <a:schemeClr val="dk1"/>
              </a:buClr>
              <a:buSzPts val="2700"/>
              <a:buFont typeface="Arial"/>
              <a:buAutoNum type="arabicPeriod"/>
            </a:pPr>
            <a:r>
              <a:rPr b="1" i="0" lang="en-US" sz="2700" u="none">
                <a:solidFill>
                  <a:schemeClr val="dk1"/>
                </a:solidFill>
                <a:latin typeface="Arial"/>
                <a:ea typeface="Arial"/>
                <a:cs typeface="Arial"/>
                <a:sym typeface="Arial"/>
              </a:rPr>
              <a:t>Choices and time: ignore stuff</a:t>
            </a:r>
            <a:endParaRPr/>
          </a:p>
          <a:p>
            <a:pPr indent="-514350" lvl="0" marL="514350" marR="0" rtl="0" algn="l">
              <a:lnSpc>
                <a:spcPct val="100000"/>
              </a:lnSpc>
              <a:spcBef>
                <a:spcPts val="0"/>
              </a:spcBef>
              <a:spcAft>
                <a:spcPts val="0"/>
              </a:spcAft>
              <a:buClr>
                <a:schemeClr val="dk1"/>
              </a:buClr>
              <a:buSzPts val="2700"/>
              <a:buFont typeface="Arial"/>
              <a:buAutoNum type="arabicPeriod"/>
            </a:pPr>
            <a:r>
              <a:rPr b="1" i="0" lang="en-US" sz="2700" u="none">
                <a:solidFill>
                  <a:schemeClr val="dk1"/>
                </a:solidFill>
                <a:latin typeface="Arial"/>
                <a:ea typeface="Arial"/>
                <a:cs typeface="Arial"/>
                <a:sym typeface="Arial"/>
              </a:rPr>
              <a:t>Average product for average people</a:t>
            </a:r>
            <a:endParaRPr/>
          </a:p>
          <a:p>
            <a:pPr indent="-514350" lvl="0" marL="514350" marR="0" rtl="0" algn="l">
              <a:lnSpc>
                <a:spcPct val="100000"/>
              </a:lnSpc>
              <a:spcBef>
                <a:spcPts val="0"/>
              </a:spcBef>
              <a:spcAft>
                <a:spcPts val="0"/>
              </a:spcAft>
              <a:buClr>
                <a:schemeClr val="dk1"/>
              </a:buClr>
              <a:buSzPts val="2700"/>
              <a:buFont typeface="Arial"/>
              <a:buAutoNum type="arabicPeriod"/>
            </a:pPr>
            <a:r>
              <a:rPr b="1" i="0" lang="en-US" sz="2700" u="none">
                <a:solidFill>
                  <a:schemeClr val="dk1"/>
                </a:solidFill>
                <a:latin typeface="Arial"/>
                <a:ea typeface="Arial"/>
                <a:cs typeface="Arial"/>
                <a:sym typeface="Arial"/>
              </a:rPr>
              <a:t>Remarkable: Milk milk milk – no Milk (Purple Cow) </a:t>
            </a:r>
            <a:endParaRPr/>
          </a:p>
          <a:p>
            <a:pPr indent="0" lvl="0" marL="0" marR="0" rtl="0" algn="l">
              <a:lnSpc>
                <a:spcPct val="100000"/>
              </a:lnSpc>
              <a:spcBef>
                <a:spcPts val="0"/>
              </a:spcBef>
              <a:spcAft>
                <a:spcPts val="0"/>
              </a:spcAft>
              <a:buNone/>
            </a:pPr>
            <a:r>
              <a:t/>
            </a:r>
            <a:endParaRPr b="1" i="0" sz="2700" u="none">
              <a:solidFill>
                <a:schemeClr val="dk1"/>
              </a:solidFill>
              <a:latin typeface="Arial"/>
              <a:ea typeface="Arial"/>
              <a:cs typeface="Arial"/>
              <a:sym typeface="Arial"/>
            </a:endParaRPr>
          </a:p>
        </p:txBody>
      </p:sp>
      <p:sp>
        <p:nvSpPr>
          <p:cNvPr id="76" name="Google Shape;76;p2"/>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sp>
        <p:nvSpPr>
          <p:cNvPr id="77" name="Google Shape;77;p2"/>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78" name="Google Shape;78;p2"/>
          <p:cNvPicPr preferRelativeResize="0"/>
          <p:nvPr>
            <p:ph idx="1" type="body"/>
          </p:nvPr>
        </p:nvPicPr>
        <p:blipFill rotWithShape="1">
          <a:blip r:embed="rId3">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id="230" name="Google Shape;230;p21"/>
          <p:cNvPicPr preferRelativeResize="0"/>
          <p:nvPr/>
        </p:nvPicPr>
        <p:blipFill rotWithShape="1">
          <a:blip r:embed="rId3">
            <a:alphaModFix/>
          </a:blip>
          <a:srcRect b="0" l="0" r="0" t="0"/>
          <a:stretch/>
        </p:blipFill>
        <p:spPr>
          <a:xfrm>
            <a:off x="0" y="50800"/>
            <a:ext cx="9090025" cy="6775450"/>
          </a:xfrm>
          <a:prstGeom prst="rect">
            <a:avLst/>
          </a:prstGeom>
          <a:noFill/>
          <a:ln>
            <a:noFill/>
          </a:ln>
        </p:spPr>
      </p:pic>
      <p:sp>
        <p:nvSpPr>
          <p:cNvPr id="231" name="Google Shape;231;p21"/>
          <p:cNvSpPr txBox="1"/>
          <p:nvPr/>
        </p:nvSpPr>
        <p:spPr>
          <a:xfrm>
            <a:off x="7221537" y="50800"/>
            <a:ext cx="1812925" cy="1892300"/>
          </a:xfrm>
          <a:prstGeom prst="rect">
            <a:avLst/>
          </a:prstGeom>
          <a:solidFill>
            <a:srgbClr val="9BBB59"/>
          </a:solidFill>
          <a:ln cap="flat" cmpd="sng" w="38100">
            <a:solidFill>
              <a:schemeClr val="lt1"/>
            </a:solidFill>
            <a:prstDash val="solid"/>
            <a:miter lim="800000"/>
            <a:headEnd len="sm" w="sm" type="none"/>
            <a:tailEnd len="sm" w="sm" type="none"/>
          </a:ln>
          <a:effectLst>
            <a:outerShdw blurRad="63500" dir="5400000" dist="20000">
              <a:srgbClr val="000000">
                <a:alpha val="37647"/>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id="237" name="Google Shape;237;p22"/>
          <p:cNvPicPr preferRelativeResize="0"/>
          <p:nvPr/>
        </p:nvPicPr>
        <p:blipFill rotWithShape="1">
          <a:blip r:embed="rId3">
            <a:alphaModFix/>
          </a:blip>
          <a:srcRect b="0" l="0" r="0" t="0"/>
          <a:stretch/>
        </p:blipFill>
        <p:spPr>
          <a:xfrm>
            <a:off x="639763" y="958862"/>
            <a:ext cx="7754936" cy="4959350"/>
          </a:xfrm>
          <a:prstGeom prst="rect">
            <a:avLst/>
          </a:prstGeom>
          <a:noFill/>
          <a:ln>
            <a:noFill/>
          </a:ln>
        </p:spPr>
      </p:pic>
      <p:sp>
        <p:nvSpPr>
          <p:cNvPr id="238" name="Google Shape;238;p22"/>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239" name="Google Shape;239;p22"/>
          <p:cNvPicPr preferRelativeResize="0"/>
          <p:nvPr>
            <p:ph idx="4294967295" type="body"/>
          </p:nvPr>
        </p:nvPicPr>
        <p:blipFill rotWithShape="1">
          <a:blip r:embed="rId4">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id="245" name="Google Shape;245;p27"/>
          <p:cNvPicPr preferRelativeResize="0"/>
          <p:nvPr/>
        </p:nvPicPr>
        <p:blipFill rotWithShape="1">
          <a:blip r:embed="rId3">
            <a:alphaModFix/>
          </a:blip>
          <a:srcRect b="0" l="0" r="0" t="0"/>
          <a:stretch/>
        </p:blipFill>
        <p:spPr>
          <a:xfrm>
            <a:off x="720725" y="615950"/>
            <a:ext cx="7593012" cy="56451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pic>
        <p:nvPicPr>
          <p:cNvPr id="251" name="Google Shape;251;p28"/>
          <p:cNvPicPr preferRelativeResize="0"/>
          <p:nvPr/>
        </p:nvPicPr>
        <p:blipFill rotWithShape="1">
          <a:blip r:embed="rId3">
            <a:alphaModFix/>
          </a:blip>
          <a:srcRect b="0" l="0" r="0" t="0"/>
          <a:stretch/>
        </p:blipFill>
        <p:spPr>
          <a:xfrm>
            <a:off x="0" y="95250"/>
            <a:ext cx="8991600" cy="65881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pic>
        <p:nvPicPr>
          <p:cNvPr id="257" name="Google Shape;257;p29"/>
          <p:cNvPicPr preferRelativeResize="0"/>
          <p:nvPr/>
        </p:nvPicPr>
        <p:blipFill rotWithShape="1">
          <a:blip r:embed="rId3">
            <a:alphaModFix/>
          </a:blip>
          <a:srcRect b="0" l="0" r="0" t="0"/>
          <a:stretch/>
        </p:blipFill>
        <p:spPr>
          <a:xfrm>
            <a:off x="0" y="23812"/>
            <a:ext cx="9004300" cy="658971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30"/>
          <p:cNvSpPr txBox="1"/>
          <p:nvPr/>
        </p:nvSpPr>
        <p:spPr>
          <a:xfrm>
            <a:off x="33337" y="1966912"/>
            <a:ext cx="8910637" cy="3698875"/>
          </a:xfrm>
          <a:prstGeom prst="rect">
            <a:avLst/>
          </a:prstGeom>
          <a:solidFill>
            <a:schemeClr val="lt1"/>
          </a:solidFill>
          <a:ln cap="flat" cmpd="sng" w="254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100"/>
              <a:buFont typeface="Calibri"/>
              <a:buNone/>
            </a:pPr>
            <a:r>
              <a:rPr b="0" i="0" lang="en-US" sz="3100" u="none">
                <a:solidFill>
                  <a:schemeClr val="dk1"/>
                </a:solidFill>
                <a:latin typeface="Calibri"/>
                <a:ea typeface="Calibri"/>
                <a:cs typeface="Calibri"/>
                <a:sym typeface="Calibri"/>
              </a:rPr>
              <a:t>Idealista</a:t>
            </a:r>
            <a:endParaRPr/>
          </a:p>
          <a:p>
            <a:pPr indent="0" lvl="0" marL="0" marR="0" rtl="0" algn="ctr">
              <a:lnSpc>
                <a:spcPct val="100000"/>
              </a:lnSpc>
              <a:spcBef>
                <a:spcPts val="0"/>
              </a:spcBef>
              <a:spcAft>
                <a:spcPts val="0"/>
              </a:spcAft>
              <a:buClr>
                <a:schemeClr val="dk1"/>
              </a:buClr>
              <a:buSzPts val="3100"/>
              <a:buFont typeface="Calibri"/>
              <a:buNone/>
            </a:pPr>
            <a:r>
              <a:t/>
            </a:r>
            <a:endParaRPr b="0" i="0" sz="31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3100"/>
              <a:buFont typeface="Calibri"/>
              <a:buNone/>
            </a:pPr>
            <a:r>
              <a:rPr b="0" i="0" lang="en-US" sz="3100" u="sng">
                <a:solidFill>
                  <a:schemeClr val="dk1"/>
                </a:solidFill>
                <a:latin typeface="Calibri"/>
                <a:ea typeface="Calibri"/>
                <a:cs typeface="Calibri"/>
                <a:sym typeface="Calibri"/>
                <a:hlinkClick r:id="rId3">
                  <a:extLst>
                    <a:ext uri="{A12FA001-AC4F-418D-AE19-62706E023703}">
                      <ahyp:hlinkClr val="tx"/>
                    </a:ext>
                  </a:extLst>
                </a:hlinkClick>
              </a:rPr>
              <a:t>https://lagazzettadelpubblicitario.it/rubriche/top-of-the-spot/best-of-2024-italia/</a:t>
            </a:r>
            <a:endParaRPr b="0" i="0" sz="31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3100"/>
              <a:buFont typeface="Calibri"/>
              <a:buNone/>
            </a:pPr>
            <a:r>
              <a:t/>
            </a:r>
            <a:endParaRPr b="0" i="0" sz="31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3100"/>
              <a:buFont typeface="Calibri"/>
              <a:buNone/>
            </a:pPr>
            <a:r>
              <a:t/>
            </a:r>
            <a:endParaRPr b="0" i="0" sz="3100" u="non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3100" u="none">
              <a:solidFill>
                <a:schemeClr val="dk1"/>
              </a:solidFill>
              <a:latin typeface="Calibri"/>
              <a:ea typeface="Calibri"/>
              <a:cs typeface="Calibri"/>
              <a:sym typeface="Calibri"/>
            </a:endParaRPr>
          </a:p>
        </p:txBody>
      </p:sp>
      <p:sp>
        <p:nvSpPr>
          <p:cNvPr id="264" name="Google Shape;264;p30"/>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265" name="Google Shape;265;p30"/>
          <p:cNvPicPr preferRelativeResize="0"/>
          <p:nvPr>
            <p:ph idx="4294967295" type="body"/>
          </p:nvPr>
        </p:nvPicPr>
        <p:blipFill rotWithShape="1">
          <a:blip r:embed="rId4">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31"/>
          <p:cNvSpPr txBox="1"/>
          <p:nvPr/>
        </p:nvSpPr>
        <p:spPr>
          <a:xfrm>
            <a:off x="61912" y="1390612"/>
            <a:ext cx="8910600" cy="3699000"/>
          </a:xfrm>
          <a:prstGeom prst="rect">
            <a:avLst/>
          </a:prstGeom>
          <a:solidFill>
            <a:schemeClr val="lt1"/>
          </a:solidFill>
          <a:ln cap="flat" cmpd="sng" w="254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100"/>
              <a:buFont typeface="Calibri"/>
              <a:buNone/>
            </a:pPr>
            <a:r>
              <a:rPr b="0" i="0" lang="en-US" sz="3100" u="sng">
                <a:solidFill>
                  <a:schemeClr val="dk1"/>
                </a:solidFill>
                <a:latin typeface="Calibri"/>
                <a:ea typeface="Calibri"/>
                <a:cs typeface="Calibri"/>
                <a:sym typeface="Calibri"/>
                <a:hlinkClick r:id="rId3">
                  <a:extLst>
                    <a:ext uri="{A12FA001-AC4F-418D-AE19-62706E023703}">
                      <ahyp:hlinkClr val="tx"/>
                    </a:ext>
                  </a:extLst>
                </a:hlinkClick>
              </a:rPr>
              <a:t>Barilla</a:t>
            </a:r>
            <a:endParaRPr/>
          </a:p>
          <a:p>
            <a:pPr indent="0" lvl="0" marL="0" marR="0" rtl="0" algn="ctr">
              <a:lnSpc>
                <a:spcPct val="100000"/>
              </a:lnSpc>
              <a:spcBef>
                <a:spcPts val="0"/>
              </a:spcBef>
              <a:spcAft>
                <a:spcPts val="0"/>
              </a:spcAft>
              <a:buClr>
                <a:schemeClr val="dk1"/>
              </a:buClr>
              <a:buSzPts val="3100"/>
              <a:buFont typeface="Calibri"/>
              <a:buNone/>
            </a:pPr>
            <a:r>
              <a:rPr b="0" i="0" lang="en-US" sz="3100" u="sng">
                <a:solidFill>
                  <a:schemeClr val="dk1"/>
                </a:solidFill>
                <a:latin typeface="Calibri"/>
                <a:ea typeface="Calibri"/>
                <a:cs typeface="Calibri"/>
                <a:sym typeface="Calibri"/>
                <a:hlinkClick r:id="rId4">
                  <a:extLst>
                    <a:ext uri="{A12FA001-AC4F-418D-AE19-62706E023703}">
                      <ahyp:hlinkClr val="tx"/>
                    </a:ext>
                  </a:extLst>
                </a:hlinkClick>
              </a:rPr>
              <a:t>1983</a:t>
            </a:r>
            <a:endParaRPr/>
          </a:p>
          <a:p>
            <a:pPr indent="0" lvl="0" marL="0" marR="0" rtl="0" algn="ctr">
              <a:lnSpc>
                <a:spcPct val="100000"/>
              </a:lnSpc>
              <a:spcBef>
                <a:spcPts val="0"/>
              </a:spcBef>
              <a:spcAft>
                <a:spcPts val="0"/>
              </a:spcAft>
              <a:buClr>
                <a:schemeClr val="dk1"/>
              </a:buClr>
              <a:buSzPts val="3100"/>
              <a:buFont typeface="Calibri"/>
              <a:buNone/>
            </a:pPr>
            <a:r>
              <a:rPr b="0" i="0" lang="en-US" sz="3100" u="sng">
                <a:solidFill>
                  <a:schemeClr val="dk1"/>
                </a:solidFill>
                <a:latin typeface="Calibri"/>
                <a:ea typeface="Calibri"/>
                <a:cs typeface="Calibri"/>
                <a:sym typeface="Calibri"/>
                <a:hlinkClick r:id="rId5">
                  <a:extLst>
                    <a:ext uri="{A12FA001-AC4F-418D-AE19-62706E023703}">
                      <ahyp:hlinkClr val="tx"/>
                    </a:ext>
                  </a:extLst>
                </a:hlinkClick>
              </a:rPr>
              <a:t>https://www.youtube.com/watch?v=YHn8Zg1XJ74</a:t>
            </a:r>
            <a:endParaRPr/>
          </a:p>
          <a:p>
            <a:pPr indent="0" lvl="0" marL="0" marR="0" rtl="0" algn="ctr">
              <a:lnSpc>
                <a:spcPct val="100000"/>
              </a:lnSpc>
              <a:spcBef>
                <a:spcPts val="0"/>
              </a:spcBef>
              <a:spcAft>
                <a:spcPts val="0"/>
              </a:spcAft>
              <a:buClr>
                <a:schemeClr val="dk1"/>
              </a:buClr>
              <a:buSzPts val="3100"/>
              <a:buFont typeface="Calibri"/>
              <a:buNone/>
            </a:pPr>
            <a:r>
              <a:t/>
            </a:r>
            <a:endParaRPr b="0" i="0" sz="31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3100"/>
              <a:buFont typeface="Calibri"/>
              <a:buNone/>
            </a:pPr>
            <a:r>
              <a:rPr b="0" i="0" lang="en-US" sz="3100" u="none">
                <a:solidFill>
                  <a:schemeClr val="dk1"/>
                </a:solidFill>
                <a:latin typeface="Calibri"/>
                <a:ea typeface="Calibri"/>
                <a:cs typeface="Calibri"/>
                <a:sym typeface="Calibri"/>
              </a:rPr>
              <a:t>2021</a:t>
            </a:r>
            <a:endParaRPr/>
          </a:p>
          <a:p>
            <a:pPr indent="0" lvl="0" marL="0" marR="0" rtl="0" algn="ctr">
              <a:lnSpc>
                <a:spcPct val="100000"/>
              </a:lnSpc>
              <a:spcBef>
                <a:spcPts val="0"/>
              </a:spcBef>
              <a:spcAft>
                <a:spcPts val="0"/>
              </a:spcAft>
              <a:buClr>
                <a:schemeClr val="dk1"/>
              </a:buClr>
              <a:buSzPts val="3100"/>
              <a:buFont typeface="Calibri"/>
              <a:buNone/>
            </a:pPr>
            <a:r>
              <a:rPr b="0" i="0" lang="en-US" sz="3100" u="none">
                <a:solidFill>
                  <a:schemeClr val="dk1"/>
                </a:solidFill>
                <a:latin typeface="Calibri"/>
                <a:ea typeface="Calibri"/>
                <a:cs typeface="Calibri"/>
                <a:sym typeface="Calibri"/>
              </a:rPr>
              <a:t>https://www.youtube.com/watch?v=YCvyJT9f6SA</a:t>
            </a:r>
            <a:endParaRPr/>
          </a:p>
          <a:p>
            <a:pPr indent="0" lvl="0" marL="0" marR="0" rtl="0" algn="l">
              <a:lnSpc>
                <a:spcPct val="100000"/>
              </a:lnSpc>
              <a:spcBef>
                <a:spcPts val="0"/>
              </a:spcBef>
              <a:spcAft>
                <a:spcPts val="0"/>
              </a:spcAft>
              <a:buNone/>
            </a:pPr>
            <a:r>
              <a:t/>
            </a:r>
            <a:endParaRPr b="0" i="0" sz="3100" u="none">
              <a:solidFill>
                <a:schemeClr val="dk1"/>
              </a:solidFill>
              <a:latin typeface="Calibri"/>
              <a:ea typeface="Calibri"/>
              <a:cs typeface="Calibri"/>
              <a:sym typeface="Calibri"/>
            </a:endParaRPr>
          </a:p>
        </p:txBody>
      </p:sp>
      <p:sp>
        <p:nvSpPr>
          <p:cNvPr id="272" name="Google Shape;272;p31"/>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273" name="Google Shape;273;p31"/>
          <p:cNvPicPr preferRelativeResize="0"/>
          <p:nvPr>
            <p:ph idx="4294967295" type="body"/>
          </p:nvPr>
        </p:nvPicPr>
        <p:blipFill rotWithShape="1">
          <a:blip r:embed="rId6">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32"/>
          <p:cNvSpPr txBox="1"/>
          <p:nvPr/>
        </p:nvSpPr>
        <p:spPr>
          <a:xfrm>
            <a:off x="1351750" y="1368787"/>
            <a:ext cx="6330900" cy="3699000"/>
          </a:xfrm>
          <a:prstGeom prst="rect">
            <a:avLst/>
          </a:prstGeom>
          <a:solidFill>
            <a:schemeClr val="lt1"/>
          </a:solidFill>
          <a:ln cap="flat" cmpd="sng" w="254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Mutti 2014: </a:t>
            </a:r>
            <a:r>
              <a:rPr b="0" i="0" lang="en-US" sz="1800" u="sng">
                <a:solidFill>
                  <a:srgbClr val="000000"/>
                </a:solidFill>
                <a:latin typeface="Calibri"/>
                <a:ea typeface="Calibri"/>
                <a:cs typeface="Calibri"/>
                <a:sym typeface="Calibri"/>
                <a:hlinkClick r:id="rId3">
                  <a:extLst>
                    <a:ext uri="{A12FA001-AC4F-418D-AE19-62706E023703}">
                      <ahyp:hlinkClr val="tx"/>
                    </a:ext>
                  </a:extLst>
                </a:hlinkClick>
              </a:rPr>
              <a:t>https://www.youtube.com/watch?v=ph4mIBqx1FI</a:t>
            </a:r>
            <a:endParaRPr/>
          </a:p>
          <a:p>
            <a:pPr indent="0" lvl="0" marL="0" marR="0" rtl="0" algn="l">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Mutti 2017: </a:t>
            </a:r>
            <a:r>
              <a:rPr b="0" i="0" lang="en-US" sz="1800" u="sng">
                <a:solidFill>
                  <a:srgbClr val="000000"/>
                </a:solidFill>
                <a:latin typeface="Calibri"/>
                <a:ea typeface="Calibri"/>
                <a:cs typeface="Calibri"/>
                <a:sym typeface="Calibri"/>
                <a:hlinkClick r:id="rId4">
                  <a:extLst>
                    <a:ext uri="{A12FA001-AC4F-418D-AE19-62706E023703}">
                      <ahyp:hlinkClr val="tx"/>
                    </a:ext>
                  </a:extLst>
                </a:hlinkClick>
              </a:rPr>
              <a:t>https://www.youtube.com/watch?v=c4UYuHsW0Jo</a:t>
            </a:r>
            <a:endParaRPr/>
          </a:p>
          <a:p>
            <a:pPr indent="0" lvl="0" marL="0" marR="0" rtl="0" algn="l">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 </a:t>
            </a:r>
            <a:endParaRPr/>
          </a:p>
          <a:p>
            <a:pPr indent="0" lvl="0" marL="0" marR="0" rtl="0" algn="l">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 </a:t>
            </a:r>
            <a:endParaRPr/>
          </a:p>
          <a:p>
            <a:pPr indent="0" lvl="0" marL="0" marR="0" rtl="0" algn="l">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Cirio 2015: </a:t>
            </a:r>
            <a:r>
              <a:rPr b="0" i="0" lang="en-US" sz="1800" u="sng">
                <a:solidFill>
                  <a:srgbClr val="000000"/>
                </a:solidFill>
                <a:latin typeface="Calibri"/>
                <a:ea typeface="Calibri"/>
                <a:cs typeface="Calibri"/>
                <a:sym typeface="Calibri"/>
                <a:hlinkClick r:id="rId5">
                  <a:extLst>
                    <a:ext uri="{A12FA001-AC4F-418D-AE19-62706E023703}">
                      <ahyp:hlinkClr val="tx"/>
                    </a:ext>
                  </a:extLst>
                </a:hlinkClick>
              </a:rPr>
              <a:t>https://www.youtube.com/watch?v=OfsmBMSyW88</a:t>
            </a:r>
            <a:endParaRPr/>
          </a:p>
          <a:p>
            <a:pPr indent="0" lvl="0" marL="0" marR="0" rtl="0" algn="l">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Cirio 2017: </a:t>
            </a:r>
            <a:r>
              <a:rPr b="0" i="0" lang="en-US" sz="1800" u="sng">
                <a:solidFill>
                  <a:srgbClr val="000000"/>
                </a:solidFill>
                <a:latin typeface="Calibri"/>
                <a:ea typeface="Calibri"/>
                <a:cs typeface="Calibri"/>
                <a:sym typeface="Calibri"/>
                <a:hlinkClick r:id="rId6">
                  <a:extLst>
                    <a:ext uri="{A12FA001-AC4F-418D-AE19-62706E023703}">
                      <ahyp:hlinkClr val="tx"/>
                    </a:ext>
                  </a:extLst>
                </a:hlinkClick>
              </a:rPr>
              <a:t>https://www.youtube.com/watch?v=HkJhM5DwjE4</a:t>
            </a:r>
            <a:endParaRPr b="0" i="0" sz="1800" u="non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3100"/>
              <a:buFont typeface="Calibri"/>
              <a:buNone/>
            </a:pPr>
            <a:r>
              <a:t/>
            </a:r>
            <a:endParaRPr b="0" i="0" sz="3100" u="non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Il primo è del brand PETTI : </a:t>
            </a:r>
            <a:r>
              <a:rPr b="0" i="0" lang="en-US" sz="1800" u="sng">
                <a:solidFill>
                  <a:srgbClr val="000000"/>
                </a:solidFill>
                <a:latin typeface="Calibri"/>
                <a:ea typeface="Calibri"/>
                <a:cs typeface="Calibri"/>
                <a:sym typeface="Calibri"/>
                <a:hlinkClick r:id="rId7">
                  <a:extLst>
                    <a:ext uri="{A12FA001-AC4F-418D-AE19-62706E023703}">
                      <ahyp:hlinkClr val="tx"/>
                    </a:ext>
                  </a:extLst>
                </a:hlinkClick>
              </a:rPr>
              <a:t>https://m.youtube.com/watch?v=k1w5uj55-9k</a:t>
            </a:r>
            <a:endParaRPr/>
          </a:p>
          <a:p>
            <a:pPr indent="0" lvl="0" marL="0" marR="0" rtl="0" algn="l">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Il secondo del brand LA TORRENTE : </a:t>
            </a:r>
            <a:r>
              <a:rPr b="0" i="0" lang="en-US" sz="1800" u="sng">
                <a:solidFill>
                  <a:srgbClr val="000000"/>
                </a:solidFill>
                <a:latin typeface="Calibri"/>
                <a:ea typeface="Calibri"/>
                <a:cs typeface="Calibri"/>
                <a:sym typeface="Calibri"/>
                <a:hlinkClick r:id="rId8">
                  <a:extLst>
                    <a:ext uri="{A12FA001-AC4F-418D-AE19-62706E023703}">
                      <ahyp:hlinkClr val="tx"/>
                    </a:ext>
                  </a:extLst>
                </a:hlinkClick>
              </a:rPr>
              <a:t>https://m.youtube.com/watch?v=7j7m_X_sw4E</a:t>
            </a:r>
            <a:endParaRPr b="0" i="0" sz="1800" u="non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800" u="none">
              <a:solidFill>
                <a:srgbClr val="000000"/>
              </a:solidFill>
              <a:latin typeface="Calibri"/>
              <a:ea typeface="Calibri"/>
              <a:cs typeface="Calibri"/>
              <a:sym typeface="Calibri"/>
            </a:endParaRPr>
          </a:p>
        </p:txBody>
      </p:sp>
      <p:sp>
        <p:nvSpPr>
          <p:cNvPr id="280" name="Google Shape;280;p32"/>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281" name="Google Shape;281;p32"/>
          <p:cNvPicPr preferRelativeResize="0"/>
          <p:nvPr>
            <p:ph idx="4294967295" type="body"/>
          </p:nvPr>
        </p:nvPicPr>
        <p:blipFill rotWithShape="1">
          <a:blip r:embed="rId9">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33"/>
          <p:cNvSpPr txBox="1"/>
          <p:nvPr/>
        </p:nvSpPr>
        <p:spPr>
          <a:xfrm>
            <a:off x="1351750" y="1589100"/>
            <a:ext cx="6330900" cy="3699000"/>
          </a:xfrm>
          <a:prstGeom prst="rect">
            <a:avLst/>
          </a:prstGeom>
          <a:solidFill>
            <a:schemeClr val="lt1"/>
          </a:solidFill>
          <a:ln cap="flat" cmpd="sng" w="254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Mutti 2014: </a:t>
            </a:r>
            <a:r>
              <a:rPr b="0" i="0" lang="en-US" sz="1800" u="sng">
                <a:solidFill>
                  <a:srgbClr val="000000"/>
                </a:solidFill>
                <a:latin typeface="Calibri"/>
                <a:ea typeface="Calibri"/>
                <a:cs typeface="Calibri"/>
                <a:sym typeface="Calibri"/>
                <a:hlinkClick r:id="rId3">
                  <a:extLst>
                    <a:ext uri="{A12FA001-AC4F-418D-AE19-62706E023703}">
                      <ahyp:hlinkClr val="tx"/>
                    </a:ext>
                  </a:extLst>
                </a:hlinkClick>
              </a:rPr>
              <a:t>https://www.youtube.com/watch?v=ph4mIBqx1FI</a:t>
            </a:r>
            <a:endParaRPr/>
          </a:p>
          <a:p>
            <a:pPr indent="0" lvl="0" marL="0" marR="0" rtl="0" algn="l">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Mutti 2017: </a:t>
            </a:r>
            <a:r>
              <a:rPr b="0" i="0" lang="en-US" sz="1800" u="sng">
                <a:solidFill>
                  <a:srgbClr val="000000"/>
                </a:solidFill>
                <a:latin typeface="Calibri"/>
                <a:ea typeface="Calibri"/>
                <a:cs typeface="Calibri"/>
                <a:sym typeface="Calibri"/>
                <a:hlinkClick r:id="rId4">
                  <a:extLst>
                    <a:ext uri="{A12FA001-AC4F-418D-AE19-62706E023703}">
                      <ahyp:hlinkClr val="tx"/>
                    </a:ext>
                  </a:extLst>
                </a:hlinkClick>
              </a:rPr>
              <a:t>https://www.youtube.com/watch?v=c4UYuHsW0Jo</a:t>
            </a:r>
            <a:endParaRPr/>
          </a:p>
          <a:p>
            <a:pPr indent="0" lvl="0" marL="0" marR="0" rtl="0" algn="l">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 </a:t>
            </a:r>
            <a:endParaRPr/>
          </a:p>
          <a:p>
            <a:pPr indent="0" lvl="0" marL="0" marR="0" rtl="0" algn="l">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 </a:t>
            </a:r>
            <a:endParaRPr/>
          </a:p>
          <a:p>
            <a:pPr indent="0" lvl="0" marL="0" marR="0" rtl="0" algn="l">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Cirio 2015: </a:t>
            </a:r>
            <a:r>
              <a:rPr b="0" i="0" lang="en-US" sz="1800" u="sng">
                <a:solidFill>
                  <a:srgbClr val="000000"/>
                </a:solidFill>
                <a:latin typeface="Calibri"/>
                <a:ea typeface="Calibri"/>
                <a:cs typeface="Calibri"/>
                <a:sym typeface="Calibri"/>
                <a:hlinkClick r:id="rId5">
                  <a:extLst>
                    <a:ext uri="{A12FA001-AC4F-418D-AE19-62706E023703}">
                      <ahyp:hlinkClr val="tx"/>
                    </a:ext>
                  </a:extLst>
                </a:hlinkClick>
              </a:rPr>
              <a:t>https://www.youtube.com/watch?v=OfsmBMSyW88</a:t>
            </a:r>
            <a:endParaRPr/>
          </a:p>
          <a:p>
            <a:pPr indent="0" lvl="0" marL="0" marR="0" rtl="0" algn="l">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Cirio 2017: </a:t>
            </a:r>
            <a:r>
              <a:rPr b="0" i="0" lang="en-US" sz="1800" u="sng">
                <a:solidFill>
                  <a:srgbClr val="000000"/>
                </a:solidFill>
                <a:latin typeface="Calibri"/>
                <a:ea typeface="Calibri"/>
                <a:cs typeface="Calibri"/>
                <a:sym typeface="Calibri"/>
                <a:hlinkClick r:id="rId6">
                  <a:extLst>
                    <a:ext uri="{A12FA001-AC4F-418D-AE19-62706E023703}">
                      <ahyp:hlinkClr val="tx"/>
                    </a:ext>
                  </a:extLst>
                </a:hlinkClick>
              </a:rPr>
              <a:t>https://www.youtube.com/watch?v=HkJhM5DwjE4</a:t>
            </a:r>
            <a:endParaRPr b="0" i="0" sz="1800" u="non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3100"/>
              <a:buFont typeface="Calibri"/>
              <a:buNone/>
            </a:pPr>
            <a:r>
              <a:t/>
            </a:r>
            <a:endParaRPr b="0" i="0" sz="3100" u="non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Il primo è del brand PETTI : </a:t>
            </a:r>
            <a:r>
              <a:rPr b="0" i="0" lang="en-US" sz="1800" u="sng">
                <a:solidFill>
                  <a:srgbClr val="000000"/>
                </a:solidFill>
                <a:latin typeface="Calibri"/>
                <a:ea typeface="Calibri"/>
                <a:cs typeface="Calibri"/>
                <a:sym typeface="Calibri"/>
                <a:hlinkClick r:id="rId7">
                  <a:extLst>
                    <a:ext uri="{A12FA001-AC4F-418D-AE19-62706E023703}">
                      <ahyp:hlinkClr val="tx"/>
                    </a:ext>
                  </a:extLst>
                </a:hlinkClick>
              </a:rPr>
              <a:t>https://m.youtube.com/watch?v=k1w5uj55-9k</a:t>
            </a:r>
            <a:endParaRPr/>
          </a:p>
          <a:p>
            <a:pPr indent="0" lvl="0" marL="0" marR="0" rtl="0" algn="l">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Il secondo del brand LA TORRENTE : </a:t>
            </a:r>
            <a:r>
              <a:rPr b="0" i="0" lang="en-US" sz="1800" u="sng">
                <a:solidFill>
                  <a:srgbClr val="000000"/>
                </a:solidFill>
                <a:latin typeface="Calibri"/>
                <a:ea typeface="Calibri"/>
                <a:cs typeface="Calibri"/>
                <a:sym typeface="Calibri"/>
                <a:hlinkClick r:id="rId8">
                  <a:extLst>
                    <a:ext uri="{A12FA001-AC4F-418D-AE19-62706E023703}">
                      <ahyp:hlinkClr val="tx"/>
                    </a:ext>
                  </a:extLst>
                </a:hlinkClick>
              </a:rPr>
              <a:t>https://m.youtube.com/watch?v=7j7m_X_sw4E</a:t>
            </a:r>
            <a:endParaRPr b="0" i="0" sz="1800" u="non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800" u="none">
              <a:solidFill>
                <a:srgbClr val="000000"/>
              </a:solidFill>
              <a:latin typeface="Calibri"/>
              <a:ea typeface="Calibri"/>
              <a:cs typeface="Calibri"/>
              <a:sym typeface="Calibri"/>
            </a:endParaRPr>
          </a:p>
        </p:txBody>
      </p:sp>
      <p:sp>
        <p:nvSpPr>
          <p:cNvPr id="288" name="Google Shape;288;p33"/>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289" name="Google Shape;289;p33"/>
          <p:cNvPicPr preferRelativeResize="0"/>
          <p:nvPr>
            <p:ph idx="4294967295" type="body"/>
          </p:nvPr>
        </p:nvPicPr>
        <p:blipFill rotWithShape="1">
          <a:blip r:embed="rId9">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4"/>
          <p:cNvSpPr txBox="1"/>
          <p:nvPr/>
        </p:nvSpPr>
        <p:spPr>
          <a:xfrm>
            <a:off x="1351750" y="1509687"/>
            <a:ext cx="6330900" cy="3699000"/>
          </a:xfrm>
          <a:prstGeom prst="rect">
            <a:avLst/>
          </a:prstGeom>
          <a:solidFill>
            <a:schemeClr val="lt1"/>
          </a:solidFill>
          <a:ln cap="flat" cmpd="sng" w="254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0" i="0" lang="en-US" sz="1800" u="sng">
                <a:solidFill>
                  <a:srgbClr val="000000"/>
                </a:solidFill>
                <a:latin typeface="Calibri"/>
                <a:ea typeface="Calibri"/>
                <a:cs typeface="Calibri"/>
                <a:sym typeface="Calibri"/>
                <a:hlinkClick r:id="rId3">
                  <a:extLst>
                    <a:ext uri="{A12FA001-AC4F-418D-AE19-62706E023703}">
                      <ahyp:hlinkClr val="tx"/>
                    </a:ext>
                  </a:extLst>
                </a:hlinkClick>
              </a:rPr>
              <a:t>https://www.youtube.com/watch?v=PG-LbSi0_FI</a:t>
            </a:r>
            <a:endParaRPr/>
          </a:p>
          <a:p>
            <a:pPr indent="0" lvl="0" marL="0" marR="0" rtl="0" algn="l">
              <a:lnSpc>
                <a:spcPct val="100000"/>
              </a:lnSpc>
              <a:spcBef>
                <a:spcPts val="0"/>
              </a:spcBef>
              <a:spcAft>
                <a:spcPts val="0"/>
              </a:spcAft>
              <a:buClr>
                <a:schemeClr val="dk1"/>
              </a:buClr>
              <a:buSzPts val="3100"/>
              <a:buFont typeface="Calibri"/>
              <a:buNone/>
            </a:pPr>
            <a:r>
              <a:t/>
            </a:r>
            <a:endParaRPr b="0" i="0" sz="3100" u="non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3100"/>
              <a:buFont typeface="Calibri"/>
              <a:buNone/>
            </a:pPr>
            <a:r>
              <a:t/>
            </a:r>
            <a:endParaRPr b="0" i="0" sz="3100" u="non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3100" u="none">
              <a:solidFill>
                <a:schemeClr val="dk1"/>
              </a:solidFill>
              <a:latin typeface="Calibri"/>
              <a:ea typeface="Calibri"/>
              <a:cs typeface="Calibri"/>
              <a:sym typeface="Calibri"/>
            </a:endParaRPr>
          </a:p>
        </p:txBody>
      </p:sp>
      <p:sp>
        <p:nvSpPr>
          <p:cNvPr id="296" name="Google Shape;296;p34"/>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297" name="Google Shape;297;p34"/>
          <p:cNvPicPr preferRelativeResize="0"/>
          <p:nvPr>
            <p:ph idx="4294967295" type="body"/>
          </p:nvPr>
        </p:nvPicPr>
        <p:blipFill rotWithShape="1">
          <a:blip r:embed="rId4">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2" name="Shape 82"/>
        <p:cNvGrpSpPr/>
        <p:nvPr/>
      </p:nvGrpSpPr>
      <p:grpSpPr>
        <a:xfrm>
          <a:off x="0" y="0"/>
          <a:ext cx="0" cy="0"/>
          <a:chOff x="0" y="0"/>
          <a:chExt cx="0" cy="0"/>
        </a:xfrm>
      </p:grpSpPr>
      <p:sp>
        <p:nvSpPr>
          <p:cNvPr id="83" name="Google Shape;83;p3"/>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pic>
        <p:nvPicPr>
          <p:cNvPr id="84" name="Google Shape;84;p3"/>
          <p:cNvPicPr preferRelativeResize="0"/>
          <p:nvPr/>
        </p:nvPicPr>
        <p:blipFill rotWithShape="1">
          <a:blip r:embed="rId3">
            <a:alphaModFix/>
          </a:blip>
          <a:srcRect b="0" l="0" r="0" t="0"/>
          <a:stretch/>
        </p:blipFill>
        <p:spPr>
          <a:xfrm>
            <a:off x="309562" y="1749425"/>
            <a:ext cx="7902575" cy="3990975"/>
          </a:xfrm>
          <a:prstGeom prst="rect">
            <a:avLst/>
          </a:prstGeom>
          <a:noFill/>
          <a:ln>
            <a:noFill/>
          </a:ln>
        </p:spPr>
      </p:pic>
      <p:sp>
        <p:nvSpPr>
          <p:cNvPr id="85" name="Google Shape;85;p3"/>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86" name="Google Shape;86;p3"/>
          <p:cNvPicPr preferRelativeResize="0"/>
          <p:nvPr>
            <p:ph idx="1" type="body"/>
          </p:nvPr>
        </p:nvPicPr>
        <p:blipFill rotWithShape="1">
          <a:blip r:embed="rId4">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pic>
        <p:nvPicPr>
          <p:cNvPr id="303" name="Google Shape;303;p35"/>
          <p:cNvPicPr preferRelativeResize="0"/>
          <p:nvPr/>
        </p:nvPicPr>
        <p:blipFill rotWithShape="1">
          <a:blip r:embed="rId3">
            <a:alphaModFix/>
          </a:blip>
          <a:srcRect b="0" l="0" r="0" t="14682"/>
          <a:stretch/>
        </p:blipFill>
        <p:spPr>
          <a:xfrm>
            <a:off x="454025" y="777850"/>
            <a:ext cx="8126411" cy="5200650"/>
          </a:xfrm>
          <a:prstGeom prst="rect">
            <a:avLst/>
          </a:prstGeom>
          <a:noFill/>
          <a:ln>
            <a:noFill/>
          </a:ln>
        </p:spPr>
      </p:pic>
      <p:sp>
        <p:nvSpPr>
          <p:cNvPr id="304" name="Google Shape;304;p35"/>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305" name="Google Shape;305;p35"/>
          <p:cNvPicPr preferRelativeResize="0"/>
          <p:nvPr>
            <p:ph idx="4294967295" type="body"/>
          </p:nvPr>
        </p:nvPicPr>
        <p:blipFill rotWithShape="1">
          <a:blip r:embed="rId4">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36"/>
          <p:cNvSpPr txBox="1"/>
          <p:nvPr/>
        </p:nvSpPr>
        <p:spPr>
          <a:xfrm>
            <a:off x="196063" y="1044137"/>
            <a:ext cx="8643900" cy="4894800"/>
          </a:xfrm>
          <a:prstGeom prst="rect">
            <a:avLst/>
          </a:prstGeom>
          <a:noFill/>
          <a:ln>
            <a:noFill/>
          </a:ln>
        </p:spPr>
        <p:txBody>
          <a:bodyPr anchorCtr="0" anchor="t" bIns="45700" lIns="91425" spcFirstLastPara="1" rIns="91425" wrap="square" tIns="45700">
            <a:spAutoFit/>
          </a:bodyPr>
          <a:lstStyle/>
          <a:p>
            <a:pPr indent="-338137" lvl="0" marL="338137"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Gli obiettivi della comunicazione</a:t>
            </a:r>
            <a:endParaRPr b="0" i="1" sz="2100" u="none">
              <a:solidFill>
                <a:srgbClr val="E60C0C"/>
              </a:solidFill>
              <a:latin typeface="Verdana"/>
              <a:ea typeface="Verdana"/>
              <a:cs typeface="Verdana"/>
              <a:sym typeface="Verdana"/>
            </a:endParaRPr>
          </a:p>
          <a:p>
            <a:pPr indent="-338137" lvl="0" marL="338137" marR="0" rtl="0" algn="r">
              <a:lnSpc>
                <a:spcPct val="100000"/>
              </a:lnSpc>
              <a:spcBef>
                <a:spcPts val="0"/>
              </a:spcBef>
              <a:spcAft>
                <a:spcPts val="0"/>
              </a:spcAft>
              <a:buClr>
                <a:schemeClr val="dk1"/>
              </a:buClr>
              <a:buSzPts val="2100"/>
              <a:buFont typeface="Calibri"/>
              <a:buNone/>
            </a:pPr>
            <a:r>
              <a:t/>
            </a:r>
            <a:endParaRPr b="0" i="1" sz="2100" u="none">
              <a:solidFill>
                <a:srgbClr val="E60C0C"/>
              </a:solidFill>
              <a:latin typeface="Verdana"/>
              <a:ea typeface="Verdana"/>
              <a:cs typeface="Verdana"/>
              <a:sym typeface="Verdana"/>
            </a:endParaRPr>
          </a:p>
          <a:p>
            <a:pPr indent="-338137" lvl="0" marL="338137" marR="0" rtl="0" algn="l">
              <a:lnSpc>
                <a:spcPct val="100000"/>
              </a:lnSpc>
              <a:spcBef>
                <a:spcPts val="0"/>
              </a:spcBef>
              <a:spcAft>
                <a:spcPts val="0"/>
              </a:spcAft>
              <a:buClr>
                <a:schemeClr val="dk1"/>
              </a:buClr>
              <a:buSzPts val="2100"/>
              <a:buFont typeface="Calibri"/>
              <a:buAutoNum type="arabicPeriod" startAt="4"/>
            </a:pPr>
            <a:r>
              <a:rPr b="0" i="1" lang="en-US" sz="2100" u="none">
                <a:solidFill>
                  <a:schemeClr val="dk1"/>
                </a:solidFill>
                <a:latin typeface="Arial"/>
                <a:ea typeface="Arial"/>
                <a:cs typeface="Arial"/>
                <a:sym typeface="Arial"/>
              </a:rPr>
              <a:t>Risposta relazionale</a:t>
            </a:r>
            <a:endParaRPr/>
          </a:p>
          <a:p>
            <a:pPr indent="-204786" lvl="0" marL="338137" marR="0" rtl="0" algn="l">
              <a:lnSpc>
                <a:spcPct val="100000"/>
              </a:lnSpc>
              <a:spcBef>
                <a:spcPts val="0"/>
              </a:spcBef>
              <a:spcAft>
                <a:spcPts val="0"/>
              </a:spcAft>
              <a:buClr>
                <a:schemeClr val="dk1"/>
              </a:buClr>
              <a:buSzPts val="2100"/>
              <a:buFont typeface="Calibri"/>
              <a:buNone/>
            </a:pPr>
            <a:r>
              <a:t/>
            </a:r>
            <a:endParaRPr b="0" i="1" sz="2100" u="none">
              <a:solidFill>
                <a:schemeClr val="dk1"/>
              </a:solidFill>
              <a:latin typeface="Arial"/>
              <a:ea typeface="Arial"/>
              <a:cs typeface="Arial"/>
              <a:sym typeface="Arial"/>
            </a:endParaRPr>
          </a:p>
          <a:p>
            <a:pPr indent="-338137" lvl="0" marL="338137" marR="0" rtl="0" algn="l">
              <a:lnSpc>
                <a:spcPct val="100000"/>
              </a:lnSpc>
              <a:spcBef>
                <a:spcPts val="0"/>
              </a:spcBef>
              <a:spcAft>
                <a:spcPts val="0"/>
              </a:spcAft>
              <a:buClr>
                <a:schemeClr val="dk1"/>
              </a:buClr>
              <a:buSzPts val="2100"/>
              <a:buFont typeface="Calibri"/>
              <a:buNone/>
            </a:pPr>
            <a:r>
              <a:rPr b="1" i="0" lang="en-US" sz="2100" u="none">
                <a:solidFill>
                  <a:schemeClr val="dk1"/>
                </a:solidFill>
                <a:latin typeface="Calibri"/>
                <a:ea typeface="Calibri"/>
                <a:cs typeface="Calibri"/>
                <a:sym typeface="Calibri"/>
              </a:rPr>
              <a:t>- Soddisfazione</a:t>
            </a:r>
            <a:r>
              <a:rPr b="0" i="0" lang="en-US" sz="2100" u="none">
                <a:solidFill>
                  <a:schemeClr val="dk1"/>
                </a:solidFill>
                <a:latin typeface="Calibri"/>
                <a:ea typeface="Calibri"/>
                <a:cs typeface="Calibri"/>
                <a:sym typeface="Calibri"/>
              </a:rPr>
              <a:t>: deriva dal continuo confronto tra valore atteso e percepito;</a:t>
            </a:r>
            <a:endParaRPr/>
          </a:p>
          <a:p>
            <a:pPr indent="-338137" lvl="0" marL="338137" marR="0" rtl="0" algn="l">
              <a:lnSpc>
                <a:spcPct val="100000"/>
              </a:lnSpc>
              <a:spcBef>
                <a:spcPts val="0"/>
              </a:spcBef>
              <a:spcAft>
                <a:spcPts val="0"/>
              </a:spcAft>
              <a:buClr>
                <a:schemeClr val="dk1"/>
              </a:buClr>
              <a:buSzPts val="2100"/>
              <a:buFont typeface="Calibri"/>
              <a:buNone/>
            </a:pPr>
            <a:r>
              <a:rPr b="1" i="0" lang="en-US" sz="2100" u="none">
                <a:solidFill>
                  <a:schemeClr val="dk1"/>
                </a:solidFill>
                <a:latin typeface="Calibri"/>
                <a:ea typeface="Calibri"/>
                <a:cs typeface="Calibri"/>
                <a:sym typeface="Calibri"/>
              </a:rPr>
              <a:t>- Fiducia</a:t>
            </a:r>
            <a:r>
              <a:rPr b="0" i="0" lang="en-US" sz="2100" u="none">
                <a:solidFill>
                  <a:schemeClr val="dk1"/>
                </a:solidFill>
                <a:latin typeface="Calibri"/>
                <a:ea typeface="Calibri"/>
                <a:cs typeface="Calibri"/>
                <a:sym typeface="Calibri"/>
              </a:rPr>
              <a:t>: emerge dalla “sedimentazione” di atteggiamenti</a:t>
            </a:r>
            <a:endParaRPr/>
          </a:p>
          <a:p>
            <a:pPr indent="-338137" lvl="0" marL="338137" marR="0" rtl="0" algn="l">
              <a:lnSpc>
                <a:spcPct val="100000"/>
              </a:lnSpc>
              <a:spcBef>
                <a:spcPts val="0"/>
              </a:spcBef>
              <a:spcAft>
                <a:spcPts val="0"/>
              </a:spcAft>
              <a:buClr>
                <a:schemeClr val="dk1"/>
              </a:buClr>
              <a:buSzPts val="2100"/>
              <a:buFont typeface="Calibri"/>
              <a:buNone/>
            </a:pPr>
            <a:r>
              <a:rPr b="0" i="0" lang="en-US" sz="2100" u="none">
                <a:solidFill>
                  <a:schemeClr val="dk1"/>
                </a:solidFill>
                <a:latin typeface="Calibri"/>
                <a:ea typeface="Calibri"/>
                <a:cs typeface="Calibri"/>
                <a:sym typeface="Calibri"/>
              </a:rPr>
              <a:t>favorevoli (flussi di soddisfazione);</a:t>
            </a:r>
            <a:endParaRPr/>
          </a:p>
          <a:p>
            <a:pPr indent="-338137" lvl="0" marL="338137" marR="0" rtl="0" algn="l">
              <a:lnSpc>
                <a:spcPct val="100000"/>
              </a:lnSpc>
              <a:spcBef>
                <a:spcPts val="0"/>
              </a:spcBef>
              <a:spcAft>
                <a:spcPts val="0"/>
              </a:spcAft>
              <a:buClr>
                <a:schemeClr val="dk1"/>
              </a:buClr>
              <a:buSzPts val="2100"/>
              <a:buFont typeface="Calibri"/>
              <a:buNone/>
            </a:pPr>
            <a:r>
              <a:rPr b="1" i="0" lang="en-US" sz="2100" u="none">
                <a:solidFill>
                  <a:schemeClr val="dk1"/>
                </a:solidFill>
                <a:latin typeface="Calibri"/>
                <a:ea typeface="Calibri"/>
                <a:cs typeface="Calibri"/>
                <a:sym typeface="Calibri"/>
              </a:rPr>
              <a:t>- Fedeltà comportamentale</a:t>
            </a:r>
            <a:r>
              <a:rPr b="0" i="0" lang="en-US" sz="2100" u="none">
                <a:solidFill>
                  <a:schemeClr val="dk1"/>
                </a:solidFill>
                <a:latin typeface="Calibri"/>
                <a:ea typeface="Calibri"/>
                <a:cs typeface="Calibri"/>
                <a:sym typeface="Calibri"/>
              </a:rPr>
              <a:t>: ripetizione del comportamento che ha condotto all’accumulazione dello stock di fiducia;</a:t>
            </a:r>
            <a:endParaRPr/>
          </a:p>
          <a:p>
            <a:pPr indent="-338137" lvl="0" marL="338137" marR="0" rtl="0" algn="l">
              <a:lnSpc>
                <a:spcPct val="100000"/>
              </a:lnSpc>
              <a:spcBef>
                <a:spcPts val="0"/>
              </a:spcBef>
              <a:spcAft>
                <a:spcPts val="0"/>
              </a:spcAft>
              <a:buClr>
                <a:schemeClr val="dk1"/>
              </a:buClr>
              <a:buSzPts val="2100"/>
              <a:buFont typeface="Calibri"/>
              <a:buNone/>
            </a:pPr>
            <a:r>
              <a:rPr b="1" i="0" lang="en-US" sz="2100" u="none">
                <a:solidFill>
                  <a:schemeClr val="dk1"/>
                </a:solidFill>
                <a:latin typeface="Calibri"/>
                <a:ea typeface="Calibri"/>
                <a:cs typeface="Calibri"/>
                <a:sym typeface="Calibri"/>
              </a:rPr>
              <a:t>- Fedeltà mentale</a:t>
            </a:r>
            <a:r>
              <a:rPr b="0" i="0" lang="en-US" sz="2100" u="none">
                <a:solidFill>
                  <a:schemeClr val="dk1"/>
                </a:solidFill>
                <a:latin typeface="Calibri"/>
                <a:ea typeface="Calibri"/>
                <a:cs typeface="Calibri"/>
                <a:sym typeface="Calibri"/>
              </a:rPr>
              <a:t>: convinzione che l’offerta garantisca costantemente un differenziale di valore positivo rispetto alla concorrenza;</a:t>
            </a:r>
            <a:endParaRPr/>
          </a:p>
          <a:p>
            <a:pPr indent="-338137" lvl="0" marL="338137" marR="0" rtl="0" algn="l">
              <a:lnSpc>
                <a:spcPct val="100000"/>
              </a:lnSpc>
              <a:spcBef>
                <a:spcPts val="0"/>
              </a:spcBef>
              <a:spcAft>
                <a:spcPts val="0"/>
              </a:spcAft>
              <a:buClr>
                <a:schemeClr val="dk1"/>
              </a:buClr>
              <a:buSzPts val="2100"/>
              <a:buFont typeface="Calibri"/>
              <a:buNone/>
            </a:pPr>
            <a:r>
              <a:rPr b="1" i="0" lang="en-US" sz="2100" u="none">
                <a:solidFill>
                  <a:schemeClr val="dk1"/>
                </a:solidFill>
                <a:latin typeface="Calibri"/>
                <a:ea typeface="Calibri"/>
                <a:cs typeface="Calibri"/>
                <a:sym typeface="Calibri"/>
              </a:rPr>
              <a:t>- Lealtà (loyalty): </a:t>
            </a:r>
            <a:r>
              <a:rPr b="0" i="0" lang="en-US" sz="2100" u="none">
                <a:solidFill>
                  <a:schemeClr val="dk1"/>
                </a:solidFill>
                <a:latin typeface="Calibri"/>
                <a:ea typeface="Calibri"/>
                <a:cs typeface="Calibri"/>
                <a:sym typeface="Calibri"/>
              </a:rPr>
              <a:t>è il momento di maggiore pienezza di una relazione, che tende a divenire cooperativa, poiché oltre alla fedeltà comportamentale e mentale viene maturata la convinzione che la relazione si basi sui principi di equità, correttezza e reciprocità.</a:t>
            </a:r>
            <a:endParaRPr/>
          </a:p>
        </p:txBody>
      </p:sp>
      <p:sp>
        <p:nvSpPr>
          <p:cNvPr id="312" name="Google Shape;312;p36"/>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sp>
        <p:nvSpPr>
          <p:cNvPr id="313" name="Google Shape;313;p36"/>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314" name="Google Shape;314;p36"/>
          <p:cNvPicPr preferRelativeResize="0"/>
          <p:nvPr>
            <p:ph idx="4294967295" type="body"/>
          </p:nvPr>
        </p:nvPicPr>
        <p:blipFill rotWithShape="1">
          <a:blip r:embed="rId3">
            <a:alphaModFix/>
          </a:blip>
          <a:srcRect b="0" l="0" r="0" t="0"/>
          <a:stretch/>
        </p:blipFill>
        <p:spPr>
          <a:xfrm>
            <a:off x="158578" y="6080369"/>
            <a:ext cx="940200" cy="603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1">
                                            <p:txEl>
                                              <p:pRg end="0" st="0"/>
                                            </p:txEl>
                                          </p:spTgt>
                                        </p:tgtEl>
                                        <p:attrNameLst>
                                          <p:attrName>style.visibility</p:attrName>
                                        </p:attrNameLst>
                                      </p:cBhvr>
                                      <p:to>
                                        <p:strVal val="visible"/>
                                      </p:to>
                                    </p:set>
                                    <p:animEffect filter="fade" transition="in">
                                      <p:cBhvr>
                                        <p:cTn dur="500"/>
                                        <p:tgtEl>
                                          <p:spTgt spid="311">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1" st="1"/>
                                            </p:txEl>
                                          </p:spTgt>
                                        </p:tgtEl>
                                        <p:attrNameLst>
                                          <p:attrName>style.visibility</p:attrName>
                                        </p:attrNameLst>
                                      </p:cBhvr>
                                      <p:to>
                                        <p:strVal val="visible"/>
                                      </p:to>
                                    </p:set>
                                    <p:animEffect filter="fade" transition="in">
                                      <p:cBhvr>
                                        <p:cTn dur="500"/>
                                        <p:tgtEl>
                                          <p:spTgt spid="311">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2" st="2"/>
                                            </p:txEl>
                                          </p:spTgt>
                                        </p:tgtEl>
                                        <p:attrNameLst>
                                          <p:attrName>style.visibility</p:attrName>
                                        </p:attrNameLst>
                                      </p:cBhvr>
                                      <p:to>
                                        <p:strVal val="visible"/>
                                      </p:to>
                                    </p:set>
                                    <p:animEffect filter="fade" transition="in">
                                      <p:cBhvr>
                                        <p:cTn dur="500"/>
                                        <p:tgtEl>
                                          <p:spTgt spid="311">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3" st="3"/>
                                            </p:txEl>
                                          </p:spTgt>
                                        </p:tgtEl>
                                        <p:attrNameLst>
                                          <p:attrName>style.visibility</p:attrName>
                                        </p:attrNameLst>
                                      </p:cBhvr>
                                      <p:to>
                                        <p:strVal val="visible"/>
                                      </p:to>
                                    </p:set>
                                    <p:animEffect filter="fade" transition="in">
                                      <p:cBhvr>
                                        <p:cTn dur="500"/>
                                        <p:tgtEl>
                                          <p:spTgt spid="311">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4" st="4"/>
                                            </p:txEl>
                                          </p:spTgt>
                                        </p:tgtEl>
                                        <p:attrNameLst>
                                          <p:attrName>style.visibility</p:attrName>
                                        </p:attrNameLst>
                                      </p:cBhvr>
                                      <p:to>
                                        <p:strVal val="visible"/>
                                      </p:to>
                                    </p:set>
                                    <p:animEffect filter="fade" transition="in">
                                      <p:cBhvr>
                                        <p:cTn dur="500"/>
                                        <p:tgtEl>
                                          <p:spTgt spid="311">
                                            <p:txEl>
                                              <p:pRg end="4" st="4"/>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5" st="5"/>
                                            </p:txEl>
                                          </p:spTgt>
                                        </p:tgtEl>
                                        <p:attrNameLst>
                                          <p:attrName>style.visibility</p:attrName>
                                        </p:attrNameLst>
                                      </p:cBhvr>
                                      <p:to>
                                        <p:strVal val="visible"/>
                                      </p:to>
                                    </p:set>
                                    <p:animEffect filter="fade" transition="in">
                                      <p:cBhvr>
                                        <p:cTn dur="500"/>
                                        <p:tgtEl>
                                          <p:spTgt spid="311">
                                            <p:txEl>
                                              <p:pRg end="5" st="5"/>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6" st="6"/>
                                            </p:txEl>
                                          </p:spTgt>
                                        </p:tgtEl>
                                        <p:attrNameLst>
                                          <p:attrName>style.visibility</p:attrName>
                                        </p:attrNameLst>
                                      </p:cBhvr>
                                      <p:to>
                                        <p:strVal val="visible"/>
                                      </p:to>
                                    </p:set>
                                    <p:animEffect filter="fade" transition="in">
                                      <p:cBhvr>
                                        <p:cTn dur="500"/>
                                        <p:tgtEl>
                                          <p:spTgt spid="311">
                                            <p:txEl>
                                              <p:pRg end="6" st="6"/>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7" st="7"/>
                                            </p:txEl>
                                          </p:spTgt>
                                        </p:tgtEl>
                                        <p:attrNameLst>
                                          <p:attrName>style.visibility</p:attrName>
                                        </p:attrNameLst>
                                      </p:cBhvr>
                                      <p:to>
                                        <p:strVal val="visible"/>
                                      </p:to>
                                    </p:set>
                                    <p:animEffect filter="fade" transition="in">
                                      <p:cBhvr>
                                        <p:cTn dur="500"/>
                                        <p:tgtEl>
                                          <p:spTgt spid="311">
                                            <p:txEl>
                                              <p:pRg end="7" st="7"/>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8" st="8"/>
                                            </p:txEl>
                                          </p:spTgt>
                                        </p:tgtEl>
                                        <p:attrNameLst>
                                          <p:attrName>style.visibility</p:attrName>
                                        </p:attrNameLst>
                                      </p:cBhvr>
                                      <p:to>
                                        <p:strVal val="visible"/>
                                      </p:to>
                                    </p:set>
                                    <p:animEffect filter="fade" transition="in">
                                      <p:cBhvr>
                                        <p:cTn dur="500"/>
                                        <p:tgtEl>
                                          <p:spTgt spid="311">
                                            <p:txEl>
                                              <p:pRg end="8" st="8"/>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9" st="9"/>
                                            </p:txEl>
                                          </p:spTgt>
                                        </p:tgtEl>
                                        <p:attrNameLst>
                                          <p:attrName>style.visibility</p:attrName>
                                        </p:attrNameLst>
                                      </p:cBhvr>
                                      <p:to>
                                        <p:strVal val="visible"/>
                                      </p:to>
                                    </p:set>
                                    <p:animEffect filter="fade" transition="in">
                                      <p:cBhvr>
                                        <p:cTn dur="500"/>
                                        <p:tgtEl>
                                          <p:spTgt spid="311">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37"/>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pic>
        <p:nvPicPr>
          <p:cNvPr descr="Green Retail - Altromercato vince Mediastars - Premio Tecnico della  Pubblicità" id="321" name="Google Shape;321;p37"/>
          <p:cNvPicPr preferRelativeResize="0"/>
          <p:nvPr/>
        </p:nvPicPr>
        <p:blipFill rotWithShape="1">
          <a:blip r:embed="rId3">
            <a:alphaModFix/>
          </a:blip>
          <a:srcRect b="0" l="0" r="0" t="0"/>
          <a:stretch/>
        </p:blipFill>
        <p:spPr>
          <a:xfrm>
            <a:off x="424650" y="1411287"/>
            <a:ext cx="8097837" cy="4054475"/>
          </a:xfrm>
          <a:prstGeom prst="rect">
            <a:avLst/>
          </a:prstGeom>
          <a:noFill/>
          <a:ln>
            <a:noFill/>
          </a:ln>
        </p:spPr>
      </p:pic>
      <p:sp>
        <p:nvSpPr>
          <p:cNvPr id="322" name="Google Shape;322;p37"/>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323" name="Google Shape;323;p37"/>
          <p:cNvPicPr preferRelativeResize="0"/>
          <p:nvPr>
            <p:ph idx="4294967295" type="body"/>
          </p:nvPr>
        </p:nvPicPr>
        <p:blipFill rotWithShape="1">
          <a:blip r:embed="rId4">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38"/>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330" name="Google Shape;330;p38"/>
          <p:cNvPicPr preferRelativeResize="0"/>
          <p:nvPr>
            <p:ph idx="4294967295" type="body"/>
          </p:nvPr>
        </p:nvPicPr>
        <p:blipFill rotWithShape="1">
          <a:blip r:embed="rId3">
            <a:alphaModFix/>
          </a:blip>
          <a:srcRect b="0" l="0" r="0" t="0"/>
          <a:stretch/>
        </p:blipFill>
        <p:spPr>
          <a:xfrm>
            <a:off x="158578" y="6080369"/>
            <a:ext cx="940200" cy="603900"/>
          </a:xfrm>
          <a:prstGeom prst="rect">
            <a:avLst/>
          </a:prstGeom>
          <a:noFill/>
          <a:ln>
            <a:noFill/>
          </a:ln>
        </p:spPr>
      </p:pic>
      <p:sp>
        <p:nvSpPr>
          <p:cNvPr id="331" name="Google Shape;331;p38"/>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pic>
        <p:nvPicPr>
          <p:cNvPr id="332" name="Google Shape;332;p38"/>
          <p:cNvPicPr preferRelativeResize="0"/>
          <p:nvPr/>
        </p:nvPicPr>
        <p:blipFill rotWithShape="1">
          <a:blip r:embed="rId4">
            <a:alphaModFix/>
          </a:blip>
          <a:srcRect b="0" l="0" r="0" t="0"/>
          <a:stretch/>
        </p:blipFill>
        <p:spPr>
          <a:xfrm>
            <a:off x="2478087" y="195262"/>
            <a:ext cx="3752850" cy="64865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39"/>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pic>
        <p:nvPicPr>
          <p:cNvPr descr="Altromercato con Paolo Iabichino lancia il “Cioccolato Manifesto”" id="339" name="Google Shape;339;p39"/>
          <p:cNvPicPr preferRelativeResize="0"/>
          <p:nvPr/>
        </p:nvPicPr>
        <p:blipFill rotWithShape="1">
          <a:blip r:embed="rId3">
            <a:alphaModFix/>
          </a:blip>
          <a:srcRect b="0" l="0" r="0" t="0"/>
          <a:stretch/>
        </p:blipFill>
        <p:spPr>
          <a:xfrm>
            <a:off x="230187" y="276225"/>
            <a:ext cx="8572500" cy="5715000"/>
          </a:xfrm>
          <a:prstGeom prst="rect">
            <a:avLst/>
          </a:prstGeom>
          <a:noFill/>
          <a:ln>
            <a:noFill/>
          </a:ln>
        </p:spPr>
      </p:pic>
      <p:sp>
        <p:nvSpPr>
          <p:cNvPr id="340" name="Google Shape;340;p39"/>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341" name="Google Shape;341;p39"/>
          <p:cNvPicPr preferRelativeResize="0"/>
          <p:nvPr>
            <p:ph idx="4294967295" type="body"/>
          </p:nvPr>
        </p:nvPicPr>
        <p:blipFill rotWithShape="1">
          <a:blip r:embed="rId4">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40"/>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pic>
        <p:nvPicPr>
          <p:cNvPr descr="Altromercato: i numeri della campagna “Consumi o scegli?” | Comunicato  stampa | iPressLIVE" id="348" name="Google Shape;348;p40"/>
          <p:cNvPicPr preferRelativeResize="0"/>
          <p:nvPr/>
        </p:nvPicPr>
        <p:blipFill rotWithShape="1">
          <a:blip r:embed="rId3">
            <a:alphaModFix/>
          </a:blip>
          <a:srcRect b="0" l="0" r="0" t="0"/>
          <a:stretch/>
        </p:blipFill>
        <p:spPr>
          <a:xfrm>
            <a:off x="345287" y="980737"/>
            <a:ext cx="8345487" cy="5564187"/>
          </a:xfrm>
          <a:prstGeom prst="rect">
            <a:avLst/>
          </a:prstGeom>
          <a:noFill/>
          <a:ln>
            <a:noFill/>
          </a:ln>
        </p:spPr>
      </p:pic>
      <p:sp>
        <p:nvSpPr>
          <p:cNvPr id="349" name="Google Shape;349;p40"/>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350" name="Google Shape;350;p40"/>
          <p:cNvPicPr preferRelativeResize="0"/>
          <p:nvPr>
            <p:ph idx="4294967295" type="body"/>
          </p:nvPr>
        </p:nvPicPr>
        <p:blipFill rotWithShape="1">
          <a:blip r:embed="rId4">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1"/>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pic>
        <p:nvPicPr>
          <p:cNvPr descr="Altromercato si riposiziona e affida a Paolo Iabichino la campagna di  comunicazione integrata e il “Caffè Manifesto” - PUBBLICOMNOW" id="357" name="Google Shape;357;p41"/>
          <p:cNvPicPr preferRelativeResize="0"/>
          <p:nvPr/>
        </p:nvPicPr>
        <p:blipFill rotWithShape="1">
          <a:blip r:embed="rId3">
            <a:alphaModFix/>
          </a:blip>
          <a:srcRect b="0" l="0" r="0" t="0"/>
          <a:stretch/>
        </p:blipFill>
        <p:spPr>
          <a:xfrm>
            <a:off x="0" y="0"/>
            <a:ext cx="9034462" cy="6324600"/>
          </a:xfrm>
          <a:prstGeom prst="rect">
            <a:avLst/>
          </a:prstGeom>
          <a:noFill/>
          <a:ln>
            <a:noFill/>
          </a:ln>
        </p:spPr>
      </p:pic>
      <p:sp>
        <p:nvSpPr>
          <p:cNvPr id="358" name="Google Shape;358;p41"/>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359" name="Google Shape;359;p41"/>
          <p:cNvPicPr preferRelativeResize="0"/>
          <p:nvPr>
            <p:ph idx="4294967295" type="body"/>
          </p:nvPr>
        </p:nvPicPr>
        <p:blipFill rotWithShape="1">
          <a:blip r:embed="rId4">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42"/>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366" name="Google Shape;366;p42"/>
          <p:cNvPicPr preferRelativeResize="0"/>
          <p:nvPr>
            <p:ph idx="4294967295" type="body"/>
          </p:nvPr>
        </p:nvPicPr>
        <p:blipFill rotWithShape="1">
          <a:blip r:embed="rId3">
            <a:alphaModFix/>
          </a:blip>
          <a:srcRect b="0" l="0" r="0" t="0"/>
          <a:stretch/>
        </p:blipFill>
        <p:spPr>
          <a:xfrm>
            <a:off x="158578" y="6080369"/>
            <a:ext cx="940200" cy="603900"/>
          </a:xfrm>
          <a:prstGeom prst="rect">
            <a:avLst/>
          </a:prstGeom>
          <a:noFill/>
          <a:ln>
            <a:noFill/>
          </a:ln>
        </p:spPr>
      </p:pic>
      <p:sp>
        <p:nvSpPr>
          <p:cNvPr id="367" name="Google Shape;367;p42"/>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pic>
        <p:nvPicPr>
          <p:cNvPr descr="CONSUMI O SCEGLI Il potere della sostenibilità per cambiare l'economia –  Altromercato Shop Angoli di Mondo" id="368" name="Google Shape;368;p42"/>
          <p:cNvPicPr preferRelativeResize="0"/>
          <p:nvPr/>
        </p:nvPicPr>
        <p:blipFill rotWithShape="1">
          <a:blip r:embed="rId4">
            <a:alphaModFix/>
          </a:blip>
          <a:srcRect b="0" l="0" r="0" t="0"/>
          <a:stretch/>
        </p:blipFill>
        <p:spPr>
          <a:xfrm>
            <a:off x="2287587" y="0"/>
            <a:ext cx="4459287" cy="68770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4"/>
          <p:cNvSpPr txBox="1"/>
          <p:nvPr/>
        </p:nvSpPr>
        <p:spPr>
          <a:xfrm>
            <a:off x="1628775" y="1352550"/>
            <a:ext cx="2019300" cy="5191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700"/>
              <a:buFont typeface="Arial"/>
              <a:buNone/>
            </a:pPr>
            <a:r>
              <a:rPr b="1" i="0" lang="en-US" sz="2700" u="none">
                <a:solidFill>
                  <a:schemeClr val="dk1"/>
                </a:solidFill>
                <a:latin typeface="Arial"/>
                <a:ea typeface="Arial"/>
                <a:cs typeface="Arial"/>
                <a:sym typeface="Arial"/>
              </a:rPr>
              <a:t>Destinatari</a:t>
            </a:r>
            <a:endParaRPr/>
          </a:p>
        </p:txBody>
      </p:sp>
      <p:sp>
        <p:nvSpPr>
          <p:cNvPr id="92" name="Google Shape;92;p4"/>
          <p:cNvSpPr txBox="1"/>
          <p:nvPr/>
        </p:nvSpPr>
        <p:spPr>
          <a:xfrm>
            <a:off x="696912" y="2397125"/>
            <a:ext cx="7753350" cy="2220912"/>
          </a:xfrm>
          <a:prstGeom prst="rect">
            <a:avLst/>
          </a:prstGeom>
          <a:noFill/>
          <a:ln>
            <a:noFill/>
          </a:ln>
        </p:spPr>
        <p:txBody>
          <a:bodyPr anchorCtr="0" anchor="t" bIns="45700" lIns="91425" spcFirstLastPara="1" rIns="91425" wrap="square" tIns="45700">
            <a:spAutoFit/>
          </a:bodyPr>
          <a:lstStyle/>
          <a:p>
            <a:pPr indent="-514350" lvl="0" marL="514350" marR="0" rtl="0" algn="l">
              <a:lnSpc>
                <a:spcPct val="100000"/>
              </a:lnSpc>
              <a:spcBef>
                <a:spcPts val="0"/>
              </a:spcBef>
              <a:spcAft>
                <a:spcPts val="0"/>
              </a:spcAft>
              <a:buClr>
                <a:schemeClr val="dk1"/>
              </a:buClr>
              <a:buSzPts val="2700"/>
              <a:buFont typeface="Arial"/>
              <a:buAutoNum type="arabicPeriod"/>
            </a:pPr>
            <a:r>
              <a:rPr b="1" i="0" lang="en-US" sz="2700" u="none">
                <a:solidFill>
                  <a:schemeClr val="dk1"/>
                </a:solidFill>
                <a:latin typeface="Arial"/>
                <a:ea typeface="Arial"/>
                <a:cs typeface="Arial"/>
                <a:sym typeface="Arial"/>
              </a:rPr>
              <a:t>Acquirente, Consumatore, influenzatore</a:t>
            </a:r>
            <a:endParaRPr/>
          </a:p>
          <a:p>
            <a:pPr indent="-342900" lvl="0" marL="514350" marR="0" rtl="0" algn="l">
              <a:lnSpc>
                <a:spcPct val="100000"/>
              </a:lnSpc>
              <a:spcBef>
                <a:spcPts val="0"/>
              </a:spcBef>
              <a:spcAft>
                <a:spcPts val="0"/>
              </a:spcAft>
              <a:buClr>
                <a:schemeClr val="dk1"/>
              </a:buClr>
              <a:buSzPts val="2700"/>
              <a:buFont typeface="Arial"/>
              <a:buNone/>
            </a:pPr>
            <a:r>
              <a:t/>
            </a:r>
            <a:endParaRPr b="1" i="0" sz="2700" u="none">
              <a:solidFill>
                <a:schemeClr val="dk1"/>
              </a:solidFill>
              <a:latin typeface="Arial"/>
              <a:ea typeface="Arial"/>
              <a:cs typeface="Arial"/>
              <a:sym typeface="Arial"/>
            </a:endParaRPr>
          </a:p>
          <a:p>
            <a:pPr indent="-514350" lvl="0" marL="514350" marR="0" rtl="0" algn="l">
              <a:lnSpc>
                <a:spcPct val="100000"/>
              </a:lnSpc>
              <a:spcBef>
                <a:spcPts val="0"/>
              </a:spcBef>
              <a:spcAft>
                <a:spcPts val="0"/>
              </a:spcAft>
              <a:buClr>
                <a:schemeClr val="dk1"/>
              </a:buClr>
              <a:buSzPts val="2700"/>
              <a:buFont typeface="Arial"/>
              <a:buAutoNum type="arabicPeriod"/>
            </a:pPr>
            <a:r>
              <a:rPr b="1" i="0" lang="en-US" sz="2700" u="none">
                <a:solidFill>
                  <a:schemeClr val="dk1"/>
                </a:solidFill>
                <a:latin typeface="Arial"/>
                <a:ea typeface="Arial"/>
                <a:cs typeface="Arial"/>
                <a:sym typeface="Arial"/>
              </a:rPr>
              <a:t>Intermediario commerciale (trade, agente)</a:t>
            </a:r>
            <a:endParaRPr/>
          </a:p>
          <a:p>
            <a:pPr indent="-342900" lvl="0" marL="514350" marR="0" rtl="0" algn="l">
              <a:lnSpc>
                <a:spcPct val="100000"/>
              </a:lnSpc>
              <a:spcBef>
                <a:spcPts val="0"/>
              </a:spcBef>
              <a:spcAft>
                <a:spcPts val="0"/>
              </a:spcAft>
              <a:buClr>
                <a:schemeClr val="dk1"/>
              </a:buClr>
              <a:buSzPts val="2700"/>
              <a:buFont typeface="Arial"/>
              <a:buNone/>
            </a:pPr>
            <a:r>
              <a:t/>
            </a:r>
            <a:endParaRPr b="1" i="0" sz="2700" u="none">
              <a:solidFill>
                <a:schemeClr val="dk1"/>
              </a:solidFill>
              <a:latin typeface="Arial"/>
              <a:ea typeface="Arial"/>
              <a:cs typeface="Arial"/>
              <a:sym typeface="Arial"/>
            </a:endParaRPr>
          </a:p>
          <a:p>
            <a:pPr indent="-514350" lvl="0" marL="514350" marR="0" rtl="0" algn="l">
              <a:lnSpc>
                <a:spcPct val="100000"/>
              </a:lnSpc>
              <a:spcBef>
                <a:spcPts val="0"/>
              </a:spcBef>
              <a:spcAft>
                <a:spcPts val="0"/>
              </a:spcAft>
              <a:buClr>
                <a:schemeClr val="dk1"/>
              </a:buClr>
              <a:buSzPts val="2700"/>
              <a:buFont typeface="Arial"/>
              <a:buAutoNum type="arabicPeriod"/>
            </a:pPr>
            <a:r>
              <a:rPr b="1" i="0" lang="en-US" sz="2700" u="none">
                <a:solidFill>
                  <a:schemeClr val="dk1"/>
                </a:solidFill>
                <a:latin typeface="Arial"/>
                <a:ea typeface="Arial"/>
                <a:cs typeface="Arial"/>
                <a:sym typeface="Arial"/>
              </a:rPr>
              <a:t>Collaboratori interni ed esterni</a:t>
            </a:r>
            <a:endParaRPr/>
          </a:p>
        </p:txBody>
      </p:sp>
      <p:sp>
        <p:nvSpPr>
          <p:cNvPr id="93" name="Google Shape;93;p4"/>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sp>
        <p:nvSpPr>
          <p:cNvPr id="94" name="Google Shape;94;p4"/>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95" name="Google Shape;95;p4"/>
          <p:cNvPicPr preferRelativeResize="0"/>
          <p:nvPr>
            <p:ph idx="1" type="body"/>
          </p:nvPr>
        </p:nvPicPr>
        <p:blipFill rotWithShape="1">
          <a:blip r:embed="rId3">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6"/>
          <p:cNvSpPr txBox="1"/>
          <p:nvPr/>
        </p:nvSpPr>
        <p:spPr>
          <a:xfrm>
            <a:off x="257962" y="1188487"/>
            <a:ext cx="8431200" cy="4417500"/>
          </a:xfrm>
          <a:prstGeom prst="rect">
            <a:avLst/>
          </a:prstGeom>
          <a:noFill/>
          <a:ln>
            <a:noFill/>
          </a:ln>
        </p:spPr>
        <p:txBody>
          <a:bodyPr anchorCtr="0" anchor="t" bIns="45700" lIns="91425" spcFirstLastPara="1" rIns="91425" wrap="square" tIns="45700">
            <a:spAutoFit/>
          </a:bodyPr>
          <a:lstStyle/>
          <a:p>
            <a:pPr indent="-338137" lvl="0" marL="338137" marR="0" rtl="0" algn="l">
              <a:lnSpc>
                <a:spcPct val="10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Gli effetti della comunicazione</a:t>
            </a:r>
            <a:endParaRPr/>
          </a:p>
          <a:p>
            <a:pPr indent="-338137" lvl="0" marL="338137" marR="0" rtl="0" algn="l">
              <a:lnSpc>
                <a:spcPct val="100000"/>
              </a:lnSpc>
              <a:spcBef>
                <a:spcPts val="0"/>
              </a:spcBef>
              <a:spcAft>
                <a:spcPts val="0"/>
              </a:spcAft>
              <a:buClr>
                <a:schemeClr val="dk1"/>
              </a:buClr>
              <a:buSzPts val="3100"/>
              <a:buFont typeface="Calibri"/>
              <a:buNone/>
            </a:pPr>
            <a:r>
              <a:t/>
            </a:r>
            <a:endParaRPr b="0" i="0" sz="3100" u="none">
              <a:solidFill>
                <a:schemeClr val="dk1"/>
              </a:solidFill>
              <a:latin typeface="Arial"/>
              <a:ea typeface="Arial"/>
              <a:cs typeface="Arial"/>
              <a:sym typeface="Arial"/>
            </a:endParaRPr>
          </a:p>
          <a:p>
            <a:pPr indent="-338137" lvl="0" marL="338137" marR="0" rtl="0" algn="l">
              <a:lnSpc>
                <a:spcPct val="150000"/>
              </a:lnSpc>
              <a:spcBef>
                <a:spcPts val="0"/>
              </a:spcBef>
              <a:spcAft>
                <a:spcPts val="0"/>
              </a:spcAft>
              <a:buClr>
                <a:schemeClr val="dk1"/>
              </a:buClr>
              <a:buSzPts val="2300"/>
              <a:buFont typeface="Arial"/>
              <a:buAutoNum type="arabicParenR"/>
            </a:pPr>
            <a:r>
              <a:rPr b="0" i="0" lang="en-US" sz="2300" u="none">
                <a:solidFill>
                  <a:schemeClr val="dk1"/>
                </a:solidFill>
                <a:latin typeface="Arial"/>
                <a:ea typeface="Arial"/>
                <a:cs typeface="Arial"/>
                <a:sym typeface="Arial"/>
              </a:rPr>
              <a:t>ESPOSIZIONE (superamento della soglia di percettività)</a:t>
            </a:r>
            <a:endParaRPr/>
          </a:p>
          <a:p>
            <a:pPr indent="-338137" lvl="0" marL="338137" marR="0" rtl="0" algn="l">
              <a:lnSpc>
                <a:spcPct val="150000"/>
              </a:lnSpc>
              <a:spcBef>
                <a:spcPts val="0"/>
              </a:spcBef>
              <a:spcAft>
                <a:spcPts val="0"/>
              </a:spcAft>
              <a:buClr>
                <a:schemeClr val="dk1"/>
              </a:buClr>
              <a:buSzPts val="2300"/>
              <a:buFont typeface="Arial"/>
              <a:buNone/>
            </a:pPr>
            <a:r>
              <a:rPr b="0" i="0" lang="en-US" sz="2300" u="none">
                <a:solidFill>
                  <a:schemeClr val="dk1"/>
                </a:solidFill>
                <a:latin typeface="Arial"/>
                <a:ea typeface="Arial"/>
                <a:cs typeface="Arial"/>
                <a:sym typeface="Arial"/>
              </a:rPr>
              <a:t>2)  ATTIVAZIONE DELLA PERCEZIONE</a:t>
            </a:r>
            <a:endParaRPr/>
          </a:p>
          <a:p>
            <a:pPr indent="-338137" lvl="0" marL="338137" marR="0" rtl="0" algn="l">
              <a:lnSpc>
                <a:spcPct val="150000"/>
              </a:lnSpc>
              <a:spcBef>
                <a:spcPts val="0"/>
              </a:spcBef>
              <a:spcAft>
                <a:spcPts val="0"/>
              </a:spcAft>
              <a:buClr>
                <a:schemeClr val="dk1"/>
              </a:buClr>
              <a:buSzPts val="2300"/>
              <a:buFont typeface="Arial"/>
              <a:buNone/>
            </a:pPr>
            <a:r>
              <a:rPr b="0" i="0" lang="en-US" sz="2300" u="none">
                <a:solidFill>
                  <a:schemeClr val="dk1"/>
                </a:solidFill>
                <a:latin typeface="Arial"/>
                <a:ea typeface="Arial"/>
                <a:cs typeface="Arial"/>
                <a:sym typeface="Arial"/>
              </a:rPr>
              <a:t>3)  GLI OBIETTIVI ECONOMICI E COMUNICAZIONALI:</a:t>
            </a:r>
            <a:endParaRPr/>
          </a:p>
          <a:p>
            <a:pPr indent="-338137" lvl="0" marL="338137" marR="0" rtl="0" algn="l">
              <a:lnSpc>
                <a:spcPct val="150000"/>
              </a:lnSpc>
              <a:spcBef>
                <a:spcPts val="0"/>
              </a:spcBef>
              <a:spcAft>
                <a:spcPts val="0"/>
              </a:spcAft>
              <a:buClr>
                <a:schemeClr val="dk1"/>
              </a:buClr>
              <a:buSzPts val="2300"/>
              <a:buFont typeface="Arial"/>
              <a:buAutoNum type="alphaUcParenR"/>
            </a:pPr>
            <a:r>
              <a:rPr b="0" i="0" lang="en-US" sz="2300" u="none">
                <a:solidFill>
                  <a:schemeClr val="dk1"/>
                </a:solidFill>
                <a:latin typeface="Arial"/>
                <a:ea typeface="Arial"/>
                <a:cs typeface="Arial"/>
                <a:sym typeface="Arial"/>
              </a:rPr>
              <a:t>NON COMPORTAMENTALI</a:t>
            </a:r>
            <a:endParaRPr/>
          </a:p>
          <a:p>
            <a:pPr indent="-338137" lvl="0" marL="338137" marR="0" rtl="0" algn="l">
              <a:lnSpc>
                <a:spcPct val="150000"/>
              </a:lnSpc>
              <a:spcBef>
                <a:spcPts val="0"/>
              </a:spcBef>
              <a:spcAft>
                <a:spcPts val="0"/>
              </a:spcAft>
              <a:buClr>
                <a:schemeClr val="dk1"/>
              </a:buClr>
              <a:buSzPts val="2300"/>
              <a:buFont typeface="Arial"/>
              <a:buAutoNum type="alphaUcParenR"/>
            </a:pPr>
            <a:r>
              <a:rPr b="0" i="0" lang="en-US" sz="2300" u="none">
                <a:solidFill>
                  <a:schemeClr val="dk1"/>
                </a:solidFill>
                <a:latin typeface="Arial"/>
                <a:ea typeface="Arial"/>
                <a:cs typeface="Arial"/>
                <a:sym typeface="Arial"/>
              </a:rPr>
              <a:t>COMPORTAMENTALI</a:t>
            </a:r>
            <a:endParaRPr/>
          </a:p>
          <a:p>
            <a:pPr indent="-338137" lvl="0" marL="338137" marR="0" rtl="0" algn="l">
              <a:lnSpc>
                <a:spcPct val="150000"/>
              </a:lnSpc>
              <a:spcBef>
                <a:spcPts val="0"/>
              </a:spcBef>
              <a:spcAft>
                <a:spcPts val="0"/>
              </a:spcAft>
              <a:buClr>
                <a:schemeClr val="dk1"/>
              </a:buClr>
              <a:buSzPts val="2300"/>
              <a:buFont typeface="Arial"/>
              <a:buAutoNum type="alphaUcParenR"/>
            </a:pPr>
            <a:r>
              <a:rPr b="0" i="0" lang="en-US" sz="2300" u="none">
                <a:solidFill>
                  <a:schemeClr val="dk1"/>
                </a:solidFill>
                <a:latin typeface="Arial"/>
                <a:ea typeface="Arial"/>
                <a:cs typeface="Arial"/>
                <a:sym typeface="Arial"/>
              </a:rPr>
              <a:t>VALUTATIVI</a:t>
            </a:r>
            <a:endParaRPr/>
          </a:p>
          <a:p>
            <a:pPr indent="-338137" lvl="0" marL="338137" marR="0" rtl="0" algn="l">
              <a:lnSpc>
                <a:spcPct val="150000"/>
              </a:lnSpc>
              <a:spcBef>
                <a:spcPts val="0"/>
              </a:spcBef>
              <a:spcAft>
                <a:spcPts val="0"/>
              </a:spcAft>
              <a:buClr>
                <a:schemeClr val="dk1"/>
              </a:buClr>
              <a:buSzPts val="2300"/>
              <a:buFont typeface="Arial"/>
              <a:buAutoNum type="alphaUcParenR"/>
            </a:pPr>
            <a:r>
              <a:rPr b="0" i="0" lang="en-US" sz="2300" u="none">
                <a:solidFill>
                  <a:schemeClr val="dk1"/>
                </a:solidFill>
                <a:latin typeface="Arial"/>
                <a:ea typeface="Arial"/>
                <a:cs typeface="Arial"/>
                <a:sym typeface="Arial"/>
              </a:rPr>
              <a:t>RELAZIONALI</a:t>
            </a:r>
            <a:endParaRPr/>
          </a:p>
        </p:txBody>
      </p:sp>
      <p:sp>
        <p:nvSpPr>
          <p:cNvPr id="102" name="Google Shape;102;p6"/>
          <p:cNvSpPr txBox="1"/>
          <p:nvPr/>
        </p:nvSpPr>
        <p:spPr>
          <a:xfrm>
            <a:off x="2478087" y="576262"/>
            <a:ext cx="3990975" cy="250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26632"/>
              </a:buClr>
              <a:buSzPts val="2000"/>
              <a:buFont typeface="Arial"/>
              <a:buNone/>
            </a:pPr>
            <a:r>
              <a:rPr b="1" i="0" lang="en-US" sz="2000" u="none">
                <a:solidFill>
                  <a:srgbClr val="D26632"/>
                </a:solidFill>
                <a:latin typeface="Arial"/>
                <a:ea typeface="Arial"/>
                <a:cs typeface="Arial"/>
                <a:sym typeface="Arial"/>
              </a:rPr>
              <a:t>LA COMUNICAZIONE DI MARKETING</a:t>
            </a:r>
            <a:endParaRPr/>
          </a:p>
        </p:txBody>
      </p:sp>
      <p:sp>
        <p:nvSpPr>
          <p:cNvPr id="103" name="Google Shape;103;p6"/>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104" name="Google Shape;104;p6"/>
          <p:cNvPicPr preferRelativeResize="0"/>
          <p:nvPr>
            <p:ph idx="4294967295" type="body"/>
          </p:nvPr>
        </p:nvPicPr>
        <p:blipFill rotWithShape="1">
          <a:blip r:embed="rId3">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pic>
        <p:nvPicPr>
          <p:cNvPr id="110" name="Google Shape;110;p7"/>
          <p:cNvPicPr preferRelativeResize="0"/>
          <p:nvPr/>
        </p:nvPicPr>
        <p:blipFill rotWithShape="1">
          <a:blip r:embed="rId3">
            <a:alphaModFix/>
          </a:blip>
          <a:srcRect b="0" l="0" r="0" t="0"/>
          <a:stretch/>
        </p:blipFill>
        <p:spPr>
          <a:xfrm>
            <a:off x="320675" y="1589087"/>
            <a:ext cx="8521700" cy="3557587"/>
          </a:xfrm>
          <a:prstGeom prst="rect">
            <a:avLst/>
          </a:prstGeom>
          <a:noFill/>
          <a:ln>
            <a:noFill/>
          </a:ln>
        </p:spPr>
      </p:pic>
      <p:sp>
        <p:nvSpPr>
          <p:cNvPr id="111" name="Google Shape;111;p7"/>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112" name="Google Shape;112;p7"/>
          <p:cNvPicPr preferRelativeResize="0"/>
          <p:nvPr>
            <p:ph idx="4294967295" type="body"/>
          </p:nvPr>
        </p:nvPicPr>
        <p:blipFill rotWithShape="1">
          <a:blip r:embed="rId4">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8"/>
          <p:cNvSpPr txBox="1"/>
          <p:nvPr/>
        </p:nvSpPr>
        <p:spPr>
          <a:xfrm>
            <a:off x="355600" y="703262"/>
            <a:ext cx="8431212" cy="4348162"/>
          </a:xfrm>
          <a:prstGeom prst="rect">
            <a:avLst/>
          </a:prstGeom>
          <a:noFill/>
          <a:ln>
            <a:noFill/>
          </a:ln>
        </p:spPr>
        <p:txBody>
          <a:bodyPr anchorCtr="0" anchor="t" bIns="45700" lIns="91425" spcFirstLastPara="1" rIns="91425" wrap="square" tIns="45700">
            <a:spAutoFit/>
          </a:bodyPr>
          <a:lstStyle/>
          <a:p>
            <a:pPr indent="-338137" lvl="0" marL="338137" marR="0" rtl="0" algn="r">
              <a:lnSpc>
                <a:spcPct val="100000"/>
              </a:lnSpc>
              <a:spcBef>
                <a:spcPts val="0"/>
              </a:spcBef>
              <a:spcAft>
                <a:spcPts val="0"/>
              </a:spcAft>
              <a:buClr>
                <a:schemeClr val="dk1"/>
              </a:buClr>
              <a:buSzPts val="2700"/>
              <a:buFont typeface="Calibri"/>
              <a:buNone/>
            </a:pPr>
            <a:r>
              <a:t/>
            </a:r>
            <a:endParaRPr b="0" i="0" sz="2700" u="none">
              <a:solidFill>
                <a:srgbClr val="E60C0C"/>
              </a:solidFill>
              <a:latin typeface="Verdana"/>
              <a:ea typeface="Verdana"/>
              <a:cs typeface="Verdana"/>
              <a:sym typeface="Verdana"/>
            </a:endParaRPr>
          </a:p>
          <a:p>
            <a:pPr indent="-338137" lvl="0" marL="338137" marR="0" rtl="0" algn="r">
              <a:lnSpc>
                <a:spcPct val="100000"/>
              </a:lnSpc>
              <a:spcBef>
                <a:spcPts val="0"/>
              </a:spcBef>
              <a:spcAft>
                <a:spcPts val="0"/>
              </a:spcAft>
              <a:buClr>
                <a:schemeClr val="dk1"/>
              </a:buClr>
              <a:buSzPts val="2700"/>
              <a:buFont typeface="Calibri"/>
              <a:buNone/>
            </a:pPr>
            <a:r>
              <a:t/>
            </a:r>
            <a:endParaRPr b="0" i="0" sz="2700" u="none">
              <a:solidFill>
                <a:srgbClr val="E60C0C"/>
              </a:solidFill>
              <a:latin typeface="Verdana"/>
              <a:ea typeface="Verdana"/>
              <a:cs typeface="Verdana"/>
              <a:sym typeface="Verdana"/>
            </a:endParaRPr>
          </a:p>
          <a:p>
            <a:pPr indent="-338137" lvl="0" marL="338137" marR="0" rtl="0" algn="l">
              <a:lnSpc>
                <a:spcPct val="100000"/>
              </a:lnSpc>
              <a:spcBef>
                <a:spcPts val="0"/>
              </a:spcBef>
              <a:spcAft>
                <a:spcPts val="0"/>
              </a:spcAft>
              <a:buClr>
                <a:schemeClr val="dk1"/>
              </a:buClr>
              <a:buSzPts val="2700"/>
              <a:buFont typeface="Calibri"/>
              <a:buNone/>
            </a:pPr>
            <a:r>
              <a:t/>
            </a:r>
            <a:endParaRPr b="0" i="0" sz="2700" u="none">
              <a:solidFill>
                <a:schemeClr val="dk1"/>
              </a:solidFill>
              <a:latin typeface="Arial"/>
              <a:ea typeface="Arial"/>
              <a:cs typeface="Arial"/>
              <a:sym typeface="Arial"/>
            </a:endParaRPr>
          </a:p>
          <a:p>
            <a:pPr indent="-338137" lvl="0" marL="338137" marR="0" rtl="0" algn="l">
              <a:lnSpc>
                <a:spcPct val="100000"/>
              </a:lnSpc>
              <a:spcBef>
                <a:spcPts val="0"/>
              </a:spcBef>
              <a:spcAft>
                <a:spcPts val="0"/>
              </a:spcAft>
              <a:buClr>
                <a:schemeClr val="dk1"/>
              </a:buClr>
              <a:buSzPts val="2700"/>
              <a:buFont typeface="Arial"/>
              <a:buNone/>
            </a:pPr>
            <a:r>
              <a:rPr b="0" i="0" lang="en-US" sz="2700" u="none">
                <a:solidFill>
                  <a:schemeClr val="dk1"/>
                </a:solidFill>
                <a:latin typeface="Arial"/>
                <a:ea typeface="Arial"/>
                <a:cs typeface="Arial"/>
                <a:sym typeface="Arial"/>
              </a:rPr>
              <a:t>2) ATTIVAZIONE DELLA PERCEZIONE</a:t>
            </a:r>
            <a:endParaRPr/>
          </a:p>
          <a:p>
            <a:pPr indent="-338137" lvl="0" marL="338137" marR="0" rtl="0" algn="l">
              <a:lnSpc>
                <a:spcPct val="100000"/>
              </a:lnSpc>
              <a:spcBef>
                <a:spcPts val="0"/>
              </a:spcBef>
              <a:spcAft>
                <a:spcPts val="0"/>
              </a:spcAft>
              <a:buClr>
                <a:schemeClr val="dk1"/>
              </a:buClr>
              <a:buSzPts val="2700"/>
              <a:buFont typeface="Calibri"/>
              <a:buNone/>
            </a:pPr>
            <a:r>
              <a:t/>
            </a:r>
            <a:endParaRPr b="0" i="0" sz="2700" u="none">
              <a:solidFill>
                <a:schemeClr val="dk1"/>
              </a:solidFill>
              <a:latin typeface="Arial"/>
              <a:ea typeface="Arial"/>
              <a:cs typeface="Arial"/>
              <a:sym typeface="Arial"/>
            </a:endParaRPr>
          </a:p>
          <a:p>
            <a:pPr indent="-338137" lvl="0" marL="338137" marR="0" rtl="0" algn="l">
              <a:lnSpc>
                <a:spcPct val="100000"/>
              </a:lnSpc>
              <a:spcBef>
                <a:spcPts val="0"/>
              </a:spcBef>
              <a:spcAft>
                <a:spcPts val="0"/>
              </a:spcAft>
              <a:buClr>
                <a:schemeClr val="dk1"/>
              </a:buClr>
              <a:buSzPts val="2700"/>
              <a:buFont typeface="Calibri"/>
              <a:buNone/>
            </a:pPr>
            <a:r>
              <a:t/>
            </a:r>
            <a:endParaRPr b="0" i="0" sz="2700" u="none">
              <a:solidFill>
                <a:schemeClr val="dk1"/>
              </a:solidFill>
              <a:latin typeface="Arial"/>
              <a:ea typeface="Arial"/>
              <a:cs typeface="Arial"/>
              <a:sym typeface="Arial"/>
            </a:endParaRPr>
          </a:p>
          <a:p>
            <a:pPr indent="-338137" lvl="0" marL="338137" marR="0" rtl="0" algn="l">
              <a:lnSpc>
                <a:spcPct val="100000"/>
              </a:lnSpc>
              <a:spcBef>
                <a:spcPts val="0"/>
              </a:spcBef>
              <a:spcAft>
                <a:spcPts val="0"/>
              </a:spcAft>
              <a:buClr>
                <a:schemeClr val="dk1"/>
              </a:buClr>
              <a:buSzPts val="2700"/>
              <a:buFont typeface="Calibri"/>
              <a:buNone/>
            </a:pPr>
            <a:r>
              <a:t/>
            </a:r>
            <a:endParaRPr b="0" i="0" sz="2700" u="none">
              <a:solidFill>
                <a:schemeClr val="dk1"/>
              </a:solidFill>
              <a:latin typeface="Arial"/>
              <a:ea typeface="Arial"/>
              <a:cs typeface="Arial"/>
              <a:sym typeface="Arial"/>
            </a:endParaRPr>
          </a:p>
          <a:p>
            <a:pPr indent="-338137" lvl="0" marL="338137" marR="0" rtl="0" algn="l">
              <a:lnSpc>
                <a:spcPct val="100000"/>
              </a:lnSpc>
              <a:spcBef>
                <a:spcPts val="0"/>
              </a:spcBef>
              <a:spcAft>
                <a:spcPts val="0"/>
              </a:spcAft>
              <a:buClr>
                <a:schemeClr val="dk1"/>
              </a:buClr>
              <a:buSzPts val="2700"/>
              <a:buFont typeface="Calibri"/>
              <a:buNone/>
            </a:pPr>
            <a:r>
              <a:t/>
            </a:r>
            <a:endParaRPr b="0" i="0" sz="2700" u="none">
              <a:solidFill>
                <a:schemeClr val="dk1"/>
              </a:solidFill>
              <a:latin typeface="Arial"/>
              <a:ea typeface="Arial"/>
              <a:cs typeface="Arial"/>
              <a:sym typeface="Arial"/>
            </a:endParaRPr>
          </a:p>
          <a:p>
            <a:pPr indent="-338137" lvl="0" marL="338137" marR="0" rtl="0" algn="l">
              <a:lnSpc>
                <a:spcPct val="100000"/>
              </a:lnSpc>
              <a:spcBef>
                <a:spcPts val="0"/>
              </a:spcBef>
              <a:spcAft>
                <a:spcPts val="0"/>
              </a:spcAft>
              <a:buClr>
                <a:schemeClr val="dk1"/>
              </a:buClr>
              <a:buSzPts val="2700"/>
              <a:buFont typeface="Arial"/>
              <a:buNone/>
            </a:pPr>
            <a:r>
              <a:rPr b="0" i="0" lang="en-US" sz="2700" u="none">
                <a:solidFill>
                  <a:schemeClr val="dk1"/>
                </a:solidFill>
                <a:latin typeface="Arial"/>
                <a:ea typeface="Arial"/>
                <a:cs typeface="Arial"/>
                <a:sym typeface="Arial"/>
              </a:rPr>
              <a:t>Connotazione e denotazione</a:t>
            </a:r>
            <a:endParaRPr/>
          </a:p>
          <a:p>
            <a:pPr indent="0" lvl="0" marL="0" marR="0" rtl="0" algn="l">
              <a:lnSpc>
                <a:spcPct val="100000"/>
              </a:lnSpc>
              <a:spcBef>
                <a:spcPts val="0"/>
              </a:spcBef>
              <a:spcAft>
                <a:spcPts val="0"/>
              </a:spcAft>
              <a:buNone/>
            </a:pPr>
            <a:r>
              <a:t/>
            </a:r>
            <a:endParaRPr b="0" i="0" sz="2700" u="none">
              <a:solidFill>
                <a:schemeClr val="dk1"/>
              </a:solidFill>
              <a:latin typeface="Arial"/>
              <a:ea typeface="Arial"/>
              <a:cs typeface="Arial"/>
              <a:sym typeface="Arial"/>
            </a:endParaRPr>
          </a:p>
        </p:txBody>
      </p:sp>
      <p:sp>
        <p:nvSpPr>
          <p:cNvPr id="119" name="Google Shape;119;p8"/>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120" name="Google Shape;120;p8"/>
          <p:cNvPicPr preferRelativeResize="0"/>
          <p:nvPr>
            <p:ph idx="4294967295" type="body"/>
          </p:nvPr>
        </p:nvPicPr>
        <p:blipFill rotWithShape="1">
          <a:blip r:embed="rId3">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5" name="Shape 125"/>
        <p:cNvGrpSpPr/>
        <p:nvPr/>
      </p:nvGrpSpPr>
      <p:grpSpPr>
        <a:xfrm>
          <a:off x="0" y="0"/>
          <a:ext cx="0" cy="0"/>
          <a:chOff x="0" y="0"/>
          <a:chExt cx="0" cy="0"/>
        </a:xfrm>
      </p:grpSpPr>
      <p:sp>
        <p:nvSpPr>
          <p:cNvPr id="126" name="Google Shape;126;p9"/>
          <p:cNvSpPr txBox="1"/>
          <p:nvPr/>
        </p:nvSpPr>
        <p:spPr>
          <a:xfrm>
            <a:off x="493712" y="1814512"/>
            <a:ext cx="8077200" cy="3390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300"/>
              <a:buFont typeface="Arial"/>
              <a:buNone/>
            </a:pPr>
            <a:r>
              <a:rPr b="1" i="0" lang="en-US" sz="2300" u="sng">
                <a:solidFill>
                  <a:schemeClr val="dk1"/>
                </a:solidFill>
                <a:latin typeface="Arial"/>
                <a:ea typeface="Arial"/>
                <a:cs typeface="Arial"/>
                <a:sym typeface="Arial"/>
              </a:rPr>
              <a:t>Denotare</a:t>
            </a:r>
            <a:r>
              <a:rPr b="0" i="0" lang="en-US" sz="2300" u="none">
                <a:solidFill>
                  <a:schemeClr val="dk1"/>
                </a:solidFill>
                <a:latin typeface="Arial"/>
                <a:ea typeface="Arial"/>
                <a:cs typeface="Arial"/>
                <a:sym typeface="Arial"/>
              </a:rPr>
              <a:t> significa “esprimere con chiarezza”. In linguistica “denotazione” è il significato oggettivo di un’entità lessicale, che non contiene nessun elemento soggettivo o affettivo determinato dal contesto.</a:t>
            </a:r>
            <a:endParaRPr/>
          </a:p>
          <a:p>
            <a:pPr indent="0" lvl="0" marL="0" marR="0" rtl="0" algn="l">
              <a:lnSpc>
                <a:spcPct val="100000"/>
              </a:lnSpc>
              <a:spcBef>
                <a:spcPts val="0"/>
              </a:spcBef>
              <a:spcAft>
                <a:spcPts val="0"/>
              </a:spcAft>
              <a:buClr>
                <a:schemeClr val="dk1"/>
              </a:buClr>
              <a:buSzPts val="2300"/>
              <a:buFont typeface="Calibri"/>
              <a:buNone/>
            </a:pPr>
            <a:r>
              <a:t/>
            </a:r>
            <a:endParaRPr b="0" i="0" sz="23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300"/>
              <a:buFont typeface="Arial"/>
              <a:buNone/>
            </a:pPr>
            <a:r>
              <a:rPr b="1" i="0" lang="en-US" sz="2300" u="sng">
                <a:solidFill>
                  <a:schemeClr val="dk1"/>
                </a:solidFill>
                <a:latin typeface="Arial"/>
                <a:ea typeface="Arial"/>
                <a:cs typeface="Arial"/>
                <a:sym typeface="Arial"/>
              </a:rPr>
              <a:t>Connotare</a:t>
            </a:r>
            <a:r>
              <a:rPr b="0" i="0" lang="en-US" sz="2300" u="none">
                <a:solidFill>
                  <a:schemeClr val="dk1"/>
                </a:solidFill>
                <a:latin typeface="Arial"/>
                <a:ea typeface="Arial"/>
                <a:cs typeface="Arial"/>
                <a:sym typeface="Arial"/>
              </a:rPr>
              <a:t> significa definire, caratterizzare. In linguistica, “connotazione” è la sfumatura di ordine soggettivo che un enunciato ha o acquisisce in aggiunta al significato di base. </a:t>
            </a:r>
            <a:endParaRPr/>
          </a:p>
        </p:txBody>
      </p:sp>
      <p:sp>
        <p:nvSpPr>
          <p:cNvPr id="127" name="Google Shape;127;p9"/>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128" name="Google Shape;128;p9"/>
          <p:cNvPicPr preferRelativeResize="0"/>
          <p:nvPr>
            <p:ph idx="1" type="body"/>
          </p:nvPr>
        </p:nvPicPr>
        <p:blipFill rotWithShape="1">
          <a:blip r:embed="rId3">
            <a:alphaModFix/>
          </a:blip>
          <a:srcRect b="0" l="0" r="0" t="0"/>
          <a:stretch/>
        </p:blipFill>
        <p:spPr>
          <a:xfrm>
            <a:off x="158578" y="6080369"/>
            <a:ext cx="940200" cy="603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3" name="Shape 133"/>
        <p:cNvGrpSpPr/>
        <p:nvPr/>
      </p:nvGrpSpPr>
      <p:grpSpPr>
        <a:xfrm>
          <a:off x="0" y="0"/>
          <a:ext cx="0" cy="0"/>
          <a:chOff x="0" y="0"/>
          <a:chExt cx="0" cy="0"/>
        </a:xfrm>
      </p:grpSpPr>
      <p:sp>
        <p:nvSpPr>
          <p:cNvPr id="134" name="Google Shape;134;p10"/>
          <p:cNvSpPr txBox="1"/>
          <p:nvPr/>
        </p:nvSpPr>
        <p:spPr>
          <a:xfrm>
            <a:off x="247650" y="758825"/>
            <a:ext cx="8609012" cy="339248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900"/>
              <a:buFont typeface="Arial"/>
              <a:buNone/>
            </a:pPr>
            <a:r>
              <a:rPr b="1" i="0" lang="en-US" sz="1900" u="none">
                <a:solidFill>
                  <a:schemeClr val="dk1"/>
                </a:solidFill>
                <a:latin typeface="Arial"/>
                <a:ea typeface="Arial"/>
                <a:cs typeface="Arial"/>
                <a:sym typeface="Arial"/>
              </a:rPr>
              <a:t>UN ESEMPIO</a:t>
            </a:r>
            <a:endParaRPr/>
          </a:p>
          <a:p>
            <a:pPr indent="0" lvl="0" marL="0" marR="0" rtl="0" algn="l">
              <a:lnSpc>
                <a:spcPct val="100000"/>
              </a:lnSpc>
              <a:spcBef>
                <a:spcPts val="0"/>
              </a:spcBef>
              <a:spcAft>
                <a:spcPts val="0"/>
              </a:spcAft>
              <a:buClr>
                <a:schemeClr val="dk1"/>
              </a:buClr>
              <a:buSzPts val="1900"/>
              <a:buFont typeface="Calibri"/>
              <a:buNone/>
            </a:pPr>
            <a:r>
              <a:t/>
            </a:r>
            <a:endParaRPr b="0" i="0" sz="19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900"/>
              <a:buFont typeface="Arial"/>
              <a:buNone/>
            </a:pPr>
            <a:r>
              <a:rPr b="0" i="0" lang="en-US" sz="1900" u="none">
                <a:solidFill>
                  <a:schemeClr val="dk1"/>
                </a:solidFill>
                <a:latin typeface="Arial"/>
                <a:ea typeface="Arial"/>
                <a:cs typeface="Arial"/>
                <a:sym typeface="Arial"/>
              </a:rPr>
              <a:t>La parola madre e mamma hanno lo stesso significato (la stessa funzione denotativa) ma hanno differenti connotazioni. Anche il modo in cui vengono pronunciate incorpora funzioni connotative. Si può dire la medesima cosa con tante sfumature diverse, ognuna delle quali sottende una forma della relazione, una visione del mondo, una filosofia della vita.</a:t>
            </a:r>
            <a:endParaRPr/>
          </a:p>
          <a:p>
            <a:pPr indent="0" lvl="0" marL="0" marR="0" rtl="0" algn="l">
              <a:lnSpc>
                <a:spcPct val="100000"/>
              </a:lnSpc>
              <a:spcBef>
                <a:spcPts val="0"/>
              </a:spcBef>
              <a:spcAft>
                <a:spcPts val="0"/>
              </a:spcAft>
              <a:buClr>
                <a:schemeClr val="dk1"/>
              </a:buClr>
              <a:buSzPts val="1900"/>
              <a:buFont typeface="Calibri"/>
              <a:buNone/>
            </a:pPr>
            <a:r>
              <a:t/>
            </a:r>
            <a:endParaRPr b="0" i="0" sz="19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900"/>
              <a:buFont typeface="Arial"/>
              <a:buNone/>
            </a:pPr>
            <a:r>
              <a:rPr b="0" i="0" lang="en-US" sz="1900" u="none">
                <a:solidFill>
                  <a:schemeClr val="dk1"/>
                </a:solidFill>
                <a:latin typeface="Arial"/>
                <a:ea typeface="Arial"/>
                <a:cs typeface="Arial"/>
                <a:sym typeface="Arial"/>
              </a:rPr>
              <a:t>Alcuni esempi</a:t>
            </a:r>
            <a:endParaRPr/>
          </a:p>
          <a:p>
            <a:pPr indent="0" lvl="0" marL="0" marR="0" rtl="0" algn="l">
              <a:lnSpc>
                <a:spcPct val="100000"/>
              </a:lnSpc>
              <a:spcBef>
                <a:spcPts val="0"/>
              </a:spcBef>
              <a:spcAft>
                <a:spcPts val="0"/>
              </a:spcAft>
              <a:buClr>
                <a:schemeClr val="dk1"/>
              </a:buClr>
              <a:buSzPts val="1900"/>
              <a:buFont typeface="Arial"/>
              <a:buNone/>
            </a:pPr>
            <a:r>
              <a:rPr b="0" i="1" lang="en-US" sz="1900" u="none">
                <a:solidFill>
                  <a:schemeClr val="dk1"/>
                </a:solidFill>
                <a:latin typeface="Arial"/>
                <a:ea typeface="Arial"/>
                <a:cs typeface="Arial"/>
                <a:sym typeface="Arial"/>
              </a:rPr>
              <a:t>“corri subito qui e dai un bel bacione alla mamma”;</a:t>
            </a:r>
            <a:endParaRPr/>
          </a:p>
          <a:p>
            <a:pPr indent="0" lvl="0" marL="0" marR="0" rtl="0" algn="l">
              <a:lnSpc>
                <a:spcPct val="100000"/>
              </a:lnSpc>
              <a:spcBef>
                <a:spcPts val="0"/>
              </a:spcBef>
              <a:spcAft>
                <a:spcPts val="0"/>
              </a:spcAft>
              <a:buClr>
                <a:schemeClr val="dk1"/>
              </a:buClr>
              <a:buSzPts val="1900"/>
              <a:buFont typeface="Arial"/>
              <a:buNone/>
            </a:pPr>
            <a:r>
              <a:rPr b="0" i="1" lang="en-US" sz="1900" u="none">
                <a:solidFill>
                  <a:schemeClr val="dk1"/>
                </a:solidFill>
                <a:latin typeface="Arial"/>
                <a:ea typeface="Arial"/>
                <a:cs typeface="Arial"/>
                <a:sym typeface="Arial"/>
              </a:rPr>
              <a:t>“alza le chiappe e schiocca un baciozzo alla tua vecchia”;</a:t>
            </a:r>
            <a:endParaRPr/>
          </a:p>
          <a:p>
            <a:pPr indent="0" lvl="0" marL="0" marR="0" rtl="0" algn="l">
              <a:lnSpc>
                <a:spcPct val="100000"/>
              </a:lnSpc>
              <a:spcBef>
                <a:spcPts val="0"/>
              </a:spcBef>
              <a:spcAft>
                <a:spcPts val="0"/>
              </a:spcAft>
              <a:buClr>
                <a:schemeClr val="dk1"/>
              </a:buClr>
              <a:buSzPts val="1900"/>
              <a:buFont typeface="Arial"/>
              <a:buNone/>
            </a:pPr>
            <a:r>
              <a:rPr b="0" i="1" lang="en-US" sz="1900" u="none">
                <a:solidFill>
                  <a:schemeClr val="dk1"/>
                </a:solidFill>
                <a:latin typeface="Arial"/>
                <a:ea typeface="Arial"/>
                <a:cs typeface="Arial"/>
                <a:sym typeface="Arial"/>
              </a:rPr>
              <a:t>“vieni immediatamente a dare un bacio a tua madre”;</a:t>
            </a:r>
            <a:endParaRPr/>
          </a:p>
          <a:p>
            <a:pPr indent="0" lvl="0" marL="0" marR="0" rtl="0" algn="l">
              <a:lnSpc>
                <a:spcPct val="100000"/>
              </a:lnSpc>
              <a:spcBef>
                <a:spcPts val="0"/>
              </a:spcBef>
              <a:spcAft>
                <a:spcPts val="0"/>
              </a:spcAft>
              <a:buClr>
                <a:schemeClr val="dk1"/>
              </a:buClr>
              <a:buSzPts val="1900"/>
              <a:buFont typeface="Arial"/>
              <a:buNone/>
            </a:pPr>
            <a:r>
              <a:rPr b="0" i="1" lang="en-US" sz="1900" u="none">
                <a:solidFill>
                  <a:schemeClr val="dk1"/>
                </a:solidFill>
                <a:latin typeface="Arial"/>
                <a:ea typeface="Arial"/>
                <a:cs typeface="Arial"/>
                <a:sym typeface="Arial"/>
              </a:rPr>
              <a:t>“vola a baciare mammina”.</a:t>
            </a:r>
            <a:endParaRPr/>
          </a:p>
          <a:p>
            <a:pPr indent="0" lvl="0" marL="0" marR="0" rtl="0" algn="l">
              <a:lnSpc>
                <a:spcPct val="100000"/>
              </a:lnSpc>
              <a:spcBef>
                <a:spcPts val="0"/>
              </a:spcBef>
              <a:spcAft>
                <a:spcPts val="0"/>
              </a:spcAft>
              <a:buNone/>
            </a:pPr>
            <a:r>
              <a:t/>
            </a:r>
            <a:endParaRPr b="0" i="1" sz="1900" u="none">
              <a:solidFill>
                <a:schemeClr val="dk1"/>
              </a:solidFill>
              <a:latin typeface="Arial"/>
              <a:ea typeface="Arial"/>
              <a:cs typeface="Arial"/>
              <a:sym typeface="Arial"/>
            </a:endParaRPr>
          </a:p>
        </p:txBody>
      </p:sp>
      <p:sp>
        <p:nvSpPr>
          <p:cNvPr id="135" name="Google Shape;135;p10"/>
          <p:cNvSpPr/>
          <p:nvPr/>
        </p:nvSpPr>
        <p:spPr>
          <a:xfrm>
            <a:off x="0" y="5906530"/>
            <a:ext cx="9144000" cy="951600"/>
          </a:xfrm>
          <a:prstGeom prst="rect">
            <a:avLst/>
          </a:prstGeom>
          <a:solidFill>
            <a:srgbClr val="9A2E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descr="A cube with text overlay&#10;&#10;Description automatically generated" id="136" name="Google Shape;136;p10"/>
          <p:cNvPicPr preferRelativeResize="0"/>
          <p:nvPr>
            <p:ph idx="1" type="body"/>
          </p:nvPr>
        </p:nvPicPr>
        <p:blipFill rotWithShape="1">
          <a:blip r:embed="rId3">
            <a:alphaModFix/>
          </a:blip>
          <a:srcRect b="0" l="0" r="0" t="0"/>
          <a:stretch/>
        </p:blipFill>
        <p:spPr>
          <a:xfrm>
            <a:off x="158578" y="6080369"/>
            <a:ext cx="940200" cy="6039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2016-04-08T14:00:38Z</dcterms:created>
  <dc:creator>Debora Bini</dc:creator>
</cp:coreProperties>
</file>

<file path=docProps/custom.xml><?xml version="1.0" encoding="utf-8"?>
<Properties xmlns="http://schemas.openxmlformats.org/officeDocument/2006/custom-properties" xmlns:vt="http://schemas.openxmlformats.org/officeDocument/2006/docPropsVTypes"/>
</file>