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3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13/04/22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recupero di Giustiniano e l’alba di un’epoca nuova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147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i="1" dirty="0" err="1"/>
              <a:t>Firmitas</a:t>
            </a:r>
            <a:r>
              <a:rPr lang="it-IT" sz="4800" i="1" dirty="0"/>
              <a:t> et </a:t>
            </a:r>
            <a:r>
              <a:rPr lang="it-IT" sz="4800" i="1" dirty="0" err="1"/>
              <a:t>stabilitas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it-IT" sz="2800" dirty="0">
                <a:cs typeface="Times New Roman" charset="0"/>
              </a:rPr>
              <a:t>Era dunque la pubblica autorità </a:t>
            </a:r>
            <a:r>
              <a:rPr lang="it-IT" sz="2800" dirty="0" smtClean="0">
                <a:cs typeface="Times New Roman" charset="0"/>
              </a:rPr>
              <a:t>ad </a:t>
            </a:r>
            <a:r>
              <a:rPr lang="it-IT" sz="2800" dirty="0">
                <a:cs typeface="Times New Roman" charset="0"/>
              </a:rPr>
              <a:t>attribuire agli atti notarili quel carattere </a:t>
            </a:r>
            <a:r>
              <a:rPr lang="it-IT" sz="2800" dirty="0" smtClean="0">
                <a:cs typeface="Times New Roman" charset="0"/>
              </a:rPr>
              <a:t>che le </a:t>
            </a:r>
            <a:r>
              <a:rPr lang="it-IT" sz="2800" dirty="0">
                <a:cs typeface="Times New Roman" charset="0"/>
              </a:rPr>
              <a:t>fonti dell’epoca definiscono </a:t>
            </a:r>
            <a:r>
              <a:rPr lang="it-IT" sz="2800" i="1" dirty="0" err="1">
                <a:cs typeface="Times New Roman" charset="0"/>
              </a:rPr>
              <a:t>firmitas</a:t>
            </a:r>
            <a:r>
              <a:rPr lang="it-IT" sz="2800" i="1" dirty="0">
                <a:cs typeface="Times New Roman" charset="0"/>
              </a:rPr>
              <a:t> et </a:t>
            </a:r>
            <a:r>
              <a:rPr lang="it-IT" sz="2800" i="1" dirty="0" err="1">
                <a:cs typeface="Times New Roman" charset="0"/>
              </a:rPr>
              <a:t>stabilitas</a:t>
            </a:r>
            <a:r>
              <a:rPr lang="it-IT" sz="2800" dirty="0">
                <a:cs typeface="Times New Roman" charset="0"/>
              </a:rPr>
              <a:t>.</a:t>
            </a:r>
          </a:p>
          <a:p>
            <a:pPr marL="0" indent="0" algn="ctr">
              <a:buNone/>
              <a:defRPr/>
            </a:pPr>
            <a:r>
              <a:rPr lang="it-IT" sz="2800" dirty="0"/>
              <a:t> </a:t>
            </a:r>
          </a:p>
          <a:p>
            <a:pPr marL="0" indent="0" algn="ctr">
              <a:buNone/>
              <a:defRPr/>
            </a:pPr>
            <a:r>
              <a:rPr lang="it-IT" sz="2800" dirty="0"/>
              <a:t>In sostanza l’atto col suggello </a:t>
            </a:r>
            <a:r>
              <a:rPr lang="it-IT" sz="2800" dirty="0" smtClean="0"/>
              <a:t>dell’autorità diviene </a:t>
            </a:r>
            <a:r>
              <a:rPr lang="it-IT" sz="2800" dirty="0"/>
              <a:t>irrevocabile (</a:t>
            </a:r>
            <a:r>
              <a:rPr lang="it-IT" sz="2800" i="1" dirty="0"/>
              <a:t>firmo</a:t>
            </a:r>
            <a:r>
              <a:rPr lang="it-IT" sz="2800" dirty="0"/>
              <a:t>) e </a:t>
            </a:r>
            <a:r>
              <a:rPr lang="it-IT" sz="2800" dirty="0" smtClean="0"/>
              <a:t>inattaccabile </a:t>
            </a:r>
            <a:r>
              <a:rPr lang="it-IT" sz="2800" dirty="0"/>
              <a:t>(</a:t>
            </a:r>
            <a:r>
              <a:rPr lang="it-IT" sz="2800" i="1" dirty="0" err="1"/>
              <a:t>stabelis</a:t>
            </a:r>
            <a:r>
              <a:rPr lang="it-IT" sz="2800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2452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placito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it-IT" sz="2800" dirty="0"/>
              <a:t>Sin dall’epoca carolingia </a:t>
            </a:r>
            <a:r>
              <a:rPr lang="it-IT" sz="2800" dirty="0" smtClean="0"/>
              <a:t>la </a:t>
            </a:r>
            <a:r>
              <a:rPr lang="it-IT" sz="2800" dirty="0"/>
              <a:t>forma del giudizio è quella del </a:t>
            </a:r>
            <a:r>
              <a:rPr lang="it-IT" sz="2800" b="1" i="1" dirty="0" err="1" smtClean="0">
                <a:solidFill>
                  <a:srgbClr val="0000FF"/>
                </a:solidFill>
              </a:rPr>
              <a:t>placitum</a:t>
            </a:r>
            <a:r>
              <a:rPr lang="it-IT" sz="2800" i="1" dirty="0" smtClean="0"/>
              <a:t> </a:t>
            </a:r>
            <a:r>
              <a:rPr lang="it-IT" sz="2800" dirty="0" smtClean="0"/>
              <a:t>(da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placuit</a:t>
            </a:r>
            <a:r>
              <a:rPr lang="it-IT" sz="2800" i="1" dirty="0" smtClean="0"/>
              <a:t> </a:t>
            </a:r>
            <a:r>
              <a:rPr lang="it-IT" sz="2800" dirty="0" smtClean="0"/>
              <a:t>= piacque). </a:t>
            </a:r>
            <a:endParaRPr lang="it-IT" sz="2800" dirty="0"/>
          </a:p>
          <a:p>
            <a:pPr marL="0" indent="0" algn="ctr">
              <a:buNone/>
              <a:defRPr/>
            </a:pPr>
            <a:r>
              <a:rPr lang="it-IT" sz="2800" dirty="0"/>
              <a:t>Il verdetto non è sentito come un atto </a:t>
            </a:r>
            <a:r>
              <a:rPr lang="it-IT" sz="2800" dirty="0" smtClean="0"/>
              <a:t>autoritativo del giudice (</a:t>
            </a:r>
            <a:r>
              <a:rPr lang="it-IT" sz="2800" b="1" i="1" dirty="0" err="1" smtClean="0">
                <a:solidFill>
                  <a:srgbClr val="0000FF"/>
                </a:solidFill>
              </a:rPr>
              <a:t>iudicium</a:t>
            </a:r>
            <a:r>
              <a:rPr lang="it-IT" sz="2800" dirty="0" smtClean="0"/>
              <a:t>), </a:t>
            </a:r>
            <a:r>
              <a:rPr lang="it-IT" sz="2800" dirty="0"/>
              <a:t>ma sortisce dalla condivisione </a:t>
            </a:r>
            <a:r>
              <a:rPr lang="it-IT" sz="2800" dirty="0" smtClean="0"/>
              <a:t>quanto </a:t>
            </a:r>
            <a:r>
              <a:rPr lang="it-IT" sz="2800" dirty="0"/>
              <a:t>più ampia possibile </a:t>
            </a:r>
            <a:r>
              <a:rPr lang="it-IT" sz="2800" dirty="0" smtClean="0"/>
              <a:t>della </a:t>
            </a:r>
            <a:r>
              <a:rPr lang="it-IT" sz="2800" dirty="0" smtClean="0"/>
              <a:t>decisione all’interno della comunità circostante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9474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placito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4500" y="1735138"/>
            <a:ext cx="8149167" cy="445611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it-IT" sz="2800" dirty="0" smtClean="0"/>
              <a:t>Nel  corso del sec. XI, accade sempre più spesso che l</a:t>
            </a:r>
            <a:r>
              <a:rPr lang="it-IT" sz="2800" dirty="0" smtClean="0">
                <a:latin typeface="Arial"/>
              </a:rPr>
              <a:t>’</a:t>
            </a:r>
            <a:r>
              <a:rPr lang="it-IT" sz="2800" dirty="0" smtClean="0"/>
              <a:t>autorità politica deleghi </a:t>
            </a:r>
            <a:r>
              <a:rPr lang="it-IT" sz="2800" dirty="0"/>
              <a:t>un giudice professionale </a:t>
            </a:r>
            <a:r>
              <a:rPr lang="it-IT" sz="2800" dirty="0" smtClean="0"/>
              <a:t>a </a:t>
            </a:r>
            <a:r>
              <a:rPr lang="it-IT" sz="2800" dirty="0"/>
              <a:t>presiedere il placito</a:t>
            </a:r>
          </a:p>
          <a:p>
            <a:pPr algn="ctr">
              <a:defRPr/>
            </a:pPr>
            <a:endParaRPr lang="it-IT" sz="2800" dirty="0"/>
          </a:p>
          <a:p>
            <a:pPr marL="0" indent="0">
              <a:buNone/>
              <a:defRPr/>
            </a:pPr>
            <a:r>
              <a:rPr lang="it-IT" sz="2800" dirty="0" smtClean="0"/>
              <a:t>* Il </a:t>
            </a:r>
            <a:r>
              <a:rPr lang="it-IT" sz="2800" dirty="0"/>
              <a:t>giudice conduceva una sorta di indagine preliminare </a:t>
            </a:r>
          </a:p>
          <a:p>
            <a:pPr marL="0" indent="0">
              <a:buNone/>
              <a:defRPr/>
            </a:pPr>
            <a:r>
              <a:rPr lang="it-IT" sz="2800" dirty="0" smtClean="0"/>
              <a:t>* Il </a:t>
            </a:r>
            <a:r>
              <a:rPr lang="it-IT" sz="2800" dirty="0"/>
              <a:t>dibattito fra le parti era libero e pubblico</a:t>
            </a:r>
          </a:p>
          <a:p>
            <a:pPr marL="0" indent="0">
              <a:buNone/>
              <a:defRPr/>
            </a:pPr>
            <a:r>
              <a:rPr lang="it-IT" sz="2800" dirty="0" smtClean="0"/>
              <a:t>* Si </a:t>
            </a:r>
            <a:r>
              <a:rPr lang="it-IT" sz="2800" dirty="0"/>
              <a:t>applicava </a:t>
            </a:r>
            <a:r>
              <a:rPr lang="it-IT" sz="2800" dirty="0" smtClean="0"/>
              <a:t>tendenzialmente il </a:t>
            </a:r>
            <a:r>
              <a:rPr lang="it-IT" sz="2800" dirty="0"/>
              <a:t>principio della legge personale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9196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placito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it-IT" sz="2800" dirty="0"/>
              <a:t>Le parti dovevano produrre in giudizio 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it-IT" sz="2800" dirty="0"/>
              <a:t>le norme da applicare e le prove sulle quali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it-IT" sz="2800" dirty="0"/>
              <a:t>fondavano le rispettive affermazioni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endParaRPr lang="it-IT" sz="2800" dirty="0"/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it-IT" sz="2800" dirty="0"/>
              <a:t>Anche le prove di tipo romano 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it-IT" sz="2800" dirty="0"/>
              <a:t>(documenti e </a:t>
            </a:r>
            <a:r>
              <a:rPr lang="it-IT" sz="2800" dirty="0" smtClean="0"/>
              <a:t>testimonianze)</a:t>
            </a:r>
            <a:endParaRPr lang="it-IT" sz="2800" dirty="0"/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it-IT" sz="2800" dirty="0"/>
              <a:t>andavano asseverate </a:t>
            </a:r>
            <a:r>
              <a:rPr lang="it-IT" sz="2800" dirty="0" smtClean="0"/>
              <a:t>con </a:t>
            </a:r>
            <a:r>
              <a:rPr lang="it-IT" sz="2800" dirty="0"/>
              <a:t>giuramento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1114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smtClean="0"/>
              <a:t>Giustiniano nell’alto medioevo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it-IT" sz="2800" dirty="0" smtClean="0"/>
              <a:t>Sempre più spesso il diritto </a:t>
            </a:r>
            <a:r>
              <a:rPr lang="it-IT" sz="2800" dirty="0"/>
              <a:t>giustinianeo </a:t>
            </a:r>
            <a:r>
              <a:rPr lang="it-IT" sz="2800" dirty="0" smtClean="0"/>
              <a:t>viene usato in </a:t>
            </a:r>
            <a:r>
              <a:rPr lang="it-IT" sz="2800" dirty="0"/>
              <a:t>questi giudizi </a:t>
            </a:r>
            <a:r>
              <a:rPr lang="it-IT" sz="2800" dirty="0" smtClean="0"/>
              <a:t>(ovviamente in tutti quelli in cui erano coinvolti ecclesiastici, ma non solo).</a:t>
            </a:r>
          </a:p>
          <a:p>
            <a:pPr marL="0" indent="0" algn="just">
              <a:buNone/>
              <a:defRPr/>
            </a:pPr>
            <a:r>
              <a:rPr lang="it-IT" sz="2800" dirty="0" smtClean="0"/>
              <a:t>In rarissimi casi si cita il </a:t>
            </a:r>
            <a:r>
              <a:rPr lang="it-IT" sz="2800" dirty="0" smtClean="0">
                <a:solidFill>
                  <a:srgbClr val="800000"/>
                </a:solidFill>
              </a:rPr>
              <a:t>Digesto</a:t>
            </a:r>
            <a:r>
              <a:rPr lang="it-IT" sz="2800" dirty="0" smtClean="0"/>
              <a:t> (</a:t>
            </a:r>
            <a:r>
              <a:rPr lang="it-IT" sz="2800" dirty="0" err="1" smtClean="0"/>
              <a:t>Marturi</a:t>
            </a:r>
            <a:r>
              <a:rPr lang="it-IT" sz="2800" dirty="0" smtClean="0"/>
              <a:t>), mai invece l’</a:t>
            </a:r>
            <a:r>
              <a:rPr lang="it-IT" sz="2800" i="1" dirty="0" err="1" smtClean="0">
                <a:solidFill>
                  <a:srgbClr val="800000"/>
                </a:solidFill>
              </a:rPr>
              <a:t>Authenticum</a:t>
            </a:r>
            <a:endParaRPr lang="it-IT" sz="2800" dirty="0">
              <a:solidFill>
                <a:srgbClr val="800000"/>
              </a:solidFill>
            </a:endParaRPr>
          </a:p>
          <a:p>
            <a:pPr marL="0" indent="0" algn="just">
              <a:buNone/>
              <a:defRPr/>
            </a:pPr>
            <a:r>
              <a:rPr lang="it-IT" sz="2800" dirty="0" smtClean="0"/>
              <a:t>Le </a:t>
            </a:r>
            <a:r>
              <a:rPr lang="it-IT" sz="2800" dirty="0"/>
              <a:t>Istituzioni </a:t>
            </a:r>
            <a:r>
              <a:rPr lang="it-IT" sz="2800" dirty="0" smtClean="0"/>
              <a:t>erano pure conosciute, ma </a:t>
            </a:r>
            <a:r>
              <a:rPr lang="it-IT" sz="2800" dirty="0"/>
              <a:t>con maggior frequenza si </a:t>
            </a:r>
            <a:r>
              <a:rPr lang="it-IT" sz="2800" dirty="0" smtClean="0"/>
              <a:t>utilizzavano il </a:t>
            </a:r>
            <a:r>
              <a:rPr lang="it-IT" sz="2800" dirty="0">
                <a:solidFill>
                  <a:srgbClr val="800000"/>
                </a:solidFill>
              </a:rPr>
              <a:t>Codice</a:t>
            </a:r>
            <a:r>
              <a:rPr lang="it-IT" sz="2800" dirty="0"/>
              <a:t> e l’</a:t>
            </a:r>
            <a:r>
              <a:rPr lang="it-IT" sz="2800" i="1" dirty="0">
                <a:solidFill>
                  <a:srgbClr val="800000"/>
                </a:solidFill>
              </a:rPr>
              <a:t>Epitome </a:t>
            </a:r>
            <a:r>
              <a:rPr lang="it-IT" sz="2800" i="1" dirty="0" err="1">
                <a:solidFill>
                  <a:srgbClr val="800000"/>
                </a:solidFill>
              </a:rPr>
              <a:t>Iuliani</a:t>
            </a:r>
            <a:endParaRPr lang="it-IT" sz="2800" i="1" dirty="0">
              <a:solidFill>
                <a:srgbClr val="80000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0632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85750"/>
            <a:ext cx="7313613" cy="793750"/>
          </a:xfrm>
        </p:spPr>
        <p:txBody>
          <a:bodyPr/>
          <a:lstStyle/>
          <a:p>
            <a:r>
              <a:rPr lang="it-IT" dirty="0" smtClean="0"/>
              <a:t>L’</a:t>
            </a:r>
            <a:r>
              <a:rPr lang="it-IT" i="1" dirty="0" smtClean="0"/>
              <a:t>Epitome </a:t>
            </a:r>
            <a:r>
              <a:rPr lang="it-IT" i="1" dirty="0" err="1" smtClean="0"/>
              <a:t>Codicis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6917" y="1248832"/>
            <a:ext cx="8625416" cy="5228167"/>
          </a:xfrm>
        </p:spPr>
        <p:txBody>
          <a:bodyPr>
            <a:noAutofit/>
          </a:bodyPr>
          <a:lstStyle/>
          <a:p>
            <a:pPr algn="just">
              <a:buNone/>
              <a:defRPr/>
            </a:pPr>
            <a:r>
              <a:rPr lang="it-IT" dirty="0"/>
              <a:t>Il Codice di Giustiniano </a:t>
            </a:r>
            <a:r>
              <a:rPr lang="it-IT" dirty="0" smtClean="0"/>
              <a:t>circolava </a:t>
            </a:r>
            <a:r>
              <a:rPr lang="it-IT" dirty="0"/>
              <a:t>comunque </a:t>
            </a:r>
            <a:r>
              <a:rPr lang="it-IT" dirty="0" smtClean="0"/>
              <a:t>in forma ridotta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Secondo </a:t>
            </a:r>
            <a:r>
              <a:rPr lang="it-IT" dirty="0" err="1"/>
              <a:t>Krüger</a:t>
            </a:r>
            <a:r>
              <a:rPr lang="it-IT" dirty="0"/>
              <a:t>, intorno al sec. VIII, il </a:t>
            </a:r>
            <a:r>
              <a:rPr lang="it-IT" i="1" dirty="0" err="1"/>
              <a:t>Codex</a:t>
            </a:r>
            <a:r>
              <a:rPr lang="it-IT" i="1" dirty="0"/>
              <a:t> </a:t>
            </a:r>
            <a:r>
              <a:rPr lang="it-IT" dirty="0"/>
              <a:t>sarebbe stato </a:t>
            </a:r>
            <a:r>
              <a:rPr lang="it-IT" dirty="0" smtClean="0"/>
              <a:t>oggetto di ampi tagli </a:t>
            </a:r>
            <a:r>
              <a:rPr lang="it-IT" dirty="0"/>
              <a:t>sino </a:t>
            </a:r>
            <a:r>
              <a:rPr lang="it-IT" dirty="0" smtClean="0"/>
              <a:t>a ottenere una </a:t>
            </a:r>
            <a:r>
              <a:rPr lang="it-IT" i="1" dirty="0" smtClean="0">
                <a:solidFill>
                  <a:srgbClr val="3366FF"/>
                </a:solidFill>
              </a:rPr>
              <a:t>Epitome </a:t>
            </a:r>
            <a:r>
              <a:rPr lang="it-IT" i="1" dirty="0" err="1" smtClean="0">
                <a:solidFill>
                  <a:srgbClr val="3366FF"/>
                </a:solidFill>
              </a:rPr>
              <a:t>Codicis</a:t>
            </a:r>
            <a:r>
              <a:rPr lang="it-IT" dirty="0" smtClean="0">
                <a:solidFill>
                  <a:srgbClr val="3366FF"/>
                </a:solidFill>
              </a:rPr>
              <a:t> </a:t>
            </a:r>
            <a:r>
              <a:rPr lang="it-IT" dirty="0" smtClean="0"/>
              <a:t>che raccoglieva ¼ del Codice originale. Da quel testo epitomato, grazie a un paziente lavoro di </a:t>
            </a:r>
            <a:r>
              <a:rPr lang="it-IT" i="1" dirty="0" err="1" smtClean="0"/>
              <a:t>auctio</a:t>
            </a:r>
            <a:r>
              <a:rPr lang="it-IT" dirty="0" smtClean="0"/>
              <a:t>, agli inizi del XII secolo il Codice sarebbe stato riportato alle dimensioni originali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In </a:t>
            </a:r>
            <a:r>
              <a:rPr lang="it-IT" dirty="0" smtClean="0"/>
              <a:t>particolare, </a:t>
            </a:r>
            <a:r>
              <a:rPr lang="it-IT" dirty="0"/>
              <a:t>i tagli avrebbero </a:t>
            </a:r>
            <a:r>
              <a:rPr lang="it-IT" dirty="0" smtClean="0"/>
              <a:t>riguardato: </a:t>
            </a:r>
            <a:r>
              <a:rPr lang="it-IT" dirty="0">
                <a:solidFill>
                  <a:srgbClr val="800000"/>
                </a:solidFill>
              </a:rPr>
              <a:t>l</a:t>
            </a:r>
            <a:r>
              <a:rPr lang="it-IT" dirty="0" smtClean="0">
                <a:solidFill>
                  <a:srgbClr val="800000"/>
                </a:solidFill>
              </a:rPr>
              <a:t>e </a:t>
            </a:r>
            <a:r>
              <a:rPr lang="it-IT" dirty="0">
                <a:solidFill>
                  <a:srgbClr val="800000"/>
                </a:solidFill>
              </a:rPr>
              <a:t>costituzioni </a:t>
            </a:r>
            <a:r>
              <a:rPr lang="it-IT" dirty="0" smtClean="0">
                <a:solidFill>
                  <a:srgbClr val="800000"/>
                </a:solidFill>
              </a:rPr>
              <a:t>proemiali; </a:t>
            </a:r>
            <a:r>
              <a:rPr lang="it-IT" i="1" dirty="0" smtClean="0">
                <a:solidFill>
                  <a:srgbClr val="800000"/>
                </a:solidFill>
              </a:rPr>
              <a:t>le </a:t>
            </a:r>
            <a:r>
              <a:rPr lang="it-IT" i="1" dirty="0" err="1">
                <a:solidFill>
                  <a:srgbClr val="800000"/>
                </a:solidFill>
              </a:rPr>
              <a:t>i</a:t>
            </a:r>
            <a:r>
              <a:rPr lang="it-IT" i="1" dirty="0" err="1" smtClean="0">
                <a:solidFill>
                  <a:srgbClr val="800000"/>
                </a:solidFill>
              </a:rPr>
              <a:t>nscriptiones</a:t>
            </a:r>
            <a:r>
              <a:rPr lang="it-IT" i="1" dirty="0" smtClean="0">
                <a:solidFill>
                  <a:srgbClr val="800000"/>
                </a:solidFill>
              </a:rPr>
              <a:t> </a:t>
            </a:r>
            <a:r>
              <a:rPr lang="it-IT" dirty="0">
                <a:solidFill>
                  <a:srgbClr val="800000"/>
                </a:solidFill>
              </a:rPr>
              <a:t>e </a:t>
            </a:r>
            <a:r>
              <a:rPr lang="it-IT" i="1" dirty="0" err="1" smtClean="0">
                <a:solidFill>
                  <a:srgbClr val="800000"/>
                </a:solidFill>
              </a:rPr>
              <a:t>subscriptiones</a:t>
            </a:r>
            <a:r>
              <a:rPr lang="it-IT" i="1" dirty="0">
                <a:solidFill>
                  <a:srgbClr val="800000"/>
                </a:solidFill>
              </a:rPr>
              <a:t>;</a:t>
            </a:r>
            <a:r>
              <a:rPr lang="it-IT" i="1" dirty="0" smtClean="0">
                <a:solidFill>
                  <a:srgbClr val="800000"/>
                </a:solidFill>
              </a:rPr>
              <a:t> </a:t>
            </a:r>
            <a:r>
              <a:rPr lang="it-IT" dirty="0">
                <a:solidFill>
                  <a:srgbClr val="800000"/>
                </a:solidFill>
              </a:rPr>
              <a:t>t</a:t>
            </a:r>
            <a:r>
              <a:rPr lang="it-IT" dirty="0" smtClean="0">
                <a:solidFill>
                  <a:srgbClr val="800000"/>
                </a:solidFill>
              </a:rPr>
              <a:t>utte </a:t>
            </a:r>
            <a:r>
              <a:rPr lang="it-IT" dirty="0">
                <a:solidFill>
                  <a:srgbClr val="800000"/>
                </a:solidFill>
              </a:rPr>
              <a:t>le costituzioni </a:t>
            </a:r>
            <a:r>
              <a:rPr lang="it-IT" dirty="0" smtClean="0">
                <a:solidFill>
                  <a:srgbClr val="800000"/>
                </a:solidFill>
              </a:rPr>
              <a:t>greche; quelle latine troppo lunghe o difficili; molte </a:t>
            </a:r>
            <a:r>
              <a:rPr lang="it-IT" dirty="0">
                <a:solidFill>
                  <a:srgbClr val="800000"/>
                </a:solidFill>
              </a:rPr>
              <a:t>costituzioni di contenuto </a:t>
            </a:r>
            <a:r>
              <a:rPr lang="it-IT" dirty="0" smtClean="0">
                <a:solidFill>
                  <a:srgbClr val="800000"/>
                </a:solidFill>
              </a:rPr>
              <a:t>ecclesiastico; per </a:t>
            </a:r>
            <a:r>
              <a:rPr lang="it-IT" dirty="0">
                <a:solidFill>
                  <a:srgbClr val="800000"/>
                </a:solidFill>
              </a:rPr>
              <a:t>intero i libri X, XI e </a:t>
            </a:r>
            <a:r>
              <a:rPr lang="it-IT" dirty="0" smtClean="0">
                <a:solidFill>
                  <a:srgbClr val="800000"/>
                </a:solidFill>
              </a:rPr>
              <a:t>XII</a:t>
            </a:r>
          </a:p>
          <a:p>
            <a:pPr marL="0" indent="0">
              <a:buNone/>
            </a:pPr>
            <a:r>
              <a:rPr lang="it-IT" dirty="0" smtClean="0"/>
              <a:t>L’ipotesi di </a:t>
            </a:r>
            <a:r>
              <a:rPr lang="it-IT" dirty="0" err="1" smtClean="0"/>
              <a:t>Krüger</a:t>
            </a:r>
            <a:r>
              <a:rPr lang="it-IT" dirty="0" smtClean="0"/>
              <a:t> non ha però trovato conferme</a:t>
            </a:r>
            <a:endParaRPr lang="it-IT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00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La </a:t>
            </a:r>
            <a:r>
              <a:rPr lang="it-IT" sz="4800" i="1" dirty="0"/>
              <a:t>Summa </a:t>
            </a:r>
            <a:r>
              <a:rPr lang="it-IT" sz="4800" i="1" dirty="0" err="1"/>
              <a:t>Perusina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6122" y="1735138"/>
            <a:ext cx="8216402" cy="449175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sz="2800" dirty="0" smtClean="0"/>
              <a:t>In territorio romano, però, nella </a:t>
            </a:r>
            <a:r>
              <a:rPr lang="it-IT" sz="2800" dirty="0"/>
              <a:t>prassi </a:t>
            </a:r>
            <a:r>
              <a:rPr lang="it-IT" sz="2800" dirty="0" smtClean="0"/>
              <a:t>si </a:t>
            </a:r>
            <a:r>
              <a:rPr lang="it-IT" sz="2800" dirty="0"/>
              <a:t>utilizzava </a:t>
            </a:r>
            <a:r>
              <a:rPr lang="it-IT" sz="2800" dirty="0" smtClean="0"/>
              <a:t>un </a:t>
            </a:r>
            <a:r>
              <a:rPr lang="it-IT" sz="2800" dirty="0"/>
              <a:t>riassunto del Codice che noi chiamiamo </a:t>
            </a:r>
            <a:r>
              <a:rPr lang="it-IT" sz="2800" i="1" dirty="0"/>
              <a:t>Summa </a:t>
            </a:r>
            <a:r>
              <a:rPr lang="it-IT" sz="2800" i="1" dirty="0" err="1"/>
              <a:t>Perusina</a:t>
            </a:r>
            <a:endParaRPr lang="it-IT" sz="2800" i="1" dirty="0"/>
          </a:p>
          <a:p>
            <a:pPr marL="0" indent="0">
              <a:buNone/>
              <a:defRPr/>
            </a:pPr>
            <a:r>
              <a:rPr lang="it-IT" sz="2800" dirty="0" smtClean="0"/>
              <a:t>Molte costituzioni sono assenti ma non tante come sosteneva lo studioso tedesco. </a:t>
            </a:r>
          </a:p>
          <a:p>
            <a:pPr marL="0" indent="0">
              <a:buNone/>
              <a:defRPr/>
            </a:pPr>
            <a:r>
              <a:rPr lang="it-IT" sz="2800" dirty="0" smtClean="0"/>
              <a:t>I </a:t>
            </a:r>
            <a:r>
              <a:rPr lang="it-IT" sz="2800" dirty="0"/>
              <a:t>molti errori che rivela sono segni della decadenza culturale dell’epoca ma anche dello sforzo dell’autore di adattare </a:t>
            </a:r>
            <a:r>
              <a:rPr lang="it-IT" sz="2800" dirty="0" smtClean="0"/>
              <a:t>il testo di Giustiniano </a:t>
            </a:r>
            <a:r>
              <a:rPr lang="it-IT" sz="2800" dirty="0"/>
              <a:t>ai suoi tempi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3516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3" descr="unnamed.jpg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421" r="-73421"/>
          <a:stretch>
            <a:fillRect/>
          </a:stretch>
        </p:blipFill>
        <p:spPr bwMode="auto">
          <a:xfrm>
            <a:off x="-728671" y="115888"/>
            <a:ext cx="10748963" cy="674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4374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i="1" dirty="0" smtClean="0"/>
              <a:t>Epitome </a:t>
            </a:r>
            <a:r>
              <a:rPr lang="it-IT" i="1" dirty="0" err="1" smtClean="0"/>
              <a:t>Iuliani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318" y="1735138"/>
            <a:ext cx="8078698" cy="4598854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it-IT" sz="2800" dirty="0"/>
              <a:t>Le Novelle di </a:t>
            </a:r>
            <a:r>
              <a:rPr lang="it-IT" sz="2800" dirty="0" err="1"/>
              <a:t>Gustiniano</a:t>
            </a:r>
            <a:r>
              <a:rPr lang="it-IT" sz="2800" dirty="0"/>
              <a:t> contenevano molte norme </a:t>
            </a:r>
            <a:r>
              <a:rPr lang="it-IT" sz="2800" dirty="0" smtClean="0"/>
              <a:t>che </a:t>
            </a:r>
            <a:r>
              <a:rPr lang="it-IT" sz="2800" dirty="0"/>
              <a:t>interessavano la Chiesa</a:t>
            </a:r>
            <a:r>
              <a:rPr lang="it-IT" sz="2800" dirty="0" smtClean="0"/>
              <a:t>. La </a:t>
            </a:r>
            <a:r>
              <a:rPr lang="it-IT" sz="2800" dirty="0"/>
              <a:t>versione originale (</a:t>
            </a:r>
            <a:r>
              <a:rPr lang="it-IT" sz="2800" i="1" dirty="0" err="1"/>
              <a:t>Authenticum</a:t>
            </a:r>
            <a:r>
              <a:rPr lang="it-IT" sz="2800" dirty="0"/>
              <a:t>) appariva però </a:t>
            </a:r>
            <a:r>
              <a:rPr lang="it-IT" sz="2800" dirty="0" smtClean="0"/>
              <a:t>troppo </a:t>
            </a:r>
            <a:r>
              <a:rPr lang="it-IT" sz="2800" dirty="0"/>
              <a:t>impegnativa.</a:t>
            </a:r>
          </a:p>
          <a:p>
            <a:pPr marL="0" indent="0" algn="ctr">
              <a:buNone/>
              <a:defRPr/>
            </a:pPr>
            <a:r>
              <a:rPr lang="it-IT" sz="2800" dirty="0"/>
              <a:t>Molto più rispondente era la versione epitomata redatta </a:t>
            </a:r>
            <a:r>
              <a:rPr lang="it-IT" sz="2800" dirty="0" smtClean="0"/>
              <a:t>da </a:t>
            </a:r>
            <a:r>
              <a:rPr lang="it-IT" sz="2800" dirty="0"/>
              <a:t>un professore di Costantinopoli (Giuliano</a:t>
            </a:r>
            <a:r>
              <a:rPr lang="it-IT" sz="2800" dirty="0" smtClean="0"/>
              <a:t>)</a:t>
            </a:r>
            <a:endParaRPr lang="it-IT" sz="2800" dirty="0"/>
          </a:p>
          <a:p>
            <a:pPr marL="0" indent="0" algn="ctr">
              <a:buNone/>
              <a:defRPr/>
            </a:pPr>
            <a:r>
              <a:rPr lang="it-IT" sz="2800" dirty="0"/>
              <a:t>Questo fu l’unico testo giustinianeo a diffondersi </a:t>
            </a:r>
            <a:r>
              <a:rPr lang="it-IT" sz="2800" dirty="0" smtClean="0"/>
              <a:t>fuori </a:t>
            </a:r>
            <a:r>
              <a:rPr lang="it-IT" sz="2800" dirty="0"/>
              <a:t>d’Italia prima del secolo XII </a:t>
            </a:r>
            <a:r>
              <a:rPr lang="it-IT" sz="2800" dirty="0" smtClean="0"/>
              <a:t>(sorprendentemente unita a formare una singolare coppia </a:t>
            </a:r>
            <a:r>
              <a:rPr lang="it-IT" sz="2800" dirty="0"/>
              <a:t>con la </a:t>
            </a:r>
            <a:r>
              <a:rPr lang="it-IT" sz="2800" i="1" dirty="0" err="1"/>
              <a:t>Lex</a:t>
            </a:r>
            <a:r>
              <a:rPr lang="it-IT" sz="2800" i="1" dirty="0"/>
              <a:t> Dei</a:t>
            </a:r>
            <a:r>
              <a:rPr lang="it-IT" sz="2800" dirty="0"/>
              <a:t>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4381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Raccolte di diritto romano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9018" y="1735138"/>
            <a:ext cx="8247004" cy="4491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Mentre a nord delle Alpi, gli intellettuali ecclesiastici si dedicarono a raccogliere in compilazioni sistematiche le norme valide per la chiesa (</a:t>
            </a:r>
            <a:r>
              <a:rPr lang="it-IT" sz="2800" i="1" dirty="0" err="1" smtClean="0"/>
              <a:t>canones</a:t>
            </a:r>
            <a:r>
              <a:rPr lang="it-IT" sz="2800" i="1" dirty="0" smtClean="0"/>
              <a:t> </a:t>
            </a:r>
            <a:r>
              <a:rPr lang="it-IT" sz="2800" dirty="0" smtClean="0"/>
              <a:t> e </a:t>
            </a:r>
            <a:r>
              <a:rPr lang="it-IT" sz="2800" i="1" dirty="0" smtClean="0"/>
              <a:t>decreta</a:t>
            </a:r>
            <a:r>
              <a:rPr lang="it-IT" sz="2800" dirty="0" smtClean="0"/>
              <a:t>), in Italia ci si dedicò a fare delle collezioni di diritto romano per la disciplina della vita secolare della chiesa stessa e del clero.</a:t>
            </a:r>
            <a:endParaRPr lang="it-IT" sz="2800" dirty="0"/>
          </a:p>
          <a:p>
            <a:pPr marL="0" indent="0" algn="just">
              <a:buNone/>
              <a:defRPr/>
            </a:pPr>
            <a:r>
              <a:rPr lang="it-IT" sz="2800" dirty="0"/>
              <a:t>La più famosa è la </a:t>
            </a:r>
            <a:r>
              <a:rPr lang="it-IT" sz="2800" i="1" dirty="0" err="1">
                <a:solidFill>
                  <a:srgbClr val="3366FF"/>
                </a:solidFill>
              </a:rPr>
              <a:t>Lex</a:t>
            </a:r>
            <a:r>
              <a:rPr lang="it-IT" sz="2800" i="1" dirty="0">
                <a:solidFill>
                  <a:srgbClr val="3366FF"/>
                </a:solidFill>
              </a:rPr>
              <a:t> romana </a:t>
            </a:r>
            <a:r>
              <a:rPr lang="it-IT" sz="2800" i="1" dirty="0" err="1">
                <a:solidFill>
                  <a:srgbClr val="3366FF"/>
                </a:solidFill>
              </a:rPr>
              <a:t>canonice</a:t>
            </a:r>
            <a:r>
              <a:rPr lang="it-IT" sz="2800" i="1" dirty="0">
                <a:solidFill>
                  <a:srgbClr val="3366FF"/>
                </a:solidFill>
              </a:rPr>
              <a:t> </a:t>
            </a:r>
            <a:r>
              <a:rPr lang="it-IT" sz="2800" i="1" dirty="0" err="1" smtClean="0">
                <a:solidFill>
                  <a:srgbClr val="3366FF"/>
                </a:solidFill>
              </a:rPr>
              <a:t>compta</a:t>
            </a:r>
            <a:r>
              <a:rPr lang="it-IT" sz="2800" dirty="0" smtClean="0"/>
              <a:t>: attinge </a:t>
            </a:r>
            <a:r>
              <a:rPr lang="it-IT" sz="2800" dirty="0"/>
              <a:t>dal Codice, dalle Istituzioni e</a:t>
            </a:r>
            <a:r>
              <a:rPr lang="it-IT" sz="2800" dirty="0" smtClean="0"/>
              <a:t>, principalmente</a:t>
            </a:r>
            <a:r>
              <a:rPr lang="it-IT" sz="2800" dirty="0"/>
              <a:t>, dall’</a:t>
            </a:r>
            <a:r>
              <a:rPr lang="it-IT" sz="2800" i="1" dirty="0"/>
              <a:t>Epitome </a:t>
            </a:r>
            <a:r>
              <a:rPr lang="it-IT" sz="2800" i="1" dirty="0" err="1"/>
              <a:t>Iuliani</a:t>
            </a:r>
            <a:endParaRPr lang="it-IT" sz="2800" i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240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lotta per le investiture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735138"/>
            <a:ext cx="7171267" cy="4646612"/>
          </a:xfrm>
        </p:spPr>
        <p:txBody>
          <a:bodyPr>
            <a:normAutofit fontScale="92500" lnSpcReduction="10000"/>
          </a:bodyPr>
          <a:lstStyle/>
          <a:p>
            <a:pPr>
              <a:buNone/>
              <a:defRPr/>
            </a:pPr>
            <a:r>
              <a:rPr lang="it-IT" sz="2800" dirty="0"/>
              <a:t>Nel corso del secolo XI </a:t>
            </a:r>
            <a:r>
              <a:rPr lang="it-IT" sz="2800" dirty="0" smtClean="0"/>
              <a:t>più forze concorrono, </a:t>
            </a:r>
            <a:r>
              <a:rPr lang="it-IT" sz="2800" dirty="0"/>
              <a:t>in </a:t>
            </a:r>
            <a:r>
              <a:rPr lang="it-IT" sz="2800" dirty="0" smtClean="0"/>
              <a:t>Italia, alla riscoperta del </a:t>
            </a:r>
            <a:r>
              <a:rPr lang="it-IT" sz="2800" dirty="0"/>
              <a:t>diritto giustinianeo </a:t>
            </a:r>
            <a:endParaRPr lang="it-IT" sz="2800" dirty="0" smtClean="0"/>
          </a:p>
          <a:p>
            <a:pPr>
              <a:buNone/>
              <a:defRPr/>
            </a:pPr>
            <a:r>
              <a:rPr lang="it-IT" sz="2800" dirty="0" smtClean="0"/>
              <a:t>Vi sono anzitutto la </a:t>
            </a:r>
            <a:r>
              <a:rPr lang="it-IT" sz="2800" dirty="0"/>
              <a:t>curia imperiale </a:t>
            </a:r>
            <a:r>
              <a:rPr lang="it-IT" sz="2800" dirty="0" smtClean="0"/>
              <a:t>(Pavia o Ravenna), da un lato, e </a:t>
            </a:r>
            <a:r>
              <a:rPr lang="it-IT" sz="2800" dirty="0"/>
              <a:t>quella pontificia (Roma</a:t>
            </a:r>
            <a:r>
              <a:rPr lang="it-IT" sz="2800" dirty="0" smtClean="0"/>
              <a:t>), dall’altro.</a:t>
            </a:r>
            <a:endParaRPr lang="it-IT" sz="2800" dirty="0"/>
          </a:p>
          <a:p>
            <a:pPr>
              <a:buNone/>
              <a:defRPr/>
            </a:pPr>
            <a:r>
              <a:rPr lang="it-IT" sz="2800" dirty="0" smtClean="0"/>
              <a:t>Durante la </a:t>
            </a:r>
            <a:r>
              <a:rPr lang="it-IT" sz="2800" dirty="0"/>
              <a:t>‘lotta per le investiture’, </a:t>
            </a:r>
            <a:r>
              <a:rPr lang="it-IT" sz="2800" dirty="0" smtClean="0"/>
              <a:t>sull’uno e sull’altro fronte, si leggono le </a:t>
            </a:r>
            <a:r>
              <a:rPr lang="it-IT" sz="2800" dirty="0"/>
              <a:t>leggi di Giustiniano </a:t>
            </a:r>
            <a:r>
              <a:rPr lang="it-IT" sz="2800" dirty="0" smtClean="0"/>
              <a:t>alla ricerca di argomenti giuridici da utilizzare </a:t>
            </a:r>
            <a:r>
              <a:rPr lang="it-IT" sz="2800" dirty="0"/>
              <a:t>come strumenti di lotta </a:t>
            </a:r>
            <a:r>
              <a:rPr lang="it-IT" sz="2800" dirty="0" smtClean="0"/>
              <a:t>politica (si vuole legittimare la primazia di un’autorità sull’altra, superando il vecchio principio </a:t>
            </a:r>
            <a:r>
              <a:rPr lang="it-IT" sz="2800" dirty="0" err="1" smtClean="0"/>
              <a:t>gelasiano</a:t>
            </a:r>
            <a:r>
              <a:rPr lang="it-IT" sz="2800" dirty="0" smtClean="0"/>
              <a:t>)</a:t>
            </a:r>
          </a:p>
          <a:p>
            <a:pPr>
              <a:buNone/>
              <a:defRPr/>
            </a:pP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9307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Raccolte di diritto romano </a:t>
            </a:r>
            <a:r>
              <a:rPr lang="it-IT" dirty="0" smtClean="0"/>
              <a:t>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624" y="1735137"/>
            <a:ext cx="7879791" cy="4522357"/>
          </a:xfrm>
        </p:spPr>
        <p:txBody>
          <a:bodyPr>
            <a:normAutofit/>
          </a:bodyPr>
          <a:lstStyle/>
          <a:p>
            <a:pPr algn="just">
              <a:buNone/>
              <a:defRPr/>
            </a:pPr>
            <a:r>
              <a:rPr lang="it-IT" sz="3200" dirty="0"/>
              <a:t>Raccolte di diritto romano si trovano </a:t>
            </a:r>
            <a:r>
              <a:rPr lang="it-IT" sz="3200" dirty="0" smtClean="0"/>
              <a:t>anche nell’Italia </a:t>
            </a:r>
            <a:r>
              <a:rPr lang="it-IT" sz="3200" dirty="0"/>
              <a:t>meridionale ma hanno caratteri differenti poiché, </a:t>
            </a:r>
            <a:r>
              <a:rPr lang="it-IT" sz="3200" dirty="0">
                <a:cs typeface="Times New Roman" charset="0"/>
              </a:rPr>
              <a:t>accanto a frammenti giustinianei, propongono norme di origine </a:t>
            </a:r>
            <a:r>
              <a:rPr lang="it-IT" sz="3200" dirty="0" smtClean="0">
                <a:cs typeface="Times New Roman" charset="0"/>
              </a:rPr>
              <a:t>visigotica o ostrogota.</a:t>
            </a:r>
            <a:endParaRPr lang="it-IT" sz="3200" dirty="0">
              <a:cs typeface="Times New Roman" charset="0"/>
            </a:endParaRPr>
          </a:p>
          <a:p>
            <a:pPr algn="just">
              <a:buNone/>
              <a:defRPr/>
            </a:pPr>
            <a:r>
              <a:rPr lang="it-IT" sz="3200" dirty="0">
                <a:cs typeface="Times New Roman" charset="0"/>
              </a:rPr>
              <a:t>Gli esempi principali sono la </a:t>
            </a:r>
            <a:r>
              <a:rPr lang="it-IT" sz="3200" i="1" dirty="0">
                <a:solidFill>
                  <a:srgbClr val="3366FF"/>
                </a:solidFill>
                <a:cs typeface="Times New Roman" charset="0"/>
              </a:rPr>
              <a:t>Lectio </a:t>
            </a:r>
            <a:r>
              <a:rPr lang="it-IT" sz="3200" i="1" dirty="0" err="1">
                <a:solidFill>
                  <a:srgbClr val="3366FF"/>
                </a:solidFill>
                <a:cs typeface="Times New Roman" charset="0"/>
              </a:rPr>
              <a:t>legum</a:t>
            </a:r>
            <a:r>
              <a:rPr lang="it-IT" sz="3200" dirty="0">
                <a:solidFill>
                  <a:srgbClr val="3366FF"/>
                </a:solidFill>
                <a:cs typeface="Times New Roman" charset="0"/>
              </a:rPr>
              <a:t> </a:t>
            </a:r>
            <a:r>
              <a:rPr lang="it-IT" sz="3200" dirty="0">
                <a:cs typeface="Times New Roman" charset="0"/>
              </a:rPr>
              <a:t>e la </a:t>
            </a:r>
            <a:r>
              <a:rPr lang="it-IT" sz="3200" i="1" dirty="0">
                <a:solidFill>
                  <a:srgbClr val="3366FF"/>
                </a:solidFill>
                <a:cs typeface="Times New Roman" charset="0"/>
              </a:rPr>
              <a:t>Collezione </a:t>
            </a:r>
            <a:r>
              <a:rPr lang="it-IT" sz="3200" i="1" dirty="0" err="1">
                <a:solidFill>
                  <a:srgbClr val="3366FF"/>
                </a:solidFill>
                <a:cs typeface="Times New Roman" charset="0"/>
              </a:rPr>
              <a:t>Gaudenziana</a:t>
            </a:r>
            <a:r>
              <a:rPr lang="it-IT" sz="3200" dirty="0">
                <a:solidFill>
                  <a:srgbClr val="3366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6560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 smtClean="0"/>
              <a:t>I </a:t>
            </a:r>
            <a:r>
              <a:rPr lang="it-IT" sz="4800" i="1" dirty="0" err="1" smtClean="0"/>
              <a:t>Fragmenta</a:t>
            </a:r>
            <a:r>
              <a:rPr lang="it-IT" sz="4800" i="1" dirty="0" smtClean="0"/>
              <a:t> </a:t>
            </a:r>
            <a:r>
              <a:rPr lang="it-IT" sz="4800" i="1" dirty="0" err="1"/>
              <a:t>Gaudenziana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La </a:t>
            </a:r>
            <a:r>
              <a:rPr lang="it-IT" sz="3200" i="1" dirty="0"/>
              <a:t>Collezione </a:t>
            </a:r>
            <a:r>
              <a:rPr lang="it-IT" sz="3200" i="1" dirty="0" err="1"/>
              <a:t>Gaudenziana</a:t>
            </a:r>
            <a:r>
              <a:rPr lang="it-IT" sz="3200" dirty="0"/>
              <a:t>, contiene in particolare anche una serie di 14 capitoli – detti </a:t>
            </a:r>
            <a:r>
              <a:rPr lang="it-IT" sz="3200" i="1" dirty="0" err="1"/>
              <a:t>Fragmenta</a:t>
            </a:r>
            <a:r>
              <a:rPr lang="it-IT" sz="3200" i="1" dirty="0"/>
              <a:t> </a:t>
            </a:r>
            <a:r>
              <a:rPr lang="it-IT" sz="3200" i="1" dirty="0" err="1"/>
              <a:t>Gaudenziana</a:t>
            </a:r>
            <a:r>
              <a:rPr lang="it-IT" sz="3200" dirty="0"/>
              <a:t> – i quali potrebbero essere di origine sia visigota che </a:t>
            </a:r>
            <a:r>
              <a:rPr lang="it-IT" sz="3200" dirty="0" smtClean="0"/>
              <a:t>ostrogota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42584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606793" cy="868362"/>
          </a:xfrm>
        </p:spPr>
        <p:txBody>
          <a:bodyPr/>
          <a:lstStyle/>
          <a:p>
            <a:r>
              <a:rPr lang="it-IT" sz="4800" dirty="0"/>
              <a:t>Verso il rinascimento giuridico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6766" y="1735137"/>
            <a:ext cx="8195542" cy="4604509"/>
          </a:xfrm>
        </p:spPr>
        <p:txBody>
          <a:bodyPr>
            <a:noAutofit/>
          </a:bodyPr>
          <a:lstStyle/>
          <a:p>
            <a:pPr algn="just"/>
            <a:r>
              <a:rPr lang="it-IT" sz="3200" dirty="0"/>
              <a:t>Tutte queste raccolte testimoniano non solo del crescente </a:t>
            </a:r>
            <a:r>
              <a:rPr lang="it-IT" sz="3200" dirty="0" smtClean="0"/>
              <a:t>interesse dei pratici </a:t>
            </a:r>
            <a:r>
              <a:rPr lang="it-IT" sz="3200" dirty="0"/>
              <a:t>per il diritto </a:t>
            </a:r>
            <a:r>
              <a:rPr lang="it-IT" sz="3200" dirty="0" smtClean="0"/>
              <a:t>privato romano </a:t>
            </a:r>
            <a:r>
              <a:rPr lang="it-IT" sz="3200" dirty="0"/>
              <a:t>e giustinianeo in particolare, ma indicano anche una sempre maggiore attenzione per il diritto scritto rispetto alle norme consuetudinarie</a:t>
            </a:r>
          </a:p>
          <a:p>
            <a:pPr algn="just"/>
            <a:r>
              <a:rPr lang="it-IT" sz="3200" dirty="0" smtClean="0"/>
              <a:t>È </a:t>
            </a:r>
            <a:r>
              <a:rPr lang="it-IT" sz="3200" dirty="0"/>
              <a:t>un chiaro segno del nuovo che </a:t>
            </a:r>
            <a:r>
              <a:rPr lang="it-IT" sz="3200" dirty="0" smtClean="0"/>
              <a:t>avanza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42022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nascita di un nuovo ceto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it-IT" b="1" dirty="0">
                <a:cs typeface="Times New Roman" charset="0"/>
              </a:rPr>
              <a:t>Caratteristica di questo secolo è anche la nascita di </a:t>
            </a:r>
            <a:r>
              <a:rPr lang="it-IT" b="1" dirty="0" smtClean="0">
                <a:cs typeface="Times New Roman" charset="0"/>
              </a:rPr>
              <a:t>un </a:t>
            </a:r>
            <a:r>
              <a:rPr lang="it-IT" b="1" dirty="0">
                <a:cs typeface="Times New Roman" charset="0"/>
              </a:rPr>
              <a:t>nuovo ceto: quello dei giuristi pratici</a:t>
            </a:r>
            <a:r>
              <a:rPr lang="it-IT" b="1" dirty="0" smtClean="0">
                <a:cs typeface="Times New Roman" charset="0"/>
              </a:rPr>
              <a:t>.</a:t>
            </a:r>
            <a:endParaRPr lang="it-IT" dirty="0" smtClean="0">
              <a:cs typeface="Times New Roman" charset="0"/>
            </a:endParaRPr>
          </a:p>
          <a:p>
            <a:pPr marL="0" indent="0">
              <a:buNone/>
              <a:defRPr/>
            </a:pPr>
            <a:r>
              <a:rPr lang="it-IT" dirty="0" smtClean="0">
                <a:cs typeface="Times New Roman" charset="0"/>
              </a:rPr>
              <a:t>Anche </a:t>
            </a:r>
            <a:r>
              <a:rPr lang="it-IT" dirty="0">
                <a:cs typeface="Times New Roman" charset="0"/>
              </a:rPr>
              <a:t>da </a:t>
            </a:r>
            <a:r>
              <a:rPr lang="it-IT" dirty="0" smtClean="0">
                <a:cs typeface="Times New Roman" charset="0"/>
              </a:rPr>
              <a:t>questi pratici </a:t>
            </a:r>
            <a:r>
              <a:rPr lang="it-IT" dirty="0">
                <a:cs typeface="Times New Roman" charset="0"/>
              </a:rPr>
              <a:t>parte una spinta </a:t>
            </a:r>
            <a:r>
              <a:rPr lang="it-IT" dirty="0" smtClean="0">
                <a:cs typeface="Times New Roman" charset="0"/>
              </a:rPr>
              <a:t>decisiva verso </a:t>
            </a:r>
            <a:r>
              <a:rPr lang="it-IT" dirty="0">
                <a:cs typeface="Times New Roman" charset="0"/>
              </a:rPr>
              <a:t>il recupero di </a:t>
            </a:r>
            <a:r>
              <a:rPr lang="it-IT" dirty="0" smtClean="0">
                <a:cs typeface="Times New Roman" charset="0"/>
              </a:rPr>
              <a:t>Giustiniano</a:t>
            </a:r>
          </a:p>
          <a:p>
            <a:pPr marL="0" indent="0">
              <a:buNone/>
              <a:defRPr/>
            </a:pPr>
            <a:r>
              <a:rPr lang="it-IT" dirty="0" smtClean="0">
                <a:cs typeface="Times New Roman" charset="0"/>
              </a:rPr>
              <a:t>La </a:t>
            </a:r>
            <a:r>
              <a:rPr lang="it-IT" dirty="0">
                <a:cs typeface="Times New Roman" charset="0"/>
              </a:rPr>
              <a:t>prima manifestazione in questo senso è l’episodio di </a:t>
            </a:r>
            <a:r>
              <a:rPr lang="it-IT" dirty="0" smtClean="0">
                <a:cs typeface="Times New Roman" charset="0"/>
              </a:rPr>
              <a:t>Rimini </a:t>
            </a:r>
            <a:r>
              <a:rPr lang="it-IT" dirty="0">
                <a:cs typeface="Times New Roman" charset="0"/>
              </a:rPr>
              <a:t>(1047) in cui </a:t>
            </a:r>
            <a:r>
              <a:rPr lang="it-IT" dirty="0" smtClean="0">
                <a:cs typeface="Times New Roman" charset="0"/>
              </a:rPr>
              <a:t>una serie di </a:t>
            </a:r>
            <a:r>
              <a:rPr lang="it-IT" i="1" dirty="0" err="1" smtClean="0">
                <a:cs typeface="Times New Roman" charset="0"/>
              </a:rPr>
              <a:t>iudices</a:t>
            </a:r>
            <a:r>
              <a:rPr lang="it-IT" i="1" dirty="0" smtClean="0">
                <a:cs typeface="Times New Roman" charset="0"/>
              </a:rPr>
              <a:t> </a:t>
            </a:r>
            <a:r>
              <a:rPr lang="it-IT" dirty="0" smtClean="0">
                <a:cs typeface="Times New Roman" charset="0"/>
              </a:rPr>
              <a:t>chiede </a:t>
            </a:r>
            <a:r>
              <a:rPr lang="it-IT" dirty="0">
                <a:cs typeface="Times New Roman" charset="0"/>
              </a:rPr>
              <a:t>all’imperatore </a:t>
            </a:r>
            <a:r>
              <a:rPr lang="it-IT" dirty="0" smtClean="0">
                <a:cs typeface="Times New Roman" charset="0"/>
              </a:rPr>
              <a:t>di dare l’interpretazione ‘</a:t>
            </a:r>
            <a:r>
              <a:rPr lang="it-IT" dirty="0">
                <a:cs typeface="Times New Roman" charset="0"/>
              </a:rPr>
              <a:t>autentica’ di un passo del </a:t>
            </a:r>
            <a:r>
              <a:rPr lang="it-IT" i="1" dirty="0" err="1">
                <a:cs typeface="Times New Roman" charset="0"/>
              </a:rPr>
              <a:t>Codex</a:t>
            </a:r>
            <a:r>
              <a:rPr lang="it-IT" i="1" dirty="0">
                <a:cs typeface="Times New Roman" charset="0"/>
              </a:rPr>
              <a:t> </a:t>
            </a:r>
            <a:r>
              <a:rPr lang="it-IT" i="1" dirty="0" err="1" smtClean="0">
                <a:cs typeface="Times New Roman" charset="0"/>
              </a:rPr>
              <a:t>Iustinianus</a:t>
            </a:r>
            <a:r>
              <a:rPr lang="it-IT" dirty="0" smtClean="0">
                <a:cs typeface="Times New Roman" charset="0"/>
              </a:rPr>
              <a:t> spesso invocato nei tribunali</a:t>
            </a:r>
            <a:endParaRPr lang="it-IT" i="1" dirty="0">
              <a:cs typeface="Times New Roman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951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placito di </a:t>
            </a:r>
            <a:r>
              <a:rPr lang="it-IT" dirty="0" err="1" smtClean="0"/>
              <a:t>Marturi</a:t>
            </a:r>
            <a:r>
              <a:rPr lang="it-IT" dirty="0" smtClean="0"/>
              <a:t> (1076)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7814" y="1724553"/>
            <a:ext cx="8430611" cy="488483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it-IT" sz="2600" dirty="0"/>
              <a:t>Trent’anni più tardi (1076), un monastero toscano agisce per la restituzione di alcuni beni di cui è stato ingiustamente spogliato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it-IT" sz="2600" dirty="0"/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it-IT" sz="2600" dirty="0"/>
              <a:t>L’usurpatore oppone l’avvenuta prescrizione dei diritti del monastero perché sono trascorsi più di 40 anni dallo </a:t>
            </a:r>
            <a:r>
              <a:rPr lang="it-IT" sz="2600" dirty="0" smtClean="0"/>
              <a:t>spoglio (</a:t>
            </a:r>
            <a:r>
              <a:rPr lang="it-IT" sz="2600" i="1" dirty="0" err="1" smtClean="0"/>
              <a:t>longissimi</a:t>
            </a:r>
            <a:r>
              <a:rPr lang="it-IT" sz="2600" i="1" dirty="0" smtClean="0"/>
              <a:t> </a:t>
            </a:r>
            <a:r>
              <a:rPr lang="it-IT" sz="2600" i="1" dirty="0" err="1" smtClean="0"/>
              <a:t>temporis</a:t>
            </a:r>
            <a:r>
              <a:rPr lang="it-IT" sz="2600" i="1" dirty="0" smtClean="0"/>
              <a:t> </a:t>
            </a:r>
            <a:r>
              <a:rPr lang="it-IT" sz="2600" i="1" dirty="0" err="1" smtClean="0"/>
              <a:t>praescriptio</a:t>
            </a:r>
            <a:r>
              <a:rPr lang="it-IT" sz="2600" dirty="0" smtClean="0"/>
              <a:t>)</a:t>
            </a:r>
            <a:endParaRPr lang="it-IT" sz="2600" dirty="0"/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it-IT" sz="2600" dirty="0"/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it-IT" sz="2600" dirty="0"/>
              <a:t>Il </a:t>
            </a:r>
            <a:r>
              <a:rPr lang="it-IT" sz="2600" dirty="0" smtClean="0"/>
              <a:t>monastero, tuttavia, riesce a prevalere richiamandosi a </a:t>
            </a:r>
            <a:r>
              <a:rPr lang="it-IT" sz="2600" dirty="0"/>
              <a:t>un passo del Digesto in cui </a:t>
            </a:r>
            <a:r>
              <a:rPr lang="it-IT" sz="2600" dirty="0" smtClean="0"/>
              <a:t>si dice </a:t>
            </a:r>
            <a:r>
              <a:rPr lang="it-IT" sz="2600" dirty="0"/>
              <a:t>che la prescrizione non scatta se la difesa dei diritti è stata impedita da cause esterne </a:t>
            </a:r>
            <a:r>
              <a:rPr lang="it-IT" sz="2600" dirty="0" smtClean="0"/>
              <a:t>non imputabili al titolare (</a:t>
            </a:r>
            <a:r>
              <a:rPr lang="it-IT" sz="2600" dirty="0"/>
              <a:t>ed è quanto il monastero riesce a provare</a:t>
            </a:r>
            <a:r>
              <a:rPr lang="it-IT" sz="2600" dirty="0" smtClean="0"/>
              <a:t>).</a:t>
            </a: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None/>
              <a:defRPr/>
            </a:pPr>
            <a:endParaRPr lang="it-IT" sz="2600" dirty="0" smtClean="0">
              <a:solidFill>
                <a:srgbClr val="660066"/>
              </a:solidFill>
            </a:endParaRPr>
          </a:p>
          <a:p>
            <a:pPr marL="457200" indent="-45720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it-IT" sz="2600" dirty="0" smtClean="0">
                <a:solidFill>
                  <a:srgbClr val="660066"/>
                </a:solidFill>
              </a:rPr>
              <a:t>Dopo quasi 5 secoli </a:t>
            </a:r>
            <a:r>
              <a:rPr lang="it-IT" sz="2600" dirty="0" smtClean="0"/>
              <a:t>(l’ultima citazione l’aveva fatta nel 603 Gregorio Magno) </a:t>
            </a:r>
            <a:r>
              <a:rPr lang="it-IT" sz="2600" dirty="0" smtClean="0">
                <a:solidFill>
                  <a:srgbClr val="660066"/>
                </a:solidFill>
              </a:rPr>
              <a:t>si torna a citare – per di più in maniera corretta – un passo del Digesto</a:t>
            </a:r>
            <a:endParaRPr lang="it-IT" sz="2600" dirty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3787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Caratteri del nuovo ceto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2584" y="1629833"/>
            <a:ext cx="7677680" cy="4656667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it-IT" sz="3200" i="1" dirty="0"/>
              <a:t>Il nuovo ceto di giuristi pratici appare unitario:</a:t>
            </a:r>
          </a:p>
          <a:p>
            <a:pPr marL="0" indent="0">
              <a:buNone/>
              <a:defRPr/>
            </a:pPr>
            <a:r>
              <a:rPr lang="it-IT" sz="3200" i="1" dirty="0"/>
              <a:t>Al suo interno i vari ruoli (di avvocato, giudice e notaio) sono interscambiabili </a:t>
            </a:r>
          </a:p>
          <a:p>
            <a:pPr marL="0" indent="0">
              <a:buNone/>
              <a:defRPr/>
            </a:pPr>
            <a:r>
              <a:rPr lang="it-IT" sz="3200" i="1" dirty="0" smtClean="0"/>
              <a:t>Sono condivise anche le conoscenze.</a:t>
            </a:r>
          </a:p>
          <a:p>
            <a:pPr marL="0" indent="0">
              <a:buNone/>
              <a:defRPr/>
            </a:pPr>
            <a:r>
              <a:rPr lang="it-IT" sz="3200" i="1" dirty="0" smtClean="0"/>
              <a:t>In particolare si condividono quei testi </a:t>
            </a:r>
            <a:r>
              <a:rPr lang="it-IT" sz="3200" i="1" dirty="0"/>
              <a:t>normativi  antichi (soprattutto il diritto privato di Giustiniano) che si dimostrano utili e </a:t>
            </a:r>
            <a:r>
              <a:rPr lang="it-IT" sz="3200" i="1" dirty="0" smtClean="0"/>
              <a:t>così pure le soluzioni </a:t>
            </a:r>
            <a:r>
              <a:rPr lang="it-IT" sz="3200" i="1" dirty="0"/>
              <a:t>escogitate per risolvere i nuovi problemi che pone la prassi 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86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Dei notai in particolare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735138"/>
            <a:ext cx="7393517" cy="4583112"/>
          </a:xfrm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dirty="0"/>
              <a:t>I notai altomedievali sono gli eredi dei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800" dirty="0"/>
              <a:t>tabellioni romani</a:t>
            </a:r>
          </a:p>
          <a:p>
            <a:pPr algn="ctr">
              <a:spcBef>
                <a:spcPct val="0"/>
              </a:spcBef>
              <a:buNone/>
              <a:defRPr/>
            </a:pPr>
            <a:endParaRPr lang="it-IT" sz="2800" dirty="0"/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800" dirty="0"/>
              <a:t>I loro atti non fanno però pubblica fede perché essi non sono ‘pubblici ufficiali’ nel senso moderno</a:t>
            </a:r>
          </a:p>
          <a:p>
            <a:pPr algn="ctr">
              <a:spcBef>
                <a:spcPct val="0"/>
              </a:spcBef>
              <a:buNone/>
              <a:defRPr/>
            </a:pPr>
            <a:endParaRPr lang="it-IT" sz="2800" dirty="0"/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800" dirty="0"/>
              <a:t>Il principale problema di questi notai è appunto quello di attribuire autorità certificatoria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800" dirty="0"/>
              <a:t>ai loro atti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6725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atti notarili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735137"/>
            <a:ext cx="7488767" cy="479477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it-IT" sz="2800" dirty="0"/>
              <a:t>Gli atti dei notai possono essere </a:t>
            </a:r>
            <a:r>
              <a:rPr lang="it-IT" sz="2800" dirty="0" smtClean="0"/>
              <a:t>pubblici </a:t>
            </a:r>
            <a:r>
              <a:rPr lang="it-IT" sz="2800" dirty="0"/>
              <a:t>o privati a seconda del loro </a:t>
            </a:r>
            <a:r>
              <a:rPr lang="it-IT" sz="2800" dirty="0" smtClean="0"/>
              <a:t>contenuto o del </a:t>
            </a:r>
            <a:r>
              <a:rPr lang="it-IT" sz="2800" dirty="0"/>
              <a:t>loro committente.</a:t>
            </a:r>
          </a:p>
          <a:p>
            <a:pPr algn="ctr">
              <a:defRPr/>
            </a:pPr>
            <a:endParaRPr lang="it-IT" sz="2800" dirty="0"/>
          </a:p>
          <a:p>
            <a:pPr marL="0" indent="0" algn="ctr">
              <a:buNone/>
              <a:defRPr/>
            </a:pPr>
            <a:r>
              <a:rPr lang="it-IT" sz="2800" dirty="0"/>
              <a:t>L’attività notarile in Italia è caratterizzata </a:t>
            </a:r>
            <a:r>
              <a:rPr lang="it-IT" sz="2800" dirty="0" smtClean="0"/>
              <a:t>dalla </a:t>
            </a:r>
            <a:r>
              <a:rPr lang="it-IT" sz="2800" dirty="0"/>
              <a:t>nuova disciplina </a:t>
            </a:r>
            <a:r>
              <a:rPr lang="it-IT" sz="2800" dirty="0" smtClean="0"/>
              <a:t>introdotta da Giustiniano (e capace di sopravvivere anche nei territori assoggettati dai Longobardi) 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9621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i="1" dirty="0" err="1"/>
              <a:t>Charta</a:t>
            </a:r>
            <a:r>
              <a:rPr lang="it-IT" sz="4800" dirty="0"/>
              <a:t> e </a:t>
            </a:r>
            <a:r>
              <a:rPr lang="it-IT" sz="4800" i="1" dirty="0" err="1"/>
              <a:t>notitia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3606" y="1563201"/>
            <a:ext cx="8043572" cy="4885001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it-IT" sz="3200" dirty="0"/>
              <a:t>Una teoria ottocentesca distingueva gli atti in due </a:t>
            </a:r>
            <a:r>
              <a:rPr lang="it-IT" sz="3200" dirty="0" smtClean="0"/>
              <a:t>grandi </a:t>
            </a:r>
            <a:r>
              <a:rPr lang="it-IT" sz="3200" dirty="0"/>
              <a:t>categorie: </a:t>
            </a:r>
            <a:r>
              <a:rPr lang="it-IT" sz="3200" i="1" dirty="0" err="1">
                <a:solidFill>
                  <a:srgbClr val="800000"/>
                </a:solidFill>
              </a:rPr>
              <a:t>chartae</a:t>
            </a:r>
            <a:r>
              <a:rPr lang="it-IT" sz="3200" dirty="0"/>
              <a:t> e </a:t>
            </a:r>
            <a:r>
              <a:rPr lang="it-IT" sz="3200" i="1" dirty="0" err="1" smtClean="0">
                <a:solidFill>
                  <a:srgbClr val="800000"/>
                </a:solidFill>
              </a:rPr>
              <a:t>notitiae</a:t>
            </a:r>
            <a:endParaRPr lang="it-IT" sz="3200" dirty="0">
              <a:solidFill>
                <a:srgbClr val="800000"/>
              </a:solidFill>
            </a:endParaRPr>
          </a:p>
          <a:p>
            <a:pPr marL="0" indent="0" algn="ctr">
              <a:buNone/>
              <a:defRPr/>
            </a:pPr>
            <a:r>
              <a:rPr lang="it-IT" sz="3200" dirty="0"/>
              <a:t>Mentre la </a:t>
            </a:r>
            <a:r>
              <a:rPr lang="it-IT" sz="3200" i="1" dirty="0" err="1"/>
              <a:t>charta</a:t>
            </a:r>
            <a:r>
              <a:rPr lang="it-IT" sz="3200" dirty="0"/>
              <a:t> crea vincoli obbligatori (efficacia </a:t>
            </a:r>
            <a:r>
              <a:rPr lang="it-IT" sz="3200" dirty="0" smtClean="0"/>
              <a:t>costitutiva </a:t>
            </a:r>
            <a:r>
              <a:rPr lang="it-IT" sz="3200" dirty="0"/>
              <a:t>del </a:t>
            </a:r>
            <a:r>
              <a:rPr lang="it-IT" sz="3200" dirty="0" smtClean="0"/>
              <a:t>diritto che essa descrive), la </a:t>
            </a:r>
            <a:r>
              <a:rPr lang="it-IT" sz="3200" i="1" dirty="0" err="1"/>
              <a:t>notitia</a:t>
            </a:r>
            <a:r>
              <a:rPr lang="it-IT" sz="3200" dirty="0"/>
              <a:t> ha solo efficacia </a:t>
            </a:r>
            <a:r>
              <a:rPr lang="it-IT" sz="3200" dirty="0" smtClean="0"/>
              <a:t>probatoria (processuale).</a:t>
            </a:r>
            <a:endParaRPr lang="it-IT" sz="3200" dirty="0"/>
          </a:p>
          <a:p>
            <a:pPr marL="0" indent="0" algn="ctr">
              <a:buNone/>
              <a:defRPr/>
            </a:pPr>
            <a:r>
              <a:rPr lang="it-IT" sz="3200" dirty="0"/>
              <a:t>La tesi non convince a </a:t>
            </a:r>
            <a:r>
              <a:rPr lang="it-IT" sz="3200" dirty="0" smtClean="0"/>
              <a:t>pieno poiché si stipulavano contratti anche oralmente e non per questo erano meno validi </a:t>
            </a:r>
            <a:endParaRPr lang="it-IT" sz="3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6975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smtClean="0"/>
              <a:t>Contro la falsificazione dei documenti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0782" y="1735138"/>
            <a:ext cx="8293236" cy="458311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it-IT" sz="2800" i="1" dirty="0"/>
              <a:t>Il documento rimaneva un atto </a:t>
            </a:r>
            <a:r>
              <a:rPr lang="it-IT" sz="2800" i="1" dirty="0" smtClean="0"/>
              <a:t>privato. Esso era </a:t>
            </a:r>
            <a:r>
              <a:rPr lang="it-IT" sz="2800" i="1" dirty="0"/>
              <a:t>quindi sempre sospettabile di </a:t>
            </a:r>
            <a:r>
              <a:rPr lang="it-IT" sz="2800" i="1" dirty="0" smtClean="0"/>
              <a:t>falsità: </a:t>
            </a:r>
            <a:r>
              <a:rPr lang="it-IT" sz="2800" i="1" u="sng" dirty="0" smtClean="0"/>
              <a:t>falso documentale</a:t>
            </a:r>
            <a:r>
              <a:rPr lang="it-IT" sz="2800" i="1" dirty="0" smtClean="0"/>
              <a:t> (non è autentica l’autorità che emette l’atto) e </a:t>
            </a:r>
            <a:r>
              <a:rPr lang="it-IT" sz="2800" i="1" u="sng" dirty="0" smtClean="0"/>
              <a:t>falso storico</a:t>
            </a:r>
            <a:r>
              <a:rPr lang="it-IT" sz="2800" i="1" dirty="0" smtClean="0"/>
              <a:t> (non è veridico il contenuto).</a:t>
            </a:r>
            <a:endParaRPr lang="it-IT" sz="2800" i="1" dirty="0" smtClean="0"/>
          </a:p>
          <a:p>
            <a:pPr algn="just">
              <a:lnSpc>
                <a:spcPct val="90000"/>
              </a:lnSpc>
              <a:buNone/>
              <a:defRPr/>
            </a:pPr>
            <a:r>
              <a:rPr lang="it-IT" sz="2800" i="1" dirty="0" smtClean="0"/>
              <a:t>Contro il pericolo del falso </a:t>
            </a:r>
            <a:r>
              <a:rPr lang="it-IT" sz="2800" i="1" dirty="0"/>
              <a:t>si escogitarono differenti </a:t>
            </a:r>
            <a:r>
              <a:rPr lang="it-IT" sz="2800" i="1" dirty="0" smtClean="0"/>
              <a:t>sistemi</a:t>
            </a:r>
            <a:r>
              <a:rPr lang="it-IT" sz="2800" i="1" dirty="0"/>
              <a:t>: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it-IT" sz="2800" i="1" dirty="0" smtClean="0"/>
              <a:t>Nell’Italia centro-meridionale si </a:t>
            </a:r>
            <a:r>
              <a:rPr lang="it-IT" sz="2800" i="1" dirty="0"/>
              <a:t>chiedeva all’autorità pubblica di presenziare alla redazione dell’atto </a:t>
            </a:r>
          </a:p>
          <a:p>
            <a:pPr algn="just">
              <a:lnSpc>
                <a:spcPct val="90000"/>
              </a:lnSpc>
              <a:buFontTx/>
              <a:buChar char="-"/>
              <a:defRPr/>
            </a:pPr>
            <a:r>
              <a:rPr lang="it-IT" sz="2800" i="1" dirty="0" smtClean="0"/>
              <a:t>Nel nord l’autenticità </a:t>
            </a:r>
            <a:r>
              <a:rPr lang="it-IT" sz="2800" i="1" dirty="0"/>
              <a:t>si attestava in sede giudiziaria </a:t>
            </a:r>
            <a:r>
              <a:rPr lang="it-IT" sz="2800" i="1" dirty="0" smtClean="0"/>
              <a:t>attraverso un finto processo in cui l’imputato era il documento (</a:t>
            </a:r>
            <a:r>
              <a:rPr lang="it-IT" sz="2800" b="1" i="1" dirty="0" err="1">
                <a:solidFill>
                  <a:srgbClr val="0000FF"/>
                </a:solidFill>
              </a:rPr>
              <a:t>o</a:t>
            </a:r>
            <a:r>
              <a:rPr lang="it-IT" sz="2800" b="1" i="1" dirty="0" err="1" smtClean="0">
                <a:solidFill>
                  <a:srgbClr val="0000FF"/>
                </a:solidFill>
              </a:rPr>
              <a:t>stensio</a:t>
            </a:r>
            <a:r>
              <a:rPr lang="it-IT" sz="2800" b="1" i="1" dirty="0" smtClean="0">
                <a:solidFill>
                  <a:srgbClr val="0000FF"/>
                </a:solidFill>
              </a:rPr>
              <a:t> </a:t>
            </a:r>
            <a:r>
              <a:rPr lang="it-IT" sz="2800" b="1" i="1" dirty="0" err="1" smtClean="0">
                <a:solidFill>
                  <a:srgbClr val="0000FF"/>
                </a:solidFill>
              </a:rPr>
              <a:t>chartae</a:t>
            </a:r>
            <a:r>
              <a:rPr lang="it-IT" sz="2800" i="1" dirty="0" smtClean="0"/>
              <a:t>)</a:t>
            </a:r>
            <a:endParaRPr lang="it-IT" sz="2800" i="1" dirty="0"/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13109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lamaio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160</TotalTime>
  <Words>1323</Words>
  <Application>Microsoft Macintosh PowerPoint</Application>
  <PresentationFormat>Presentazione su schermo (4:3)</PresentationFormat>
  <Paragraphs>92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Calamaio</vt:lpstr>
      <vt:lpstr>Il recupero di Giustiniano e l’alba di un’epoca nuova</vt:lpstr>
      <vt:lpstr>La lotta per le investiture</vt:lpstr>
      <vt:lpstr>La nascita di un nuovo ceto</vt:lpstr>
      <vt:lpstr>Il placito di Marturi (1076)</vt:lpstr>
      <vt:lpstr>Caratteri del nuovo ceto</vt:lpstr>
      <vt:lpstr>Dei notai in particolare</vt:lpstr>
      <vt:lpstr>Gli atti notarili</vt:lpstr>
      <vt:lpstr>Charta e notitia</vt:lpstr>
      <vt:lpstr>Contro la falsificazione dei documenti</vt:lpstr>
      <vt:lpstr>Firmitas et stabilitas</vt:lpstr>
      <vt:lpstr>Il placito (1)</vt:lpstr>
      <vt:lpstr>Il placito (2)</vt:lpstr>
      <vt:lpstr>Il placito (3)</vt:lpstr>
      <vt:lpstr>Giustiniano nell’alto medioevo</vt:lpstr>
      <vt:lpstr>L’Epitome Codicis</vt:lpstr>
      <vt:lpstr>La Summa Perusina</vt:lpstr>
      <vt:lpstr>Presentazione di PowerPoint</vt:lpstr>
      <vt:lpstr>L’Epitome Iuliani</vt:lpstr>
      <vt:lpstr>Raccolte di diritto romano (1)</vt:lpstr>
      <vt:lpstr>Raccolte di diritto romano (2)</vt:lpstr>
      <vt:lpstr>I Fragmenta Gaudenziana</vt:lpstr>
      <vt:lpstr>Verso il rinascimento giuridico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recupero di Giustiniano</dc:title>
  <dc:creator>Luca Loschiavo</dc:creator>
  <cp:lastModifiedBy>Luca Loschiavo</cp:lastModifiedBy>
  <cp:revision>16</cp:revision>
  <dcterms:created xsi:type="dcterms:W3CDTF">2020-03-17T17:20:29Z</dcterms:created>
  <dcterms:modified xsi:type="dcterms:W3CDTF">2022-04-13T10:01:39Z</dcterms:modified>
</cp:coreProperties>
</file>