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11" r:id="rId3"/>
    <p:sldId id="263" r:id="rId4"/>
    <p:sldId id="330" r:id="rId5"/>
    <p:sldId id="332" r:id="rId6"/>
    <p:sldId id="333" r:id="rId7"/>
    <p:sldId id="335" r:id="rId8"/>
    <p:sldId id="340" r:id="rId9"/>
    <p:sldId id="350" r:id="rId10"/>
    <p:sldId id="364" r:id="rId11"/>
    <p:sldId id="352" r:id="rId12"/>
    <p:sldId id="356" r:id="rId13"/>
    <p:sldId id="363" r:id="rId14"/>
    <p:sldId id="359" r:id="rId15"/>
    <p:sldId id="362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6" autoAdjust="0"/>
    <p:restoredTop sz="94660"/>
  </p:normalViewPr>
  <p:slideViewPr>
    <p:cSldViewPr snapToGrid="0">
      <p:cViewPr varScale="1">
        <p:scale>
          <a:sx n="59" d="100"/>
          <a:sy n="59" d="100"/>
        </p:scale>
        <p:origin x="5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509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716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4376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39198CB2-7D86-C8E9-0682-CB57724F0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01" y="109131"/>
            <a:ext cx="7086600" cy="5133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13640501-A084-7DBA-0D7F-E8764CB86559}"/>
              </a:ext>
            </a:extLst>
          </p:cNvPr>
          <p:cNvSpPr txBox="1"/>
          <p:nvPr/>
        </p:nvSpPr>
        <p:spPr>
          <a:xfrm>
            <a:off x="7645706" y="2088172"/>
            <a:ext cx="431245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Da investimenti continui in customer service non deriva necessariamente un aumento automatico della soddisfazione del cliente.</a:t>
            </a:r>
          </a:p>
          <a:p>
            <a:pPr algn="ctr"/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Infatti, superata una certa soglia, i costi derivanti dall’aumento del livello di customer service sono maggiori dei potenziali benefici per il retailer in termini di maggiore soddisfazione del cliente.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A2F614F-4786-F3D2-C33E-12CFB815080E}"/>
              </a:ext>
            </a:extLst>
          </p:cNvPr>
          <p:cNvSpPr txBox="1"/>
          <p:nvPr/>
        </p:nvSpPr>
        <p:spPr>
          <a:xfrm>
            <a:off x="7645707" y="245513"/>
            <a:ext cx="43124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livello di customer service dovrà, innanzitutto, essere coerente con il posizionamento del retailer. </a:t>
            </a:r>
          </a:p>
        </p:txBody>
      </p:sp>
    </p:spTree>
    <p:extLst>
      <p:ext uri="{BB962C8B-B14F-4D97-AF65-F5344CB8AC3E}">
        <p14:creationId xmlns:p14="http://schemas.microsoft.com/office/powerpoint/2010/main" val="568506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373" y="220337"/>
            <a:ext cx="10783657" cy="926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STRATEGIA DI CUSTOMER SERVICE: QUALI SONO LE SOLUZIONI EFFICACI?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8D026A6-6791-DDC2-C2D7-FAC999B61F7A}"/>
              </a:ext>
            </a:extLst>
          </p:cNvPr>
          <p:cNvSpPr txBox="1"/>
          <p:nvPr/>
        </p:nvSpPr>
        <p:spPr>
          <a:xfrm>
            <a:off x="494354" y="1311898"/>
            <a:ext cx="8693714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Impegno a lungo termine dell’amministratore delegato  (CEO) e del top management nelle strategie di customer service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Acquisire e agire secondo i feedback dei clienti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Assumere le persone giuste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Evitare di diventare troppo prescrittivi nella formazione del personale </a:t>
            </a:r>
          </a:p>
          <a:p>
            <a:endParaRPr lang="it-IT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691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2109" y="508709"/>
            <a:ext cx="11436108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Responsabilizzare il personale a prendere decisioni laddove appropriate e necessarie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Elaborare un sistema di incentivi adeguato per il personale 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Usare le metriche per misurare le prestazioni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Fare attenzione a utilizzare un approccio standardizzato al servizio clienti in un contesto internazionale</a:t>
            </a:r>
          </a:p>
          <a:p>
            <a:endParaRPr lang="it-IT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Prudenza nella comunicazione di marketing</a:t>
            </a:r>
          </a:p>
          <a:p>
            <a:endParaRPr lang="it-IT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222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DC5BDEB-B3B1-68A6-05F0-EE9FBA4AD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973" y="407625"/>
            <a:ext cx="6665205" cy="2214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2593A568-2E11-A120-E092-B3369C4A4DCD}"/>
              </a:ext>
            </a:extLst>
          </p:cNvPr>
          <p:cNvSpPr txBox="1"/>
          <p:nvPr/>
        </p:nvSpPr>
        <p:spPr>
          <a:xfrm>
            <a:off x="2390661" y="3029639"/>
            <a:ext cx="9077898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Patterson e Baron (2010) 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mostrano come l’adozione di un approccio standardizzato, il </a:t>
            </a:r>
            <a:r>
              <a:rPr lang="it-IT" sz="2500" dirty="0" err="1">
                <a:solidFill>
                  <a:schemeClr val="accent1">
                    <a:lumMod val="75000"/>
                  </a:schemeClr>
                </a:solidFill>
              </a:rPr>
              <a:t>gapact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, tenda ad avere successo esclusivamente se il cliente, nella sua manifestazione di disappunto, risulti in linea con la procedura prevista. </a:t>
            </a:r>
          </a:p>
          <a:p>
            <a:endParaRPr lang="it-IT" sz="25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Oltre a limitare il personale, gli approcci standardizzati riducono la competenza dell’operatore di rispondere prontamente a qualunque esigenza che non rientri nella procedura e di adattare le strategie di interazione a diverse categorie di clienti.</a:t>
            </a:r>
          </a:p>
        </p:txBody>
      </p:sp>
    </p:spTree>
    <p:extLst>
      <p:ext uri="{BB962C8B-B14F-4D97-AF65-F5344CB8AC3E}">
        <p14:creationId xmlns:p14="http://schemas.microsoft.com/office/powerpoint/2010/main" val="1198650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526" y="475350"/>
            <a:ext cx="10783657" cy="926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GESTIRE IL CUSTOMER SERVICE ONLINE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09E1D7-294F-DA28-D48B-10ACC863DA21}"/>
              </a:ext>
            </a:extLst>
          </p:cNvPr>
          <p:cNvSpPr txBox="1"/>
          <p:nvPr/>
        </p:nvSpPr>
        <p:spPr>
          <a:xfrm>
            <a:off x="586967" y="1951672"/>
            <a:ext cx="5740387" cy="295465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L’APPROCCIO MULTICANALE</a:t>
            </a:r>
          </a:p>
          <a:p>
            <a:endParaRPr lang="it-IT" sz="26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… il retailer combina il canale fisico con quello online garantendo la possibilità al consumatore di informarsi da molteplici fonti, ricevere assistenza e interagire. </a:t>
            </a:r>
          </a:p>
          <a:p>
            <a:endParaRPr lang="it-IT" sz="3000" dirty="0">
              <a:solidFill>
                <a:schemeClr val="tx2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B00AF8D-5A5F-C525-1937-E5F676B3F01E}"/>
              </a:ext>
            </a:extLst>
          </p:cNvPr>
          <p:cNvSpPr txBox="1"/>
          <p:nvPr/>
        </p:nvSpPr>
        <p:spPr>
          <a:xfrm>
            <a:off x="7160963" y="1741120"/>
            <a:ext cx="3756753" cy="415498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TERMINI DI CUSTOMER EXPERIENCE E CUSTOMER SERVICE,</a:t>
            </a:r>
          </a:p>
          <a:p>
            <a:endParaRPr lang="it-IT" sz="26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la multicanalità non sempre assicura una piena coerenza in termini di assortimenti tra i diversi canali di vendita.</a:t>
            </a:r>
            <a:endParaRPr lang="it-IT" sz="2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739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65108" y="209775"/>
            <a:ext cx="5297563" cy="36933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clienti online sono soggetti a una serie di stimoli, come informazioni testuali, immagini visive, video che vengono interpretati dal punto di vista cognitivo e affettivo.</a:t>
            </a:r>
          </a:p>
          <a:p>
            <a:endParaRPr lang="it-IT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Tali stimoli contribuiscono a formulare un giudizio rispetto al sito web del retailer.</a:t>
            </a:r>
            <a:endParaRPr lang="it-IT" sz="260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3335AC7-968E-363D-8FA2-5578B4D93B1F}"/>
              </a:ext>
            </a:extLst>
          </p:cNvPr>
          <p:cNvSpPr txBox="1"/>
          <p:nvPr/>
        </p:nvSpPr>
        <p:spPr>
          <a:xfrm>
            <a:off x="6096000" y="441130"/>
            <a:ext cx="5958575" cy="28931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delle SFIDE che i retailer si trovano ad affrontare nell’ambito della vendita retail online è </a:t>
            </a:r>
          </a:p>
          <a:p>
            <a:pPr algn="ctr"/>
            <a:r>
              <a:rPr lang="it-IT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RISCHIO potenziale di non riuscire a mantenere pieno controllo sulla creazione e sulla definizione della customer </a:t>
            </a:r>
            <a:r>
              <a:rPr lang="it-IT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</a:t>
            </a:r>
            <a:r>
              <a:rPr lang="it-IT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online. </a:t>
            </a:r>
            <a:endParaRPr lang="it-IT" sz="2600" dirty="0">
              <a:solidFill>
                <a:schemeClr val="bg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A8CFF7D-FEDB-9E74-ED28-F89EAE5397E5}"/>
              </a:ext>
            </a:extLst>
          </p:cNvPr>
          <p:cNvSpPr txBox="1"/>
          <p:nvPr/>
        </p:nvSpPr>
        <p:spPr>
          <a:xfrm>
            <a:off x="1048153" y="4396185"/>
            <a:ext cx="10607693" cy="1323439"/>
          </a:xfrm>
          <a:prstGeom prst="rect">
            <a:avLst/>
          </a:prstGeom>
          <a:solidFill>
            <a:srgbClr val="0070C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bg1"/>
                </a:solidFill>
              </a:rPr>
              <a:t> </a:t>
            </a:r>
            <a:r>
              <a:rPr lang="it-IT" sz="2500" dirty="0">
                <a:solidFill>
                  <a:schemeClr val="bg1"/>
                </a:solidFill>
              </a:rPr>
              <a:t>LE TECNOLOGIE E I SERVIZI INTERNET PER GLI ACQUIRENTI ONLINE, </a:t>
            </a:r>
          </a:p>
          <a:p>
            <a:r>
              <a:rPr lang="it-IT" sz="2500" dirty="0">
                <a:solidFill>
                  <a:schemeClr val="bg1"/>
                </a:solidFill>
              </a:rPr>
              <a:t>sono strumenti indispensabili non solo per migliorare positivamente la pura esperienza d’acquisto online, ma anche per perfezionare quella offline.</a:t>
            </a:r>
          </a:p>
        </p:txBody>
      </p:sp>
    </p:spTree>
    <p:extLst>
      <p:ext uri="{BB962C8B-B14F-4D97-AF65-F5344CB8AC3E}">
        <p14:creationId xmlns:p14="http://schemas.microsoft.com/office/powerpoint/2010/main" val="255734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502" y="4853706"/>
            <a:ext cx="7772400" cy="186204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7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GESTIONE DEL CUSTOMER SERVICE</a:t>
            </a:r>
            <a:br>
              <a:rPr lang="it-IT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7C1E63-8215-1CDE-3A1C-3D5CE3D7B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2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2090172"/>
            <a:ext cx="10194879" cy="13388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7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RETAILER OPERANO ATTRAVERSO PUNTI DI VENDITA CHE DEVONO ESSERE IN GRADO DI ATTRARRE I CLIENTI E DI FAVORIRNE GLI ACQUIRENTI</a:t>
            </a:r>
            <a:endParaRPr lang="it-IT" sz="27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8E2E811-1CEF-08CD-DEEB-97333C348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406" y="221962"/>
            <a:ext cx="10783657" cy="8246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CUSTOMER SERVICE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FFF5390-DC5D-A53E-BF3B-045A13D2069F}"/>
              </a:ext>
            </a:extLst>
          </p:cNvPr>
          <p:cNvSpPr txBox="1"/>
          <p:nvPr/>
        </p:nvSpPr>
        <p:spPr>
          <a:xfrm>
            <a:off x="1411184" y="4165708"/>
            <a:ext cx="10194879" cy="116955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500" dirty="0">
                <a:solidFill>
                  <a:schemeClr val="bg1"/>
                </a:solidFill>
              </a:rPr>
              <a:t>Il customer service è correlato al comportamento d’acquisto</a:t>
            </a:r>
            <a:endParaRPr lang="it-I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09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1264913"/>
            <a:ext cx="10194879" cy="315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bg1"/>
                </a:solidFill>
              </a:rPr>
              <a:t>Il </a:t>
            </a:r>
            <a:r>
              <a:rPr lang="it-IT" sz="3000" dirty="0">
                <a:solidFill>
                  <a:schemeClr val="accent1"/>
                </a:solidFill>
              </a:rPr>
              <a:t>L’aspetto centrale nella progettazione di un appropriato customer service e della sua implementazione dovrebbe basarsi sull’assunto che:</a:t>
            </a:r>
          </a:p>
          <a:p>
            <a:pPr algn="ctr"/>
            <a:endParaRPr lang="it-IT" sz="2800" dirty="0">
              <a:solidFill>
                <a:srgbClr val="C00000"/>
              </a:solidFill>
            </a:endParaRPr>
          </a:p>
          <a:p>
            <a:pPr algn="ctr"/>
            <a:r>
              <a:rPr lang="it-IT" sz="2700" i="1" dirty="0">
                <a:solidFill>
                  <a:srgbClr val="C00000"/>
                </a:solidFill>
              </a:rPr>
              <a:t>Il retailer, e in senso ampio la stessa impresa, siano in grado di comprendere e soddisfare dinamicamente i bisogni e le esigenze del proprio target di mercato.</a:t>
            </a:r>
          </a:p>
        </p:txBody>
      </p:sp>
    </p:spTree>
    <p:extLst>
      <p:ext uri="{BB962C8B-B14F-4D97-AF65-F5344CB8AC3E}">
        <p14:creationId xmlns:p14="http://schemas.microsoft.com/office/powerpoint/2010/main" val="2356817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46542" y="2393297"/>
            <a:ext cx="10783657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it-IT" sz="26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RINTMAKI, KUUSELA, 2007</a:t>
            </a:r>
          </a:p>
          <a:p>
            <a:pPr algn="ctr"/>
            <a:endParaRPr lang="it-IT" sz="2600" dirty="0">
              <a:solidFill>
                <a:schemeClr val="accent1"/>
              </a:solidFill>
            </a:endParaRPr>
          </a:p>
          <a:p>
            <a:pPr algn="ctr"/>
            <a:r>
              <a:rPr lang="it-IT" sz="2600" i="1" dirty="0">
                <a:solidFill>
                  <a:schemeClr val="accent1"/>
                </a:solidFill>
              </a:rPr>
              <a:t>Il concetto di valore ruota intorno ai benefici che il cliente è in grado di ottenere e alle conseguenze negative potenzialmente associate allo sforzo o al sacrificio per acquistare tali benefici.</a:t>
            </a:r>
          </a:p>
          <a:p>
            <a:pPr algn="ctr"/>
            <a:endParaRPr lang="it-IT" sz="2600" i="1" dirty="0">
              <a:solidFill>
                <a:schemeClr val="accent1"/>
              </a:solidFill>
            </a:endParaRPr>
          </a:p>
          <a:p>
            <a:pPr algn="ctr"/>
            <a:r>
              <a:rPr lang="it-IT" sz="26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Quando, nella percezione del consumatore, i benefici superano i sacrifici, allora si può sostenere che venga creato valore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C4CA6F87-64C0-4925-9CC4-C76257D3915F}"/>
              </a:ext>
            </a:extLst>
          </p:cNvPr>
          <p:cNvSpPr/>
          <p:nvPr/>
        </p:nvSpPr>
        <p:spPr>
          <a:xfrm>
            <a:off x="1857809" y="4098415"/>
            <a:ext cx="635619" cy="71367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6A3304CF-1873-3949-D241-B08DE1A5E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543" y="388659"/>
            <a:ext cx="10783657" cy="75709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La CUSTOMER </a:t>
            </a:r>
            <a:r>
              <a:rPr lang="it-IT" sz="3500" dirty="0" err="1">
                <a:solidFill>
                  <a:schemeClr val="tx2"/>
                </a:solidFill>
                <a:latin typeface="Algerian" panose="04020705040A02060702" pitchFamily="82" charset="0"/>
              </a:rPr>
              <a:t>value</a:t>
            </a:r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 </a:t>
            </a:r>
            <a:r>
              <a:rPr lang="it-IT" sz="3500" dirty="0" err="1">
                <a:solidFill>
                  <a:schemeClr val="tx2"/>
                </a:solidFill>
                <a:latin typeface="Algerian" panose="04020705040A02060702" pitchFamily="82" charset="0"/>
              </a:rPr>
              <a:t>proposition</a:t>
            </a:r>
            <a:endParaRPr lang="it-IT" sz="3500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294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075678" y="627547"/>
            <a:ext cx="10194879" cy="40934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it-IT" sz="26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PROPOSITION </a:t>
            </a:r>
            <a:endParaRPr lang="it-IT" sz="2600" i="1" dirty="0">
              <a:solidFill>
                <a:schemeClr val="accent1"/>
              </a:solidFill>
            </a:endParaRPr>
          </a:p>
          <a:p>
            <a:pPr algn="ctr"/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Promessa reciproca di valore che intercorre tra fornitori e clienti che ricercano uno cambio equo.</a:t>
            </a:r>
          </a:p>
          <a:p>
            <a:pPr algn="ctr"/>
            <a:endParaRPr lang="it-IT" sz="26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6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RINTMAKI E KUUSELA, 2007</a:t>
            </a:r>
          </a:p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it-IT" sz="2600" dirty="0" err="1">
                <a:solidFill>
                  <a:schemeClr val="accent1">
                    <a:lumMod val="75000"/>
                  </a:schemeClr>
                </a:solidFill>
              </a:rPr>
              <a:t>value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600" dirty="0" err="1">
                <a:solidFill>
                  <a:schemeClr val="accent1">
                    <a:lumMod val="75000"/>
                  </a:schemeClr>
                </a:solidFill>
              </a:rPr>
              <a:t>proposition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 dovrebbe: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Incrementare i benefici e/o decrementare i sacrifici che il cliente percepisce come rilevanti, in termini di valore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Essere riconosciuta come diversa (unica) rispetto alla concorrenza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Tradursi in un vantaggio competitivo</a:t>
            </a:r>
          </a:p>
        </p:txBody>
      </p:sp>
    </p:spTree>
    <p:extLst>
      <p:ext uri="{BB962C8B-B14F-4D97-AF65-F5344CB8AC3E}">
        <p14:creationId xmlns:p14="http://schemas.microsoft.com/office/powerpoint/2010/main" val="2511626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58" y="2545984"/>
            <a:ext cx="10194879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500" i="1" dirty="0">
                <a:solidFill>
                  <a:schemeClr val="tx2"/>
                </a:solidFill>
              </a:rPr>
              <a:t>«Attrarre, mantenere e migliorare le relazioni con i clienti»</a:t>
            </a:r>
            <a:endParaRPr lang="it-IT" sz="2800" i="1" dirty="0">
              <a:solidFill>
                <a:schemeClr val="tx2"/>
              </a:solidFill>
            </a:endParaRP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BF34F557-E61C-4AD0-881F-0B6C4888A72F}"/>
              </a:ext>
            </a:extLst>
          </p:cNvPr>
          <p:cNvCxnSpPr/>
          <p:nvPr/>
        </p:nvCxnSpPr>
        <p:spPr>
          <a:xfrm>
            <a:off x="6977036" y="3429000"/>
            <a:ext cx="0" cy="942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B673B0-2910-4E6A-AE15-4D0F4FBE06CA}"/>
              </a:ext>
            </a:extLst>
          </p:cNvPr>
          <p:cNvSpPr txBox="1"/>
          <p:nvPr/>
        </p:nvSpPr>
        <p:spPr>
          <a:xfrm>
            <a:off x="998559" y="4583017"/>
            <a:ext cx="10194879" cy="116955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500" i="1" dirty="0">
                <a:solidFill>
                  <a:schemeClr val="accent2">
                    <a:lumMod val="50000"/>
                  </a:schemeClr>
                </a:solidFill>
              </a:rPr>
              <a:t>Sarà importante conquistare la fedeltà dei consumatori, nei confronti del punto vendita, nel lungo periodo</a:t>
            </a:r>
            <a:endParaRPr lang="it-IT" sz="28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4F7D47D-8907-0606-D816-DA75C0FD5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846" y="355624"/>
            <a:ext cx="10783657" cy="94227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DEFINIZIONE DI CUSTOMER SERVICE</a:t>
            </a:r>
          </a:p>
        </p:txBody>
      </p:sp>
    </p:spTree>
    <p:extLst>
      <p:ext uri="{BB962C8B-B14F-4D97-AF65-F5344CB8AC3E}">
        <p14:creationId xmlns:p14="http://schemas.microsoft.com/office/powerpoint/2010/main" val="101289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05E952A-7995-4B6E-A64A-F528027CF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73" y="1336890"/>
            <a:ext cx="10156051" cy="533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26B92A16-BFCF-F1D4-52DD-82F94C75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457" y="190750"/>
            <a:ext cx="10783657" cy="926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GESTIRE LA CUSTOMER EXPERIENCE</a:t>
            </a:r>
          </a:p>
        </p:txBody>
      </p:sp>
    </p:spTree>
    <p:extLst>
      <p:ext uri="{BB962C8B-B14F-4D97-AF65-F5344CB8AC3E}">
        <p14:creationId xmlns:p14="http://schemas.microsoft.com/office/powerpoint/2010/main" val="106556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76124" y="2039897"/>
            <a:ext cx="3920454" cy="42473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700" dirty="0">
                <a:solidFill>
                  <a:schemeClr val="bg1"/>
                </a:solidFill>
              </a:rPr>
              <a:t>PARASURAMAN et al., 1985</a:t>
            </a:r>
          </a:p>
          <a:p>
            <a:endParaRPr lang="it-IT" sz="2700" dirty="0">
              <a:solidFill>
                <a:schemeClr val="bg1"/>
              </a:solidFill>
            </a:endParaRPr>
          </a:p>
          <a:p>
            <a:r>
              <a:rPr lang="it-IT" sz="2700" dirty="0">
                <a:solidFill>
                  <a:schemeClr val="bg1"/>
                </a:solidFill>
              </a:rPr>
              <a:t>Hanno proposto il modello SERVQUAL, utilizzato in molti ambiti del marketing dei servizi, compreso il settore del retail, per valutare la qualità del servizio.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E65DC534-D541-991D-973E-E445106A0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441" y="570786"/>
            <a:ext cx="10783657" cy="926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DIMENSIONI DEL CUSTOMER SERVICE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AAD2FA6-003F-B57A-3E69-57B0343393D4}"/>
              </a:ext>
            </a:extLst>
          </p:cNvPr>
          <p:cNvSpPr txBox="1"/>
          <p:nvPr/>
        </p:nvSpPr>
        <p:spPr>
          <a:xfrm>
            <a:off x="4498583" y="1947564"/>
            <a:ext cx="7693417" cy="433965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it-IT" sz="23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modello identifica cinque dimensioni della qualità:</a:t>
            </a:r>
          </a:p>
          <a:p>
            <a:endParaRPr lang="it-IT" sz="23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AFFIDABILITA’: </a:t>
            </a:r>
            <a:r>
              <a:rPr lang="it-IT" sz="2300" dirty="0">
                <a:solidFill>
                  <a:schemeClr val="tx2"/>
                </a:solidFill>
              </a:rPr>
              <a:t>capacità di erogare costantemente i servizi promessi al livello dichiarato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CAPACITA’ DI RISPOSTA: </a:t>
            </a:r>
            <a:r>
              <a:rPr lang="it-IT" sz="2300" dirty="0">
                <a:solidFill>
                  <a:schemeClr val="tx2"/>
                </a:solidFill>
              </a:rPr>
              <a:t>abilità di fornire un servizio tempestivo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CAPACITA’ DI RASSICURAZIONE: </a:t>
            </a:r>
            <a:r>
              <a:rPr lang="it-IT" sz="2300" dirty="0">
                <a:solidFill>
                  <a:schemeClr val="tx2"/>
                </a:solidFill>
              </a:rPr>
              <a:t>capacità di ispirare fiducia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EMPATIA: </a:t>
            </a:r>
            <a:r>
              <a:rPr lang="it-IT" sz="2300" dirty="0">
                <a:solidFill>
                  <a:schemeClr val="tx2"/>
                </a:solidFill>
              </a:rPr>
              <a:t>abilità di assistere in modo personalizzata al cliente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 TANGIBILI: </a:t>
            </a:r>
            <a:r>
              <a:rPr lang="it-IT" sz="2300" dirty="0">
                <a:solidFill>
                  <a:schemeClr val="tx2"/>
                </a:solidFill>
              </a:rPr>
              <a:t>aspetto del layout e del design del punto vendita, materiale di comunicazione</a:t>
            </a:r>
          </a:p>
        </p:txBody>
      </p:sp>
    </p:spTree>
    <p:extLst>
      <p:ext uri="{BB962C8B-B14F-4D97-AF65-F5344CB8AC3E}">
        <p14:creationId xmlns:p14="http://schemas.microsoft.com/office/powerpoint/2010/main" val="2460040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817</Words>
  <Application>Microsoft Office PowerPoint</Application>
  <PresentationFormat>Widescreen</PresentationFormat>
  <Paragraphs>80</Paragraphs>
  <Slides>15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Algerian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Presentazione standard di PowerPoint</vt:lpstr>
      <vt:lpstr>  LEZIONE 7 LA GESTIONE DEL CUSTOMER SERVICE     </vt:lpstr>
      <vt:lpstr> IL CUSTOMER SERVICE</vt:lpstr>
      <vt:lpstr>Presentazione standard di PowerPoint</vt:lpstr>
      <vt:lpstr>La CUSTOMER value proposition</vt:lpstr>
      <vt:lpstr>Presentazione standard di PowerPoint</vt:lpstr>
      <vt:lpstr>DEFINIZIONE DI CUSTOMER SERVICE</vt:lpstr>
      <vt:lpstr>GESTIRE LA CUSTOMER EXPERIENCE</vt:lpstr>
      <vt:lpstr>DIMENSIONI DEL CUSTOMER SERVICE</vt:lpstr>
      <vt:lpstr>Presentazione standard di PowerPoint</vt:lpstr>
      <vt:lpstr>STRATEGIA DI CUSTOMER SERVICE: QUALI SONO LE SOLUZIONI EFFICACI?</vt:lpstr>
      <vt:lpstr>Presentazione standard di PowerPoint</vt:lpstr>
      <vt:lpstr>Presentazione standard di PowerPoint</vt:lpstr>
      <vt:lpstr>GESTIRE IL CUSTOMER SERVICE ONLINE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96</cp:revision>
  <dcterms:created xsi:type="dcterms:W3CDTF">2023-02-25T07:42:26Z</dcterms:created>
  <dcterms:modified xsi:type="dcterms:W3CDTF">2023-03-15T16:51:19Z</dcterms:modified>
</cp:coreProperties>
</file>