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6" r:id="rId3"/>
    <p:sldId id="297" r:id="rId4"/>
    <p:sldId id="298" r:id="rId5"/>
    <p:sldId id="299" r:id="rId6"/>
    <p:sldId id="30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3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MERCATO 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DELL’ARTE</a:t>
            </a:r>
            <a:b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Musica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59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XXIII LEZIONE –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F8F34-C658-653E-EB38-86DA7F5F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5637242"/>
            <a:ext cx="2737765" cy="9017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8C866-0DDA-7BEA-31EF-3A008024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844" y="24916"/>
            <a:ext cx="1728788" cy="1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181675" y="6227058"/>
            <a:ext cx="52242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TIPOLOGIE DI QUADRI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344704" y="-60466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1" y="1317071"/>
            <a:ext cx="56878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 tipologie di quadri venivano commerciati a Roma durante il XVIII secolo, classificati e valutati in base agli aspetti qualitativi delle opere d'arte, inclusi i criteri utilizzati per valutare e classificare i quadri.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 di grandi maestri: Opere di artisti rinomati erano molto ricercate e avevano un valore significativo sul mercato. Ad esempio, quadri attribuiti a Caravaggio o Raffaello erano tra i più desiderati.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Opere di artisti meno conosciuti: Questi quadri avevano un mercato diverso, spesso più accessibile ma comunque di grande interesse per collezionisti con budget limitati.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4E3198-786C-99F0-CB0B-3974B49519D9}"/>
              </a:ext>
            </a:extLst>
          </p:cNvPr>
          <p:cNvSpPr txBox="1"/>
          <p:nvPr/>
        </p:nvSpPr>
        <p:spPr>
          <a:xfrm>
            <a:off x="5170456" y="2447197"/>
            <a:ext cx="2903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/>
              <a:t>Guido Reni, Strage degli Innocenti, Bologna, Pinacoteca Nazionale</a:t>
            </a:r>
          </a:p>
        </p:txBody>
      </p:sp>
      <p:pic>
        <p:nvPicPr>
          <p:cNvPr id="17" name="Immagine 16" descr="Immagine che contiene dipinto, mitologia, arte, vestiti&#10;&#10;Descrizione generata automaticamente">
            <a:extLst>
              <a:ext uri="{FF2B5EF4-FFF2-40B4-BE49-F238E27FC236}">
                <a16:creationId xmlns:a16="http://schemas.microsoft.com/office/drawing/2014/main" id="{9D8CFE70-CEB7-3151-0962-36A586747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07" y="27240"/>
            <a:ext cx="4101687" cy="64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041126" y="5776587"/>
            <a:ext cx="52242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VALUTAZIONE E CLASSIFICAZIONE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3988543" y="577140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0" y="1317071"/>
            <a:ext cx="52384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Autenticità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L'autenticità delle opere era cruciale. Gli esperti d'arte e i "sensali" (mediatori) giocavano un ruolo chiave nel garantire la veridicità delle attribuzioni.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 di conservazione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stato di conservazione dei quadri influenzava notevolmente il loro valore. Quadri ben conservati o restaurati professionalmente erano preferiti.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Provenienza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provenienza dei quadri era un altro aspetto importante. Opere provenienti da collezioni nobiliari o ecclesiastiche godevano di un prestigio maggiore.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4E1DFF-B679-086A-443C-D83DA4F15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275" y="81139"/>
            <a:ext cx="4436646" cy="5778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96C51C-EED1-F52D-A2CC-4386830E3B96}"/>
              </a:ext>
            </a:extLst>
          </p:cNvPr>
          <p:cNvSpPr txBox="1"/>
          <p:nvPr/>
        </p:nvSpPr>
        <p:spPr>
          <a:xfrm>
            <a:off x="5864186" y="1963401"/>
            <a:ext cx="1717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Peter Paul Rubens, Compianto su Cristo morto, 1602 (?), Roma, Galleria Borghese</a:t>
            </a:r>
          </a:p>
        </p:txBody>
      </p:sp>
    </p:spTree>
    <p:extLst>
      <p:ext uri="{BB962C8B-B14F-4D97-AF65-F5344CB8AC3E}">
        <p14:creationId xmlns:p14="http://schemas.microsoft.com/office/powerpoint/2010/main" val="214828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10079126" y="5508188"/>
            <a:ext cx="21313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DEI MEDIATORI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3792282" y="612904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0" y="1290953"/>
            <a:ext cx="64489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dei Mediatori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mediatori avevano il compito di connettere venditori e acquirenti, spesso garantendo anche l'autenticità delle opere. La loro conoscenza del mercato e delle opere era fondamentale per le transazioni.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dei Prezzi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prezzi di mercato variavano in base alla fama dell'artista, alla qualità dell'opera, e alla sua provenienza. Le mode artistiche influenzavano i prezzi, con alcuni stili e scuole che diventavano più popolari e quindi più costosi in certi periodi.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Riflessioni sul Mercato dell'Arte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mercato dell'arte a Roma era influenzato non solo da fattori locali ma anche internazionali. La domanda da parte di collezionisti stranieri, in particolare britannici e francesi, aveva un impatto significativo sul mercato romano.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785F8F-73A2-4475-91A2-F8111B49B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467" y="8624"/>
            <a:ext cx="2668527" cy="3217628"/>
          </a:xfrm>
          <a:prstGeom prst="rect">
            <a:avLst/>
          </a:prstGeom>
        </p:spPr>
      </p:pic>
      <p:pic>
        <p:nvPicPr>
          <p:cNvPr id="15" name="Immagine 14" descr="Immagine che contiene dipinto, Viso umano, vestiti, arte&#10;&#10;Descrizione generata automaticamente">
            <a:extLst>
              <a:ext uri="{FF2B5EF4-FFF2-40B4-BE49-F238E27FC236}">
                <a16:creationId xmlns:a16="http://schemas.microsoft.com/office/drawing/2014/main" id="{0C7CD70E-37D1-E93E-5C98-607B02FCD5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10631" r="12865" b="11378"/>
          <a:stretch/>
        </p:blipFill>
        <p:spPr>
          <a:xfrm>
            <a:off x="9476392" y="107252"/>
            <a:ext cx="2659210" cy="3119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35BE50C-D3BB-2DF8-F47C-3D23ABC2C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438" y="3709264"/>
            <a:ext cx="2252452" cy="274319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6898A7-4FA9-14D2-22D9-F78D5682D234}"/>
              </a:ext>
            </a:extLst>
          </p:cNvPr>
          <p:cNvSpPr txBox="1"/>
          <p:nvPr/>
        </p:nvSpPr>
        <p:spPr>
          <a:xfrm>
            <a:off x="6889366" y="3333503"/>
            <a:ext cx="243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Collezione Longhi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7C66F57-391F-AAC2-8573-356C18A60407}"/>
              </a:ext>
            </a:extLst>
          </p:cNvPr>
          <p:cNvSpPr txBox="1"/>
          <p:nvPr/>
        </p:nvSpPr>
        <p:spPr>
          <a:xfrm>
            <a:off x="9476392" y="3273359"/>
            <a:ext cx="265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Collezione Marini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8B49A5B-6DC3-C5D9-36E5-C5F15F66EEF3}"/>
              </a:ext>
            </a:extLst>
          </p:cNvPr>
          <p:cNvSpPr txBox="1"/>
          <p:nvPr/>
        </p:nvSpPr>
        <p:spPr>
          <a:xfrm>
            <a:off x="7345556" y="6480044"/>
            <a:ext cx="205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Collezione Sabin</a:t>
            </a:r>
          </a:p>
        </p:txBody>
      </p:sp>
    </p:spTree>
    <p:extLst>
      <p:ext uri="{BB962C8B-B14F-4D97-AF65-F5344CB8AC3E}">
        <p14:creationId xmlns:p14="http://schemas.microsoft.com/office/powerpoint/2010/main" val="20612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041126" y="5776587"/>
            <a:ext cx="52242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PROVENIENZA DEI DIPINTI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825721" y="-77866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1" y="1317071"/>
            <a:ext cx="55328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quadri venduti a Roma provenivano da diverse fonti: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Contemporanea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mercanti spesso organizzavano cicli produttivi personali, coinvolgendo anche membri della propria famiglia.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Copie e Falsi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Alcuni mercanti impiegavano artisti per produrre copie o falsi di opere famose. Ad esempio, l'oste Andrea Ottini impiegava suo fratello Felice per eseguire copie di Giacinto Brandi.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 Giovani o Sconosciuti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mercanti collaboravano spesso con pittori giovani o meno affermati, offrendo loro un'opportunità per raggiungere il successo.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B090A57-896A-5E14-1D15-18F324F04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688" y="1301526"/>
            <a:ext cx="5905500" cy="35052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60A403-8B47-1392-8F01-18821B990122}"/>
              </a:ext>
            </a:extLst>
          </p:cNvPr>
          <p:cNvSpPr txBox="1"/>
          <p:nvPr/>
        </p:nvSpPr>
        <p:spPr>
          <a:xfrm>
            <a:off x="5796786" y="4789742"/>
            <a:ext cx="585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Pier Leone Ghezzi, La cena di Emmaus, 1710 ca., collezione privata</a:t>
            </a:r>
          </a:p>
        </p:txBody>
      </p:sp>
    </p:spTree>
    <p:extLst>
      <p:ext uri="{BB962C8B-B14F-4D97-AF65-F5344CB8AC3E}">
        <p14:creationId xmlns:p14="http://schemas.microsoft.com/office/powerpoint/2010/main" val="63932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041126" y="5776587"/>
            <a:ext cx="52242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GASPARE TRAVERSI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MERCE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0" y="131707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di Gaspare Traversi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Gaspare Traversi, oggi riconosciuto come un genio della pittura sociale, durante il XVIII secolo era così poco apprezzato da vendere le sue opere per poche decine di scudi a mercanti come Giovanni Barbarossa.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Restauro delle Opere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restauro era un elemento cruciale per mantenere e aumentare il valore dei quadri. I mercanti si avvalevano di collaboratori specializzati per restaurare e mantenere le opere in condizioni ottimali.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Impatto dei Mediatori e dei Mecenati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mediatori e i mecenati influenzavano fortemente il mercato dell'arte. I mercanti divennero spesso sostituti dei committenti tradizionali, offrendo agli artisti una via alternativa per guadagnarsi da vivere e raggiungere la fama.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636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MERCATO DELL’ARTE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48</cp:revision>
  <dcterms:created xsi:type="dcterms:W3CDTF">2022-04-26T11:54:05Z</dcterms:created>
  <dcterms:modified xsi:type="dcterms:W3CDTF">2024-08-06T07:21:40Z</dcterms:modified>
</cp:coreProperties>
</file>