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348" r:id="rId3"/>
    <p:sldId id="349" r:id="rId4"/>
    <p:sldId id="354" r:id="rId5"/>
    <p:sldId id="355" r:id="rId6"/>
    <p:sldId id="356" r:id="rId7"/>
    <p:sldId id="272"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379E"/>
    <a:srgbClr val="8089FF"/>
    <a:srgbClr val="929292"/>
    <a:srgbClr val="7121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9"/>
    <p:restoredTop sz="94183"/>
  </p:normalViewPr>
  <p:slideViewPr>
    <p:cSldViewPr snapToGrid="0">
      <p:cViewPr varScale="1">
        <p:scale>
          <a:sx n="118" d="100"/>
          <a:sy n="118" d="100"/>
        </p:scale>
        <p:origin x="432" y="20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23/11/25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23/11/25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23/11/25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rmAutofit/>
          </a:bodyPr>
          <a:lstStyle/>
          <a:p>
            <a:pPr algn="l"/>
            <a:r>
              <a:rPr lang="it-IT" sz="5400" b="1" dirty="0">
                <a:solidFill>
                  <a:srgbClr val="002060"/>
                </a:solidFill>
              </a:rPr>
              <a:t>3.6. Le guerre del Vietnam </a:t>
            </a: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lnSpcReduction="10000"/>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dirty="0"/>
          </a:p>
          <a:p>
            <a:pPr algn="r"/>
            <a:r>
              <a:rPr lang="it-IT" sz="1500" dirty="0"/>
              <a:t>Storia contemporanea</a:t>
            </a:r>
          </a:p>
          <a:p>
            <a:pPr algn="r"/>
            <a:r>
              <a:rPr lang="it-IT" sz="1500" dirty="0"/>
              <a:t>Prof.ssa Maddalena Carli</a:t>
            </a:r>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screen">
            <a:duotone>
              <a:prstClr val="black"/>
              <a:schemeClr val="accent1">
                <a:tint val="45000"/>
                <a:satMod val="400000"/>
              </a:schemeClr>
            </a:duotone>
            <a:extLst>
              <a:ext uri="{BEBA8EAE-BF5A-486C-A8C5-ECC9F3942E4B}">
                <a14:imgProps xmlns:a14="http://schemas.microsoft.com/office/drawing/2010/main">
                  <a14:imgLayer r:embed="rId4">
                    <a14:imgEffect>
                      <a14:colorTemperature colorTemp="5300"/>
                    </a14:imgEffect>
                    <a14:imgEffect>
                      <a14:saturation sat="196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a:solidFill>
            <a:srgbClr val="002060"/>
          </a:solidFill>
        </p:spPr>
      </p:pic>
    </p:spTree>
    <p:extLst>
      <p:ext uri="{BB962C8B-B14F-4D97-AF65-F5344CB8AC3E}">
        <p14:creationId xmlns:p14="http://schemas.microsoft.com/office/powerpoint/2010/main" val="3579054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6" name="Segnaposto contenuto 15">
            <a:extLst>
              <a:ext uri="{FF2B5EF4-FFF2-40B4-BE49-F238E27FC236}">
                <a16:creationId xmlns:a16="http://schemas.microsoft.com/office/drawing/2014/main" id="{FC5A6D03-E1F6-6F5D-A3BE-4ED6D5749B05}"/>
              </a:ext>
            </a:extLst>
          </p:cNvPr>
          <p:cNvSpPr>
            <a:spLocks noGrp="1"/>
          </p:cNvSpPr>
          <p:nvPr>
            <p:ph sz="half" idx="1"/>
          </p:nvPr>
        </p:nvSpPr>
        <p:spPr>
          <a:ln>
            <a:solidFill>
              <a:srgbClr val="929292"/>
            </a:solidFill>
          </a:ln>
        </p:spPr>
        <p:txBody>
          <a:bodyPr>
            <a:normAutofit fontScale="85000" lnSpcReduction="10000"/>
          </a:bodyPr>
          <a:lstStyle/>
          <a:p>
            <a:pPr marL="0" indent="0">
              <a:buNone/>
            </a:pPr>
            <a:r>
              <a:rPr lang="it-IT" sz="2100" b="1" dirty="0">
                <a:solidFill>
                  <a:srgbClr val="8089FF"/>
                </a:solidFill>
                <a:latin typeface="Times New Roman" panose="02020603050405020304" pitchFamily="18" charset="0"/>
                <a:cs typeface="Times New Roman" panose="02020603050405020304" pitchFamily="18" charset="0"/>
              </a:rPr>
              <a:t>1945-1954: la guerra contro i francesi</a:t>
            </a:r>
          </a:p>
          <a:p>
            <a:pPr marL="0" indent="0">
              <a:buNone/>
            </a:pPr>
            <a:endParaRPr lang="it-IT" sz="2100" b="1" dirty="0">
              <a:solidFill>
                <a:srgbClr val="8089FF"/>
              </a:solidFill>
              <a:latin typeface="Times New Roman" panose="02020603050405020304" pitchFamily="18" charset="0"/>
              <a:cs typeface="Times New Roman" panose="02020603050405020304" pitchFamily="18" charset="0"/>
            </a:endParaRPr>
          </a:p>
          <a:p>
            <a:pPr>
              <a:buFont typeface="Wingdings" pitchFamily="2" charset="2"/>
              <a:buChar char="§"/>
            </a:pPr>
            <a:r>
              <a:rPr lang="it-IT" sz="2100" dirty="0">
                <a:latin typeface="Times New Roman" panose="02020603050405020304" pitchFamily="18" charset="0"/>
                <a:cs typeface="Times New Roman" panose="02020603050405020304" pitchFamily="18" charset="0"/>
              </a:rPr>
              <a:t>1945: Ho-Chi-Minh forma un governo provvisorio che suscita l’ostilità dei paesi occidentali</a:t>
            </a:r>
          </a:p>
          <a:p>
            <a:pPr>
              <a:buFont typeface="Wingdings" pitchFamily="2" charset="2"/>
              <a:buChar char="§"/>
            </a:pPr>
            <a:r>
              <a:rPr lang="it-IT" sz="2100" dirty="0">
                <a:latin typeface="Times New Roman" panose="02020603050405020304" pitchFamily="18" charset="0"/>
                <a:cs typeface="Times New Roman" panose="02020603050405020304" pitchFamily="18" charset="0"/>
              </a:rPr>
              <a:t>1946: ostilità tra il Fronte nazionale di liberazione del Nord del Vietnam e i Francesi</a:t>
            </a:r>
          </a:p>
          <a:p>
            <a:pPr>
              <a:buFont typeface="Wingdings" pitchFamily="2" charset="2"/>
              <a:buChar char="§"/>
            </a:pPr>
            <a:r>
              <a:rPr lang="it-IT" sz="2100" dirty="0">
                <a:latin typeface="Times New Roman" panose="02020603050405020304" pitchFamily="18" charset="0"/>
                <a:cs typeface="Times New Roman" panose="02020603050405020304" pitchFamily="18" charset="0"/>
              </a:rPr>
              <a:t>1954: sconfitta francese a Dien-</a:t>
            </a:r>
            <a:r>
              <a:rPr lang="it-IT" sz="2100" dirty="0" err="1">
                <a:latin typeface="Times New Roman" panose="02020603050405020304" pitchFamily="18" charset="0"/>
                <a:cs typeface="Times New Roman" panose="02020603050405020304" pitchFamily="18" charset="0"/>
              </a:rPr>
              <a:t>Bien</a:t>
            </a:r>
            <a:r>
              <a:rPr lang="it-IT" sz="2100" dirty="0">
                <a:latin typeface="Times New Roman" panose="02020603050405020304" pitchFamily="18" charset="0"/>
                <a:cs typeface="Times New Roman" panose="02020603050405020304" pitchFamily="18" charset="0"/>
              </a:rPr>
              <a:t>-Phu</a:t>
            </a:r>
          </a:p>
          <a:p>
            <a:pPr marL="0" indent="0" algn="just">
              <a:lnSpc>
                <a:spcPct val="100000"/>
              </a:lnSpc>
              <a:spcBef>
                <a:spcPts val="0"/>
              </a:spcBef>
              <a:buNone/>
            </a:pPr>
            <a:endParaRPr lang="it-IT" sz="2000" dirty="0">
              <a:latin typeface="Times New Roman" panose="02020603050405020304" pitchFamily="18" charset="0"/>
              <a:cs typeface="Times New Roman" panose="02020603050405020304" pitchFamily="18" charset="0"/>
            </a:endParaRPr>
          </a:p>
        </p:txBody>
      </p:sp>
      <p:sp>
        <p:nvSpPr>
          <p:cNvPr id="17" name="Segnaposto contenuto 16">
            <a:extLst>
              <a:ext uri="{FF2B5EF4-FFF2-40B4-BE49-F238E27FC236}">
                <a16:creationId xmlns:a16="http://schemas.microsoft.com/office/drawing/2014/main" id="{2C87DE44-35A5-8439-8496-10A8FDC9E731}"/>
              </a:ext>
            </a:extLst>
          </p:cNvPr>
          <p:cNvSpPr>
            <a:spLocks noGrp="1"/>
          </p:cNvSpPr>
          <p:nvPr>
            <p:ph sz="half" idx="2"/>
          </p:nvPr>
        </p:nvSpPr>
        <p:spPr>
          <a:ln>
            <a:solidFill>
              <a:srgbClr val="929292"/>
            </a:solidFill>
          </a:ln>
        </p:spPr>
        <p:txBody>
          <a:bodyPr>
            <a:normAutofit fontScale="85000" lnSpcReduction="10000"/>
          </a:bodyPr>
          <a:lstStyle/>
          <a:p>
            <a:pPr marL="0" indent="0">
              <a:buNone/>
            </a:pPr>
            <a:r>
              <a:rPr lang="it-IT" sz="2100" b="1" dirty="0">
                <a:solidFill>
                  <a:srgbClr val="8089FF"/>
                </a:solidFill>
                <a:latin typeface="Times New Roman" panose="02020603050405020304" pitchFamily="18" charset="0"/>
                <a:cs typeface="Times New Roman" panose="02020603050405020304" pitchFamily="18" charset="0"/>
              </a:rPr>
              <a:t>Conferenza di Ginevra (1954)</a:t>
            </a:r>
          </a:p>
          <a:p>
            <a:pPr marL="0" indent="0">
              <a:buNone/>
            </a:pPr>
            <a:endParaRPr lang="it-IT" sz="2100" dirty="0">
              <a:latin typeface="Times New Roman" panose="02020603050405020304" pitchFamily="18" charset="0"/>
              <a:cs typeface="Times New Roman" panose="02020603050405020304" pitchFamily="18" charset="0"/>
            </a:endParaRPr>
          </a:p>
          <a:p>
            <a:pPr marL="0" indent="0">
              <a:buNone/>
            </a:pPr>
            <a:r>
              <a:rPr lang="it-IT" sz="2100" dirty="0">
                <a:latin typeface="Times New Roman" panose="02020603050405020304" pitchFamily="18" charset="0"/>
                <a:cs typeface="Times New Roman" panose="02020603050405020304" pitchFamily="18" charset="0"/>
              </a:rPr>
              <a:t>La penisola indocinese viene divisa in tre stati indipendenti: </a:t>
            </a:r>
            <a:r>
              <a:rPr lang="it-IT" sz="2100" b="1" dirty="0">
                <a:latin typeface="Times New Roman" panose="02020603050405020304" pitchFamily="18" charset="0"/>
                <a:cs typeface="Times New Roman" panose="02020603050405020304" pitchFamily="18" charset="0"/>
              </a:rPr>
              <a:t>Laos, Cambogia, Vietnam</a:t>
            </a:r>
            <a:r>
              <a:rPr lang="it-IT" sz="2100" dirty="0">
                <a:latin typeface="Times New Roman" panose="02020603050405020304" pitchFamily="18" charset="0"/>
                <a:cs typeface="Times New Roman" panose="02020603050405020304" pitchFamily="18" charset="0"/>
              </a:rPr>
              <a:t>. Il Vietnam viene diviso a sua volta in due, lungo il 17° parallelo:</a:t>
            </a:r>
          </a:p>
          <a:p>
            <a:pPr marL="514350" indent="-514350">
              <a:buFont typeface="+mj-lt"/>
              <a:buAutoNum type="alphaLcPeriod"/>
            </a:pPr>
            <a:r>
              <a:rPr lang="it-IT" sz="2100" dirty="0">
                <a:latin typeface="Times New Roman" panose="02020603050405020304" pitchFamily="18" charset="0"/>
                <a:cs typeface="Times New Roman" panose="02020603050405020304" pitchFamily="18" charset="0"/>
              </a:rPr>
              <a:t>Vietnam del Nord, repubblica democratica guidata da Ho-Chi-Min, con capitale Hanoi</a:t>
            </a:r>
          </a:p>
          <a:p>
            <a:pPr marL="514350" indent="-514350">
              <a:buFont typeface="+mj-lt"/>
              <a:buAutoNum type="alphaLcPeriod"/>
            </a:pPr>
            <a:r>
              <a:rPr lang="it-IT" sz="2100" dirty="0">
                <a:latin typeface="Times New Roman" panose="02020603050405020304" pitchFamily="18" charset="0"/>
                <a:cs typeface="Times New Roman" panose="02020603050405020304" pitchFamily="18" charset="0"/>
              </a:rPr>
              <a:t>Vietnam del Sud, sotto il controllo americano, guidata da Ngo-</a:t>
            </a:r>
            <a:r>
              <a:rPr lang="it-IT" sz="2100" dirty="0" err="1">
                <a:latin typeface="Times New Roman" panose="02020603050405020304" pitchFamily="18" charset="0"/>
                <a:cs typeface="Times New Roman" panose="02020603050405020304" pitchFamily="18" charset="0"/>
              </a:rPr>
              <a:t>Dinh</a:t>
            </a:r>
            <a:r>
              <a:rPr lang="it-IT" sz="2100" dirty="0">
                <a:latin typeface="Times New Roman" panose="02020603050405020304" pitchFamily="18" charset="0"/>
                <a:cs typeface="Times New Roman" panose="02020603050405020304" pitchFamily="18" charset="0"/>
              </a:rPr>
              <a:t> Diem, con capitale Saigon</a:t>
            </a:r>
          </a:p>
          <a:p>
            <a:pPr marL="0" indent="0">
              <a:buNone/>
            </a:pPr>
            <a:r>
              <a:rPr lang="it-IT" sz="2100" dirty="0">
                <a:latin typeface="Times New Roman" panose="02020603050405020304" pitchFamily="18" charset="0"/>
                <a:cs typeface="Times New Roman" panose="02020603050405020304" pitchFamily="18" charset="0"/>
              </a:rPr>
              <a:t>Viene inoltre stabilita l’organizzazione di elezioni libere in previsione della riunificazione del paese. Gli Stati Uniti intervengono sostenendo la formazione di una dittatura militare filoamericana nel Vietnam del Sud per fronteggiare la guerriglia dei vietcong (vietnamiti rossi) del Vietnam del Nord</a:t>
            </a:r>
          </a:p>
          <a:p>
            <a:pPr marL="514350" indent="-514350">
              <a:buAutoNum type="alphaLcParenR"/>
            </a:pPr>
            <a:endParaRPr lang="it-IT" sz="2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381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414FD8C0-5D06-6D6B-0D58-B755544361F0}"/>
            </a:ext>
          </a:extLst>
        </p:cNvPr>
        <p:cNvGrpSpPr/>
        <p:nvPr/>
      </p:nvGrpSpPr>
      <p:grpSpPr>
        <a:xfrm>
          <a:off x="0" y="0"/>
          <a:ext cx="0" cy="0"/>
          <a:chOff x="0" y="0"/>
          <a:chExt cx="0" cy="0"/>
        </a:xfrm>
      </p:grpSpPr>
      <p:pic>
        <p:nvPicPr>
          <p:cNvPr id="1026" name="Picture 2" descr="Mondadori Education">
            <a:extLst>
              <a:ext uri="{FF2B5EF4-FFF2-40B4-BE49-F238E27FC236}">
                <a16:creationId xmlns:a16="http://schemas.microsoft.com/office/drawing/2014/main" id="{AEC2E93D-6A16-3749-F9B8-F51485FF21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963" y="0"/>
            <a:ext cx="7458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573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53A6A5FD-E8A4-4E16-2350-8C377CED9427}"/>
            </a:ext>
          </a:extLst>
        </p:cNvPr>
        <p:cNvGrpSpPr/>
        <p:nvPr/>
      </p:nvGrpSpPr>
      <p:grpSpPr>
        <a:xfrm>
          <a:off x="0" y="0"/>
          <a:ext cx="0" cy="0"/>
          <a:chOff x="0" y="0"/>
          <a:chExt cx="0" cy="0"/>
        </a:xfrm>
      </p:grpSpPr>
      <p:pic>
        <p:nvPicPr>
          <p:cNvPr id="2050" name="Picture 2" descr="Vietnam War">
            <a:extLst>
              <a:ext uri="{FF2B5EF4-FFF2-40B4-BE49-F238E27FC236}">
                <a16:creationId xmlns:a16="http://schemas.microsoft.com/office/drawing/2014/main" id="{B2B1FA30-303F-2CAA-3AE8-38250563446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14566" y="27000"/>
            <a:ext cx="3677434" cy="684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etnam (1954–76)">
            <a:extLst>
              <a:ext uri="{FF2B5EF4-FFF2-40B4-BE49-F238E27FC236}">
                <a16:creationId xmlns:a16="http://schemas.microsoft.com/office/drawing/2014/main" id="{5614DD25-C08A-CC25-C068-EA9073ED8A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00"/>
            <a:ext cx="330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441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D583C9F-65E5-9FA1-5196-CBF8CBC051CB}"/>
            </a:ext>
          </a:extLst>
        </p:cNvPr>
        <p:cNvGrpSpPr/>
        <p:nvPr/>
      </p:nvGrpSpPr>
      <p:grpSpPr>
        <a:xfrm>
          <a:off x="0" y="0"/>
          <a:ext cx="0" cy="0"/>
          <a:chOff x="0" y="0"/>
          <a:chExt cx="0" cy="0"/>
        </a:xfrm>
      </p:grpSpPr>
      <p:sp>
        <p:nvSpPr>
          <p:cNvPr id="16" name="Segnaposto contenuto 15">
            <a:extLst>
              <a:ext uri="{FF2B5EF4-FFF2-40B4-BE49-F238E27FC236}">
                <a16:creationId xmlns:a16="http://schemas.microsoft.com/office/drawing/2014/main" id="{772F2B7F-18B2-2F79-E243-ABA44676FF2B}"/>
              </a:ext>
            </a:extLst>
          </p:cNvPr>
          <p:cNvSpPr>
            <a:spLocks noGrp="1"/>
          </p:cNvSpPr>
          <p:nvPr>
            <p:ph sz="half" idx="1"/>
          </p:nvPr>
        </p:nvSpPr>
        <p:spPr>
          <a:ln>
            <a:solidFill>
              <a:srgbClr val="929292"/>
            </a:solidFill>
          </a:ln>
        </p:spPr>
        <p:txBody>
          <a:bodyPr>
            <a:normAutofit/>
          </a:bodyPr>
          <a:lstStyle/>
          <a:p>
            <a:pPr marL="0" indent="0">
              <a:buNone/>
            </a:pPr>
            <a:r>
              <a:rPr lang="it-IT" sz="2000" b="1" dirty="0">
                <a:solidFill>
                  <a:srgbClr val="8089FF"/>
                </a:solidFill>
                <a:latin typeface="Times New Roman" panose="02020603050405020304" pitchFamily="18" charset="0"/>
                <a:cs typeface="Times New Roman" panose="02020603050405020304" pitchFamily="18" charset="0"/>
              </a:rPr>
              <a:t>1962-1964</a:t>
            </a:r>
          </a:p>
          <a:p>
            <a:pPr marL="0" indent="0">
              <a:buNone/>
            </a:pPr>
            <a:r>
              <a:rPr lang="it-IT" sz="2000" dirty="0">
                <a:latin typeface="Times New Roman" panose="02020603050405020304" pitchFamily="18" charset="0"/>
                <a:cs typeface="Times New Roman" panose="02020603050405020304" pitchFamily="18" charset="0"/>
              </a:rPr>
              <a:t>Aggravarsi della situazione </a:t>
            </a:r>
          </a:p>
          <a:p>
            <a:pPr>
              <a:buFontTx/>
              <a:buChar char="-"/>
            </a:pPr>
            <a:r>
              <a:rPr lang="it-IT" sz="2000" dirty="0">
                <a:latin typeface="Times New Roman" panose="02020603050405020304" pitchFamily="18" charset="0"/>
                <a:cs typeface="Times New Roman" panose="02020603050405020304" pitchFamily="18" charset="0"/>
              </a:rPr>
              <a:t>1963: un colpo di stato porta al potere, nel Vietnam del Sud, il generale Thieu</a:t>
            </a:r>
          </a:p>
          <a:p>
            <a:pPr>
              <a:buFontTx/>
              <a:buChar char="-"/>
            </a:pPr>
            <a:r>
              <a:rPr lang="it-IT" sz="2000" dirty="0">
                <a:latin typeface="Times New Roman" panose="02020603050405020304" pitchFamily="18" charset="0"/>
                <a:cs typeface="Times New Roman" panose="02020603050405020304" pitchFamily="18" charset="0"/>
              </a:rPr>
              <a:t>aumenta la presenza di truppe americane in Vietnam, senza che questo contribuisca a indebolire la guerriglia dei Vietcong</a:t>
            </a:r>
          </a:p>
          <a:p>
            <a:pPr marL="0" indent="0" algn="just">
              <a:lnSpc>
                <a:spcPct val="100000"/>
              </a:lnSpc>
              <a:spcBef>
                <a:spcPts val="0"/>
              </a:spcBef>
              <a:buNone/>
            </a:pPr>
            <a:endParaRPr lang="it-IT" sz="2000" dirty="0">
              <a:latin typeface="Times New Roman" panose="02020603050405020304" pitchFamily="18" charset="0"/>
              <a:cs typeface="Times New Roman" panose="02020603050405020304" pitchFamily="18" charset="0"/>
            </a:endParaRPr>
          </a:p>
        </p:txBody>
      </p:sp>
      <p:sp>
        <p:nvSpPr>
          <p:cNvPr id="17" name="Segnaposto contenuto 16">
            <a:extLst>
              <a:ext uri="{FF2B5EF4-FFF2-40B4-BE49-F238E27FC236}">
                <a16:creationId xmlns:a16="http://schemas.microsoft.com/office/drawing/2014/main" id="{B43C2D76-AFD4-1F54-6C61-78D8D65422BB}"/>
              </a:ext>
            </a:extLst>
          </p:cNvPr>
          <p:cNvSpPr>
            <a:spLocks noGrp="1"/>
          </p:cNvSpPr>
          <p:nvPr>
            <p:ph sz="half" idx="2"/>
          </p:nvPr>
        </p:nvSpPr>
        <p:spPr>
          <a:ln>
            <a:solidFill>
              <a:srgbClr val="929292"/>
            </a:solidFill>
          </a:ln>
        </p:spPr>
        <p:txBody>
          <a:bodyPr>
            <a:normAutofit/>
          </a:bodyPr>
          <a:lstStyle/>
          <a:p>
            <a:pPr marL="0" indent="0">
              <a:buNone/>
            </a:pPr>
            <a:r>
              <a:rPr lang="it-IT" sz="2000" b="1" dirty="0">
                <a:solidFill>
                  <a:srgbClr val="8089FF"/>
                </a:solidFill>
                <a:latin typeface="Times New Roman" panose="02020603050405020304" pitchFamily="18" charset="0"/>
                <a:cs typeface="Times New Roman" panose="02020603050405020304" pitchFamily="18" charset="0"/>
              </a:rPr>
              <a:t>1965</a:t>
            </a:r>
          </a:p>
          <a:p>
            <a:pPr marL="0" indent="0">
              <a:buNone/>
            </a:pPr>
            <a:r>
              <a:rPr lang="it-IT" sz="2000" dirty="0">
                <a:latin typeface="Times New Roman" panose="02020603050405020304" pitchFamily="18" charset="0"/>
                <a:cs typeface="Times New Roman" panose="02020603050405020304" pitchFamily="18" charset="0"/>
              </a:rPr>
              <a:t>Intensificazione del conflitto</a:t>
            </a:r>
          </a:p>
          <a:p>
            <a:pPr>
              <a:buFontTx/>
              <a:buChar char="-"/>
            </a:pPr>
            <a:r>
              <a:rPr lang="it-IT" sz="2000" dirty="0">
                <a:latin typeface="Times New Roman" panose="02020603050405020304" pitchFamily="18" charset="0"/>
                <a:cs typeface="Times New Roman" panose="02020603050405020304" pitchFamily="18" charset="0"/>
              </a:rPr>
              <a:t>Il presidente Johnson decide di estendere le operazioni militari all’interno del Vietnam del Nord, le cui principali città diventano oggetto di bombardamenti</a:t>
            </a:r>
          </a:p>
          <a:p>
            <a:pPr>
              <a:buFontTx/>
              <a:buChar char="-"/>
            </a:pPr>
            <a:r>
              <a:rPr lang="it-IT" sz="2000" dirty="0">
                <a:latin typeface="Times New Roman" panose="02020603050405020304" pitchFamily="18" charset="0"/>
                <a:cs typeface="Times New Roman" panose="02020603050405020304" pitchFamily="18" charset="0"/>
              </a:rPr>
              <a:t>La guerriglia, tuttavia, resiste</a:t>
            </a:r>
          </a:p>
          <a:p>
            <a:pPr marL="0" indent="0">
              <a:lnSpc>
                <a:spcPct val="100000"/>
              </a:lnSpc>
              <a:spcBef>
                <a:spcPts val="0"/>
              </a:spcBef>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5716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BCAE57FC-58C9-210A-234F-BDFD9222C22C}"/>
            </a:ext>
          </a:extLst>
        </p:cNvPr>
        <p:cNvGrpSpPr/>
        <p:nvPr/>
      </p:nvGrpSpPr>
      <p:grpSpPr>
        <a:xfrm>
          <a:off x="0" y="0"/>
          <a:ext cx="0" cy="0"/>
          <a:chOff x="0" y="0"/>
          <a:chExt cx="0" cy="0"/>
        </a:xfrm>
      </p:grpSpPr>
      <p:sp>
        <p:nvSpPr>
          <p:cNvPr id="16" name="Segnaposto contenuto 15">
            <a:extLst>
              <a:ext uri="{FF2B5EF4-FFF2-40B4-BE49-F238E27FC236}">
                <a16:creationId xmlns:a16="http://schemas.microsoft.com/office/drawing/2014/main" id="{15D98500-9F21-D2E2-EE86-6AB0271D693E}"/>
              </a:ext>
            </a:extLst>
          </p:cNvPr>
          <p:cNvSpPr>
            <a:spLocks noGrp="1"/>
          </p:cNvSpPr>
          <p:nvPr>
            <p:ph sz="half" idx="1"/>
          </p:nvPr>
        </p:nvSpPr>
        <p:spPr>
          <a:ln>
            <a:solidFill>
              <a:srgbClr val="929292"/>
            </a:solidFill>
          </a:ln>
        </p:spPr>
        <p:txBody>
          <a:bodyPr>
            <a:normAutofit fontScale="92500" lnSpcReduction="20000"/>
          </a:bodyPr>
          <a:lstStyle/>
          <a:p>
            <a:pPr marL="0" indent="0">
              <a:buNone/>
            </a:pPr>
            <a:r>
              <a:rPr lang="it-IT" sz="2200" b="1" dirty="0">
                <a:solidFill>
                  <a:srgbClr val="8089FF"/>
                </a:solidFill>
                <a:latin typeface="Times New Roman" panose="02020603050405020304" pitchFamily="18" charset="0"/>
                <a:cs typeface="Times New Roman" panose="02020603050405020304" pitchFamily="18" charset="0"/>
              </a:rPr>
              <a:t>1970-1972</a:t>
            </a:r>
          </a:p>
          <a:p>
            <a:pPr marL="0" indent="0">
              <a:buNone/>
            </a:pPr>
            <a:r>
              <a:rPr lang="it-IT" sz="2200" dirty="0">
                <a:latin typeface="Times New Roman" panose="02020603050405020304" pitchFamily="18" charset="0"/>
                <a:cs typeface="Times New Roman" panose="02020603050405020304" pitchFamily="18" charset="0"/>
              </a:rPr>
              <a:t>Vietnamizzazione del conflitto</a:t>
            </a:r>
          </a:p>
          <a:p>
            <a:pPr>
              <a:buFontTx/>
              <a:buChar char="-"/>
            </a:pPr>
            <a:r>
              <a:rPr lang="it-IT" sz="2200" dirty="0">
                <a:latin typeface="Times New Roman" panose="02020603050405020304" pitchFamily="18" charset="0"/>
                <a:cs typeface="Times New Roman" panose="02020603050405020304" pitchFamily="18" charset="0"/>
              </a:rPr>
              <a:t>Bombardamenti</a:t>
            </a:r>
          </a:p>
          <a:p>
            <a:pPr>
              <a:buFontTx/>
              <a:buChar char="-"/>
            </a:pPr>
            <a:r>
              <a:rPr lang="it-IT" sz="2200" dirty="0">
                <a:latin typeface="Times New Roman" panose="02020603050405020304" pitchFamily="18" charset="0"/>
                <a:cs typeface="Times New Roman" panose="02020603050405020304" pitchFamily="18" charset="0"/>
              </a:rPr>
              <a:t>interventi in Cambogia e in Laos</a:t>
            </a:r>
          </a:p>
          <a:p>
            <a:pPr marL="0" indent="0">
              <a:buNone/>
            </a:pPr>
            <a:endParaRPr lang="it-IT" sz="2200" dirty="0">
              <a:latin typeface="Times New Roman" panose="02020603050405020304" pitchFamily="18" charset="0"/>
              <a:cs typeface="Times New Roman" panose="02020603050405020304" pitchFamily="18" charset="0"/>
            </a:endParaRPr>
          </a:p>
          <a:p>
            <a:pPr marL="0" indent="0">
              <a:buNone/>
            </a:pPr>
            <a:r>
              <a:rPr lang="it-IT" sz="2200" b="1" dirty="0">
                <a:solidFill>
                  <a:srgbClr val="8089FF"/>
                </a:solidFill>
                <a:latin typeface="Times New Roman" panose="02020603050405020304" pitchFamily="18" charset="0"/>
                <a:cs typeface="Times New Roman" panose="02020603050405020304" pitchFamily="18" charset="0"/>
              </a:rPr>
              <a:t>1973</a:t>
            </a:r>
          </a:p>
          <a:p>
            <a:pPr marL="0" indent="0">
              <a:buNone/>
            </a:pPr>
            <a:r>
              <a:rPr lang="it-IT" sz="2200" dirty="0">
                <a:latin typeface="Times New Roman" panose="02020603050405020304" pitchFamily="18" charset="0"/>
                <a:cs typeface="Times New Roman" panose="02020603050405020304" pitchFamily="18" charset="0"/>
              </a:rPr>
              <a:t>Pace di Parigi:</a:t>
            </a:r>
          </a:p>
          <a:p>
            <a:pPr>
              <a:buFontTx/>
              <a:buChar char="-"/>
            </a:pPr>
            <a:r>
              <a:rPr lang="it-IT" sz="2200" dirty="0">
                <a:latin typeface="Times New Roman" panose="02020603050405020304" pitchFamily="18" charset="0"/>
                <a:cs typeface="Times New Roman" panose="02020603050405020304" pitchFamily="18" charset="0"/>
              </a:rPr>
              <a:t>gli Stati Uniti sospendono gli aiuti militari a Saigon, in cambio della formazione di un governo democratico-parlamentare e del mantenimento provvisorio dei due Vietnam</a:t>
            </a:r>
          </a:p>
          <a:p>
            <a:pPr>
              <a:buFontTx/>
              <a:buChar char="-"/>
            </a:pPr>
            <a:r>
              <a:rPr lang="it-IT" sz="2200" dirty="0">
                <a:latin typeface="Times New Roman" panose="02020603050405020304" pitchFamily="18" charset="0"/>
                <a:cs typeface="Times New Roman" panose="02020603050405020304" pitchFamily="18" charset="0"/>
              </a:rPr>
              <a:t>riavvicinamento Usa-Urss-Cina</a:t>
            </a:r>
          </a:p>
          <a:p>
            <a:pPr>
              <a:buFontTx/>
              <a:buChar char="-"/>
            </a:pPr>
            <a:r>
              <a:rPr lang="it-IT" sz="2200" dirty="0">
                <a:latin typeface="Times New Roman" panose="02020603050405020304" pitchFamily="18" charset="0"/>
                <a:cs typeface="Times New Roman" panose="02020603050405020304" pitchFamily="18" charset="0"/>
              </a:rPr>
              <a:t>i combattimenti, tuttavia, continuano fino al 1975</a:t>
            </a:r>
          </a:p>
          <a:p>
            <a:pPr marL="0" indent="0" algn="just">
              <a:lnSpc>
                <a:spcPct val="100000"/>
              </a:lnSpc>
              <a:spcBef>
                <a:spcPts val="0"/>
              </a:spcBef>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887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a:solidFill>
                  <a:srgbClr val="2E379E"/>
                </a:solidFill>
                <a:latin typeface="Times New Roman" panose="02020603050405020304" pitchFamily="18" charset="0"/>
                <a:cs typeface="Times New Roman" panose="02020603050405020304" pitchFamily="18" charset="0"/>
              </a:rPr>
              <a:t>Presidenti USA</a:t>
            </a:r>
            <a:endParaRPr lang="it-IT" sz="3600" dirty="0">
              <a:solidFill>
                <a:srgbClr val="2E379E"/>
              </a:solidFill>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idx="1"/>
          </p:nvPr>
        </p:nvSpPr>
        <p:spPr>
          <a:ln>
            <a:solidFill>
              <a:srgbClr val="2E379E"/>
            </a:solidFill>
          </a:ln>
        </p:spPr>
        <p:txBody>
          <a:bodyPr>
            <a:normAutofit fontScale="55000" lnSpcReduction="20000"/>
          </a:bodyPr>
          <a:lstStyle/>
          <a:p>
            <a:pPr marL="0" indent="0">
              <a:buNone/>
            </a:pPr>
            <a:r>
              <a:rPr lang="it-IT" dirty="0">
                <a:latin typeface="Times New Roman" panose="02020603050405020304" pitchFamily="18" charset="0"/>
                <a:cs typeface="Times New Roman" panose="02020603050405020304" pitchFamily="18" charset="0"/>
              </a:rPr>
              <a:t>T. Woodrow Wilson (1913-1921)</a:t>
            </a:r>
          </a:p>
          <a:p>
            <a:pPr marL="0" indent="0">
              <a:buNone/>
            </a:pPr>
            <a:r>
              <a:rPr lang="it-IT" dirty="0" err="1">
                <a:latin typeface="Times New Roman" panose="02020603050405020304" pitchFamily="18" charset="0"/>
                <a:cs typeface="Times New Roman" panose="02020603050405020304" pitchFamily="18" charset="0"/>
              </a:rPr>
              <a:t>W</a:t>
            </a:r>
            <a:r>
              <a:rPr lang="it-IT" dirty="0">
                <a:latin typeface="Times New Roman" panose="02020603050405020304" pitchFamily="18" charset="0"/>
                <a:cs typeface="Times New Roman" panose="02020603050405020304" pitchFamily="18" charset="0"/>
              </a:rPr>
              <a:t>. G. </a:t>
            </a:r>
            <a:r>
              <a:rPr lang="it-IT" dirty="0" err="1">
                <a:latin typeface="Times New Roman" panose="02020603050405020304" pitchFamily="18" charset="0"/>
                <a:cs typeface="Times New Roman" panose="02020603050405020304" pitchFamily="18" charset="0"/>
              </a:rPr>
              <a:t>Harding</a:t>
            </a:r>
            <a:r>
              <a:rPr lang="it-IT" dirty="0">
                <a:latin typeface="Times New Roman" panose="02020603050405020304" pitchFamily="18" charset="0"/>
                <a:cs typeface="Times New Roman" panose="02020603050405020304" pitchFamily="18" charset="0"/>
              </a:rPr>
              <a:t> (1921-1923)</a:t>
            </a:r>
          </a:p>
          <a:p>
            <a:pPr marL="0" indent="0">
              <a:buNone/>
            </a:pPr>
            <a:r>
              <a:rPr lang="it-IT" dirty="0">
                <a:latin typeface="Times New Roman" panose="02020603050405020304" pitchFamily="18" charset="0"/>
                <a:cs typeface="Times New Roman" panose="02020603050405020304" pitchFamily="18" charset="0"/>
              </a:rPr>
              <a:t>Calvin </a:t>
            </a:r>
            <a:r>
              <a:rPr lang="it-IT" dirty="0" err="1">
                <a:latin typeface="Times New Roman" panose="02020603050405020304" pitchFamily="18" charset="0"/>
                <a:cs typeface="Times New Roman" panose="02020603050405020304" pitchFamily="18" charset="0"/>
              </a:rPr>
              <a:t>Coolidge</a:t>
            </a:r>
            <a:r>
              <a:rPr lang="it-IT" dirty="0">
                <a:latin typeface="Times New Roman" panose="02020603050405020304" pitchFamily="18" charset="0"/>
                <a:cs typeface="Times New Roman" panose="02020603050405020304" pitchFamily="18" charset="0"/>
              </a:rPr>
              <a:t> (1923-1929)</a:t>
            </a:r>
          </a:p>
          <a:p>
            <a:pPr marL="0" indent="0">
              <a:buNone/>
            </a:pPr>
            <a:r>
              <a:rPr lang="it-IT" dirty="0">
                <a:latin typeface="Times New Roman" panose="02020603050405020304" pitchFamily="18" charset="0"/>
                <a:cs typeface="Times New Roman" panose="02020603050405020304" pitchFamily="18" charset="0"/>
              </a:rPr>
              <a:t>Herbert Hoover (1929-1933)</a:t>
            </a:r>
          </a:p>
          <a:p>
            <a:pPr marL="0" indent="0">
              <a:buNone/>
            </a:pPr>
            <a:r>
              <a:rPr lang="it-IT" dirty="0">
                <a:latin typeface="Times New Roman" panose="02020603050405020304" pitchFamily="18" charset="0"/>
                <a:cs typeface="Times New Roman" panose="02020603050405020304" pitchFamily="18" charset="0"/>
              </a:rPr>
              <a:t>Franklin Delano Roosevelt (1933-1945)</a:t>
            </a:r>
          </a:p>
          <a:p>
            <a:pPr marL="0" indent="0">
              <a:buNone/>
            </a:pPr>
            <a:r>
              <a:rPr lang="it-IT" dirty="0">
                <a:latin typeface="Times New Roman" panose="02020603050405020304" pitchFamily="18" charset="0"/>
                <a:cs typeface="Times New Roman" panose="02020603050405020304" pitchFamily="18" charset="0"/>
              </a:rPr>
              <a:t>Harry Truman (1945-1953)</a:t>
            </a:r>
          </a:p>
          <a:p>
            <a:pPr marL="0" indent="0">
              <a:buNone/>
            </a:pPr>
            <a:r>
              <a:rPr lang="it-IT" dirty="0">
                <a:latin typeface="Times New Roman" panose="02020603050405020304" pitchFamily="18" charset="0"/>
                <a:cs typeface="Times New Roman" panose="02020603050405020304" pitchFamily="18" charset="0"/>
              </a:rPr>
              <a:t>Dwight D. Eisenhower (1953-1961)</a:t>
            </a:r>
          </a:p>
          <a:p>
            <a:pPr marL="0" indent="0">
              <a:buNone/>
            </a:pPr>
            <a:r>
              <a:rPr lang="it-IT" dirty="0">
                <a:latin typeface="Times New Roman" panose="02020603050405020304" pitchFamily="18" charset="0"/>
                <a:cs typeface="Times New Roman" panose="02020603050405020304" pitchFamily="18" charset="0"/>
              </a:rPr>
              <a:t>John </a:t>
            </a:r>
            <a:r>
              <a:rPr lang="it-IT" dirty="0" err="1">
                <a:latin typeface="Times New Roman" panose="02020603050405020304" pitchFamily="18" charset="0"/>
                <a:cs typeface="Times New Roman" panose="02020603050405020304" pitchFamily="18" charset="0"/>
              </a:rPr>
              <a:t>Fitzgerlad</a:t>
            </a:r>
            <a:r>
              <a:rPr lang="it-IT" dirty="0">
                <a:latin typeface="Times New Roman" panose="02020603050405020304" pitchFamily="18" charset="0"/>
                <a:cs typeface="Times New Roman" panose="02020603050405020304" pitchFamily="18" charset="0"/>
              </a:rPr>
              <a:t> Kennedy (1961-1963)</a:t>
            </a:r>
          </a:p>
          <a:p>
            <a:pPr marL="0" indent="0">
              <a:buNone/>
            </a:pPr>
            <a:r>
              <a:rPr lang="it-IT" dirty="0">
                <a:latin typeface="Times New Roman" panose="02020603050405020304" pitchFamily="18" charset="0"/>
                <a:cs typeface="Times New Roman" panose="02020603050405020304" pitchFamily="18" charset="0"/>
              </a:rPr>
              <a:t>Lyndon B. Johnson (1963-1969)</a:t>
            </a:r>
          </a:p>
          <a:p>
            <a:pPr marL="0" indent="0">
              <a:buNone/>
            </a:pPr>
            <a:r>
              <a:rPr lang="it-IT" dirty="0">
                <a:latin typeface="Times New Roman" panose="02020603050405020304" pitchFamily="18" charset="0"/>
                <a:cs typeface="Times New Roman" panose="02020603050405020304" pitchFamily="18" charset="0"/>
              </a:rPr>
              <a:t>Richard Nixon (1969-1974)</a:t>
            </a:r>
          </a:p>
          <a:p>
            <a:pPr marL="0" indent="0">
              <a:buNone/>
            </a:pPr>
            <a:r>
              <a:rPr lang="it-IT" dirty="0">
                <a:latin typeface="Times New Roman" panose="02020603050405020304" pitchFamily="18" charset="0"/>
                <a:cs typeface="Times New Roman" panose="02020603050405020304" pitchFamily="18" charset="0"/>
              </a:rPr>
              <a:t>Gerald Ford (1974-1977)</a:t>
            </a:r>
          </a:p>
          <a:p>
            <a:pPr marL="0" indent="0">
              <a:buNone/>
            </a:pPr>
            <a:r>
              <a:rPr lang="it-IT" dirty="0">
                <a:latin typeface="Times New Roman" panose="02020603050405020304" pitchFamily="18" charset="0"/>
                <a:cs typeface="Times New Roman" panose="02020603050405020304" pitchFamily="18" charset="0"/>
              </a:rPr>
              <a:t>Jimmy Carter (1977-1981)</a:t>
            </a:r>
          </a:p>
          <a:p>
            <a:pPr marL="0" indent="0">
              <a:buNone/>
            </a:pPr>
            <a:r>
              <a:rPr lang="it-IT" dirty="0">
                <a:latin typeface="Times New Roman" panose="02020603050405020304" pitchFamily="18" charset="0"/>
                <a:cs typeface="Times New Roman" panose="02020603050405020304" pitchFamily="18" charset="0"/>
              </a:rPr>
              <a:t>Ronald Reagan (1981-1989)</a:t>
            </a:r>
          </a:p>
          <a:p>
            <a:pPr marL="0" indent="0">
              <a:buNone/>
            </a:pPr>
            <a:r>
              <a:rPr lang="it-IT" dirty="0">
                <a:latin typeface="Times New Roman" panose="02020603050405020304" pitchFamily="18" charset="0"/>
                <a:cs typeface="Times New Roman" panose="02020603050405020304" pitchFamily="18" charset="0"/>
              </a:rPr>
              <a:t>George H. </a:t>
            </a:r>
            <a:r>
              <a:rPr lang="it-IT" dirty="0" err="1">
                <a:latin typeface="Times New Roman" panose="02020603050405020304" pitchFamily="18" charset="0"/>
                <a:cs typeface="Times New Roman" panose="02020603050405020304" pitchFamily="18" charset="0"/>
              </a:rPr>
              <a:t>W</a:t>
            </a:r>
            <a:r>
              <a:rPr lang="it-IT" dirty="0">
                <a:latin typeface="Times New Roman" panose="02020603050405020304" pitchFamily="18" charset="0"/>
                <a:cs typeface="Times New Roman" panose="02020603050405020304" pitchFamily="18" charset="0"/>
              </a:rPr>
              <a:t>. Bush (1989-1993)</a:t>
            </a:r>
          </a:p>
          <a:p>
            <a:pPr marL="0" indent="0">
              <a:buNone/>
            </a:pPr>
            <a:r>
              <a:rPr lang="it-IT" dirty="0">
                <a:latin typeface="Times New Roman" panose="02020603050405020304" pitchFamily="18" charset="0"/>
                <a:cs typeface="Times New Roman" panose="02020603050405020304" pitchFamily="18" charset="0"/>
              </a:rPr>
              <a:t>Bill Clinton (1993-2001)</a:t>
            </a:r>
          </a:p>
          <a:p>
            <a:endParaRPr lang="it-IT" dirty="0"/>
          </a:p>
          <a:p>
            <a:endParaRPr lang="it-IT" dirty="0"/>
          </a:p>
        </p:txBody>
      </p:sp>
    </p:spTree>
    <p:extLst>
      <p:ext uri="{BB962C8B-B14F-4D97-AF65-F5344CB8AC3E}">
        <p14:creationId xmlns:p14="http://schemas.microsoft.com/office/powerpoint/2010/main" val="21227726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2684</TotalTime>
  <Words>386</Words>
  <Application>Microsoft Macintosh PowerPoint</Application>
  <PresentationFormat>Widescreen</PresentationFormat>
  <Paragraphs>52</Paragraphs>
  <Slides>7</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vt:i4>
      </vt:variant>
    </vt:vector>
  </HeadingPairs>
  <TitlesOfParts>
    <vt:vector size="13" baseType="lpstr">
      <vt:lpstr>Arial</vt:lpstr>
      <vt:lpstr>Calibri</vt:lpstr>
      <vt:lpstr>Calibri Light</vt:lpstr>
      <vt:lpstr>Times New Roman</vt:lpstr>
      <vt:lpstr>Wingdings</vt:lpstr>
      <vt:lpstr>Tema di Office</vt:lpstr>
      <vt:lpstr>3.6. Le guerre del Vietnam </vt:lpstr>
      <vt:lpstr>Presentazione standard di PowerPoint</vt:lpstr>
      <vt:lpstr>Presentazione standard di PowerPoint</vt:lpstr>
      <vt:lpstr>Presentazione standard di PowerPoint</vt:lpstr>
      <vt:lpstr>Presentazione standard di PowerPoint</vt:lpstr>
      <vt:lpstr>Presentazione standard di PowerPoint</vt:lpstr>
      <vt:lpstr>Presidenti USA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101</cp:revision>
  <dcterms:created xsi:type="dcterms:W3CDTF">2025-05-28T06:59:09Z</dcterms:created>
  <dcterms:modified xsi:type="dcterms:W3CDTF">2025-11-23T19:06:52Z</dcterms:modified>
</cp:coreProperties>
</file>