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6" r:id="rId5"/>
    <p:sldId id="259" r:id="rId6"/>
    <p:sldId id="269" r:id="rId7"/>
    <p:sldId id="260" r:id="rId8"/>
    <p:sldId id="261" r:id="rId9"/>
    <p:sldId id="270" r:id="rId10"/>
    <p:sldId id="262" r:id="rId11"/>
    <p:sldId id="263" r:id="rId12"/>
    <p:sldId id="271" r:id="rId13"/>
    <p:sldId id="264" r:id="rId14"/>
    <p:sldId id="272" r:id="rId15"/>
    <p:sldId id="267" r:id="rId16"/>
    <p:sldId id="268"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showGuides="1">
      <p:cViewPr varScale="1">
        <p:scale>
          <a:sx n="55" d="100"/>
          <a:sy n="55" d="100"/>
        </p:scale>
        <p:origin x="67"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kern="1200" dirty="0">
                <a:solidFill>
                  <a:schemeClr val="tx1"/>
                </a:solidFill>
                <a:latin typeface="Times New Roman" panose="02020603050405020304" pitchFamily="18" charset="0"/>
                <a:cs typeface="Times New Roman" panose="02020603050405020304" pitchFamily="18" charset="0"/>
              </a:rPr>
              <a:t>DIAGNOSTICA PER I BENI CULTURALI</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MEDIA, ARTI, CULTURE </a:t>
            </a:r>
            <a:r>
              <a:rPr lang="en-US" sz="2600" kern="1200">
                <a:solidFill>
                  <a:schemeClr val="tx1"/>
                </a:solidFill>
                <a:latin typeface="Times New Roman" panose="02020603050405020304" pitchFamily="18" charset="0"/>
                <a:cs typeface="Times New Roman" panose="02020603050405020304" pitchFamily="18" charset="0"/>
              </a:rPr>
              <a:t>(LM-65)</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Facoltà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450103"/>
            <a:ext cx="4386263" cy="1369606"/>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a:solidFill>
                  <a:schemeClr val="tx1"/>
                </a:solidFill>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VI</a:t>
            </a:r>
            <a:r>
              <a:rPr lang="en-US" sz="2400" i="1" kern="1200">
                <a:solidFill>
                  <a:schemeClr val="tx1"/>
                </a:solidFill>
                <a:latin typeface="Times New Roman" panose="02020603050405020304" pitchFamily="18" charset="0"/>
                <a:cs typeface="Times New Roman" panose="02020603050405020304" pitchFamily="18" charset="0"/>
              </a:rPr>
              <a:t> </a:t>
            </a:r>
            <a:r>
              <a:rPr lang="en-US" sz="2400" i="1" kern="1200" dirty="0" err="1">
                <a:solidFill>
                  <a:schemeClr val="tx1"/>
                </a:solidFill>
                <a:latin typeface="Times New Roman" panose="02020603050405020304" pitchFamily="18" charset="0"/>
                <a:cs typeface="Times New Roman" panose="02020603050405020304" pitchFamily="18" charset="0"/>
              </a:rPr>
              <a:t>Lezione</a:t>
            </a: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dirty="0" err="1">
                <a:solidFill>
                  <a:schemeClr val="tx1"/>
                </a:solidFill>
                <a:latin typeface="Times New Roman" panose="02020603050405020304" pitchFamily="18" charset="0"/>
                <a:cs typeface="Times New Roman" panose="02020603050405020304" pitchFamily="18" charset="0"/>
              </a:rPr>
              <a:t>Analisi</a:t>
            </a:r>
            <a:r>
              <a:rPr lang="en-US" sz="2400" i="1" kern="1200" dirty="0">
                <a:solidFill>
                  <a:schemeClr val="tx1"/>
                </a:solidFill>
                <a:latin typeface="Times New Roman" panose="02020603050405020304" pitchFamily="18" charset="0"/>
                <a:cs typeface="Times New Roman" panose="02020603050405020304" pitchFamily="18" charset="0"/>
              </a:rPr>
              <a:t> </a:t>
            </a:r>
            <a:r>
              <a:rPr lang="en-US" sz="2400" i="1" kern="1200" dirty="0" err="1">
                <a:solidFill>
                  <a:schemeClr val="tx1"/>
                </a:solidFill>
                <a:latin typeface="Times New Roman" panose="02020603050405020304" pitchFamily="18" charset="0"/>
                <a:cs typeface="Times New Roman" panose="02020603050405020304" pitchFamily="18" charset="0"/>
              </a:rPr>
              <a:t>dei</a:t>
            </a:r>
            <a:r>
              <a:rPr lang="en-US" sz="2400" i="1" kern="1200" dirty="0">
                <a:solidFill>
                  <a:schemeClr val="tx1"/>
                </a:solidFill>
                <a:latin typeface="Times New Roman" panose="02020603050405020304" pitchFamily="18" charset="0"/>
                <a:cs typeface="Times New Roman" panose="02020603050405020304" pitchFamily="18" charset="0"/>
              </a:rPr>
              <a:t> </a:t>
            </a:r>
            <a:r>
              <a:rPr lang="en-US" sz="2400" i="1" kern="1200" dirty="0" err="1">
                <a:solidFill>
                  <a:schemeClr val="tx1"/>
                </a:solidFill>
                <a:latin typeface="Times New Roman" panose="02020603050405020304" pitchFamily="18" charset="0"/>
                <a:cs typeface="Times New Roman" panose="02020603050405020304" pitchFamily="18" charset="0"/>
              </a:rPr>
              <a:t>cretti</a:t>
            </a: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Tree>
    <p:extLst>
      <p:ext uri="{BB962C8B-B14F-4D97-AF65-F5344CB8AC3E}">
        <p14:creationId xmlns:p14="http://schemas.microsoft.com/office/powerpoint/2010/main" val="228805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40452" y="1081168"/>
            <a:ext cx="7494561" cy="3740853"/>
          </a:xfrm>
        </p:spPr>
        <p:txBody>
          <a:bodyPr vert="horz" lIns="91440" tIns="45720" rIns="91440" bIns="45720" rtlCol="0">
            <a:noAutofit/>
          </a:bodyPr>
          <a:lstStyle/>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it-IT" dirty="0">
                <a:solidFill>
                  <a:schemeClr val="tx1"/>
                </a:solidFill>
              </a:rPr>
              <a:t>COME SI RICONOSCONO? </a:t>
            </a:r>
          </a:p>
          <a:p>
            <a:pPr eaLnBrk="1" fontAlgn="auto" hangingPunct="1">
              <a:spcAft>
                <a:spcPts val="0"/>
              </a:spcAft>
              <a:defRPr/>
            </a:pPr>
            <a:endParaRPr lang="it-IT" dirty="0">
              <a:solidFill>
                <a:schemeClr val="tx1"/>
              </a:solidFill>
            </a:endParaRPr>
          </a:p>
          <a:p>
            <a:pPr eaLnBrk="1" fontAlgn="auto" hangingPunct="1">
              <a:spcAft>
                <a:spcPts val="0"/>
              </a:spcAft>
              <a:buFont typeface="Wingdings" pitchFamily="2" charset="2"/>
              <a:buChar char="ü"/>
              <a:defRPr/>
            </a:pPr>
            <a:r>
              <a:rPr lang="it-IT" sz="2000" dirty="0">
                <a:solidFill>
                  <a:schemeClr val="tx1"/>
                </a:solidFill>
              </a:rPr>
              <a:t>A SECONDA DELLA MORFOLOGIA DELLA STESURA</a:t>
            </a:r>
          </a:p>
          <a:p>
            <a:pPr algn="l" eaLnBrk="1" fontAlgn="auto" hangingPunct="1">
              <a:spcAft>
                <a:spcPts val="1200"/>
              </a:spcAft>
              <a:defRPr/>
            </a:pPr>
            <a:endParaRPr lang="it-IT" sz="2000" dirty="0">
              <a:solidFill>
                <a:schemeClr val="tx1"/>
              </a:solidFill>
            </a:endParaRPr>
          </a:p>
          <a:p>
            <a:pPr marL="514350" indent="-514350" algn="l" eaLnBrk="1" fontAlgn="auto" hangingPunct="1">
              <a:spcAft>
                <a:spcPts val="1200"/>
              </a:spcAft>
              <a:buFont typeface="Arial" panose="020B0604020202020204" pitchFamily="34" charset="0"/>
              <a:buAutoNum type="arabicPeriod"/>
              <a:defRPr/>
            </a:pPr>
            <a:r>
              <a:rPr lang="it-IT" sz="2000" dirty="0">
                <a:solidFill>
                  <a:schemeClr val="tx1"/>
                </a:solidFill>
              </a:rPr>
              <a:t>STESURA A CORPO: CRETTO A RETICOLO.</a:t>
            </a:r>
          </a:p>
          <a:p>
            <a:pPr marL="514350" indent="-514350" algn="l" eaLnBrk="1" fontAlgn="auto" hangingPunct="1">
              <a:spcAft>
                <a:spcPts val="1200"/>
              </a:spcAft>
              <a:buFont typeface="Arial" panose="020B0604020202020204" pitchFamily="34" charset="0"/>
              <a:buAutoNum type="arabicPeriod"/>
              <a:defRPr/>
            </a:pPr>
            <a:r>
              <a:rPr lang="it-IT" sz="2000" dirty="0">
                <a:solidFill>
                  <a:schemeClr val="tx1"/>
                </a:solidFill>
              </a:rPr>
              <a:t>SUPERFICIE LISCIA/COLORI MESCOLATI: CRETTO A TELA DI RAGNO.</a:t>
            </a:r>
          </a:p>
          <a:p>
            <a:pPr marL="514350" indent="-514350" algn="l" eaLnBrk="1" fontAlgn="auto" hangingPunct="1">
              <a:spcAft>
                <a:spcPts val="1200"/>
              </a:spcAft>
              <a:buFont typeface="Arial" panose="020B0604020202020204" pitchFamily="34" charset="0"/>
              <a:buAutoNum type="arabicPeriod"/>
              <a:defRPr/>
            </a:pPr>
            <a:r>
              <a:rPr lang="it-IT" sz="2000" dirty="0">
                <a:solidFill>
                  <a:schemeClr val="tx1"/>
                </a:solidFill>
              </a:rPr>
              <a:t>COLORI CARICHI DI OLIO O A BASE BITUMINOSA: CRETTO LARGO. SI NOTANO STRATI SOTTOSTANTI.</a:t>
            </a:r>
          </a:p>
          <a:p>
            <a:pPr algn="l"/>
            <a:endParaRPr lang="en-US" sz="2000" dirty="0">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Facoltà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0A4A9658-CD39-7255-3E8E-CEDA6E1D550C}"/>
              </a:ext>
            </a:extLst>
          </p:cNvPr>
          <p:cNvSpPr txBox="1"/>
          <p:nvPr/>
        </p:nvSpPr>
        <p:spPr>
          <a:xfrm>
            <a:off x="7535013" y="5757231"/>
            <a:ext cx="4386263" cy="569387"/>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000" i="1" dirty="0">
                <a:latin typeface="Times New Roman" panose="02020603050405020304" pitchFamily="18" charset="0"/>
                <a:cs typeface="Times New Roman" panose="02020603050405020304" pitchFamily="18" charset="0"/>
              </a:rPr>
              <a:t>Cretti da essiccamento</a:t>
            </a:r>
          </a:p>
        </p:txBody>
      </p:sp>
      <p:pic>
        <p:nvPicPr>
          <p:cNvPr id="6" name="Immagine 5">
            <a:extLst>
              <a:ext uri="{FF2B5EF4-FFF2-40B4-BE49-F238E27FC236}">
                <a16:creationId xmlns:a16="http://schemas.microsoft.com/office/drawing/2014/main" id="{5FB6F84B-2B9E-6825-6D1E-09CC5B4E65C6}"/>
              </a:ext>
            </a:extLst>
          </p:cNvPr>
          <p:cNvPicPr>
            <a:picLocks noChangeAspect="1"/>
          </p:cNvPicPr>
          <p:nvPr/>
        </p:nvPicPr>
        <p:blipFill>
          <a:blip r:embed="rId3"/>
          <a:stretch>
            <a:fillRect/>
          </a:stretch>
        </p:blipFill>
        <p:spPr>
          <a:xfrm>
            <a:off x="6572800" y="195079"/>
            <a:ext cx="5555812" cy="3277929"/>
          </a:xfrm>
          <a:prstGeom prst="rect">
            <a:avLst/>
          </a:prstGeom>
        </p:spPr>
      </p:pic>
    </p:spTree>
    <p:extLst>
      <p:ext uri="{BB962C8B-B14F-4D97-AF65-F5344CB8AC3E}">
        <p14:creationId xmlns:p14="http://schemas.microsoft.com/office/powerpoint/2010/main" val="117664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54244" y="1290953"/>
            <a:ext cx="12137756" cy="3740853"/>
          </a:xfrm>
        </p:spPr>
        <p:txBody>
          <a:bodyPr vert="horz" lIns="91440" tIns="45720" rIns="91440" bIns="45720" rtlCol="0">
            <a:noAutofit/>
          </a:bodyPr>
          <a:lstStyle/>
          <a:p>
            <a:pPr algn="l" eaLnBrk="1" fontAlgn="auto" hangingPunct="1">
              <a:spcAft>
                <a:spcPts val="0"/>
              </a:spcAft>
              <a:defRPr/>
            </a:pPr>
            <a:r>
              <a:rPr lang="it-IT" sz="2000" dirty="0">
                <a:solidFill>
                  <a:schemeClr val="tx1"/>
                </a:solidFill>
              </a:rPr>
              <a:t>I </a:t>
            </a:r>
            <a:r>
              <a:rPr lang="it-IT" sz="2000" b="1" dirty="0">
                <a:solidFill>
                  <a:schemeClr val="tx1"/>
                </a:solidFill>
              </a:rPr>
              <a:t>cretti da invecchiamento </a:t>
            </a:r>
            <a:r>
              <a:rPr lang="it-IT" sz="2000" dirty="0"/>
              <a:t>(</a:t>
            </a:r>
            <a:r>
              <a:rPr lang="it-IT" sz="2000" b="1" dirty="0">
                <a:solidFill>
                  <a:schemeClr val="tx1"/>
                </a:solidFill>
              </a:rPr>
              <a:t>nobili</a:t>
            </a:r>
            <a:r>
              <a:rPr lang="it-IT" sz="2000" dirty="0">
                <a:solidFill>
                  <a:schemeClr val="tx1"/>
                </a:solidFill>
              </a:rPr>
              <a:t>) si generano per le sollecitazioni meccaniche che danneggiano gli strati preparatori, ma questi danneggiamenti si propagano per tutto il film pittorico fino alla superficie. Compaiono quanto il film pittorico e lo strato preparatorio sono ormai completamente essiccati e quindi non più in grado di sostenere lo sforzo esercitato dalle fluttuazioni dimensionali del supporto. La linea di frantumazione </a:t>
            </a:r>
            <a:r>
              <a:rPr lang="it-IT" sz="2000">
                <a:solidFill>
                  <a:schemeClr val="tx1"/>
                </a:solidFill>
              </a:rPr>
              <a:t>è variabilmente </a:t>
            </a:r>
            <a:r>
              <a:rPr lang="it-IT" sz="2000" dirty="0">
                <a:solidFill>
                  <a:schemeClr val="tx1"/>
                </a:solidFill>
              </a:rPr>
              <a:t>sottile, uniforme, dall’andamento tendenzialmente lineare o appena incurvato, può estendersi per una considerevole lunghezza prima di intersecarsi con un’altra frattura. Le isole sono in rapporto con lo spessore degli strati: più gli strati sono spessi, più è largo l’intervallo fra le linee di frantumazione. La natura del supporto determina la forma del cretto in quanto all’origine della trazione: la craquelure, dunque, è maggiore dove le tensioni sono più forti, come agli angoli e verso i margini nei dipinti su tel</a:t>
            </a:r>
            <a:r>
              <a:rPr lang="it-IT" sz="2000" dirty="0"/>
              <a:t>a (per l’ancoraggio al telaio); secondo le venature del legno nei dipinti su tavola. I bordi hanno spigoli acuti e denotano una frantumazione da essiccamento già avvenuta. La craquelure di invecchiamento si origina dal supporto e si apre come sottile crepa, dalla forma a V con il vertice verso il basso, attraverso tutti gli strati, dalla preparazione alla vernice. Quando una crettatura non è visibile in superficie ma viene rilevata da una Transilluminazione o da una Radiografia, si deduce che l’area è stata ridipinta; se questo fenomeno sé esteso per tutto il dipinto,  si deduce l’utilizzo di un vecchio dipinto come supporto per una nuova opera, dunque è stato falsificato. </a:t>
            </a:r>
            <a:endParaRPr lang="it-IT" sz="2000" dirty="0">
              <a:solidFill>
                <a:schemeClr val="tx1"/>
              </a:solidFill>
            </a:endParaRPr>
          </a:p>
          <a:p>
            <a:pPr eaLnBrk="1" fontAlgn="auto" hangingPunct="1">
              <a:spcAft>
                <a:spcPts val="0"/>
              </a:spcAft>
              <a:defRPr/>
            </a:pPr>
            <a:endParaRPr lang="it-IT" sz="2000" dirty="0">
              <a:solidFill>
                <a:schemeClr val="tx1"/>
              </a:solidFill>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Facoltà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C2EFF511-AD08-A8F1-2863-94D723A00516}"/>
              </a:ext>
            </a:extLst>
          </p:cNvPr>
          <p:cNvSpPr txBox="1"/>
          <p:nvPr/>
        </p:nvSpPr>
        <p:spPr>
          <a:xfrm>
            <a:off x="7535013" y="5757231"/>
            <a:ext cx="4386263" cy="569387"/>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000" i="1" dirty="0">
                <a:latin typeface="Times New Roman" panose="02020603050405020304" pitchFamily="18" charset="0"/>
                <a:cs typeface="Times New Roman" panose="02020603050405020304" pitchFamily="18" charset="0"/>
              </a:rPr>
              <a:t>Cretti da invecchiamento</a:t>
            </a:r>
          </a:p>
        </p:txBody>
      </p:sp>
    </p:spTree>
    <p:extLst>
      <p:ext uri="{BB962C8B-B14F-4D97-AF65-F5344CB8AC3E}">
        <p14:creationId xmlns:p14="http://schemas.microsoft.com/office/powerpoint/2010/main" val="4087851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39" y="1488109"/>
            <a:ext cx="6427277" cy="3740853"/>
          </a:xfrm>
        </p:spPr>
        <p:txBody>
          <a:bodyPr vert="horz" lIns="91440" tIns="45720" rIns="91440" bIns="45720" rtlCol="0">
            <a:noAutofit/>
          </a:bodyPr>
          <a:lstStyle/>
          <a:p>
            <a:pPr eaLnBrk="1" fontAlgn="auto" hangingPunct="1">
              <a:spcAft>
                <a:spcPts val="0"/>
              </a:spcAft>
              <a:defRPr/>
            </a:pPr>
            <a:endParaRPr lang="it-IT" sz="2000" dirty="0">
              <a:solidFill>
                <a:schemeClr val="tx1"/>
              </a:solidFill>
            </a:endParaRPr>
          </a:p>
          <a:p>
            <a:pPr eaLnBrk="1" fontAlgn="auto" hangingPunct="1">
              <a:spcAft>
                <a:spcPts val="0"/>
              </a:spcAft>
              <a:defRPr/>
            </a:pPr>
            <a:r>
              <a:rPr lang="it-IT" sz="2000" dirty="0">
                <a:solidFill>
                  <a:schemeClr val="tx1"/>
                </a:solidFill>
              </a:rPr>
              <a:t>CAUSE</a:t>
            </a:r>
          </a:p>
          <a:p>
            <a:pPr marL="514350" indent="-514350" algn="l" eaLnBrk="1" fontAlgn="auto" hangingPunct="1">
              <a:spcAft>
                <a:spcPts val="0"/>
              </a:spcAft>
              <a:buFont typeface="+mj-lt"/>
              <a:buAutoNum type="arabicPeriod"/>
              <a:defRPr/>
            </a:pPr>
            <a:r>
              <a:rPr lang="it-IT" sz="2000" dirty="0">
                <a:solidFill>
                  <a:schemeClr val="tx1"/>
                </a:solidFill>
              </a:rPr>
              <a:t>TECNICA ESECUTIVA (velature, stesura a corpo, tipologia di legante, spessore preparatorio, tipologia di pennello). Pittura a olio, cretto si forma dai 60 a i 120 anni.</a:t>
            </a:r>
          </a:p>
          <a:p>
            <a:pPr marL="514350" indent="-514350" algn="l" eaLnBrk="1" fontAlgn="auto" hangingPunct="1">
              <a:spcAft>
                <a:spcPts val="0"/>
              </a:spcAft>
              <a:buFont typeface="+mj-lt"/>
              <a:buAutoNum type="arabicPeriod"/>
              <a:defRPr/>
            </a:pPr>
            <a:r>
              <a:rPr lang="it-IT" sz="2000" dirty="0">
                <a:solidFill>
                  <a:schemeClr val="tx1"/>
                </a:solidFill>
              </a:rPr>
              <a:t>MOVIMENTI DEL SUPPORTO (l’elasticità della preparazione e del film pittorico è minore del supporto).</a:t>
            </a:r>
          </a:p>
          <a:p>
            <a:pPr marL="514350" indent="-514350" algn="l" eaLnBrk="1" fontAlgn="auto" hangingPunct="1">
              <a:spcAft>
                <a:spcPts val="0"/>
              </a:spcAft>
              <a:buFont typeface="+mj-lt"/>
              <a:buAutoNum type="arabicPeriod"/>
              <a:defRPr/>
            </a:pPr>
            <a:r>
              <a:rPr lang="it-IT" sz="2000" dirty="0">
                <a:solidFill>
                  <a:schemeClr val="tx1"/>
                </a:solidFill>
              </a:rPr>
              <a:t>TENSIONI LOCALI (rifoderi, giunzioni nelle tavole, stress locali delle tele…).</a:t>
            </a:r>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Facoltà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C2EFF511-AD08-A8F1-2863-94D723A00516}"/>
              </a:ext>
            </a:extLst>
          </p:cNvPr>
          <p:cNvSpPr txBox="1"/>
          <p:nvPr/>
        </p:nvSpPr>
        <p:spPr>
          <a:xfrm>
            <a:off x="7535013" y="5757231"/>
            <a:ext cx="4386263" cy="569387"/>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000" i="1" dirty="0">
                <a:latin typeface="Times New Roman" panose="02020603050405020304" pitchFamily="18" charset="0"/>
                <a:cs typeface="Times New Roman" panose="02020603050405020304" pitchFamily="18" charset="0"/>
              </a:rPr>
              <a:t>Cretti da invecchiamento</a:t>
            </a:r>
          </a:p>
        </p:txBody>
      </p:sp>
      <p:pic>
        <p:nvPicPr>
          <p:cNvPr id="7" name="Immagine 6">
            <a:extLst>
              <a:ext uri="{FF2B5EF4-FFF2-40B4-BE49-F238E27FC236}">
                <a16:creationId xmlns:a16="http://schemas.microsoft.com/office/drawing/2014/main" id="{C23052DD-B992-A866-7DEA-AFA29E78B40B}"/>
              </a:ext>
            </a:extLst>
          </p:cNvPr>
          <p:cNvPicPr>
            <a:picLocks noChangeAspect="1"/>
          </p:cNvPicPr>
          <p:nvPr/>
        </p:nvPicPr>
        <p:blipFill>
          <a:blip r:embed="rId3"/>
          <a:stretch>
            <a:fillRect/>
          </a:stretch>
        </p:blipFill>
        <p:spPr>
          <a:xfrm>
            <a:off x="7803398" y="232131"/>
            <a:ext cx="4032638" cy="5233044"/>
          </a:xfrm>
          <a:prstGeom prst="rect">
            <a:avLst/>
          </a:prstGeom>
        </p:spPr>
      </p:pic>
    </p:spTree>
    <p:extLst>
      <p:ext uri="{BB962C8B-B14F-4D97-AF65-F5344CB8AC3E}">
        <p14:creationId xmlns:p14="http://schemas.microsoft.com/office/powerpoint/2010/main" val="99124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0" y="1290953"/>
            <a:ext cx="8336978" cy="3740853"/>
          </a:xfrm>
        </p:spPr>
        <p:txBody>
          <a:bodyPr vert="horz" lIns="91440" tIns="45720" rIns="91440" bIns="45720" rtlCol="0">
            <a:noAutofit/>
          </a:bodyPr>
          <a:lstStyle/>
          <a:p>
            <a:pPr eaLnBrk="1" fontAlgn="auto" hangingPunct="1">
              <a:spcAft>
                <a:spcPts val="0"/>
              </a:spcAft>
              <a:defRPr/>
            </a:pPr>
            <a:r>
              <a:rPr lang="it-IT" sz="2400" dirty="0">
                <a:solidFill>
                  <a:schemeClr val="tx1"/>
                </a:solidFill>
              </a:rPr>
              <a:t>COME SI RICONOSCONO?</a:t>
            </a:r>
          </a:p>
          <a:p>
            <a:pPr algn="l" eaLnBrk="1" fontAlgn="auto" hangingPunct="1">
              <a:spcAft>
                <a:spcPts val="0"/>
              </a:spcAft>
              <a:defRPr/>
            </a:pPr>
            <a:r>
              <a:rPr lang="it-IT" sz="2000" dirty="0">
                <a:solidFill>
                  <a:schemeClr val="tx1"/>
                </a:solidFill>
              </a:rPr>
              <a:t>Sono generalmente rotture strette e lineari (dritte o leggermente curve) spesso scure per infiltrazione di sporco o rialzate (in questo caso si rischia la caduta del film pittorico). La morfologia dipende dal supporto:</a:t>
            </a:r>
          </a:p>
          <a:p>
            <a:pPr eaLnBrk="1" fontAlgn="auto" hangingPunct="1">
              <a:spcAft>
                <a:spcPts val="0"/>
              </a:spcAft>
              <a:defRPr/>
            </a:pPr>
            <a:endParaRPr lang="it-IT" sz="2000" dirty="0">
              <a:solidFill>
                <a:schemeClr val="tx1"/>
              </a:solidFill>
            </a:endParaRPr>
          </a:p>
          <a:p>
            <a:pPr marL="514350" indent="-514350" algn="l" eaLnBrk="1" fontAlgn="auto" hangingPunct="1">
              <a:spcAft>
                <a:spcPts val="0"/>
              </a:spcAft>
              <a:buFont typeface="+mj-lt"/>
              <a:buAutoNum type="arabicPeriod"/>
              <a:defRPr/>
            </a:pPr>
            <a:r>
              <a:rPr lang="it-IT" sz="2000" dirty="0">
                <a:solidFill>
                  <a:schemeClr val="tx1"/>
                </a:solidFill>
              </a:rPr>
              <a:t>IN TAVOLA: Cretti a reticolo paralleli o perpendicolari alle fibre del legno (meno se stagionato).</a:t>
            </a:r>
          </a:p>
          <a:p>
            <a:pPr marL="514350" indent="-514350" algn="l" eaLnBrk="1" fontAlgn="auto" hangingPunct="1">
              <a:spcAft>
                <a:spcPts val="0"/>
              </a:spcAft>
              <a:buFont typeface="+mj-lt"/>
              <a:buAutoNum type="arabicPeriod"/>
              <a:defRPr/>
            </a:pPr>
            <a:r>
              <a:rPr lang="it-IT" sz="2000" dirty="0">
                <a:solidFill>
                  <a:schemeClr val="tx1"/>
                </a:solidFill>
              </a:rPr>
              <a:t>IN TELA: Cretti curvi o a spirali (a seconda della trama).</a:t>
            </a:r>
          </a:p>
          <a:p>
            <a:pPr marL="514350" indent="-514350" algn="l" eaLnBrk="1" fontAlgn="auto" hangingPunct="1">
              <a:spcAft>
                <a:spcPts val="0"/>
              </a:spcAft>
              <a:buFont typeface="Arial" charset="0"/>
              <a:buNone/>
              <a:defRPr/>
            </a:pPr>
            <a:endParaRPr lang="it-IT" sz="2000" dirty="0">
              <a:solidFill>
                <a:schemeClr val="tx1"/>
              </a:solidFill>
            </a:endParaRPr>
          </a:p>
          <a:p>
            <a:pPr marL="514350" indent="-514350" algn="l" eaLnBrk="1" fontAlgn="auto" hangingPunct="1">
              <a:spcAft>
                <a:spcPts val="0"/>
              </a:spcAft>
              <a:defRPr/>
            </a:pPr>
            <a:r>
              <a:rPr lang="it-IT" sz="2000" dirty="0">
                <a:solidFill>
                  <a:schemeClr val="tx1"/>
                </a:solidFill>
              </a:rPr>
              <a:t>SE IL CRETTO APPARE COME DESCRITTO MA CON UN SOLCO MOLTO LARGO, SI TRATTA DI UN FALSO (FILM PITTORICO COTTO PER ACCELERARE IL PROCESSO DI INVECCHIAMENTO.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Facoltà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950197A6-8DB9-6EA1-2080-A8535876E216}"/>
              </a:ext>
            </a:extLst>
          </p:cNvPr>
          <p:cNvSpPr txBox="1"/>
          <p:nvPr/>
        </p:nvSpPr>
        <p:spPr>
          <a:xfrm>
            <a:off x="7535013" y="5757231"/>
            <a:ext cx="4386263" cy="569387"/>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000" i="1" dirty="0">
                <a:latin typeface="Times New Roman" panose="02020603050405020304" pitchFamily="18" charset="0"/>
                <a:cs typeface="Times New Roman" panose="02020603050405020304" pitchFamily="18" charset="0"/>
              </a:rPr>
              <a:t>Cretti da invecchiamento</a:t>
            </a:r>
          </a:p>
        </p:txBody>
      </p:sp>
      <p:pic>
        <p:nvPicPr>
          <p:cNvPr id="7" name="Immagine 6">
            <a:extLst>
              <a:ext uri="{FF2B5EF4-FFF2-40B4-BE49-F238E27FC236}">
                <a16:creationId xmlns:a16="http://schemas.microsoft.com/office/drawing/2014/main" id="{C023F17A-FE4F-8EBF-0046-B8C4FC7AE3CB}"/>
              </a:ext>
            </a:extLst>
          </p:cNvPr>
          <p:cNvPicPr>
            <a:picLocks noChangeAspect="1"/>
          </p:cNvPicPr>
          <p:nvPr/>
        </p:nvPicPr>
        <p:blipFill>
          <a:blip r:embed="rId3"/>
          <a:stretch>
            <a:fillRect/>
          </a:stretch>
        </p:blipFill>
        <p:spPr>
          <a:xfrm>
            <a:off x="8216407" y="454146"/>
            <a:ext cx="3782362" cy="4908268"/>
          </a:xfrm>
          <a:prstGeom prst="rect">
            <a:avLst/>
          </a:prstGeom>
        </p:spPr>
      </p:pic>
    </p:spTree>
    <p:extLst>
      <p:ext uri="{BB962C8B-B14F-4D97-AF65-F5344CB8AC3E}">
        <p14:creationId xmlns:p14="http://schemas.microsoft.com/office/powerpoint/2010/main" val="4017511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78601" y="1269309"/>
            <a:ext cx="6740653" cy="3740853"/>
          </a:xfrm>
        </p:spPr>
        <p:txBody>
          <a:bodyPr vert="horz" lIns="91440" tIns="45720" rIns="91440" bIns="45720" rtlCol="0">
            <a:noAutofit/>
          </a:bodyPr>
          <a:lstStyle/>
          <a:p>
            <a:pPr algn="l" eaLnBrk="1" fontAlgn="auto" hangingPunct="1">
              <a:spcAft>
                <a:spcPts val="0"/>
              </a:spcAft>
              <a:defRPr/>
            </a:pPr>
            <a:r>
              <a:rPr lang="it-IT" sz="2000" dirty="0">
                <a:solidFill>
                  <a:schemeClr val="tx1"/>
                </a:solidFill>
              </a:rPr>
              <a:t>L’analisi della craquelure è il primo fattore di verifica dell’autenticità: se è vero che la craquelure è da considerare un fattore di antichità di un’opera, è altrettanto vero che esistono numerosi metodi per generarla artificialmente. Sicuramente, la riproduzione di una falsa crettatura da invecchiamento, che penetra anche sulla preparazione fendendola, producendo isole concave che si distaccano lungo i bordi da supporto (tipica forma a «scodellina») è difficile; più facile è l’ottenimento della semplice craquelure da essiccamento attraverso lo slittamento di uno strato sull’altro. </a:t>
            </a:r>
            <a:r>
              <a:rPr lang="it-IT" sz="2000" dirty="0"/>
              <a:t>L’arrotolamento di una tela che ha una preparazione fragile dopo aver accelerato l’essiccamento del colore (con apposite vernici acceleranti) provoca cretti profondi dall’aspetto verosimile. Però, i bordi, che appena formati sono ad angolo retto, con il tempo tenderanno a consumarsi, anche a causa del loro rilievo. </a:t>
            </a:r>
            <a:endParaRPr lang="en-US" sz="2000" dirty="0">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Facoltà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015AED40-4D5F-55B6-EEDA-AB3984F7B596}"/>
              </a:ext>
            </a:extLst>
          </p:cNvPr>
          <p:cNvSpPr txBox="1"/>
          <p:nvPr/>
        </p:nvSpPr>
        <p:spPr>
          <a:xfrm>
            <a:off x="7535013" y="5757231"/>
            <a:ext cx="4386263" cy="569387"/>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000" i="1" dirty="0">
                <a:latin typeface="Times New Roman" panose="02020603050405020304" pitchFamily="18" charset="0"/>
                <a:cs typeface="Times New Roman" panose="02020603050405020304" pitchFamily="18" charset="0"/>
              </a:rPr>
              <a:t>Falsificazione</a:t>
            </a:r>
          </a:p>
        </p:txBody>
      </p:sp>
      <p:pic>
        <p:nvPicPr>
          <p:cNvPr id="6" name="Immagine 5">
            <a:extLst>
              <a:ext uri="{FF2B5EF4-FFF2-40B4-BE49-F238E27FC236}">
                <a16:creationId xmlns:a16="http://schemas.microsoft.com/office/drawing/2014/main" id="{7B634311-B364-C16D-794A-0E586DA7FF20}"/>
              </a:ext>
            </a:extLst>
          </p:cNvPr>
          <p:cNvPicPr>
            <a:picLocks noChangeAspect="1"/>
          </p:cNvPicPr>
          <p:nvPr/>
        </p:nvPicPr>
        <p:blipFill>
          <a:blip r:embed="rId3"/>
          <a:stretch>
            <a:fillRect/>
          </a:stretch>
        </p:blipFill>
        <p:spPr>
          <a:xfrm>
            <a:off x="7686758" y="373996"/>
            <a:ext cx="4151736" cy="5383235"/>
          </a:xfrm>
          <a:prstGeom prst="rect">
            <a:avLst/>
          </a:prstGeom>
        </p:spPr>
      </p:pic>
    </p:spTree>
    <p:extLst>
      <p:ext uri="{BB962C8B-B14F-4D97-AF65-F5344CB8AC3E}">
        <p14:creationId xmlns:p14="http://schemas.microsoft.com/office/powerpoint/2010/main" val="181035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61994" y="1357805"/>
            <a:ext cx="8524069" cy="3740853"/>
          </a:xfrm>
        </p:spPr>
        <p:txBody>
          <a:bodyPr vert="horz" lIns="91440" tIns="45720" rIns="91440" bIns="45720" rtlCol="0">
            <a:noAutofit/>
          </a:bodyPr>
          <a:lstStyle/>
          <a:p>
            <a:pPr algn="l"/>
            <a:r>
              <a:rPr lang="it-IT" sz="1800" b="0" i="0" u="none" strike="noStrike" baseline="0" dirty="0">
                <a:solidFill>
                  <a:srgbClr val="000000"/>
                </a:solidFill>
                <a:cs typeface="Times New Roman" panose="02020603050405020304" pitchFamily="18" charset="0"/>
              </a:rPr>
              <a:t>G</a:t>
            </a:r>
            <a:r>
              <a:rPr lang="it-IT" sz="1800" dirty="0">
                <a:solidFill>
                  <a:srgbClr val="000000"/>
                </a:solidFill>
                <a:cs typeface="Times New Roman" panose="02020603050405020304" pitchFamily="18" charset="0"/>
              </a:rPr>
              <a:t>rande attenzione deve essere data ai dipinti, soprattutto ritratti, eseguiti tra la </a:t>
            </a:r>
            <a:r>
              <a:rPr lang="it-IT" sz="1800" b="0" i="0" u="none" strike="noStrike" baseline="0" dirty="0">
                <a:solidFill>
                  <a:srgbClr val="000000"/>
                </a:solidFill>
                <a:cs typeface="Times New Roman" panose="02020603050405020304" pitchFamily="18" charset="0"/>
              </a:rPr>
              <a:t>fine del Settecento e per tutto il secolo successivo poiché per realizzare dipinti molto somigliantisi utilizzava una minima quantità di colore, con il fine di assecondare la verità cromatica degli incarnati e perch</a:t>
            </a:r>
            <a:r>
              <a:rPr lang="it-IT" sz="1800" dirty="0">
                <a:solidFill>
                  <a:srgbClr val="000000"/>
                </a:solidFill>
                <a:cs typeface="Times New Roman" panose="02020603050405020304" pitchFamily="18" charset="0"/>
              </a:rPr>
              <a:t>é</a:t>
            </a:r>
            <a:r>
              <a:rPr lang="it-IT" sz="1800" b="0" i="0" u="none" strike="noStrike" baseline="0" dirty="0">
                <a:solidFill>
                  <a:srgbClr val="000000"/>
                </a:solidFill>
                <a:cs typeface="Times New Roman" panose="02020603050405020304" pitchFamily="18" charset="0"/>
              </a:rPr>
              <a:t> il quadro risultasse liscio, piatto, senza asperità. Il film pittorico di queste opere è particolarmente sottile, secco e sensibile alle variazioni climatiche e alla frantumazione causata dalla volatilità dei leganti, dai movimenti della tela – provocati anche dal mutamento fisico del telaio – dall’escursione termica e da </a:t>
            </a:r>
            <a:r>
              <a:rPr lang="it-IT" sz="1800" b="1" i="0" u="none" strike="noStrike" baseline="0" dirty="0">
                <a:solidFill>
                  <a:srgbClr val="000000"/>
                </a:solidFill>
                <a:cs typeface="Times New Roman" panose="02020603050405020304" pitchFamily="18" charset="0"/>
              </a:rPr>
              <a:t>fenomeni chimici </a:t>
            </a:r>
            <a:r>
              <a:rPr lang="it-IT" sz="1800" b="0" i="0" u="none" strike="noStrike" baseline="0" dirty="0">
                <a:solidFill>
                  <a:srgbClr val="000000"/>
                </a:solidFill>
                <a:cs typeface="Times New Roman" panose="02020603050405020304" pitchFamily="18" charset="0"/>
              </a:rPr>
              <a:t>come l’ossidazione. A ciò si aggiunga che, soprattutto nell’Ottocento, queste sottilissimi strati di colore venivano stesi su tele dai fili anch’essi molto sottili e dalle trame particolarmente fitte e, pertanto, scarsamente in rilievo. Ciò consentiva di ottenere la massima precisione, ma la mancanza di trame rilevate non permetteva al colore di aggrappare perfettamente poiché le stoffe erano quasi lisce. Il cretto, in questi casi, può diventare una </a:t>
            </a:r>
            <a:r>
              <a:rPr lang="it-IT" sz="1800" b="1" i="0" u="none" strike="noStrike" baseline="0" dirty="0">
                <a:solidFill>
                  <a:srgbClr val="000000"/>
                </a:solidFill>
                <a:cs typeface="Times New Roman" panose="02020603050405020304" pitchFamily="18" charset="0"/>
              </a:rPr>
              <a:t>crepa </a:t>
            </a:r>
            <a:r>
              <a:rPr lang="it-IT" sz="1800" b="0" i="0" u="none" strike="noStrike" baseline="0" dirty="0">
                <a:solidFill>
                  <a:srgbClr val="000000"/>
                </a:solidFill>
                <a:cs typeface="Times New Roman" panose="02020603050405020304" pitchFamily="18" charset="0"/>
              </a:rPr>
              <a:t>profonda che interessa il film pittorico dalla superficie superiore a quella inferiore e poiché il colore, a causa della sottigliezza e della trama fitta della tela non è perfettamente </a:t>
            </a:r>
            <a:r>
              <a:rPr lang="it-IT" sz="1800" b="1" i="0" u="none" strike="noStrike" baseline="0" dirty="0">
                <a:solidFill>
                  <a:srgbClr val="000000"/>
                </a:solidFill>
                <a:cs typeface="Times New Roman" panose="02020603050405020304" pitchFamily="18" charset="0"/>
              </a:rPr>
              <a:t>legato</a:t>
            </a:r>
            <a:r>
              <a:rPr lang="it-IT" sz="1800" b="0" i="0" u="none" strike="noStrike" baseline="0" dirty="0">
                <a:solidFill>
                  <a:srgbClr val="000000"/>
                </a:solidFill>
                <a:cs typeface="Times New Roman" panose="02020603050405020304" pitchFamily="18" charset="0"/>
              </a:rPr>
              <a:t>, attraverso la preparazione, alla stoffa sottostante, può subire distacchi deturpanti, in forma scagliosa. </a:t>
            </a:r>
            <a:endParaRPr lang="en-US" sz="1800" dirty="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Facoltà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015AED40-4D5F-55B6-EEDA-AB3984F7B596}"/>
              </a:ext>
            </a:extLst>
          </p:cNvPr>
          <p:cNvSpPr txBox="1"/>
          <p:nvPr/>
        </p:nvSpPr>
        <p:spPr>
          <a:xfrm>
            <a:off x="7535013" y="5757231"/>
            <a:ext cx="4386263" cy="569387"/>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000" i="1" dirty="0">
                <a:latin typeface="Times New Roman" panose="02020603050405020304" pitchFamily="18" charset="0"/>
                <a:cs typeface="Times New Roman" panose="02020603050405020304" pitchFamily="18" charset="0"/>
              </a:rPr>
              <a:t>Ritratti tra XVIII e XIX secolo</a:t>
            </a:r>
          </a:p>
        </p:txBody>
      </p:sp>
      <p:pic>
        <p:nvPicPr>
          <p:cNvPr id="7" name="Immagine 6" descr="Immagine che contiene dipinto, Arte bambini, arte&#10;&#10;Descrizione generata automaticamente">
            <a:extLst>
              <a:ext uri="{FF2B5EF4-FFF2-40B4-BE49-F238E27FC236}">
                <a16:creationId xmlns:a16="http://schemas.microsoft.com/office/drawing/2014/main" id="{FBF7D1B4-09C7-B1C0-0B40-FA95E19B0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2075" y="1860696"/>
            <a:ext cx="3574730" cy="2859787"/>
          </a:xfrm>
          <a:prstGeom prst="rect">
            <a:avLst/>
          </a:prstGeom>
        </p:spPr>
      </p:pic>
    </p:spTree>
    <p:extLst>
      <p:ext uri="{BB962C8B-B14F-4D97-AF65-F5344CB8AC3E}">
        <p14:creationId xmlns:p14="http://schemas.microsoft.com/office/powerpoint/2010/main" val="292045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61992" y="1345299"/>
            <a:ext cx="7473021" cy="3740853"/>
          </a:xfrm>
        </p:spPr>
        <p:txBody>
          <a:bodyPr vert="horz" lIns="91440" tIns="45720" rIns="91440" bIns="45720" rtlCol="0">
            <a:noAutofit/>
          </a:bodyPr>
          <a:lstStyle/>
          <a:p>
            <a:pPr algn="l"/>
            <a:r>
              <a:rPr lang="it-IT" sz="1800" b="0" i="0" u="none" strike="noStrike" baseline="0" dirty="0">
                <a:solidFill>
                  <a:srgbClr val="000000"/>
                </a:solidFill>
                <a:latin typeface="Calibri "/>
                <a:cs typeface="Times New Roman" panose="02020603050405020304" pitchFamily="18" charset="0"/>
              </a:rPr>
              <a:t>In generale i dipinti vanno tenuti lontani da caloriferi o fonti di calore dirette, ma anche dai raggi del sole diretti, e devono essere movimentati con estrema cautela. I dipinti con maggiore stratigrafia hanno generalmente una craquelure minima. La craquelure si manifesta soprattutto sulle tele ma interessa anche le tavole, perché prodotta non soltanto dai movimenti di tensione e deflessione della tela, ma anche dalle escursioni termiche; il film pittorico, sottoposto a escursione termica, si comporta come l’argilla in periodi di siccità: il terreno, in condizioni normali, è elastico grazie alla presenza dell’acqua, ma l’evaporazione dell’acqua lo indurisce formando blocchi circoscritti da crepe. </a:t>
            </a:r>
            <a:r>
              <a:rPr lang="it-IT" sz="1800" dirty="0">
                <a:solidFill>
                  <a:srgbClr val="000000"/>
                </a:solidFill>
                <a:latin typeface="Calibri "/>
                <a:cs typeface="Times New Roman" panose="02020603050405020304" pitchFamily="18" charset="0"/>
              </a:rPr>
              <a:t>Nei colori stemperati in leganti grassi o semi-acquosi, la progressiva e impercettibile evaporazione dell’acqua fa sì che si creino cretti da invecchiamento più o meno importanti a seconda della tecnica di realizzazione, dello stato conservativo e dello stress meccanico e climatico cui sono sottoposti. In generale, un colore stemperato con poco legante tende a perdere elasticità e i colori chiari sono soggetti maggiormente a fenomeni di craquelure. </a:t>
            </a:r>
            <a:endParaRPr lang="en-US" sz="1800" dirty="0">
              <a:latin typeface="Calibri "/>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Facoltà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015AED40-4D5F-55B6-EEDA-AB3984F7B596}"/>
              </a:ext>
            </a:extLst>
          </p:cNvPr>
          <p:cNvSpPr txBox="1"/>
          <p:nvPr/>
        </p:nvSpPr>
        <p:spPr>
          <a:xfrm>
            <a:off x="7535013" y="5757231"/>
            <a:ext cx="4386263" cy="569387"/>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000" i="1" dirty="0">
                <a:latin typeface="Times New Roman" panose="02020603050405020304" pitchFamily="18" charset="0"/>
                <a:cs typeface="Times New Roman" panose="02020603050405020304" pitchFamily="18" charset="0"/>
              </a:rPr>
              <a:t>Condizioni di conservazione</a:t>
            </a:r>
          </a:p>
        </p:txBody>
      </p:sp>
      <p:pic>
        <p:nvPicPr>
          <p:cNvPr id="8" name="Immagine 7">
            <a:extLst>
              <a:ext uri="{FF2B5EF4-FFF2-40B4-BE49-F238E27FC236}">
                <a16:creationId xmlns:a16="http://schemas.microsoft.com/office/drawing/2014/main" id="{B435844A-2104-EE01-CB7E-6E370A251A24}"/>
              </a:ext>
            </a:extLst>
          </p:cNvPr>
          <p:cNvPicPr>
            <a:picLocks noChangeAspect="1"/>
          </p:cNvPicPr>
          <p:nvPr/>
        </p:nvPicPr>
        <p:blipFill>
          <a:blip r:embed="rId3"/>
          <a:stretch>
            <a:fillRect/>
          </a:stretch>
        </p:blipFill>
        <p:spPr>
          <a:xfrm>
            <a:off x="7710934" y="204663"/>
            <a:ext cx="4326611" cy="5673933"/>
          </a:xfrm>
          <a:prstGeom prst="rect">
            <a:avLst/>
          </a:prstGeom>
        </p:spPr>
      </p:pic>
    </p:spTree>
    <p:extLst>
      <p:ext uri="{BB962C8B-B14F-4D97-AF65-F5344CB8AC3E}">
        <p14:creationId xmlns:p14="http://schemas.microsoft.com/office/powerpoint/2010/main" val="424658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73917" y="1379765"/>
            <a:ext cx="6660098" cy="3827554"/>
          </a:xfrm>
        </p:spPr>
        <p:txBody>
          <a:bodyPr vert="horz" lIns="91440" tIns="45720" rIns="91440" bIns="45720" rtlCol="0">
            <a:noAutofit/>
          </a:bodyPr>
          <a:lstStyle/>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eaLnBrk="1" fontAlgn="auto" hangingPunct="1">
              <a:spcAft>
                <a:spcPts val="0"/>
              </a:spcAft>
              <a:defRPr/>
            </a:pPr>
            <a:r>
              <a:rPr lang="it-IT" sz="2000" b="1" dirty="0">
                <a:solidFill>
                  <a:schemeClr val="tx1"/>
                </a:solidFill>
              </a:rPr>
              <a:t>MACRO</a:t>
            </a:r>
            <a:r>
              <a:rPr lang="it-IT" sz="2000" dirty="0">
                <a:solidFill>
                  <a:schemeClr val="tx1"/>
                </a:solidFill>
              </a:rPr>
              <a:t>: rapporto tra immagine e soggetto reale pari a 1=1. Studio dei particolari della superficie. Mentre un’inquadratura normale restituisce una visione d’insieme, con la macro si possono individuare tratti distintivi dell’opera, soprattutto se su tavola e su tela.</a:t>
            </a:r>
          </a:p>
          <a:p>
            <a:pPr algn="l" eaLnBrk="1" fontAlgn="auto" hangingPunct="1">
              <a:spcAft>
                <a:spcPts val="0"/>
              </a:spcAft>
              <a:defRPr/>
            </a:pPr>
            <a:endParaRPr lang="it-IT" sz="2800" dirty="0">
              <a:solidFill>
                <a:schemeClr val="tx1"/>
              </a:solidFill>
            </a:endParaRPr>
          </a:p>
          <a:p>
            <a:pPr algn="l" eaLnBrk="1" fontAlgn="auto" hangingPunct="1">
              <a:spcAft>
                <a:spcPts val="0"/>
              </a:spcAft>
              <a:defRPr/>
            </a:pPr>
            <a:r>
              <a:rPr lang="it-IT" sz="2000" b="1" dirty="0">
                <a:solidFill>
                  <a:schemeClr val="tx1"/>
                </a:solidFill>
              </a:rPr>
              <a:t>MICRO</a:t>
            </a:r>
            <a:r>
              <a:rPr lang="it-IT" sz="2000" dirty="0">
                <a:solidFill>
                  <a:schemeClr val="tx1"/>
                </a:solidFill>
              </a:rPr>
              <a:t>: oltre il rapporto 15:1 (macchine con obiettivi da microscopio). Caratteristiche non visibili a occhio nudo come gli inclusi del pigmento. </a:t>
            </a:r>
          </a:p>
          <a:p>
            <a:pPr algn="l" eaLnBrk="1" fontAlgn="auto" hangingPunct="1">
              <a:spcAft>
                <a:spcPts val="0"/>
              </a:spcAft>
              <a:defRPr/>
            </a:pPr>
            <a:endParaRPr lang="it-IT" sz="2000" dirty="0"/>
          </a:p>
          <a:p>
            <a:pPr algn="l" eaLnBrk="1" fontAlgn="auto" hangingPunct="1">
              <a:spcAft>
                <a:spcPts val="0"/>
              </a:spcAft>
              <a:defRPr/>
            </a:pPr>
            <a:endParaRPr lang="it-IT" sz="2000" dirty="0">
              <a:solidFill>
                <a:schemeClr val="tx1"/>
              </a:solidFill>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Facoltà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805737" y="6159927"/>
            <a:ext cx="4386263" cy="400110"/>
          </a:xfrm>
          <a:prstGeom prst="rect">
            <a:avLst/>
          </a:prstGeom>
          <a:noFill/>
        </p:spPr>
        <p:txBody>
          <a:bodyPr wrap="square" rtlCol="0">
            <a:spAutoFit/>
          </a:bodyPr>
          <a:lstStyle/>
          <a:p>
            <a:pPr algn="ctr"/>
            <a:r>
              <a:rPr lang="en-US" sz="2000" i="1" kern="1200" dirty="0">
                <a:solidFill>
                  <a:schemeClr val="tx1"/>
                </a:solidFill>
                <a:latin typeface="Times New Roman" panose="02020603050405020304" pitchFamily="18" charset="0"/>
                <a:cs typeface="Times New Roman" panose="02020603050405020304" pitchFamily="18" charset="0"/>
              </a:rPr>
              <a:t>Tipo di </a:t>
            </a:r>
            <a:r>
              <a:rPr lang="en-US" sz="2000" i="1" kern="1200" dirty="0" err="1">
                <a:solidFill>
                  <a:schemeClr val="tx1"/>
                </a:solidFill>
                <a:latin typeface="Times New Roman" panose="02020603050405020304" pitchFamily="18" charset="0"/>
                <a:cs typeface="Times New Roman" panose="02020603050405020304" pitchFamily="18" charset="0"/>
              </a:rPr>
              <a:t>Fotografia</a:t>
            </a:r>
            <a:endParaRPr lang="en-US" sz="2000" i="1" kern="1200" dirty="0">
              <a:solidFill>
                <a:schemeClr val="tx1"/>
              </a:solidFill>
              <a:latin typeface="Times New Roman" panose="02020603050405020304" pitchFamily="18" charset="0"/>
              <a:cs typeface="Times New Roman" panose="02020603050405020304" pitchFamily="18" charset="0"/>
            </a:endParaRPr>
          </a:p>
        </p:txBody>
      </p:sp>
      <p:pic>
        <p:nvPicPr>
          <p:cNvPr id="8" name="Immagine 7" descr="Immagine che contiene grotta, natura, buco&#10;&#10;Descrizione generata automaticamente">
            <a:extLst>
              <a:ext uri="{FF2B5EF4-FFF2-40B4-BE49-F238E27FC236}">
                <a16:creationId xmlns:a16="http://schemas.microsoft.com/office/drawing/2014/main" id="{FD2B4B17-3C53-B1DD-4621-D8CD5F24A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5737" y="0"/>
            <a:ext cx="4334804" cy="3467847"/>
          </a:xfrm>
          <a:prstGeom prst="rect">
            <a:avLst/>
          </a:prstGeom>
        </p:spPr>
      </p:pic>
      <p:pic>
        <p:nvPicPr>
          <p:cNvPr id="11" name="Immagine 10" descr="Immagine che contiene aria aperta, natura&#10;&#10;Descrizione generata automaticamente con attendibilità media">
            <a:extLst>
              <a:ext uri="{FF2B5EF4-FFF2-40B4-BE49-F238E27FC236}">
                <a16:creationId xmlns:a16="http://schemas.microsoft.com/office/drawing/2014/main" id="{902933CC-59F8-3453-2CFB-489857306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1586" y="3609892"/>
            <a:ext cx="2982372" cy="2385900"/>
          </a:xfrm>
          <a:prstGeom prst="rect">
            <a:avLst/>
          </a:prstGeom>
        </p:spPr>
      </p:pic>
    </p:spTree>
    <p:extLst>
      <p:ext uri="{BB962C8B-B14F-4D97-AF65-F5344CB8AC3E}">
        <p14:creationId xmlns:p14="http://schemas.microsoft.com/office/powerpoint/2010/main" val="222255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79985" y="1334545"/>
            <a:ext cx="11733611" cy="4159150"/>
          </a:xfrm>
        </p:spPr>
        <p:txBody>
          <a:bodyPr vert="horz" lIns="91440" tIns="45720" rIns="91440" bIns="45720" rtlCol="0">
            <a:noAutofit/>
          </a:bodyPr>
          <a:lstStyle/>
          <a:p>
            <a:pPr algn="l" eaLnBrk="1" fontAlgn="auto" hangingPunct="1">
              <a:spcAft>
                <a:spcPts val="0"/>
              </a:spcAft>
              <a:defRPr/>
            </a:pPr>
            <a:r>
              <a:rPr lang="it-IT" sz="2400" dirty="0">
                <a:solidFill>
                  <a:schemeClr val="tx1"/>
                </a:solidFill>
              </a:rPr>
              <a:t>SCULTURE: evidenzia il tipo di strumento o procedimento utilizzato e lo stato di degrado (ossidazione, processi chimici – da carbonato di calcio [marmo] a solfato di calcio [gesso]).</a:t>
            </a:r>
          </a:p>
          <a:p>
            <a:pPr algn="l" eaLnBrk="1" fontAlgn="auto" hangingPunct="1">
              <a:spcAft>
                <a:spcPts val="0"/>
              </a:spcAft>
              <a:defRPr/>
            </a:pPr>
            <a:endParaRPr lang="it-IT" sz="1000" dirty="0">
              <a:solidFill>
                <a:schemeClr val="tx1"/>
              </a:solidFill>
            </a:endParaRPr>
          </a:p>
          <a:p>
            <a:pPr algn="l" eaLnBrk="1" fontAlgn="auto" hangingPunct="1">
              <a:spcAft>
                <a:spcPts val="0"/>
              </a:spcAft>
              <a:defRPr/>
            </a:pPr>
            <a:r>
              <a:rPr lang="it-IT" sz="2400" dirty="0">
                <a:solidFill>
                  <a:schemeClr val="tx1"/>
                </a:solidFill>
              </a:rPr>
              <a:t>PITTURE MURALI: si può dedurre</a:t>
            </a:r>
          </a:p>
          <a:p>
            <a:pPr marL="514350" indent="-514350" algn="l" eaLnBrk="1" fontAlgn="auto" hangingPunct="1">
              <a:spcAft>
                <a:spcPts val="0"/>
              </a:spcAft>
              <a:buFont typeface="+mj-lt"/>
              <a:buAutoNum type="arabicPeriod"/>
              <a:defRPr/>
            </a:pPr>
            <a:r>
              <a:rPr lang="it-IT" sz="2400" dirty="0">
                <a:solidFill>
                  <a:schemeClr val="tx1"/>
                </a:solidFill>
              </a:rPr>
              <a:t>Particolari compositivi.</a:t>
            </a:r>
          </a:p>
          <a:p>
            <a:pPr marL="514350" indent="-514350" algn="l" eaLnBrk="1" fontAlgn="auto" hangingPunct="1">
              <a:spcAft>
                <a:spcPts val="0"/>
              </a:spcAft>
              <a:buFont typeface="+mj-lt"/>
              <a:buAutoNum type="arabicPeriod"/>
              <a:defRPr/>
            </a:pPr>
            <a:r>
              <a:rPr lang="it-IT" sz="2400" dirty="0">
                <a:solidFill>
                  <a:schemeClr val="tx1"/>
                </a:solidFill>
              </a:rPr>
              <a:t>Intonaco (ruvido o levigato).</a:t>
            </a:r>
          </a:p>
          <a:p>
            <a:pPr marL="514350" indent="-514350" algn="l" eaLnBrk="1" fontAlgn="auto" hangingPunct="1">
              <a:spcAft>
                <a:spcPts val="0"/>
              </a:spcAft>
              <a:buFont typeface="+mj-lt"/>
              <a:buAutoNum type="arabicPeriod"/>
              <a:defRPr/>
            </a:pPr>
            <a:r>
              <a:rPr lang="it-IT" sz="2400" dirty="0">
                <a:solidFill>
                  <a:schemeClr val="tx1"/>
                </a:solidFill>
              </a:rPr>
              <a:t>Utilizzo dello spolvero e/o di altre tecniche preparatorie.</a:t>
            </a:r>
          </a:p>
          <a:p>
            <a:pPr marL="514350" indent="-514350" algn="l" eaLnBrk="1" fontAlgn="auto" hangingPunct="1">
              <a:spcAft>
                <a:spcPts val="0"/>
              </a:spcAft>
              <a:buFont typeface="+mj-lt"/>
              <a:buAutoNum type="arabicPeriod"/>
              <a:defRPr/>
            </a:pPr>
            <a:r>
              <a:rPr lang="it-IT" sz="2400" dirty="0">
                <a:solidFill>
                  <a:schemeClr val="tx1"/>
                </a:solidFill>
              </a:rPr>
              <a:t>Fenomeni di degrado:</a:t>
            </a:r>
          </a:p>
          <a:p>
            <a:pPr marL="971550" lvl="1" indent="-514350" algn="l" eaLnBrk="1" fontAlgn="auto" hangingPunct="1">
              <a:spcAft>
                <a:spcPts val="0"/>
              </a:spcAft>
              <a:buFont typeface="+mj-lt"/>
              <a:buAutoNum type="alphaLcPeriod"/>
              <a:defRPr/>
            </a:pPr>
            <a:r>
              <a:rPr lang="it-IT" sz="2400" dirty="0">
                <a:solidFill>
                  <a:schemeClr val="tx1"/>
                </a:solidFill>
              </a:rPr>
              <a:t>Efflorescenza salina.</a:t>
            </a:r>
          </a:p>
          <a:p>
            <a:pPr marL="971550" lvl="1" indent="-514350" algn="l" eaLnBrk="1" fontAlgn="auto" hangingPunct="1">
              <a:spcAft>
                <a:spcPts val="0"/>
              </a:spcAft>
              <a:buFont typeface="+mj-lt"/>
              <a:buAutoNum type="alphaLcPeriod"/>
              <a:defRPr/>
            </a:pPr>
            <a:r>
              <a:rPr lang="it-IT" sz="2400" dirty="0">
                <a:solidFill>
                  <a:schemeClr val="tx1"/>
                </a:solidFill>
              </a:rPr>
              <a:t>Presenza di batteri.</a:t>
            </a:r>
          </a:p>
          <a:p>
            <a:pPr marL="457200" indent="-457200" algn="l">
              <a:buFont typeface="+mj-lt"/>
              <a:buAutoNum type="arabicPeriod"/>
            </a:pPr>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Facoltà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B75B7B19-68EB-CDA4-E31B-2E0C6FF75E52}"/>
              </a:ext>
            </a:extLst>
          </p:cNvPr>
          <p:cNvSpPr txBox="1"/>
          <p:nvPr/>
        </p:nvSpPr>
        <p:spPr>
          <a:xfrm>
            <a:off x="7535013" y="5757231"/>
            <a:ext cx="4386263" cy="877163"/>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000" i="1" dirty="0">
                <a:latin typeface="Times New Roman" panose="02020603050405020304" pitchFamily="18" charset="0"/>
                <a:cs typeface="Times New Roman" panose="02020603050405020304" pitchFamily="18" charset="0"/>
              </a:rPr>
              <a:t>Macrofotografia e microfotografia per altri manufatti</a:t>
            </a:r>
          </a:p>
        </p:txBody>
      </p:sp>
      <p:pic>
        <p:nvPicPr>
          <p:cNvPr id="6" name="Immagine 5">
            <a:extLst>
              <a:ext uri="{FF2B5EF4-FFF2-40B4-BE49-F238E27FC236}">
                <a16:creationId xmlns:a16="http://schemas.microsoft.com/office/drawing/2014/main" id="{53F95BBB-C34D-738A-9105-3AA2E56A6383}"/>
              </a:ext>
            </a:extLst>
          </p:cNvPr>
          <p:cNvPicPr>
            <a:picLocks noChangeAspect="1"/>
          </p:cNvPicPr>
          <p:nvPr/>
        </p:nvPicPr>
        <p:blipFill>
          <a:blip r:embed="rId3"/>
          <a:stretch>
            <a:fillRect/>
          </a:stretch>
        </p:blipFill>
        <p:spPr>
          <a:xfrm>
            <a:off x="7821215" y="2224032"/>
            <a:ext cx="4272366" cy="3204275"/>
          </a:xfrm>
          <a:prstGeom prst="rect">
            <a:avLst/>
          </a:prstGeom>
        </p:spPr>
      </p:pic>
    </p:spTree>
    <p:extLst>
      <p:ext uri="{BB962C8B-B14F-4D97-AF65-F5344CB8AC3E}">
        <p14:creationId xmlns:p14="http://schemas.microsoft.com/office/powerpoint/2010/main" val="185981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74644" y="1388267"/>
            <a:ext cx="12042712" cy="2642172"/>
          </a:xfrm>
        </p:spPr>
        <p:txBody>
          <a:bodyPr vert="horz" lIns="91440" tIns="45720" rIns="91440" bIns="45720" rtlCol="0">
            <a:noAutofit/>
          </a:bodyPr>
          <a:lstStyle/>
          <a:p>
            <a:pPr algn="l" eaLnBrk="1" fontAlgn="auto" hangingPunct="1">
              <a:spcAft>
                <a:spcPts val="0"/>
              </a:spcAft>
              <a:defRPr/>
            </a:pPr>
            <a:r>
              <a:rPr lang="it-IT" sz="2800" dirty="0">
                <a:solidFill>
                  <a:schemeClr val="tx1"/>
                </a:solidFill>
              </a:rPr>
              <a:t>Per ottenere una documentazione utile allo studio di quanto finora detto, la foto deve:</a:t>
            </a:r>
          </a:p>
          <a:p>
            <a:pPr algn="l" eaLnBrk="1" fontAlgn="auto" hangingPunct="1">
              <a:spcAft>
                <a:spcPts val="0"/>
              </a:spcAft>
              <a:defRPr/>
            </a:pPr>
            <a:endParaRPr lang="it-IT" sz="2800" dirty="0">
              <a:solidFill>
                <a:schemeClr val="tx1"/>
              </a:solidFill>
            </a:endParaRPr>
          </a:p>
          <a:p>
            <a:pPr marL="514350" indent="-514350" algn="l" eaLnBrk="1" fontAlgn="auto" hangingPunct="1">
              <a:spcAft>
                <a:spcPts val="0"/>
              </a:spcAft>
              <a:buFont typeface="+mj-lt"/>
              <a:buAutoNum type="arabicPeriod"/>
              <a:defRPr/>
            </a:pPr>
            <a:r>
              <a:rPr lang="it-IT" sz="2800" dirty="0">
                <a:solidFill>
                  <a:schemeClr val="tx1"/>
                </a:solidFill>
              </a:rPr>
              <a:t>Avere un tipo di illuminazione a fascio e radente compresa tra 5° e 15° con l’oggetto(in modo da avere una ricostruzione 3D della superficie grazie alla proiezione delle ombre delle zone a rilievo): identificazione della pennellata, degli strumenti, delle giornate, stato di conservazione…</a:t>
            </a:r>
          </a:p>
          <a:p>
            <a:pPr marL="514350" indent="-514350" algn="l" eaLnBrk="1" fontAlgn="auto" hangingPunct="1">
              <a:spcAft>
                <a:spcPts val="0"/>
              </a:spcAft>
              <a:buFont typeface="+mj-lt"/>
              <a:buAutoNum type="arabicPeriod"/>
              <a:defRPr/>
            </a:pPr>
            <a:r>
              <a:rPr lang="it-IT" sz="2800" dirty="0">
                <a:solidFill>
                  <a:schemeClr val="tx1"/>
                </a:solidFill>
              </a:rPr>
              <a:t>Avere un tipo di illuminazione diffusa e zenitale a 90° con l’oggetto: studio dei cretti.</a:t>
            </a:r>
            <a:endParaRPr lang="en-US" sz="2800" dirty="0">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Facoltà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015AED40-4D5F-55B6-EEDA-AB3984F7B596}"/>
              </a:ext>
            </a:extLst>
          </p:cNvPr>
          <p:cNvSpPr txBox="1"/>
          <p:nvPr/>
        </p:nvSpPr>
        <p:spPr>
          <a:xfrm>
            <a:off x="7535013" y="5757231"/>
            <a:ext cx="4386263" cy="569387"/>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000" i="1" dirty="0">
                <a:latin typeface="Times New Roman" panose="02020603050405020304" pitchFamily="18" charset="0"/>
                <a:cs typeface="Times New Roman" panose="02020603050405020304" pitchFamily="18" charset="0"/>
              </a:rPr>
              <a:t>Macrofotografia frontale e radente</a:t>
            </a:r>
          </a:p>
        </p:txBody>
      </p:sp>
    </p:spTree>
    <p:extLst>
      <p:ext uri="{BB962C8B-B14F-4D97-AF65-F5344CB8AC3E}">
        <p14:creationId xmlns:p14="http://schemas.microsoft.com/office/powerpoint/2010/main" val="3025953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0" y="1183061"/>
            <a:ext cx="8268347" cy="4024258"/>
          </a:xfrm>
        </p:spPr>
        <p:txBody>
          <a:bodyPr vert="horz" lIns="91440" tIns="45720" rIns="91440" bIns="45720" rtlCol="0">
            <a:noAutofit/>
          </a:bodyPr>
          <a:lstStyle/>
          <a:p>
            <a:pPr algn="l" eaLnBrk="1" fontAlgn="auto" hangingPunct="1">
              <a:spcAft>
                <a:spcPts val="0"/>
              </a:spcAft>
              <a:defRPr/>
            </a:pPr>
            <a:r>
              <a:rPr lang="it-IT" sz="2400" dirty="0">
                <a:solidFill>
                  <a:schemeClr val="tx1"/>
                </a:solidFill>
              </a:rPr>
              <a:t>Dalla semplice fotografia macro si possono evincere:</a:t>
            </a:r>
          </a:p>
          <a:p>
            <a:pPr marL="514350" indent="-514350" algn="l" eaLnBrk="1" fontAlgn="auto" hangingPunct="1">
              <a:spcAft>
                <a:spcPts val="0"/>
              </a:spcAft>
              <a:buFont typeface="+mj-lt"/>
              <a:buAutoNum type="arabicPeriod"/>
              <a:defRPr/>
            </a:pPr>
            <a:r>
              <a:rPr lang="it-IT" sz="2400" dirty="0">
                <a:solidFill>
                  <a:schemeClr val="tx1"/>
                </a:solidFill>
              </a:rPr>
              <a:t>Tratti distintivi della pennellata (identificazione dell’autore e prova di autenticità):</a:t>
            </a:r>
          </a:p>
          <a:p>
            <a:pPr marL="971550" lvl="1" indent="-514350" algn="l" eaLnBrk="1" fontAlgn="auto" hangingPunct="1">
              <a:spcAft>
                <a:spcPts val="0"/>
              </a:spcAft>
              <a:buFont typeface="+mj-lt"/>
              <a:buAutoNum type="arabicPeriod"/>
              <a:defRPr/>
            </a:pPr>
            <a:r>
              <a:rPr lang="it-IT" sz="2400" dirty="0">
                <a:solidFill>
                  <a:schemeClr val="tx1"/>
                </a:solidFill>
              </a:rPr>
              <a:t>Andamento.</a:t>
            </a:r>
          </a:p>
          <a:p>
            <a:pPr marL="971550" lvl="1" indent="-514350" algn="l" eaLnBrk="1" fontAlgn="auto" hangingPunct="1">
              <a:spcAft>
                <a:spcPts val="0"/>
              </a:spcAft>
              <a:buFont typeface="+mj-lt"/>
              <a:buAutoNum type="arabicPeriod"/>
              <a:defRPr/>
            </a:pPr>
            <a:r>
              <a:rPr lang="it-IT" sz="2400" dirty="0">
                <a:solidFill>
                  <a:schemeClr val="tx1"/>
                </a:solidFill>
              </a:rPr>
              <a:t>Forma.</a:t>
            </a:r>
          </a:p>
          <a:p>
            <a:pPr marL="971550" lvl="1" indent="-514350" algn="l" eaLnBrk="1" fontAlgn="auto" hangingPunct="1">
              <a:spcAft>
                <a:spcPts val="0"/>
              </a:spcAft>
              <a:buFont typeface="+mj-lt"/>
              <a:buAutoNum type="arabicPeriod"/>
              <a:defRPr/>
            </a:pPr>
            <a:r>
              <a:rPr lang="it-IT" sz="2400" dirty="0">
                <a:solidFill>
                  <a:schemeClr val="tx1"/>
                </a:solidFill>
              </a:rPr>
              <a:t>Densità.</a:t>
            </a:r>
          </a:p>
          <a:p>
            <a:pPr marL="971550" lvl="1" indent="-514350" algn="l" eaLnBrk="1" fontAlgn="auto" hangingPunct="1">
              <a:spcAft>
                <a:spcPts val="0"/>
              </a:spcAft>
              <a:buFont typeface="+mj-lt"/>
              <a:buAutoNum type="arabicPeriod"/>
              <a:defRPr/>
            </a:pPr>
            <a:r>
              <a:rPr lang="it-IT" sz="2400" dirty="0">
                <a:solidFill>
                  <a:schemeClr val="tx1"/>
                </a:solidFill>
              </a:rPr>
              <a:t>Strati sovrapposti (se la foto è radente).</a:t>
            </a:r>
          </a:p>
          <a:p>
            <a:pPr marL="514350" indent="-514350" algn="l" eaLnBrk="1" fontAlgn="auto" hangingPunct="1">
              <a:spcAft>
                <a:spcPts val="0"/>
              </a:spcAft>
              <a:buFont typeface="+mj-lt"/>
              <a:buAutoNum type="arabicPeriod"/>
              <a:defRPr/>
            </a:pPr>
            <a:r>
              <a:rPr lang="it-IT" sz="2400" dirty="0">
                <a:solidFill>
                  <a:schemeClr val="tx1"/>
                </a:solidFill>
              </a:rPr>
              <a:t>Verifica dello stato di conservazione e della datazione:</a:t>
            </a:r>
          </a:p>
          <a:p>
            <a:pPr marL="971550" lvl="1" indent="-514350" algn="l" eaLnBrk="1" fontAlgn="auto" hangingPunct="1">
              <a:spcAft>
                <a:spcPts val="0"/>
              </a:spcAft>
              <a:buFont typeface="+mj-lt"/>
              <a:buAutoNum type="arabicPeriod"/>
              <a:defRPr/>
            </a:pPr>
            <a:r>
              <a:rPr lang="it-IT" sz="2400" dirty="0">
                <a:solidFill>
                  <a:schemeClr val="tx1"/>
                </a:solidFill>
              </a:rPr>
              <a:t>Ritocchi.</a:t>
            </a:r>
          </a:p>
          <a:p>
            <a:pPr marL="971550" lvl="1" indent="-514350" algn="l" eaLnBrk="1" fontAlgn="auto" hangingPunct="1">
              <a:spcAft>
                <a:spcPts val="0"/>
              </a:spcAft>
              <a:buFont typeface="+mj-lt"/>
              <a:buAutoNum type="arabicPeriod"/>
              <a:defRPr/>
            </a:pPr>
            <a:r>
              <a:rPr lang="it-IT" sz="2400" dirty="0">
                <a:solidFill>
                  <a:schemeClr val="tx1"/>
                </a:solidFill>
              </a:rPr>
              <a:t>Cadute di film pittorico.</a:t>
            </a:r>
          </a:p>
          <a:p>
            <a:pPr marL="971550" lvl="1" indent="-514350" algn="l" eaLnBrk="1" fontAlgn="auto" hangingPunct="1">
              <a:spcAft>
                <a:spcPts val="0"/>
              </a:spcAft>
              <a:buFont typeface="+mj-lt"/>
              <a:buAutoNum type="arabicPeriod"/>
              <a:defRPr/>
            </a:pPr>
            <a:r>
              <a:rPr lang="it-IT" sz="2400" dirty="0">
                <a:solidFill>
                  <a:schemeClr val="tx1"/>
                </a:solidFill>
              </a:rPr>
              <a:t>Crettature.</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Facoltà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705443" y="6198673"/>
            <a:ext cx="4386263" cy="369332"/>
          </a:xfrm>
          <a:prstGeom prst="rect">
            <a:avLst/>
          </a:prstGeom>
          <a:noFill/>
        </p:spPr>
        <p:txBody>
          <a:bodyPr wrap="square" rtlCol="0">
            <a:spAutoFit/>
          </a:bodyPr>
          <a:lstStyle/>
          <a:p>
            <a:pPr algn="ctr"/>
            <a:r>
              <a:rPr lang="en-US" i="1" kern="1200" dirty="0" err="1">
                <a:solidFill>
                  <a:schemeClr val="tx1"/>
                </a:solidFill>
                <a:latin typeface="Times New Roman" panose="02020603050405020304" pitchFamily="18" charset="0"/>
                <a:cs typeface="Times New Roman" panose="02020603050405020304" pitchFamily="18" charset="0"/>
              </a:rPr>
              <a:t>Indagine</a:t>
            </a:r>
            <a:r>
              <a:rPr lang="en-US" i="1" kern="1200" dirty="0">
                <a:solidFill>
                  <a:schemeClr val="tx1"/>
                </a:solidFill>
                <a:latin typeface="Times New Roman" panose="02020603050405020304" pitchFamily="18" charset="0"/>
                <a:cs typeface="Times New Roman" panose="02020603050405020304" pitchFamily="18" charset="0"/>
              </a:rPr>
              <a:t> </a:t>
            </a:r>
            <a:r>
              <a:rPr lang="en-US" i="1" kern="1200" dirty="0" err="1">
                <a:solidFill>
                  <a:schemeClr val="tx1"/>
                </a:solidFill>
                <a:latin typeface="Times New Roman" panose="02020603050405020304" pitchFamily="18" charset="0"/>
                <a:cs typeface="Times New Roman" panose="02020603050405020304" pitchFamily="18" charset="0"/>
              </a:rPr>
              <a:t>fotografica</a:t>
            </a:r>
            <a:endParaRPr lang="en-US" i="1" kern="1200" dirty="0">
              <a:solidFill>
                <a:schemeClr val="tx1"/>
              </a:solidFill>
              <a:latin typeface="Times New Roman" panose="02020603050405020304" pitchFamily="18" charset="0"/>
              <a:cs typeface="Times New Roman" panose="02020603050405020304" pitchFamily="18" charset="0"/>
            </a:endParaRPr>
          </a:p>
        </p:txBody>
      </p:sp>
      <p:pic>
        <p:nvPicPr>
          <p:cNvPr id="7" name="Immagine 6" descr="Immagine che contiene grotta, marrone, legno, natura&#10;&#10;Descrizione generata automaticamente">
            <a:extLst>
              <a:ext uri="{FF2B5EF4-FFF2-40B4-BE49-F238E27FC236}">
                <a16:creationId xmlns:a16="http://schemas.microsoft.com/office/drawing/2014/main" id="{9B7B82CC-8D02-A413-D31B-F2CF075F7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484" y="1998508"/>
            <a:ext cx="4830776" cy="3864625"/>
          </a:xfrm>
          <a:prstGeom prst="rect">
            <a:avLst/>
          </a:prstGeom>
        </p:spPr>
      </p:pic>
    </p:spTree>
    <p:extLst>
      <p:ext uri="{BB962C8B-B14F-4D97-AF65-F5344CB8AC3E}">
        <p14:creationId xmlns:p14="http://schemas.microsoft.com/office/powerpoint/2010/main" val="38423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Facoltà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6" name="CasellaDiTesto 5">
            <a:extLst>
              <a:ext uri="{FF2B5EF4-FFF2-40B4-BE49-F238E27FC236}">
                <a16:creationId xmlns:a16="http://schemas.microsoft.com/office/drawing/2014/main" id="{73D65DFE-B5CC-1CC2-3D3D-2F61A7938C63}"/>
              </a:ext>
            </a:extLst>
          </p:cNvPr>
          <p:cNvSpPr txBox="1"/>
          <p:nvPr/>
        </p:nvSpPr>
        <p:spPr>
          <a:xfrm>
            <a:off x="6848176" y="5772035"/>
            <a:ext cx="5343824" cy="538609"/>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i="1" dirty="0">
                <a:latin typeface="Times New Roman" panose="02020603050405020304" pitchFamily="18" charset="0"/>
                <a:cs typeface="Times New Roman" panose="02020603050405020304" pitchFamily="18" charset="0"/>
              </a:rPr>
              <a:t>Studio dei Cretti</a:t>
            </a:r>
          </a:p>
        </p:txBody>
      </p:sp>
      <p:sp>
        <p:nvSpPr>
          <p:cNvPr id="11" name="CasellaDiTesto 10">
            <a:extLst>
              <a:ext uri="{FF2B5EF4-FFF2-40B4-BE49-F238E27FC236}">
                <a16:creationId xmlns:a16="http://schemas.microsoft.com/office/drawing/2014/main" id="{7F3793E1-8435-A87F-C82E-5CF3E139B2D1}"/>
              </a:ext>
            </a:extLst>
          </p:cNvPr>
          <p:cNvSpPr txBox="1"/>
          <p:nvPr/>
        </p:nvSpPr>
        <p:spPr>
          <a:xfrm>
            <a:off x="27334" y="1301364"/>
            <a:ext cx="8617586" cy="4247317"/>
          </a:xfrm>
          <a:prstGeom prst="rect">
            <a:avLst/>
          </a:prstGeom>
          <a:noFill/>
        </p:spPr>
        <p:txBody>
          <a:bodyPr wrap="square" rtlCol="0">
            <a:spAutoFit/>
          </a:bodyPr>
          <a:lstStyle/>
          <a:p>
            <a:r>
              <a:rPr lang="it-IT" dirty="0"/>
              <a:t>Appena il dipinto è terminato, prescindendo la tecnica utilizzata, il film pittorico inizia a deteriorarsi, sia per azione degli agenti ambientali, sia per una propria intrinseca instabilità. Fenomeni fisici, chimici e biologici alterano in vario modo la materia di cui è composta la pellicola pittorica, per esempio causando delle trazioni meccaniche che producono a loro volta la maggior parte dei danni subiti dal supporto, dalla preparazione e dal film pittorico. Le fenditure, dette cretti, possono raggiungere gli strati più profondi oppure possono limitarsi alla superficie del dipinto e si diramano secondo reticolati variabili, rettilinei o concentrici, che, intersecandosi tra loro, formano zolle dalle diverse forme e dimensioni. </a:t>
            </a:r>
          </a:p>
          <a:p>
            <a:r>
              <a:rPr lang="it-IT" dirty="0"/>
              <a:t>Gli elementi costitutivi del cretto sono: </a:t>
            </a:r>
          </a:p>
          <a:p>
            <a:pPr marL="342900" indent="-342900">
              <a:buAutoNum type="arabicPeriod"/>
            </a:pPr>
            <a:r>
              <a:rPr lang="it-IT" dirty="0"/>
              <a:t>Linea di frantumazione: taglio che si forma attraverso gli strati pittorici.</a:t>
            </a:r>
          </a:p>
          <a:p>
            <a:pPr marL="342900" indent="-342900">
              <a:buAutoNum type="arabicPeriod"/>
            </a:pPr>
            <a:r>
              <a:rPr lang="it-IT" dirty="0"/>
              <a:t>Isola: zolla di materia separata dal resto della pellicola. </a:t>
            </a:r>
          </a:p>
          <a:p>
            <a:pPr marL="342900" indent="-342900">
              <a:buAutoNum type="arabicPeriod"/>
            </a:pPr>
            <a:r>
              <a:rPr lang="it-IT" dirty="0"/>
              <a:t>Bordo: profilo esterno del taglio.</a:t>
            </a:r>
          </a:p>
          <a:p>
            <a:pPr marL="342900" indent="-342900">
              <a:buAutoNum type="arabicPeriod"/>
            </a:pPr>
            <a:r>
              <a:rPr lang="it-IT" dirty="0"/>
              <a:t>Apertura e profondità del taglio: può essere netto e spigoloso oppure irregolare e stondato.</a:t>
            </a:r>
          </a:p>
        </p:txBody>
      </p:sp>
      <p:pic>
        <p:nvPicPr>
          <p:cNvPr id="15" name="Immagine 14">
            <a:extLst>
              <a:ext uri="{FF2B5EF4-FFF2-40B4-BE49-F238E27FC236}">
                <a16:creationId xmlns:a16="http://schemas.microsoft.com/office/drawing/2014/main" id="{20E16BE9-32A8-25E3-FFE8-06AA14C14CA3}"/>
              </a:ext>
            </a:extLst>
          </p:cNvPr>
          <p:cNvPicPr>
            <a:picLocks noChangeAspect="1"/>
          </p:cNvPicPr>
          <p:nvPr/>
        </p:nvPicPr>
        <p:blipFill>
          <a:blip r:embed="rId3"/>
          <a:stretch>
            <a:fillRect/>
          </a:stretch>
        </p:blipFill>
        <p:spPr>
          <a:xfrm>
            <a:off x="8571876" y="440920"/>
            <a:ext cx="3523495" cy="4572343"/>
          </a:xfrm>
          <a:prstGeom prst="rect">
            <a:avLst/>
          </a:prstGeom>
        </p:spPr>
      </p:pic>
    </p:spTree>
    <p:extLst>
      <p:ext uri="{BB962C8B-B14F-4D97-AF65-F5344CB8AC3E}">
        <p14:creationId xmlns:p14="http://schemas.microsoft.com/office/powerpoint/2010/main" val="2995340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70851" y="1290953"/>
            <a:ext cx="7523317" cy="3961993"/>
          </a:xfrm>
        </p:spPr>
        <p:txBody>
          <a:bodyPr vert="horz" lIns="91440" tIns="45720" rIns="91440" bIns="45720" rtlCol="0">
            <a:noAutofit/>
          </a:bodyPr>
          <a:lstStyle/>
          <a:p>
            <a:pPr algn="l" eaLnBrk="1" fontAlgn="auto" hangingPunct="1">
              <a:spcAft>
                <a:spcPts val="0"/>
              </a:spcAft>
              <a:defRPr/>
            </a:pPr>
            <a:r>
              <a:rPr lang="it-IT" sz="2000" dirty="0">
                <a:solidFill>
                  <a:schemeClr val="tx1"/>
                </a:solidFill>
              </a:rPr>
              <a:t>Cretto: contrazione e formazione di microfratture negli strati pittorici dati dai differenti coefficienti di dilatazione e di elasticità tra il supporto, la preparazione e il film pittorico.</a:t>
            </a:r>
          </a:p>
          <a:p>
            <a:pPr algn="l" eaLnBrk="1" fontAlgn="auto" hangingPunct="1">
              <a:spcAft>
                <a:spcPts val="0"/>
              </a:spcAft>
              <a:defRPr/>
            </a:pPr>
            <a:endParaRPr lang="it-IT" sz="2000" dirty="0">
              <a:solidFill>
                <a:schemeClr val="tx1"/>
              </a:solidFill>
            </a:endParaRPr>
          </a:p>
          <a:p>
            <a:pPr eaLnBrk="1" fontAlgn="auto" hangingPunct="1">
              <a:spcAft>
                <a:spcPts val="0"/>
              </a:spcAft>
              <a:defRPr/>
            </a:pPr>
            <a:r>
              <a:rPr lang="it-IT" sz="2000" dirty="0">
                <a:solidFill>
                  <a:schemeClr val="tx1"/>
                </a:solidFill>
              </a:rPr>
              <a:t>Si può dedurre:</a:t>
            </a:r>
          </a:p>
          <a:p>
            <a:pPr marL="514350" indent="-514350" algn="l" eaLnBrk="1" fontAlgn="auto" hangingPunct="1">
              <a:spcAft>
                <a:spcPts val="0"/>
              </a:spcAft>
              <a:buFont typeface="+mj-lt"/>
              <a:buAutoNum type="arabicPeriod"/>
              <a:defRPr/>
            </a:pPr>
            <a:r>
              <a:rPr lang="it-IT" sz="2000" dirty="0">
                <a:solidFill>
                  <a:schemeClr val="tx1"/>
                </a:solidFill>
              </a:rPr>
              <a:t>Valutazione tecnico-esecutiva (autenticità).</a:t>
            </a:r>
          </a:p>
          <a:p>
            <a:pPr marL="514350" indent="-514350" algn="l" eaLnBrk="1" fontAlgn="auto" hangingPunct="1">
              <a:spcAft>
                <a:spcPts val="0"/>
              </a:spcAft>
              <a:buFont typeface="+mj-lt"/>
              <a:buAutoNum type="arabicPeriod"/>
              <a:defRPr/>
            </a:pPr>
            <a:r>
              <a:rPr lang="it-IT" sz="2000" dirty="0">
                <a:solidFill>
                  <a:schemeClr val="tx1"/>
                </a:solidFill>
              </a:rPr>
              <a:t>Stato di conservazione.</a:t>
            </a:r>
          </a:p>
          <a:p>
            <a:pPr marL="514350" indent="-514350" algn="l" eaLnBrk="1" fontAlgn="auto" hangingPunct="1">
              <a:spcAft>
                <a:spcPts val="0"/>
              </a:spcAft>
              <a:buFont typeface="+mj-lt"/>
              <a:buAutoNum type="arabicPeriod"/>
              <a:defRPr/>
            </a:pPr>
            <a:endParaRPr lang="it-IT" sz="2000" dirty="0">
              <a:solidFill>
                <a:schemeClr val="tx1"/>
              </a:solidFill>
            </a:endParaRPr>
          </a:p>
          <a:p>
            <a:pPr marL="514350" indent="-514350" eaLnBrk="1" fontAlgn="auto" hangingPunct="1">
              <a:spcAft>
                <a:spcPts val="0"/>
              </a:spcAft>
              <a:defRPr/>
            </a:pPr>
            <a:r>
              <a:rPr lang="it-IT" sz="2000" dirty="0">
                <a:solidFill>
                  <a:schemeClr val="tx1"/>
                </a:solidFill>
              </a:rPr>
              <a:t>Due tipologie:</a:t>
            </a:r>
          </a:p>
          <a:p>
            <a:pPr marL="514350" indent="-514350" algn="l" eaLnBrk="1" fontAlgn="auto" hangingPunct="1">
              <a:spcAft>
                <a:spcPts val="0"/>
              </a:spcAft>
              <a:buFont typeface="+mj-lt"/>
              <a:buAutoNum type="arabicPeriod"/>
              <a:defRPr/>
            </a:pPr>
            <a:r>
              <a:rPr lang="it-IT" sz="2000" dirty="0">
                <a:solidFill>
                  <a:schemeClr val="tx1"/>
                </a:solidFill>
              </a:rPr>
              <a:t>Cretto da </a:t>
            </a:r>
            <a:r>
              <a:rPr lang="it-IT" sz="2000" b="1" dirty="0">
                <a:solidFill>
                  <a:schemeClr val="tx1"/>
                </a:solidFill>
              </a:rPr>
              <a:t>essiccamento </a:t>
            </a:r>
            <a:r>
              <a:rPr lang="it-IT" sz="2000" dirty="0">
                <a:solidFill>
                  <a:schemeClr val="tx1"/>
                </a:solidFill>
              </a:rPr>
              <a:t>(</a:t>
            </a:r>
            <a:r>
              <a:rPr lang="it-IT" sz="2000" b="1" dirty="0">
                <a:solidFill>
                  <a:schemeClr val="tx1"/>
                </a:solidFill>
              </a:rPr>
              <a:t>cretto deturpante</a:t>
            </a:r>
            <a:r>
              <a:rPr lang="it-IT" sz="2000" dirty="0">
                <a:solidFill>
                  <a:schemeClr val="tx1"/>
                </a:solidFill>
              </a:rPr>
              <a:t>)</a:t>
            </a:r>
          </a:p>
          <a:p>
            <a:pPr marL="514350" indent="-514350" algn="l" eaLnBrk="1" fontAlgn="auto" hangingPunct="1">
              <a:spcAft>
                <a:spcPts val="0"/>
              </a:spcAft>
              <a:buFont typeface="+mj-lt"/>
              <a:buAutoNum type="arabicPeriod"/>
              <a:defRPr/>
            </a:pPr>
            <a:r>
              <a:rPr lang="it-IT" sz="2000" dirty="0">
                <a:solidFill>
                  <a:schemeClr val="tx1"/>
                </a:solidFill>
              </a:rPr>
              <a:t>Cretto da </a:t>
            </a:r>
            <a:r>
              <a:rPr lang="it-IT" sz="2000" b="1" dirty="0">
                <a:solidFill>
                  <a:schemeClr val="tx1"/>
                </a:solidFill>
              </a:rPr>
              <a:t>invecchiamento </a:t>
            </a:r>
            <a:r>
              <a:rPr lang="it-IT" sz="2000" dirty="0">
                <a:solidFill>
                  <a:schemeClr val="tx1"/>
                </a:solidFill>
              </a:rPr>
              <a:t>(</a:t>
            </a:r>
            <a:r>
              <a:rPr lang="it-IT" sz="2000" b="1" dirty="0">
                <a:solidFill>
                  <a:schemeClr val="tx1"/>
                </a:solidFill>
              </a:rPr>
              <a:t>cretto nobile</a:t>
            </a:r>
            <a:r>
              <a:rPr lang="it-IT" sz="2000" dirty="0">
                <a:solidFill>
                  <a:schemeClr val="tx1"/>
                </a:solidFill>
              </a:rPr>
              <a:t>)</a:t>
            </a: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Facoltà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114535" y="6122234"/>
            <a:ext cx="5343824" cy="538609"/>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i="1" dirty="0">
                <a:latin typeface="Times New Roman" panose="02020603050405020304" pitchFamily="18" charset="0"/>
                <a:cs typeface="Times New Roman" panose="02020603050405020304" pitchFamily="18" charset="0"/>
              </a:rPr>
              <a:t>Studio dei Cretti</a:t>
            </a:r>
          </a:p>
        </p:txBody>
      </p:sp>
      <p:pic>
        <p:nvPicPr>
          <p:cNvPr id="9" name="Immagine 8" descr="Immagine che contiene barriera corallina, dipinto, acquario, pesce&#10;&#10;Descrizione generata automaticamente">
            <a:extLst>
              <a:ext uri="{FF2B5EF4-FFF2-40B4-BE49-F238E27FC236}">
                <a16:creationId xmlns:a16="http://schemas.microsoft.com/office/drawing/2014/main" id="{39478399-6085-D92E-1B11-153B162AE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721" y="1751436"/>
            <a:ext cx="5343824" cy="4275063"/>
          </a:xfrm>
          <a:prstGeom prst="rect">
            <a:avLst/>
          </a:prstGeom>
        </p:spPr>
      </p:pic>
    </p:spTree>
    <p:extLst>
      <p:ext uri="{BB962C8B-B14F-4D97-AF65-F5344CB8AC3E}">
        <p14:creationId xmlns:p14="http://schemas.microsoft.com/office/powerpoint/2010/main" val="347224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86352" y="1388410"/>
            <a:ext cx="9065397" cy="3816541"/>
          </a:xfrm>
        </p:spPr>
        <p:txBody>
          <a:bodyPr vert="horz" lIns="91440" tIns="45720" rIns="91440" bIns="45720" rtlCol="0">
            <a:noAutofit/>
          </a:bodyPr>
          <a:lstStyle/>
          <a:p>
            <a:pPr algn="l" eaLnBrk="1" hangingPunct="1"/>
            <a:r>
              <a:rPr lang="it-IT" altLang="it-IT" dirty="0"/>
              <a:t>Il </a:t>
            </a:r>
            <a:r>
              <a:rPr lang="it-IT" altLang="it-IT" b="1" dirty="0"/>
              <a:t>cretto da essiccamento</a:t>
            </a:r>
            <a:r>
              <a:rPr lang="it-IT" altLang="it-IT" dirty="0"/>
              <a:t> (</a:t>
            </a:r>
            <a:r>
              <a:rPr lang="it-IT" altLang="it-IT" b="1" dirty="0"/>
              <a:t>deturpante</a:t>
            </a:r>
            <a:r>
              <a:rPr lang="it-IT" altLang="it-IT" dirty="0"/>
              <a:t>) è</a:t>
            </a:r>
            <a:r>
              <a:rPr lang="it-IT" altLang="it-IT" sz="2400" dirty="0">
                <a:solidFill>
                  <a:schemeClr val="tx1"/>
                </a:solidFill>
              </a:rPr>
              <a:t> un tipo di cretto che si verifica solo in superficie, coinvolgendo gli strati più esposti di vernice e colore. Si genera per anomale contrazioni della materia stessa e si forma nelle prime settimane successive all’applicazione della pittura, anche se talvolta può continuare a estendersi in profondità con il passare degli anni. La linea di frantumazione è larga e irregolare, con solchi che possono raggiungere, nei casi più gravi, anche un centimetro di larghezza. La profondità è limitata al livello dello strato pittorico che, a causa di trazioni interne attuate dal processo di essiccamento, è ancora abbastanza morbido da essere soggetto a deformazione plastica. I bordi delle isole, quindi, appaiono fluidi e grumosi, mentre i cretti larghi lasciano intravedere lo strato sottostante.</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Facoltà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213926" y="5778171"/>
            <a:ext cx="4386263" cy="569387"/>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000" i="1" dirty="0">
                <a:latin typeface="Times New Roman" panose="02020603050405020304" pitchFamily="18" charset="0"/>
                <a:cs typeface="Times New Roman" panose="02020603050405020304" pitchFamily="18" charset="0"/>
              </a:rPr>
              <a:t>Cretti da essiccamento</a:t>
            </a:r>
          </a:p>
        </p:txBody>
      </p:sp>
      <p:pic>
        <p:nvPicPr>
          <p:cNvPr id="2" name="Immagine 1">
            <a:extLst>
              <a:ext uri="{FF2B5EF4-FFF2-40B4-BE49-F238E27FC236}">
                <a16:creationId xmlns:a16="http://schemas.microsoft.com/office/drawing/2014/main" id="{11D85111-A30F-DA7E-7B50-62F811A88CC2}"/>
              </a:ext>
            </a:extLst>
          </p:cNvPr>
          <p:cNvPicPr>
            <a:picLocks noChangeAspect="1"/>
          </p:cNvPicPr>
          <p:nvPr/>
        </p:nvPicPr>
        <p:blipFill>
          <a:blip r:embed="rId3"/>
          <a:stretch>
            <a:fillRect/>
          </a:stretch>
        </p:blipFill>
        <p:spPr>
          <a:xfrm>
            <a:off x="9131503" y="1489340"/>
            <a:ext cx="2974145" cy="3879319"/>
          </a:xfrm>
          <a:prstGeom prst="rect">
            <a:avLst/>
          </a:prstGeom>
        </p:spPr>
      </p:pic>
    </p:spTree>
    <p:extLst>
      <p:ext uri="{BB962C8B-B14F-4D97-AF65-F5344CB8AC3E}">
        <p14:creationId xmlns:p14="http://schemas.microsoft.com/office/powerpoint/2010/main" val="228641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0" y="1406747"/>
            <a:ext cx="9243628" cy="3816541"/>
          </a:xfrm>
        </p:spPr>
        <p:txBody>
          <a:bodyPr vert="horz" lIns="91440" tIns="45720" rIns="91440" bIns="45720" rtlCol="0">
            <a:noAutofit/>
          </a:bodyPr>
          <a:lstStyle/>
          <a:p>
            <a:pPr algn="l" eaLnBrk="1" hangingPunct="1"/>
            <a:r>
              <a:rPr lang="it-IT" altLang="it-IT" sz="2400" dirty="0">
                <a:solidFill>
                  <a:schemeClr val="tx1"/>
                </a:solidFill>
              </a:rPr>
              <a:t>Fattori che lo generano:</a:t>
            </a:r>
          </a:p>
          <a:p>
            <a:pPr algn="l" eaLnBrk="1" hangingPunct="1"/>
            <a:endParaRPr lang="it-IT" altLang="it-IT" sz="800" dirty="0">
              <a:solidFill>
                <a:schemeClr val="tx1"/>
              </a:solidFill>
            </a:endParaRPr>
          </a:p>
          <a:p>
            <a:pPr marL="971550" lvl="1" indent="-514350" algn="l" eaLnBrk="1" hangingPunct="1">
              <a:buFont typeface="Calibri" panose="020F0502020204030204" pitchFamily="34" charset="0"/>
              <a:buAutoNum type="arabicPeriod"/>
            </a:pPr>
            <a:r>
              <a:rPr lang="it-IT" altLang="it-IT" sz="2400" dirty="0">
                <a:solidFill>
                  <a:schemeClr val="tx1"/>
                </a:solidFill>
              </a:rPr>
              <a:t>ECCESSO DI LEGANTE</a:t>
            </a:r>
          </a:p>
          <a:p>
            <a:pPr marL="971550" lvl="1" indent="-514350" algn="l" eaLnBrk="1" hangingPunct="1">
              <a:buFont typeface="Calibri" panose="020F0502020204030204" pitchFamily="34" charset="0"/>
              <a:buAutoNum type="arabicPeriod"/>
            </a:pPr>
            <a:r>
              <a:rPr lang="it-IT" altLang="it-IT" sz="2400" dirty="0">
                <a:solidFill>
                  <a:schemeClr val="tx1"/>
                </a:solidFill>
              </a:rPr>
              <a:t>TIPOLOGIA/QUALITÀ DEI PIGMENTI</a:t>
            </a:r>
          </a:p>
          <a:p>
            <a:pPr marL="971550" lvl="1" indent="-514350" algn="l" eaLnBrk="1" hangingPunct="1">
              <a:buFont typeface="Calibri" panose="020F0502020204030204" pitchFamily="34" charset="0"/>
              <a:buAutoNum type="arabicPeriod"/>
            </a:pPr>
            <a:r>
              <a:rPr lang="it-IT" altLang="it-IT" sz="2400" dirty="0">
                <a:solidFill>
                  <a:schemeClr val="tx1"/>
                </a:solidFill>
              </a:rPr>
              <a:t>PRODOTTI PER ACCELERARE O RALLENTARE L’ASCIUGATURA (falsi, processi antichizzanti, pentimenti…)</a:t>
            </a:r>
          </a:p>
          <a:p>
            <a:pPr marL="971550" lvl="1" indent="-514350" algn="l" eaLnBrk="1" hangingPunct="1">
              <a:buFont typeface="Calibri" panose="020F0502020204030204" pitchFamily="34" charset="0"/>
              <a:buAutoNum type="arabicPeriod"/>
            </a:pPr>
            <a:r>
              <a:rPr lang="it-IT" altLang="it-IT" sz="2400" dirty="0">
                <a:solidFill>
                  <a:schemeClr val="tx1"/>
                </a:solidFill>
              </a:rPr>
              <a:t>SOVRAPPOSIZIONE DI STRATI PITTORICI NON ANCORA ASCIUTTI</a:t>
            </a:r>
          </a:p>
          <a:p>
            <a:pPr marL="971550" lvl="1" indent="-514350" algn="l" eaLnBrk="1" hangingPunct="1">
              <a:buFont typeface="Calibri" panose="020F0502020204030204" pitchFamily="34" charset="0"/>
              <a:buAutoNum type="arabicPeriod"/>
            </a:pPr>
            <a:r>
              <a:rPr lang="it-IT" altLang="it-IT" sz="2400" dirty="0">
                <a:solidFill>
                  <a:schemeClr val="tx1"/>
                </a:solidFill>
              </a:rPr>
              <a:t>INCOERENZA DEI MATERIALI UTILIZZATI</a:t>
            </a:r>
          </a:p>
          <a:p>
            <a:pPr marL="971550" lvl="1" indent="-514350" algn="l" eaLnBrk="1" hangingPunct="1">
              <a:buFont typeface="Calibri" panose="020F0502020204030204" pitchFamily="34" charset="0"/>
              <a:buAutoNum type="arabicPeriod"/>
            </a:pPr>
            <a:r>
              <a:rPr lang="it-IT" altLang="it-IT" sz="2400" dirty="0">
                <a:solidFill>
                  <a:schemeClr val="tx1"/>
                </a:solidFill>
              </a:rPr>
              <a:t>PREMATURA APPLICAZIONE DELLA VERNICE FINALE (TRASPARENTE)</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Facoltà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213926" y="5778171"/>
            <a:ext cx="4386263" cy="569387"/>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000" i="1" dirty="0">
                <a:latin typeface="Times New Roman" panose="02020603050405020304" pitchFamily="18" charset="0"/>
                <a:cs typeface="Times New Roman" panose="02020603050405020304" pitchFamily="18" charset="0"/>
              </a:rPr>
              <a:t>Cretti da essiccamento</a:t>
            </a:r>
          </a:p>
        </p:txBody>
      </p:sp>
      <p:pic>
        <p:nvPicPr>
          <p:cNvPr id="7" name="Immagine 6">
            <a:extLst>
              <a:ext uri="{FF2B5EF4-FFF2-40B4-BE49-F238E27FC236}">
                <a16:creationId xmlns:a16="http://schemas.microsoft.com/office/drawing/2014/main" id="{B291AE51-3189-E3E4-654B-C793AB9A1645}"/>
              </a:ext>
            </a:extLst>
          </p:cNvPr>
          <p:cNvPicPr>
            <a:picLocks noChangeAspect="1"/>
          </p:cNvPicPr>
          <p:nvPr/>
        </p:nvPicPr>
        <p:blipFill>
          <a:blip r:embed="rId3"/>
          <a:stretch>
            <a:fillRect/>
          </a:stretch>
        </p:blipFill>
        <p:spPr>
          <a:xfrm>
            <a:off x="9243628" y="1569888"/>
            <a:ext cx="2775185" cy="3601281"/>
          </a:xfrm>
          <a:prstGeom prst="rect">
            <a:avLst/>
          </a:prstGeom>
        </p:spPr>
      </p:pic>
    </p:spTree>
    <p:extLst>
      <p:ext uri="{BB962C8B-B14F-4D97-AF65-F5344CB8AC3E}">
        <p14:creationId xmlns:p14="http://schemas.microsoft.com/office/powerpoint/2010/main" val="14814272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1212</TotalTime>
  <Words>1931</Words>
  <Application>Microsoft Office PowerPoint</Application>
  <PresentationFormat>Widescreen</PresentationFormat>
  <Paragraphs>125</Paragraphs>
  <Slides>16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Calibri</vt:lpstr>
      <vt:lpstr>Calibri </vt:lpstr>
      <vt:lpstr>Calibri Light</vt:lpstr>
      <vt:lpstr>Times New Roman</vt:lpstr>
      <vt:lpstr>Wingdings</vt:lpstr>
      <vt:lpstr>Tema di Office</vt:lpstr>
      <vt:lpstr>DIAGNOSTICA PER I BENI CULTURALI   MEDIA, ARTI, CULTURE (LM-65)  Università di Teramo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16</cp:revision>
  <dcterms:created xsi:type="dcterms:W3CDTF">2022-04-26T11:54:05Z</dcterms:created>
  <dcterms:modified xsi:type="dcterms:W3CDTF">2023-08-04T18:23:20Z</dcterms:modified>
</cp:coreProperties>
</file>