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00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5" r:id="rId13"/>
    <p:sldId id="301" r:id="rId14"/>
    <p:sldId id="302" r:id="rId15"/>
    <p:sldId id="304" r:id="rId16"/>
    <p:sldId id="312" r:id="rId17"/>
    <p:sldId id="303" r:id="rId18"/>
    <p:sldId id="305" r:id="rId19"/>
    <p:sldId id="313" r:id="rId20"/>
    <p:sldId id="314" r:id="rId21"/>
    <p:sldId id="315" r:id="rId22"/>
    <p:sldId id="306" r:id="rId23"/>
    <p:sldId id="307" r:id="rId24"/>
    <p:sldId id="308" r:id="rId25"/>
    <p:sldId id="309" r:id="rId26"/>
    <p:sldId id="317" r:id="rId27"/>
    <p:sldId id="316" r:id="rId28"/>
    <p:sldId id="311" r:id="rId29"/>
    <p:sldId id="318" r:id="rId30"/>
    <p:sldId id="319" r:id="rId31"/>
    <p:sldId id="320" r:id="rId32"/>
  </p:sldIdLst>
  <p:sldSz cx="9144000" cy="6858000" type="screen4x3"/>
  <p:notesSz cx="6635750" cy="977265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08" autoAdjust="0"/>
    <p:restoredTop sz="85973"/>
  </p:normalViewPr>
  <p:slideViewPr>
    <p:cSldViewPr>
      <p:cViewPr varScale="1">
        <p:scale>
          <a:sx n="93" d="100"/>
          <a:sy n="93" d="100"/>
        </p:scale>
        <p:origin x="2296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11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F5BD0-5DF8-4385-992F-7F7B26741975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7CA5EEC-702E-4F60-878C-A6F43A2D8DAA}">
      <dgm:prSet/>
      <dgm:spPr/>
      <dgm:t>
        <a:bodyPr/>
        <a:lstStyle/>
        <a:p>
          <a:pPr>
            <a:defRPr b="1"/>
          </a:pPr>
          <a:r>
            <a:rPr lang="it-IT"/>
            <a:t>Scienza come impresa </a:t>
          </a:r>
          <a:r>
            <a:rPr lang="it-IT" i="1"/>
            <a:t>collettiva</a:t>
          </a:r>
          <a:endParaRPr lang="en-US"/>
        </a:p>
      </dgm:t>
    </dgm:pt>
    <dgm:pt modelId="{236C6579-87C1-40D4-A29D-484042D34E08}" type="parTrans" cxnId="{9705AFAC-10BB-494B-B674-2D91D83337D7}">
      <dgm:prSet/>
      <dgm:spPr/>
      <dgm:t>
        <a:bodyPr/>
        <a:lstStyle/>
        <a:p>
          <a:endParaRPr lang="en-US"/>
        </a:p>
      </dgm:t>
    </dgm:pt>
    <dgm:pt modelId="{27A1F3B9-0953-4760-AD04-0914E4FB0920}" type="sibTrans" cxnId="{9705AFAC-10BB-494B-B674-2D91D83337D7}">
      <dgm:prSet/>
      <dgm:spPr/>
      <dgm:t>
        <a:bodyPr/>
        <a:lstStyle/>
        <a:p>
          <a:endParaRPr lang="en-US"/>
        </a:p>
      </dgm:t>
    </dgm:pt>
    <dgm:pt modelId="{34B31AD0-4670-463F-A773-A641E203BDEA}">
      <dgm:prSet/>
      <dgm:spPr/>
      <dgm:t>
        <a:bodyPr/>
        <a:lstStyle/>
        <a:p>
          <a:pPr>
            <a:defRPr b="1"/>
          </a:pPr>
          <a:r>
            <a:rPr lang="it-IT"/>
            <a:t>Scienza come impresa </a:t>
          </a:r>
          <a:r>
            <a:rPr lang="it-IT" i="1"/>
            <a:t>progressiva</a:t>
          </a:r>
          <a:endParaRPr lang="en-US"/>
        </a:p>
      </dgm:t>
    </dgm:pt>
    <dgm:pt modelId="{FFA5585F-1F24-480F-8617-442E023004AC}" type="parTrans" cxnId="{7B7F2D8C-447B-4A8C-8311-4937238F85E3}">
      <dgm:prSet/>
      <dgm:spPr/>
      <dgm:t>
        <a:bodyPr/>
        <a:lstStyle/>
        <a:p>
          <a:endParaRPr lang="en-US"/>
        </a:p>
      </dgm:t>
    </dgm:pt>
    <dgm:pt modelId="{65D24C5B-D23A-46D8-8CB1-1B08EB74B13E}" type="sibTrans" cxnId="{7B7F2D8C-447B-4A8C-8311-4937238F85E3}">
      <dgm:prSet/>
      <dgm:spPr/>
      <dgm:t>
        <a:bodyPr/>
        <a:lstStyle/>
        <a:p>
          <a:endParaRPr lang="en-US"/>
        </a:p>
      </dgm:t>
    </dgm:pt>
    <dgm:pt modelId="{110BCA74-13C0-4AD1-AF60-27D5271A6E0E}">
      <dgm:prSet/>
      <dgm:spPr/>
      <dgm:t>
        <a:bodyPr/>
        <a:lstStyle/>
        <a:p>
          <a:r>
            <a:rPr lang="it-IT" i="1"/>
            <a:t>Chiarificazione concettuale</a:t>
          </a:r>
          <a:endParaRPr lang="en-US"/>
        </a:p>
      </dgm:t>
    </dgm:pt>
    <dgm:pt modelId="{BBA96BA2-2136-47EC-83F8-4ADDE5998214}" type="parTrans" cxnId="{0ACDED7A-773E-47E0-87B1-FF96053D277C}">
      <dgm:prSet/>
      <dgm:spPr/>
      <dgm:t>
        <a:bodyPr/>
        <a:lstStyle/>
        <a:p>
          <a:endParaRPr lang="en-US"/>
        </a:p>
      </dgm:t>
    </dgm:pt>
    <dgm:pt modelId="{9CEEF142-EC7C-4B76-AB4D-61B5200E491A}" type="sibTrans" cxnId="{0ACDED7A-773E-47E0-87B1-FF96053D277C}">
      <dgm:prSet/>
      <dgm:spPr/>
      <dgm:t>
        <a:bodyPr/>
        <a:lstStyle/>
        <a:p>
          <a:endParaRPr lang="en-US"/>
        </a:p>
      </dgm:t>
    </dgm:pt>
    <dgm:pt modelId="{DCC5A0CF-74AA-42E1-ACC8-6322A7A82970}">
      <dgm:prSet/>
      <dgm:spPr/>
      <dgm:t>
        <a:bodyPr/>
        <a:lstStyle/>
        <a:p>
          <a:r>
            <a:rPr lang="it-IT" i="1" dirty="0"/>
            <a:t>Descrizione dei fenomeni</a:t>
          </a:r>
          <a:endParaRPr lang="en-US" dirty="0"/>
        </a:p>
      </dgm:t>
    </dgm:pt>
    <dgm:pt modelId="{E401751A-22B8-45E2-9CEC-A9E1A07C8D6A}" type="parTrans" cxnId="{52D1D487-0F59-458E-B5E0-C0CD4E8E48AA}">
      <dgm:prSet/>
      <dgm:spPr/>
      <dgm:t>
        <a:bodyPr/>
        <a:lstStyle/>
        <a:p>
          <a:endParaRPr lang="en-US"/>
        </a:p>
      </dgm:t>
    </dgm:pt>
    <dgm:pt modelId="{F8631BCB-80D2-4758-9D62-EBE6CD65E08F}" type="sibTrans" cxnId="{52D1D487-0F59-458E-B5E0-C0CD4E8E48AA}">
      <dgm:prSet/>
      <dgm:spPr/>
      <dgm:t>
        <a:bodyPr/>
        <a:lstStyle/>
        <a:p>
          <a:endParaRPr lang="en-US"/>
        </a:p>
      </dgm:t>
    </dgm:pt>
    <dgm:pt modelId="{DFCD159D-68EC-4AAE-A47B-7686FA8E7771}">
      <dgm:prSet/>
      <dgm:spPr/>
      <dgm:t>
        <a:bodyPr/>
        <a:lstStyle/>
        <a:p>
          <a:r>
            <a:rPr lang="it-IT" i="1"/>
            <a:t>Causalità</a:t>
          </a:r>
          <a:endParaRPr lang="en-US"/>
        </a:p>
      </dgm:t>
    </dgm:pt>
    <dgm:pt modelId="{CBD938E6-442E-4BF0-A580-F5DD97155853}" type="parTrans" cxnId="{6EAE6014-FD14-4E64-8406-B603346FD92D}">
      <dgm:prSet/>
      <dgm:spPr/>
      <dgm:t>
        <a:bodyPr/>
        <a:lstStyle/>
        <a:p>
          <a:endParaRPr lang="en-US"/>
        </a:p>
      </dgm:t>
    </dgm:pt>
    <dgm:pt modelId="{6BCC1565-2801-4F5D-BBDF-CBF29337AC0B}" type="sibTrans" cxnId="{6EAE6014-FD14-4E64-8406-B603346FD92D}">
      <dgm:prSet/>
      <dgm:spPr/>
      <dgm:t>
        <a:bodyPr/>
        <a:lstStyle/>
        <a:p>
          <a:endParaRPr lang="en-US"/>
        </a:p>
      </dgm:t>
    </dgm:pt>
    <dgm:pt modelId="{41DD4D06-869F-4CDE-8EE0-7F3B76AF111D}">
      <dgm:prSet/>
      <dgm:spPr/>
      <dgm:t>
        <a:bodyPr/>
        <a:lstStyle/>
        <a:p>
          <a:pPr>
            <a:defRPr b="1"/>
          </a:pPr>
          <a:r>
            <a:rPr lang="it-IT"/>
            <a:t>Scienza come impresa </a:t>
          </a:r>
          <a:r>
            <a:rPr lang="it-IT" i="1"/>
            <a:t>pubblica:</a:t>
          </a:r>
          <a:endParaRPr lang="en-US"/>
        </a:p>
      </dgm:t>
    </dgm:pt>
    <dgm:pt modelId="{AAEC6041-AE92-4F90-97D6-46201EBC7E70}" type="parTrans" cxnId="{6EB8993F-2321-4D2D-9B65-97B0B9BD62BA}">
      <dgm:prSet/>
      <dgm:spPr/>
      <dgm:t>
        <a:bodyPr/>
        <a:lstStyle/>
        <a:p>
          <a:endParaRPr lang="en-US"/>
        </a:p>
      </dgm:t>
    </dgm:pt>
    <dgm:pt modelId="{9DE4FBE5-78A3-4275-A9A4-7964414E3F51}" type="sibTrans" cxnId="{6EB8993F-2321-4D2D-9B65-97B0B9BD62BA}">
      <dgm:prSet/>
      <dgm:spPr/>
      <dgm:t>
        <a:bodyPr/>
        <a:lstStyle/>
        <a:p>
          <a:endParaRPr lang="en-US"/>
        </a:p>
      </dgm:t>
    </dgm:pt>
    <dgm:pt modelId="{D6750DF4-1FC2-4C75-A7BF-9D58B94FDB06}">
      <dgm:prSet/>
      <dgm:spPr/>
      <dgm:t>
        <a:bodyPr/>
        <a:lstStyle/>
        <a:p>
          <a:r>
            <a:rPr lang="it-IT"/>
            <a:t>Controllabilità</a:t>
          </a:r>
          <a:endParaRPr lang="en-US"/>
        </a:p>
      </dgm:t>
    </dgm:pt>
    <dgm:pt modelId="{396654DB-8883-49BD-9F81-02DB058A5D16}" type="parTrans" cxnId="{AE319F16-2BB5-4DF5-9BAC-66A72598D832}">
      <dgm:prSet/>
      <dgm:spPr/>
      <dgm:t>
        <a:bodyPr/>
        <a:lstStyle/>
        <a:p>
          <a:endParaRPr lang="en-US"/>
        </a:p>
      </dgm:t>
    </dgm:pt>
    <dgm:pt modelId="{36193BEF-35A0-4D5C-8353-08257A5BE5A8}" type="sibTrans" cxnId="{AE319F16-2BB5-4DF5-9BAC-66A72598D832}">
      <dgm:prSet/>
      <dgm:spPr/>
      <dgm:t>
        <a:bodyPr/>
        <a:lstStyle/>
        <a:p>
          <a:endParaRPr lang="en-US"/>
        </a:p>
      </dgm:t>
    </dgm:pt>
    <dgm:pt modelId="{8C9E9B00-FD85-44FA-AAC8-E0E484E6E957}">
      <dgm:prSet/>
      <dgm:spPr/>
      <dgm:t>
        <a:bodyPr/>
        <a:lstStyle/>
        <a:p>
          <a:r>
            <a:rPr lang="it-IT"/>
            <a:t>Evidenza</a:t>
          </a:r>
          <a:endParaRPr lang="en-US"/>
        </a:p>
      </dgm:t>
    </dgm:pt>
    <dgm:pt modelId="{0FB255EF-CE53-4CA7-B7EE-B30C99907909}" type="parTrans" cxnId="{C17ED121-A472-4112-A996-E56100B8CF31}">
      <dgm:prSet/>
      <dgm:spPr/>
      <dgm:t>
        <a:bodyPr/>
        <a:lstStyle/>
        <a:p>
          <a:endParaRPr lang="en-US"/>
        </a:p>
      </dgm:t>
    </dgm:pt>
    <dgm:pt modelId="{EED830F2-CB41-434E-90BC-90E60D80924C}" type="sibTrans" cxnId="{C17ED121-A472-4112-A996-E56100B8CF31}">
      <dgm:prSet/>
      <dgm:spPr/>
      <dgm:t>
        <a:bodyPr/>
        <a:lstStyle/>
        <a:p>
          <a:endParaRPr lang="en-US"/>
        </a:p>
      </dgm:t>
    </dgm:pt>
    <dgm:pt modelId="{2549E07A-8BA4-48C4-9E9C-3ECB06B44D7D}" type="pres">
      <dgm:prSet presAssocID="{C5AF5BD0-5DF8-4385-992F-7F7B26741975}" presName="root" presStyleCnt="0">
        <dgm:presLayoutVars>
          <dgm:dir/>
          <dgm:resizeHandles val="exact"/>
        </dgm:presLayoutVars>
      </dgm:prSet>
      <dgm:spPr/>
    </dgm:pt>
    <dgm:pt modelId="{E5798479-7239-4FA0-84CE-4A2DD6DE5E46}" type="pres">
      <dgm:prSet presAssocID="{37CA5EEC-702E-4F60-878C-A6F43A2D8DAA}" presName="compNode" presStyleCnt="0"/>
      <dgm:spPr/>
    </dgm:pt>
    <dgm:pt modelId="{58D63462-F4F0-45EF-86C6-5512D1A4AE5D}" type="pres">
      <dgm:prSet presAssocID="{37CA5EEC-702E-4F60-878C-A6F43A2D8DAA}" presName="iconRect" presStyleLbl="node1" presStyleIdx="0" presStyleCnt="3" custLinFactNeighborX="78774" custLinFactNeighborY="-489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traccio"/>
        </a:ext>
      </dgm:extLst>
    </dgm:pt>
    <dgm:pt modelId="{C0ADD78F-F1E5-4015-BFB8-6AC9B1800F49}" type="pres">
      <dgm:prSet presAssocID="{37CA5EEC-702E-4F60-878C-A6F43A2D8DAA}" presName="iconSpace" presStyleCnt="0"/>
      <dgm:spPr/>
    </dgm:pt>
    <dgm:pt modelId="{56DAA2F2-E97D-4A64-BA2B-B5A1F44EB7CD}" type="pres">
      <dgm:prSet presAssocID="{37CA5EEC-702E-4F60-878C-A6F43A2D8DAA}" presName="parTx" presStyleLbl="revTx" presStyleIdx="0" presStyleCnt="6">
        <dgm:presLayoutVars>
          <dgm:chMax val="0"/>
          <dgm:chPref val="0"/>
        </dgm:presLayoutVars>
      </dgm:prSet>
      <dgm:spPr/>
    </dgm:pt>
    <dgm:pt modelId="{C87DE94B-92D9-4D59-9A2D-4631CF59A080}" type="pres">
      <dgm:prSet presAssocID="{37CA5EEC-702E-4F60-878C-A6F43A2D8DAA}" presName="txSpace" presStyleCnt="0"/>
      <dgm:spPr/>
    </dgm:pt>
    <dgm:pt modelId="{19763910-1F29-4A4E-B2A8-E491A0B367C2}" type="pres">
      <dgm:prSet presAssocID="{37CA5EEC-702E-4F60-878C-A6F43A2D8DAA}" presName="desTx" presStyleLbl="revTx" presStyleIdx="1" presStyleCnt="6">
        <dgm:presLayoutVars/>
      </dgm:prSet>
      <dgm:spPr/>
    </dgm:pt>
    <dgm:pt modelId="{5E8EA3B7-00BE-475D-8931-5891F12B0D91}" type="pres">
      <dgm:prSet presAssocID="{27A1F3B9-0953-4760-AD04-0914E4FB0920}" presName="sibTrans" presStyleCnt="0"/>
      <dgm:spPr/>
    </dgm:pt>
    <dgm:pt modelId="{6AF33516-7B89-446C-801B-00E0ED7E49EB}" type="pres">
      <dgm:prSet presAssocID="{34B31AD0-4670-463F-A773-A641E203BDEA}" presName="compNode" presStyleCnt="0"/>
      <dgm:spPr/>
    </dgm:pt>
    <dgm:pt modelId="{FAB2F50D-241A-4FBB-9CB4-C25424DC7826}" type="pres">
      <dgm:prSet presAssocID="{34B31AD0-4670-463F-A773-A641E203BDEA}" presName="iconRect" presStyleLbl="node1" presStyleIdx="1" presStyleCnt="3" custLinFactNeighborX="28064" custLinFactNeighborY="302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mande"/>
        </a:ext>
      </dgm:extLst>
    </dgm:pt>
    <dgm:pt modelId="{EDC30880-05A1-4E79-9552-D748A46EB333}" type="pres">
      <dgm:prSet presAssocID="{34B31AD0-4670-463F-A773-A641E203BDEA}" presName="iconSpace" presStyleCnt="0"/>
      <dgm:spPr/>
    </dgm:pt>
    <dgm:pt modelId="{0B768B2E-26FE-4441-B1C3-E72350302CCB}" type="pres">
      <dgm:prSet presAssocID="{34B31AD0-4670-463F-A773-A641E203BDEA}" presName="parTx" presStyleLbl="revTx" presStyleIdx="2" presStyleCnt="6">
        <dgm:presLayoutVars>
          <dgm:chMax val="0"/>
          <dgm:chPref val="0"/>
        </dgm:presLayoutVars>
      </dgm:prSet>
      <dgm:spPr/>
    </dgm:pt>
    <dgm:pt modelId="{BA2EB41B-0978-4E60-BCC3-C0B60323815F}" type="pres">
      <dgm:prSet presAssocID="{34B31AD0-4670-463F-A773-A641E203BDEA}" presName="txSpace" presStyleCnt="0"/>
      <dgm:spPr/>
    </dgm:pt>
    <dgm:pt modelId="{54BAD8A7-4FCC-42F0-8F5C-9E5DA31839CB}" type="pres">
      <dgm:prSet presAssocID="{34B31AD0-4670-463F-A773-A641E203BDEA}" presName="desTx" presStyleLbl="revTx" presStyleIdx="3" presStyleCnt="6">
        <dgm:presLayoutVars/>
      </dgm:prSet>
      <dgm:spPr/>
    </dgm:pt>
    <dgm:pt modelId="{2F8FA931-629B-4AC3-A678-3BA0C0E4023A}" type="pres">
      <dgm:prSet presAssocID="{65D24C5B-D23A-46D8-8CB1-1B08EB74B13E}" presName="sibTrans" presStyleCnt="0"/>
      <dgm:spPr/>
    </dgm:pt>
    <dgm:pt modelId="{9B62EB5F-83F0-4CA2-BF9E-7CDEA634D9B6}" type="pres">
      <dgm:prSet presAssocID="{41DD4D06-869F-4CDE-8EE0-7F3B76AF111D}" presName="compNode" presStyleCnt="0"/>
      <dgm:spPr/>
    </dgm:pt>
    <dgm:pt modelId="{77C123A5-70ED-4F72-AFBB-873F477E482E}" type="pres">
      <dgm:prSet presAssocID="{41DD4D06-869F-4CDE-8EE0-7F3B76AF111D}" presName="iconRect" presStyleLbl="node1" presStyleIdx="2" presStyleCnt="3" custLinFactNeighborX="46243" custLinFactNeighborY="302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iornale"/>
        </a:ext>
      </dgm:extLst>
    </dgm:pt>
    <dgm:pt modelId="{5EA158B0-C0A8-47DB-97E4-91AEAC183DD6}" type="pres">
      <dgm:prSet presAssocID="{41DD4D06-869F-4CDE-8EE0-7F3B76AF111D}" presName="iconSpace" presStyleCnt="0"/>
      <dgm:spPr/>
    </dgm:pt>
    <dgm:pt modelId="{AA16DFEF-5DB2-4F64-A5CF-17DA589D3DF2}" type="pres">
      <dgm:prSet presAssocID="{41DD4D06-869F-4CDE-8EE0-7F3B76AF111D}" presName="parTx" presStyleLbl="revTx" presStyleIdx="4" presStyleCnt="6">
        <dgm:presLayoutVars>
          <dgm:chMax val="0"/>
          <dgm:chPref val="0"/>
        </dgm:presLayoutVars>
      </dgm:prSet>
      <dgm:spPr/>
    </dgm:pt>
    <dgm:pt modelId="{B39A1815-6E06-4C3A-8027-B490DEF8AB38}" type="pres">
      <dgm:prSet presAssocID="{41DD4D06-869F-4CDE-8EE0-7F3B76AF111D}" presName="txSpace" presStyleCnt="0"/>
      <dgm:spPr/>
    </dgm:pt>
    <dgm:pt modelId="{5482FE74-3429-4BBF-B684-24AE54D4F677}" type="pres">
      <dgm:prSet presAssocID="{41DD4D06-869F-4CDE-8EE0-7F3B76AF111D}" presName="desTx" presStyleLbl="revTx" presStyleIdx="5" presStyleCnt="6">
        <dgm:presLayoutVars/>
      </dgm:prSet>
      <dgm:spPr/>
    </dgm:pt>
  </dgm:ptLst>
  <dgm:cxnLst>
    <dgm:cxn modelId="{6A1B430A-C306-42DE-A3FC-4B561E6D22F2}" type="presOf" srcId="{DCC5A0CF-74AA-42E1-ACC8-6322A7A82970}" destId="{54BAD8A7-4FCC-42F0-8F5C-9E5DA31839CB}" srcOrd="0" destOrd="1" presId="urn:microsoft.com/office/officeart/2018/2/layout/IconLabelDescriptionList"/>
    <dgm:cxn modelId="{6EAE6014-FD14-4E64-8406-B603346FD92D}" srcId="{34B31AD0-4670-463F-A773-A641E203BDEA}" destId="{DFCD159D-68EC-4AAE-A47B-7686FA8E7771}" srcOrd="2" destOrd="0" parTransId="{CBD938E6-442E-4BF0-A580-F5DD97155853}" sibTransId="{6BCC1565-2801-4F5D-BBDF-CBF29337AC0B}"/>
    <dgm:cxn modelId="{2BF6D714-3EBD-4857-A8FD-FA3C4B2D0859}" type="presOf" srcId="{37CA5EEC-702E-4F60-878C-A6F43A2D8DAA}" destId="{56DAA2F2-E97D-4A64-BA2B-B5A1F44EB7CD}" srcOrd="0" destOrd="0" presId="urn:microsoft.com/office/officeart/2018/2/layout/IconLabelDescriptionList"/>
    <dgm:cxn modelId="{AE319F16-2BB5-4DF5-9BAC-66A72598D832}" srcId="{41DD4D06-869F-4CDE-8EE0-7F3B76AF111D}" destId="{D6750DF4-1FC2-4C75-A7BF-9D58B94FDB06}" srcOrd="0" destOrd="0" parTransId="{396654DB-8883-49BD-9F81-02DB058A5D16}" sibTransId="{36193BEF-35A0-4D5C-8353-08257A5BE5A8}"/>
    <dgm:cxn modelId="{CBC5C31D-5565-4583-8C07-2BFF426D9FEC}" type="presOf" srcId="{D6750DF4-1FC2-4C75-A7BF-9D58B94FDB06}" destId="{5482FE74-3429-4BBF-B684-24AE54D4F677}" srcOrd="0" destOrd="0" presId="urn:microsoft.com/office/officeart/2018/2/layout/IconLabelDescriptionList"/>
    <dgm:cxn modelId="{602FC71E-E79B-4D60-845A-A815A139D83F}" type="presOf" srcId="{110BCA74-13C0-4AD1-AF60-27D5271A6E0E}" destId="{54BAD8A7-4FCC-42F0-8F5C-9E5DA31839CB}" srcOrd="0" destOrd="0" presId="urn:microsoft.com/office/officeart/2018/2/layout/IconLabelDescriptionList"/>
    <dgm:cxn modelId="{C17ED121-A472-4112-A996-E56100B8CF31}" srcId="{41DD4D06-869F-4CDE-8EE0-7F3B76AF111D}" destId="{8C9E9B00-FD85-44FA-AAC8-E0E484E6E957}" srcOrd="1" destOrd="0" parTransId="{0FB255EF-CE53-4CA7-B7EE-B30C99907909}" sibTransId="{EED830F2-CB41-434E-90BC-90E60D80924C}"/>
    <dgm:cxn modelId="{6EB8993F-2321-4D2D-9B65-97B0B9BD62BA}" srcId="{C5AF5BD0-5DF8-4385-992F-7F7B26741975}" destId="{41DD4D06-869F-4CDE-8EE0-7F3B76AF111D}" srcOrd="2" destOrd="0" parTransId="{AAEC6041-AE92-4F90-97D6-46201EBC7E70}" sibTransId="{9DE4FBE5-78A3-4275-A9A4-7964414E3F51}"/>
    <dgm:cxn modelId="{89B4DB4E-AEB2-48B6-ADDD-A2359DE9B32C}" type="presOf" srcId="{8C9E9B00-FD85-44FA-AAC8-E0E484E6E957}" destId="{5482FE74-3429-4BBF-B684-24AE54D4F677}" srcOrd="0" destOrd="1" presId="urn:microsoft.com/office/officeart/2018/2/layout/IconLabelDescriptionList"/>
    <dgm:cxn modelId="{0ACDED7A-773E-47E0-87B1-FF96053D277C}" srcId="{34B31AD0-4670-463F-A773-A641E203BDEA}" destId="{110BCA74-13C0-4AD1-AF60-27D5271A6E0E}" srcOrd="0" destOrd="0" parTransId="{BBA96BA2-2136-47EC-83F8-4ADDE5998214}" sibTransId="{9CEEF142-EC7C-4B76-AB4D-61B5200E491A}"/>
    <dgm:cxn modelId="{52D1D487-0F59-458E-B5E0-C0CD4E8E48AA}" srcId="{34B31AD0-4670-463F-A773-A641E203BDEA}" destId="{DCC5A0CF-74AA-42E1-ACC8-6322A7A82970}" srcOrd="1" destOrd="0" parTransId="{E401751A-22B8-45E2-9CEC-A9E1A07C8D6A}" sibTransId="{F8631BCB-80D2-4758-9D62-EBE6CD65E08F}"/>
    <dgm:cxn modelId="{7B7F2D8C-447B-4A8C-8311-4937238F85E3}" srcId="{C5AF5BD0-5DF8-4385-992F-7F7B26741975}" destId="{34B31AD0-4670-463F-A773-A641E203BDEA}" srcOrd="1" destOrd="0" parTransId="{FFA5585F-1F24-480F-8617-442E023004AC}" sibTransId="{65D24C5B-D23A-46D8-8CB1-1B08EB74B13E}"/>
    <dgm:cxn modelId="{99B8938D-D414-4D1F-984B-05EA7AD35122}" type="presOf" srcId="{DFCD159D-68EC-4AAE-A47B-7686FA8E7771}" destId="{54BAD8A7-4FCC-42F0-8F5C-9E5DA31839CB}" srcOrd="0" destOrd="2" presId="urn:microsoft.com/office/officeart/2018/2/layout/IconLabelDescriptionList"/>
    <dgm:cxn modelId="{0965F1A5-1AC8-4D66-8252-3E35D4DBCD9A}" type="presOf" srcId="{41DD4D06-869F-4CDE-8EE0-7F3B76AF111D}" destId="{AA16DFEF-5DB2-4F64-A5CF-17DA589D3DF2}" srcOrd="0" destOrd="0" presId="urn:microsoft.com/office/officeart/2018/2/layout/IconLabelDescriptionList"/>
    <dgm:cxn modelId="{9705AFAC-10BB-494B-B674-2D91D83337D7}" srcId="{C5AF5BD0-5DF8-4385-992F-7F7B26741975}" destId="{37CA5EEC-702E-4F60-878C-A6F43A2D8DAA}" srcOrd="0" destOrd="0" parTransId="{236C6579-87C1-40D4-A29D-484042D34E08}" sibTransId="{27A1F3B9-0953-4760-AD04-0914E4FB0920}"/>
    <dgm:cxn modelId="{95DC97B9-E2D0-4677-9D02-500F643CE802}" type="presOf" srcId="{C5AF5BD0-5DF8-4385-992F-7F7B26741975}" destId="{2549E07A-8BA4-48C4-9E9C-3ECB06B44D7D}" srcOrd="0" destOrd="0" presId="urn:microsoft.com/office/officeart/2018/2/layout/IconLabelDescriptionList"/>
    <dgm:cxn modelId="{5BC687F3-0333-451A-B7BE-319B56E77C26}" type="presOf" srcId="{34B31AD0-4670-463F-A773-A641E203BDEA}" destId="{0B768B2E-26FE-4441-B1C3-E72350302CCB}" srcOrd="0" destOrd="0" presId="urn:microsoft.com/office/officeart/2018/2/layout/IconLabelDescriptionList"/>
    <dgm:cxn modelId="{3A2EBB46-D719-48E9-8D2C-B85514C6D3A6}" type="presParOf" srcId="{2549E07A-8BA4-48C4-9E9C-3ECB06B44D7D}" destId="{E5798479-7239-4FA0-84CE-4A2DD6DE5E46}" srcOrd="0" destOrd="0" presId="urn:microsoft.com/office/officeart/2018/2/layout/IconLabelDescriptionList"/>
    <dgm:cxn modelId="{CFC608AC-92EF-4F7C-BF8F-BA0F4FCE78F4}" type="presParOf" srcId="{E5798479-7239-4FA0-84CE-4A2DD6DE5E46}" destId="{58D63462-F4F0-45EF-86C6-5512D1A4AE5D}" srcOrd="0" destOrd="0" presId="urn:microsoft.com/office/officeart/2018/2/layout/IconLabelDescriptionList"/>
    <dgm:cxn modelId="{CC955467-3A73-4FF9-BFD3-C913DF90D776}" type="presParOf" srcId="{E5798479-7239-4FA0-84CE-4A2DD6DE5E46}" destId="{C0ADD78F-F1E5-4015-BFB8-6AC9B1800F49}" srcOrd="1" destOrd="0" presId="urn:microsoft.com/office/officeart/2018/2/layout/IconLabelDescriptionList"/>
    <dgm:cxn modelId="{6D88D616-9411-42BB-87C2-FA245F58CDF2}" type="presParOf" srcId="{E5798479-7239-4FA0-84CE-4A2DD6DE5E46}" destId="{56DAA2F2-E97D-4A64-BA2B-B5A1F44EB7CD}" srcOrd="2" destOrd="0" presId="urn:microsoft.com/office/officeart/2018/2/layout/IconLabelDescriptionList"/>
    <dgm:cxn modelId="{F67D70FF-D162-47E1-A2B9-22FC88140E9C}" type="presParOf" srcId="{E5798479-7239-4FA0-84CE-4A2DD6DE5E46}" destId="{C87DE94B-92D9-4D59-9A2D-4631CF59A080}" srcOrd="3" destOrd="0" presId="urn:microsoft.com/office/officeart/2018/2/layout/IconLabelDescriptionList"/>
    <dgm:cxn modelId="{A597093C-5A79-43EE-828E-BDF900DF44F6}" type="presParOf" srcId="{E5798479-7239-4FA0-84CE-4A2DD6DE5E46}" destId="{19763910-1F29-4A4E-B2A8-E491A0B367C2}" srcOrd="4" destOrd="0" presId="urn:microsoft.com/office/officeart/2018/2/layout/IconLabelDescriptionList"/>
    <dgm:cxn modelId="{2639602A-13D1-4807-8FEC-159A6251F48B}" type="presParOf" srcId="{2549E07A-8BA4-48C4-9E9C-3ECB06B44D7D}" destId="{5E8EA3B7-00BE-475D-8931-5891F12B0D91}" srcOrd="1" destOrd="0" presId="urn:microsoft.com/office/officeart/2018/2/layout/IconLabelDescriptionList"/>
    <dgm:cxn modelId="{DEA051E0-1D40-4160-ABB7-56452015D41A}" type="presParOf" srcId="{2549E07A-8BA4-48C4-9E9C-3ECB06B44D7D}" destId="{6AF33516-7B89-446C-801B-00E0ED7E49EB}" srcOrd="2" destOrd="0" presId="urn:microsoft.com/office/officeart/2018/2/layout/IconLabelDescriptionList"/>
    <dgm:cxn modelId="{F45C2A3E-A838-4BC2-B369-97AA57F7F8FB}" type="presParOf" srcId="{6AF33516-7B89-446C-801B-00E0ED7E49EB}" destId="{FAB2F50D-241A-4FBB-9CB4-C25424DC7826}" srcOrd="0" destOrd="0" presId="urn:microsoft.com/office/officeart/2018/2/layout/IconLabelDescriptionList"/>
    <dgm:cxn modelId="{786987CF-5C8A-4513-A1BF-399E11D5FE34}" type="presParOf" srcId="{6AF33516-7B89-446C-801B-00E0ED7E49EB}" destId="{EDC30880-05A1-4E79-9552-D748A46EB333}" srcOrd="1" destOrd="0" presId="urn:microsoft.com/office/officeart/2018/2/layout/IconLabelDescriptionList"/>
    <dgm:cxn modelId="{66EB2589-592F-42B7-B097-BCCD325566B1}" type="presParOf" srcId="{6AF33516-7B89-446C-801B-00E0ED7E49EB}" destId="{0B768B2E-26FE-4441-B1C3-E72350302CCB}" srcOrd="2" destOrd="0" presId="urn:microsoft.com/office/officeart/2018/2/layout/IconLabelDescriptionList"/>
    <dgm:cxn modelId="{03108EE8-841C-4E5B-B63C-8B3741BF65F4}" type="presParOf" srcId="{6AF33516-7B89-446C-801B-00E0ED7E49EB}" destId="{BA2EB41B-0978-4E60-BCC3-C0B60323815F}" srcOrd="3" destOrd="0" presId="urn:microsoft.com/office/officeart/2018/2/layout/IconLabelDescriptionList"/>
    <dgm:cxn modelId="{02110994-AB2C-449A-B655-39DDC44EBA65}" type="presParOf" srcId="{6AF33516-7B89-446C-801B-00E0ED7E49EB}" destId="{54BAD8A7-4FCC-42F0-8F5C-9E5DA31839CB}" srcOrd="4" destOrd="0" presId="urn:microsoft.com/office/officeart/2018/2/layout/IconLabelDescriptionList"/>
    <dgm:cxn modelId="{DEBECF07-3252-4A4D-87D7-CBFDDC4977A9}" type="presParOf" srcId="{2549E07A-8BA4-48C4-9E9C-3ECB06B44D7D}" destId="{2F8FA931-629B-4AC3-A678-3BA0C0E4023A}" srcOrd="3" destOrd="0" presId="urn:microsoft.com/office/officeart/2018/2/layout/IconLabelDescriptionList"/>
    <dgm:cxn modelId="{056B2708-9E0D-4987-87CD-27810C57CA93}" type="presParOf" srcId="{2549E07A-8BA4-48C4-9E9C-3ECB06B44D7D}" destId="{9B62EB5F-83F0-4CA2-BF9E-7CDEA634D9B6}" srcOrd="4" destOrd="0" presId="urn:microsoft.com/office/officeart/2018/2/layout/IconLabelDescriptionList"/>
    <dgm:cxn modelId="{3969C5C4-B4FF-4281-9C55-DF169B14C703}" type="presParOf" srcId="{9B62EB5F-83F0-4CA2-BF9E-7CDEA634D9B6}" destId="{77C123A5-70ED-4F72-AFBB-873F477E482E}" srcOrd="0" destOrd="0" presId="urn:microsoft.com/office/officeart/2018/2/layout/IconLabelDescriptionList"/>
    <dgm:cxn modelId="{4F25107E-1528-4B18-90C9-8CFB7F9F6231}" type="presParOf" srcId="{9B62EB5F-83F0-4CA2-BF9E-7CDEA634D9B6}" destId="{5EA158B0-C0A8-47DB-97E4-91AEAC183DD6}" srcOrd="1" destOrd="0" presId="urn:microsoft.com/office/officeart/2018/2/layout/IconLabelDescriptionList"/>
    <dgm:cxn modelId="{70D6678C-488C-4F09-9323-729536DEB7A8}" type="presParOf" srcId="{9B62EB5F-83F0-4CA2-BF9E-7CDEA634D9B6}" destId="{AA16DFEF-5DB2-4F64-A5CF-17DA589D3DF2}" srcOrd="2" destOrd="0" presId="urn:microsoft.com/office/officeart/2018/2/layout/IconLabelDescriptionList"/>
    <dgm:cxn modelId="{162FE0E7-7A16-4ADD-8B68-B89961549D84}" type="presParOf" srcId="{9B62EB5F-83F0-4CA2-BF9E-7CDEA634D9B6}" destId="{B39A1815-6E06-4C3A-8027-B490DEF8AB38}" srcOrd="3" destOrd="0" presId="urn:microsoft.com/office/officeart/2018/2/layout/IconLabelDescriptionList"/>
    <dgm:cxn modelId="{44FA88FF-C262-49DD-8A4A-7E50978588C7}" type="presParOf" srcId="{9B62EB5F-83F0-4CA2-BF9E-7CDEA634D9B6}" destId="{5482FE74-3429-4BBF-B684-24AE54D4F677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D63462-F4F0-45EF-86C6-5512D1A4AE5D}">
      <dsp:nvSpPr>
        <dsp:cNvPr id="0" name=""/>
        <dsp:cNvSpPr/>
      </dsp:nvSpPr>
      <dsp:spPr>
        <a:xfrm>
          <a:off x="720076" y="1216145"/>
          <a:ext cx="909562" cy="909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AA2F2-E97D-4A64-BA2B-B5A1F44EB7CD}">
      <dsp:nvSpPr>
        <dsp:cNvPr id="0" name=""/>
        <dsp:cNvSpPr/>
      </dsp:nvSpPr>
      <dsp:spPr>
        <a:xfrm>
          <a:off x="3577" y="2258955"/>
          <a:ext cx="2598750" cy="38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it-IT" sz="1500" kern="1200"/>
            <a:t>Scienza come impresa </a:t>
          </a:r>
          <a:r>
            <a:rPr lang="it-IT" sz="1500" i="1" kern="1200"/>
            <a:t>collettiva</a:t>
          </a:r>
          <a:endParaRPr lang="en-US" sz="1500" kern="1200"/>
        </a:p>
      </dsp:txBody>
      <dsp:txXfrm>
        <a:off x="3577" y="2258955"/>
        <a:ext cx="2598750" cy="389812"/>
      </dsp:txXfrm>
    </dsp:sp>
    <dsp:sp modelId="{19763910-1F29-4A4E-B2A8-E491A0B367C2}">
      <dsp:nvSpPr>
        <dsp:cNvPr id="0" name=""/>
        <dsp:cNvSpPr/>
      </dsp:nvSpPr>
      <dsp:spPr>
        <a:xfrm>
          <a:off x="3577" y="2690026"/>
          <a:ext cx="2598750" cy="63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2F50D-241A-4FBB-9CB4-C25424DC7826}">
      <dsp:nvSpPr>
        <dsp:cNvPr id="0" name=""/>
        <dsp:cNvSpPr/>
      </dsp:nvSpPr>
      <dsp:spPr>
        <a:xfrm>
          <a:off x="3312368" y="1288155"/>
          <a:ext cx="909562" cy="909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68B2E-26FE-4441-B1C3-E72350302CCB}">
      <dsp:nvSpPr>
        <dsp:cNvPr id="0" name=""/>
        <dsp:cNvSpPr/>
      </dsp:nvSpPr>
      <dsp:spPr>
        <a:xfrm>
          <a:off x="3057108" y="2258955"/>
          <a:ext cx="2598750" cy="38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it-IT" sz="1500" kern="1200"/>
            <a:t>Scienza come impresa </a:t>
          </a:r>
          <a:r>
            <a:rPr lang="it-IT" sz="1500" i="1" kern="1200"/>
            <a:t>progressiva</a:t>
          </a:r>
          <a:endParaRPr lang="en-US" sz="1500" kern="1200"/>
        </a:p>
      </dsp:txBody>
      <dsp:txXfrm>
        <a:off x="3057108" y="2258955"/>
        <a:ext cx="2598750" cy="389812"/>
      </dsp:txXfrm>
    </dsp:sp>
    <dsp:sp modelId="{54BAD8A7-4FCC-42F0-8F5C-9E5DA31839CB}">
      <dsp:nvSpPr>
        <dsp:cNvPr id="0" name=""/>
        <dsp:cNvSpPr/>
      </dsp:nvSpPr>
      <dsp:spPr>
        <a:xfrm>
          <a:off x="3057108" y="2690026"/>
          <a:ext cx="2598750" cy="63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i="1" kern="1200"/>
            <a:t>Chiarificazione concettuale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i="1" kern="1200" dirty="0"/>
            <a:t>Descrizione dei fenomeni</a:t>
          </a: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i="1" kern="1200"/>
            <a:t>Causalità</a:t>
          </a:r>
          <a:endParaRPr lang="en-US" sz="1200" kern="1200"/>
        </a:p>
      </dsp:txBody>
      <dsp:txXfrm>
        <a:off x="3057108" y="2690026"/>
        <a:ext cx="2598750" cy="633600"/>
      </dsp:txXfrm>
    </dsp:sp>
    <dsp:sp modelId="{77C123A5-70ED-4F72-AFBB-873F477E482E}">
      <dsp:nvSpPr>
        <dsp:cNvPr id="0" name=""/>
        <dsp:cNvSpPr/>
      </dsp:nvSpPr>
      <dsp:spPr>
        <a:xfrm>
          <a:off x="6531249" y="1288155"/>
          <a:ext cx="909562" cy="909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16DFEF-5DB2-4F64-A5CF-17DA589D3DF2}">
      <dsp:nvSpPr>
        <dsp:cNvPr id="0" name=""/>
        <dsp:cNvSpPr/>
      </dsp:nvSpPr>
      <dsp:spPr>
        <a:xfrm>
          <a:off x="6110640" y="2258955"/>
          <a:ext cx="2598750" cy="389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it-IT" sz="1500" kern="1200"/>
            <a:t>Scienza come impresa </a:t>
          </a:r>
          <a:r>
            <a:rPr lang="it-IT" sz="1500" i="1" kern="1200"/>
            <a:t>pubblica:</a:t>
          </a:r>
          <a:endParaRPr lang="en-US" sz="1500" kern="1200"/>
        </a:p>
      </dsp:txBody>
      <dsp:txXfrm>
        <a:off x="6110640" y="2258955"/>
        <a:ext cx="2598750" cy="389812"/>
      </dsp:txXfrm>
    </dsp:sp>
    <dsp:sp modelId="{5482FE74-3429-4BBF-B684-24AE54D4F677}">
      <dsp:nvSpPr>
        <dsp:cNvPr id="0" name=""/>
        <dsp:cNvSpPr/>
      </dsp:nvSpPr>
      <dsp:spPr>
        <a:xfrm>
          <a:off x="6110640" y="2690026"/>
          <a:ext cx="2598750" cy="63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Controllabilità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Evidenza</a:t>
          </a:r>
          <a:endParaRPr lang="en-US" sz="1200" kern="1200"/>
        </a:p>
      </dsp:txBody>
      <dsp:txXfrm>
        <a:off x="6110640" y="2690026"/>
        <a:ext cx="2598750" cy="633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5F3936F-EB3B-E44A-BFBA-899E0A993B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4963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C8DBB4A-7A78-6249-9C21-A77EB2AB442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0788" y="0"/>
            <a:ext cx="2874962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8F285370-F72B-5746-9D56-D51073B3A12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74963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B4479736-5CBD-3A41-B344-EEEF8121D4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0788" y="9283700"/>
            <a:ext cx="2874962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6AA815-5A7B-004D-834A-754E4F15C46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8544D31-A6BA-F04A-BC92-A79A98A1E9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9CFB897-6EF7-7B4A-BD62-5CE2BAB4B90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33800" y="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2F4C6A1D-2EB1-B340-A7F4-44E53EE74D5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F5F8E846-DCB5-204B-88B6-8A2F1118B20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4800600" cy="441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983351CB-133B-9A42-9D2F-EF9FD2AB26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6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C2F1E607-BF7E-FE4B-B363-FFC2A3B90D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9296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1CD471C-D05E-024A-A0C1-DC4378FAD6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200" dirty="0"/>
              <a:t>Cartesio: semplificazione mediante divisione in parti o settori od esame di determinati settori del problema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CD471C-D05E-024A-A0C1-DC4378FAD6CF}" type="slidenum">
              <a:rPr lang="it-IT" altLang="it-IT" smtClean="0"/>
              <a:pPr>
                <a:defRPr/>
              </a:pPr>
              <a:t>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7251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CD471C-D05E-024A-A0C1-DC4378FAD6CF}" type="slidenum">
              <a:rPr lang="it-IT" altLang="it-IT" smtClean="0"/>
              <a:pPr>
                <a:defRPr/>
              </a:pPr>
              <a:t>14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4204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Il </a:t>
            </a:r>
            <a:r>
              <a:rPr lang="en-GB" dirty="0" err="1"/>
              <a:t>reddito</a:t>
            </a:r>
            <a:r>
              <a:rPr lang="en-GB" dirty="0"/>
              <a:t> di </a:t>
            </a:r>
            <a:r>
              <a:rPr lang="en-GB" dirty="0" err="1"/>
              <a:t>una</a:t>
            </a:r>
            <a:r>
              <a:rPr lang="en-GB" dirty="0"/>
              <a:t> persona </a:t>
            </a:r>
            <a:r>
              <a:rPr lang="en-GB" dirty="0" err="1"/>
              <a:t>è</a:t>
            </a:r>
            <a:r>
              <a:rPr lang="en-GB" dirty="0"/>
              <a:t> </a:t>
            </a:r>
            <a:r>
              <a:rPr lang="en-GB" dirty="0" err="1"/>
              <a:t>influenzato</a:t>
            </a:r>
            <a:r>
              <a:rPr lang="en-GB" dirty="0"/>
              <a:t> dal </a:t>
            </a:r>
            <a:r>
              <a:rPr lang="en-GB" dirty="0" err="1"/>
              <a:t>titolo</a:t>
            </a:r>
            <a:r>
              <a:rPr lang="en-GB" dirty="0"/>
              <a:t> di studio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CD471C-D05E-024A-A0C1-DC4378FAD6CF}" type="slidenum">
              <a:rPr lang="it-IT" altLang="it-IT" smtClean="0"/>
              <a:pPr>
                <a:defRPr/>
              </a:pPr>
              <a:t>15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7900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/>
              <a:t>Vi è grande varietà dietro la nozione di concetto. 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CD471C-D05E-024A-A0C1-DC4378FAD6CF}" type="slidenum">
              <a:rPr lang="it-IT" altLang="it-IT" smtClean="0"/>
              <a:pPr>
                <a:defRPr/>
              </a:pPr>
              <a:t>19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78143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I concetti sono i “mattoni fondamentali” con i quali possiamo rappresentare la </a:t>
            </a:r>
            <a:r>
              <a:rPr lang="it-IT" sz="120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realta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̀ (la </a:t>
            </a:r>
            <a:r>
              <a:rPr lang="it-IT" sz="1200" kern="1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realta</a:t>
            </a:r>
            <a:r>
              <a:rPr lang="it-IT" sz="12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̀ è il “Mondo 1” di Popper) </a:t>
            </a:r>
            <a:endParaRPr lang="it-IT" dirty="0">
              <a:effectLst/>
            </a:endParaRP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CD471C-D05E-024A-A0C1-DC4378FAD6CF}" type="slidenum">
              <a:rPr lang="it-IT" altLang="it-IT" smtClean="0"/>
              <a:pPr>
                <a:defRPr/>
              </a:pPr>
              <a:t>21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0145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0CED1B-D254-3743-8025-52465F7BFF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AA0152-92D3-694D-BD8D-8041625AE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3ABD35-36C4-8840-ADB8-C7648D2840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3F340-B7ED-9643-8809-CE9378E8459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922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438BB5-ABA5-C542-B320-5FA9E5C7B2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486B26-69C1-4D49-A9CB-FF22AD6F76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2C6088-C876-8D4B-8656-9D3EC80FC4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9D91D-4CE8-F648-BA5D-8633AB13159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7787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9B40B3-C532-A34A-BBE3-DE10247203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A3C4F7-8747-1B40-AEFE-EFF392D46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D6C3FF-706B-5D45-9711-98F4818780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94416-657C-8D4A-818C-98D84697646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4129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ACCBA1-2496-7D4F-BDA9-9235F30A40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7A53BB-CEF9-CF49-B269-0E4FE02C5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B99002-7975-A34C-80D2-58074F2D2A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0D87E-77C6-2647-ACFA-8D93CD25457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2185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555287-E959-5B4E-8722-BF5FBAEC2C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557443-0C91-0948-B5CA-21D40688E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4CD4B0-8B7F-154C-8142-B26B7CFE05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C0859-95FC-324A-A38B-6B09BB18EED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2793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691F06-9B63-B54D-88BB-966F39D4CD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2861E4-6DD6-4844-ACB5-BE2E3A98F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BBAF21-A0E0-0249-BE4D-EA1F3063C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5BACE-7E81-2E48-BB74-877D00AE759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0703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7BD9DE-4A84-B442-8D99-4AB51F6447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68417F3-6841-994C-BD2B-4D6E89CBD0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4B35478-88FB-FF43-8FB7-7A4D29D803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D8CE7-D566-3B4F-BE5A-17197C7F2F2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434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AD65FEA-E0E3-174F-AA4B-1C2E3BD47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626B40-9084-1F49-86E1-6644687148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977C10-8550-614E-B4C0-0DFF44148C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68ECC-8900-C54C-98BE-296DE76A657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4025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1F99BBD-B687-5746-AE0B-66F7BF1BB5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49BAF88-E3EC-CD4E-A1A2-844CE06F0F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349BA8D-5ECC-BA42-A9D0-AD3EEA14A1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7647A-DFE8-7546-8BF5-F76F44590E7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5576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42005E-D2D3-0843-8F0B-6D98560FA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C7D329-FDDA-DE4F-96DC-29E3E2FFD7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F64644-3882-7D4D-9294-4B0DE2A459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74227-BC02-D54A-8E41-2D8B9A9FDC5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11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851114-701D-1448-B409-2E8D39FD9D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0B233D-D17D-8243-9FCE-A6E9B672F0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AEB5E3-97F4-9B40-A006-460A9F57B4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1D566-BF03-7949-8A6F-1B476019B01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9114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BFC1EC-9161-4844-8DFB-C110F99DA9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AEFD2B-C5AF-0E45-BCCB-055BB4D4B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621E11-8768-9340-BF45-52E738603D2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CBD2CFB-5A2B-1B4B-BFBF-3C7987DB1B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0EF42C4-1499-F34A-B5D9-4907241EEA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5D35C93-171A-A640-8042-AE7EA6876F5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 descr="&quot;&quot;">
            <a:extLst>
              <a:ext uri="{FF2B5EF4-FFF2-40B4-BE49-F238E27FC236}">
                <a16:creationId xmlns:a16="http://schemas.microsoft.com/office/drawing/2014/main" id="{788C6A15-E79E-974F-B740-E0EC7EDCF96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Rectangle 72" descr="&quot;&quot;">
            <a:extLst>
              <a:ext uri="{FF2B5EF4-FFF2-40B4-BE49-F238E27FC236}">
                <a16:creationId xmlns:a16="http://schemas.microsoft.com/office/drawing/2014/main" id="{9CEF765B-C2B6-CC47-8BAB-2F47284F4AF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>
            <a:off x="-9525" y="0"/>
            <a:ext cx="9170988" cy="686752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03B6D6B-EB9E-A643-BD00-EFBC0641DB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331469" y="-3"/>
            <a:ext cx="8829202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7" name="Rectangle 76" descr="&quot;&quot;">
            <a:extLst>
              <a:ext uri="{FF2B5EF4-FFF2-40B4-BE49-F238E27FC236}">
                <a16:creationId xmlns:a16="http://schemas.microsoft.com/office/drawing/2014/main" id="{11C5F3EA-EF10-3A4E-8300-87229CCF1F3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>
            <a:off x="-11113" y="0"/>
            <a:ext cx="2717801" cy="686752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CD10142-AE06-C044-92BF-14E7499285B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1906" y="-3"/>
            <a:ext cx="9175185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CF0720E-B644-E741-8765-3479B45BFF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2505509" y="212908"/>
            <a:ext cx="6861931" cy="6448394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3" name="Oval 82" descr="&quot;&quot;">
            <a:extLst>
              <a:ext uri="{FF2B5EF4-FFF2-40B4-BE49-F238E27FC236}">
                <a16:creationId xmlns:a16="http://schemas.microsoft.com/office/drawing/2014/main" id="{21BE8C0B-EEAA-5B4F-A821-4C67CC4B647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993193">
            <a:off x="269875" y="1712913"/>
            <a:ext cx="4967287" cy="3741738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375" name="Rectangle 2">
            <a:extLst>
              <a:ext uri="{FF2B5EF4-FFF2-40B4-BE49-F238E27FC236}">
                <a16:creationId xmlns:a16="http://schemas.microsoft.com/office/drawing/2014/main" id="{75AEFD59-7021-0640-A01E-0571AE3BB0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22613" y="819150"/>
            <a:ext cx="5035550" cy="3178175"/>
          </a:xfrm>
        </p:spPr>
        <p:txBody>
          <a:bodyPr anchor="b"/>
          <a:lstStyle/>
          <a:p>
            <a:pPr algn="l" eaLnBrk="1" hangingPunct="1">
              <a:lnSpc>
                <a:spcPct val="90000"/>
              </a:lnSpc>
            </a:pPr>
            <a:r>
              <a:rPr lang="en-US" altLang="it-IT" sz="4200" dirty="0" err="1">
                <a:solidFill>
                  <a:srgbClr val="FFFFFF"/>
                </a:solidFill>
              </a:rPr>
              <a:t>Introduzione</a:t>
            </a:r>
            <a:r>
              <a:rPr lang="en-US" altLang="it-IT" sz="4200" dirty="0">
                <a:solidFill>
                  <a:srgbClr val="FFFFFF"/>
                </a:solidFill>
              </a:rPr>
              <a:t> </a:t>
            </a:r>
            <a:r>
              <a:rPr lang="en-US" altLang="it-IT" sz="4200" dirty="0" err="1">
                <a:solidFill>
                  <a:srgbClr val="FFFFFF"/>
                </a:solidFill>
              </a:rPr>
              <a:t>alla</a:t>
            </a:r>
            <a:r>
              <a:rPr lang="en-US" altLang="it-IT" sz="4200" dirty="0">
                <a:solidFill>
                  <a:srgbClr val="FFFFFF"/>
                </a:solidFill>
              </a:rPr>
              <a:t> </a:t>
            </a:r>
            <a:r>
              <a:rPr lang="en-US" altLang="it-IT" sz="4200" dirty="0" err="1">
                <a:solidFill>
                  <a:srgbClr val="FFFFFF"/>
                </a:solidFill>
              </a:rPr>
              <a:t>Metodologia</a:t>
            </a:r>
            <a:br>
              <a:rPr lang="en-US" altLang="it-IT" sz="4200" dirty="0">
                <a:solidFill>
                  <a:srgbClr val="FFFFFF"/>
                </a:solidFill>
              </a:rPr>
            </a:br>
            <a:r>
              <a:rPr lang="en-US" altLang="it-IT" sz="4200" dirty="0" err="1">
                <a:solidFill>
                  <a:srgbClr val="FFFFFF"/>
                </a:solidFill>
              </a:rPr>
              <a:t>della</a:t>
            </a:r>
            <a:r>
              <a:rPr lang="en-US" altLang="it-IT" sz="4200" dirty="0">
                <a:solidFill>
                  <a:srgbClr val="FFFFFF"/>
                </a:solidFill>
              </a:rPr>
              <a:t> </a:t>
            </a:r>
            <a:r>
              <a:rPr lang="en-US" altLang="it-IT" sz="4200" dirty="0" err="1">
                <a:solidFill>
                  <a:srgbClr val="FFFFFF"/>
                </a:solidFill>
              </a:rPr>
              <a:t>ricerca</a:t>
            </a:r>
            <a:r>
              <a:rPr lang="en-US" altLang="it-IT" sz="4200" dirty="0">
                <a:solidFill>
                  <a:srgbClr val="FFFFFF"/>
                </a:solidFill>
              </a:rPr>
              <a:t> </a:t>
            </a:r>
            <a:r>
              <a:rPr lang="en-US" altLang="it-IT" sz="4200" dirty="0" err="1">
                <a:solidFill>
                  <a:srgbClr val="FFFFFF"/>
                </a:solidFill>
              </a:rPr>
              <a:t>sociale</a:t>
            </a:r>
            <a:r>
              <a:rPr lang="en-US" altLang="it-IT" sz="4200" dirty="0">
                <a:solidFill>
                  <a:srgbClr val="FFFFFF"/>
                </a:solidFill>
              </a:rPr>
              <a:t> per il turismo.</a:t>
            </a:r>
            <a:br>
              <a:rPr lang="en-US" altLang="it-IT" sz="4200" dirty="0">
                <a:solidFill>
                  <a:srgbClr val="FFFFFF"/>
                </a:solidFill>
              </a:rPr>
            </a:br>
            <a:endParaRPr lang="en-US" altLang="it-IT" sz="4200" dirty="0">
              <a:solidFill>
                <a:srgbClr val="FFFFFF"/>
              </a:solidFill>
            </a:endParaRPr>
          </a:p>
        </p:txBody>
      </p:sp>
      <p:sp>
        <p:nvSpPr>
          <p:cNvPr id="85" name="Rectangle 84" descr="&quot;&quot;">
            <a:extLst>
              <a:ext uri="{FF2B5EF4-FFF2-40B4-BE49-F238E27FC236}">
                <a16:creationId xmlns:a16="http://schemas.microsoft.com/office/drawing/2014/main" id="{5E376C7F-1368-7140-A604-6DBE521816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0" y="4489450"/>
            <a:ext cx="9163050" cy="237807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7" name="Segnaposto numero diapositiva 5">
            <a:extLst>
              <a:ext uri="{FF2B5EF4-FFF2-40B4-BE49-F238E27FC236}">
                <a16:creationId xmlns:a16="http://schemas.microsoft.com/office/drawing/2014/main" id="{E55DB382-4553-9447-92D8-E55F04C5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875" y="6456363"/>
            <a:ext cx="334963" cy="365125"/>
          </a:xfrm>
        </p:spPr>
        <p:txBody>
          <a:bodyPr rtlCol="0" anchor="ctr">
            <a:norm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CA2462F6-7BE0-C24A-90C3-F1706FFC7AAB}" type="slidenum">
              <a:rPr lang="en-US" altLang="it-IT" sz="1000">
                <a:solidFill>
                  <a:srgbClr val="FFFFFF"/>
                </a:solidFill>
                <a:latin typeface="+mn-lt"/>
              </a:rPr>
              <a:pPr>
                <a:spcAft>
                  <a:spcPts val="600"/>
                </a:spcAft>
                <a:defRPr/>
              </a:pPr>
              <a:t>1</a:t>
            </a:fld>
            <a:endParaRPr lang="en-US" altLang="it-IT" sz="100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 descr="&quot;&quot;">
            <a:extLst>
              <a:ext uri="{FF2B5EF4-FFF2-40B4-BE49-F238E27FC236}">
                <a16:creationId xmlns:a16="http://schemas.microsoft.com/office/drawing/2014/main" id="{0374EFE5-459B-BA4D-BF1A-3BC6CA0276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3AACB780-CC15-FD4A-9119-674BD5D101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2488" y="501651"/>
            <a:ext cx="7265987" cy="695102"/>
          </a:xfrm>
        </p:spPr>
        <p:txBody>
          <a:bodyPr anchor="b"/>
          <a:lstStyle/>
          <a:p>
            <a:pPr eaLnBrk="1" hangingPunct="1"/>
            <a:r>
              <a:rPr lang="it-IT" altLang="it-IT" sz="3500" dirty="0"/>
              <a:t>Ricerca qualitativa e quantitativa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01CCAE7-A106-A947-B331-34E401DE6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340768"/>
            <a:ext cx="7992888" cy="4752528"/>
          </a:xfrm>
        </p:spPr>
        <p:txBody>
          <a:bodyPr/>
          <a:lstStyle/>
          <a:p>
            <a:pPr eaLnBrk="1" hangingPunct="1"/>
            <a:r>
              <a:rPr lang="it-IT" altLang="it-IT" sz="2200" dirty="0"/>
              <a:t>Una distinzione astratta basata soprattutto sul fatto se si usano tecniche di contabilità matematica e statistica nella ricerca.</a:t>
            </a:r>
          </a:p>
          <a:p>
            <a:pPr eaLnBrk="1" hangingPunct="1"/>
            <a:r>
              <a:rPr lang="it-IT" altLang="it-IT" sz="2200" dirty="0"/>
              <a:t>Se conto i casi e faccio delle percentuali inizio una ricerca “quantitativa”</a:t>
            </a:r>
          </a:p>
          <a:p>
            <a:pPr eaLnBrk="1" hangingPunct="1"/>
            <a:r>
              <a:rPr lang="it-IT" altLang="it-IT" sz="2200" dirty="0"/>
              <a:t>Se mi limito ad un approfondimento sulle caratteristiche fenomenologicamente evidenti la mia ricerca questa è qualitativa</a:t>
            </a:r>
          </a:p>
          <a:p>
            <a:pPr eaLnBrk="1" hangingPunct="1"/>
            <a:r>
              <a:rPr lang="it-IT" altLang="it-IT" sz="2200" dirty="0"/>
              <a:t>In ambedue i casi le modalità di ricerca </a:t>
            </a:r>
            <a:r>
              <a:rPr lang="it-IT" altLang="it-IT" sz="2200" i="1" dirty="0"/>
              <a:t>non</a:t>
            </a:r>
            <a:r>
              <a:rPr lang="it-IT" altLang="it-IT" sz="2200" dirty="0"/>
              <a:t> sono sufficienti per ottenere i risultati.</a:t>
            </a:r>
          </a:p>
          <a:p>
            <a:pPr eaLnBrk="1" hangingPunct="1"/>
            <a:r>
              <a:rPr lang="it-IT" altLang="it-IT" sz="2200" dirty="0"/>
              <a:t>Come vedremo si tratta di due famiglie di tecniche egualmente importanti per arrivare ad una rappresentazione della realtà adeguata. </a:t>
            </a:r>
          </a:p>
          <a:p>
            <a:pPr eaLnBrk="1" hangingPunct="1"/>
            <a:r>
              <a:rPr lang="it-IT" altLang="it-IT" sz="2200" dirty="0"/>
              <a:t>Sempre più di frequente vengono usate metodologie miste: qualitative e interpretative</a:t>
            </a:r>
          </a:p>
          <a:p>
            <a:pPr eaLnBrk="1" hangingPunct="1"/>
            <a:endParaRPr lang="it-IT" altLang="it-IT" sz="1700" dirty="0"/>
          </a:p>
        </p:txBody>
      </p:sp>
      <p:sp>
        <p:nvSpPr>
          <p:cNvPr id="74" name="Rectangle 73" descr="&quot;&quot;">
            <a:extLst>
              <a:ext uri="{FF2B5EF4-FFF2-40B4-BE49-F238E27FC236}">
                <a16:creationId xmlns:a16="http://schemas.microsoft.com/office/drawing/2014/main" id="{A71450F1-613A-7C48-955C-F77E8F339F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0" y="6400800"/>
            <a:ext cx="9144000" cy="45720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 descr="&quot;&quot;">
            <a:extLst>
              <a:ext uri="{FF2B5EF4-FFF2-40B4-BE49-F238E27FC236}">
                <a16:creationId xmlns:a16="http://schemas.microsoft.com/office/drawing/2014/main" id="{ADA457DA-954C-FA4B-8C12-E814AE6965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3028950" y="6400800"/>
            <a:ext cx="6115050" cy="45720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3" name="Segnaposto numero diapositiva 5">
            <a:extLst>
              <a:ext uri="{FF2B5EF4-FFF2-40B4-BE49-F238E27FC236}">
                <a16:creationId xmlns:a16="http://schemas.microsoft.com/office/drawing/2014/main" id="{2B1B16E5-654A-F545-8AAA-D2E713ACF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875" y="6456363"/>
            <a:ext cx="3349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A1E52876-C652-E942-87DC-BA61C253276E}" type="slidenum">
              <a:rPr lang="it-IT" altLang="it-IT" sz="10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10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 descr="&quot;&quot;">
            <a:extLst>
              <a:ext uri="{FF2B5EF4-FFF2-40B4-BE49-F238E27FC236}">
                <a16:creationId xmlns:a16="http://schemas.microsoft.com/office/drawing/2014/main" id="{94A9E49D-4F95-184C-953F-7723A74366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6D54A1B8-8755-904E-8ADD-CC679615CB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2488" y="501650"/>
            <a:ext cx="7265987" cy="484187"/>
          </a:xfrm>
        </p:spPr>
        <p:txBody>
          <a:bodyPr anchor="b"/>
          <a:lstStyle/>
          <a:p>
            <a:pPr eaLnBrk="1" hangingPunct="1"/>
            <a:r>
              <a:rPr lang="it-IT" altLang="it-IT" sz="3500" dirty="0"/>
              <a:t>Il tema della ricerca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FD861A0D-FC54-8642-9AD1-883E63E8C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487486"/>
            <a:ext cx="8311331" cy="4677817"/>
          </a:xfrm>
        </p:spPr>
        <p:txBody>
          <a:bodyPr/>
          <a:lstStyle/>
          <a:p>
            <a:pPr eaLnBrk="1" hangingPunct="1"/>
            <a:r>
              <a:rPr lang="it-IT" altLang="it-IT" sz="2400" dirty="0"/>
              <a:t>La ricerca ha bisogno di un tema, di un argomento o oggetto di ricerca</a:t>
            </a:r>
          </a:p>
          <a:p>
            <a:pPr eaLnBrk="1" hangingPunct="1"/>
            <a:r>
              <a:rPr lang="it-IT" altLang="it-IT" sz="2400" dirty="0"/>
              <a:t>La </a:t>
            </a:r>
            <a:r>
              <a:rPr lang="it-IT" altLang="it-IT" sz="2400" i="1" dirty="0"/>
              <a:t>limitazione</a:t>
            </a:r>
            <a:r>
              <a:rPr lang="it-IT" altLang="it-IT" sz="2400" dirty="0"/>
              <a:t> del tema di ricerca facilita la ricerca e ci permette anche di prevedere quali risorse in termini di lavoro e finanziamenti siano necessari per la ricerca</a:t>
            </a:r>
          </a:p>
          <a:p>
            <a:pPr eaLnBrk="1" hangingPunct="1"/>
            <a:r>
              <a:rPr lang="it-IT" altLang="it-IT" sz="2400" dirty="0"/>
              <a:t>L’oggetto della ricerca deve essere liberato dalle ambiguità relative a qualcosa che può essere e non essere</a:t>
            </a:r>
          </a:p>
          <a:p>
            <a:pPr eaLnBrk="1" hangingPunct="1"/>
            <a:r>
              <a:rPr lang="it-IT" altLang="it-IT" sz="2400" dirty="0"/>
              <a:t>Il contributo della ricerca è anche quello di specificare meglio l’oggetto di ricerca</a:t>
            </a:r>
          </a:p>
        </p:txBody>
      </p:sp>
      <p:sp>
        <p:nvSpPr>
          <p:cNvPr id="74" name="Rectangle 73" descr="&quot;&quot;">
            <a:extLst>
              <a:ext uri="{FF2B5EF4-FFF2-40B4-BE49-F238E27FC236}">
                <a16:creationId xmlns:a16="http://schemas.microsoft.com/office/drawing/2014/main" id="{023EA627-3104-1444-AF69-1B30C4D8B4B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0" y="6400800"/>
            <a:ext cx="9144000" cy="45720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 descr="&quot;&quot;">
            <a:extLst>
              <a:ext uri="{FF2B5EF4-FFF2-40B4-BE49-F238E27FC236}">
                <a16:creationId xmlns:a16="http://schemas.microsoft.com/office/drawing/2014/main" id="{728500A1-7045-B245-8D5B-D8B4C8CE8C2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3028950" y="6400800"/>
            <a:ext cx="6115050" cy="45720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27" name="Segnaposto numero diapositiva 5">
            <a:extLst>
              <a:ext uri="{FF2B5EF4-FFF2-40B4-BE49-F238E27FC236}">
                <a16:creationId xmlns:a16="http://schemas.microsoft.com/office/drawing/2014/main" id="{9C0BEB2B-504B-7645-A90D-45D4447F1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875" y="6456363"/>
            <a:ext cx="3349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5BB71187-13BD-194C-BEE6-AC6BF6F779AA}" type="slidenum">
              <a:rPr lang="it-IT" altLang="it-IT" sz="10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11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A07FDCD6-15F0-B94D-8320-B2ECCBB4601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 descr="&quot;&quot;">
            <a:extLst>
              <a:ext uri="{FF2B5EF4-FFF2-40B4-BE49-F238E27FC236}">
                <a16:creationId xmlns:a16="http://schemas.microsoft.com/office/drawing/2014/main" id="{29E3119E-9512-3949-B82D-95692B0F220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922463" y="1922463"/>
            <a:ext cx="6875463" cy="303053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 descr="&quot;&quot;">
            <a:extLst>
              <a:ext uri="{FF2B5EF4-FFF2-40B4-BE49-F238E27FC236}">
                <a16:creationId xmlns:a16="http://schemas.microsoft.com/office/drawing/2014/main" id="{11ABCFE5-6755-1E42-A479-771AF4D09E4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6200000">
            <a:off x="-663575" y="3165475"/>
            <a:ext cx="4356100" cy="3028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8F784D-C249-7C40-B9F7-3D90806A017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44EC37C-29EB-0B44-BDCD-43AC76352D3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779" name="Title 1">
            <a:extLst>
              <a:ext uri="{FF2B5EF4-FFF2-40B4-BE49-F238E27FC236}">
                <a16:creationId xmlns:a16="http://schemas.microsoft.com/office/drawing/2014/main" id="{C634988E-3D17-4448-A9C6-0BD3CF303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5300" y="2767013"/>
            <a:ext cx="2160588" cy="3071812"/>
          </a:xfrm>
        </p:spPr>
        <p:txBody>
          <a:bodyPr anchor="t"/>
          <a:lstStyle/>
          <a:p>
            <a:pPr algn="l" eaLnBrk="1" hangingPunct="1">
              <a:lnSpc>
                <a:spcPct val="90000"/>
              </a:lnSpc>
            </a:pPr>
            <a:br>
              <a:rPr lang="en-US" altLang="it-IT" sz="3500" b="1">
                <a:solidFill>
                  <a:srgbClr val="FFFFFF"/>
                </a:solidFill>
              </a:rPr>
            </a:br>
            <a:r>
              <a:rPr lang="en-US" altLang="it-IT" sz="3500" b="1">
                <a:solidFill>
                  <a:srgbClr val="FFFFFF"/>
                </a:solidFill>
              </a:rPr>
              <a:t>Come si conduce una ricerca</a:t>
            </a:r>
            <a:br>
              <a:rPr lang="en-US" altLang="it-IT" sz="3500">
                <a:solidFill>
                  <a:srgbClr val="FFFFFF"/>
                </a:solidFill>
              </a:rPr>
            </a:br>
            <a:endParaRPr lang="en-US" altLang="it-IT" sz="3500">
              <a:solidFill>
                <a:srgbClr val="FFFFFF"/>
              </a:solidFill>
            </a:endParaRPr>
          </a:p>
        </p:txBody>
      </p:sp>
      <p:pic>
        <p:nvPicPr>
          <p:cNvPr id="32780" name="Content Placeholder 3">
            <a:extLst>
              <a:ext uri="{FF2B5EF4-FFF2-40B4-BE49-F238E27FC236}">
                <a16:creationId xmlns:a16="http://schemas.microsoft.com/office/drawing/2014/main" id="{8525C272-230A-374C-BE8B-E85997667129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11" r="-9711"/>
          <a:stretch>
            <a:fillRect/>
          </a:stretch>
        </p:blipFill>
        <p:spPr>
          <a:xfrm>
            <a:off x="2808288" y="1936750"/>
            <a:ext cx="6335712" cy="3795713"/>
          </a:xfrm>
        </p:spPr>
      </p:pic>
      <p:sp>
        <p:nvSpPr>
          <p:cNvPr id="32781" name="Segnaposto numero diapositiva 1">
            <a:extLst>
              <a:ext uri="{FF2B5EF4-FFF2-40B4-BE49-F238E27FC236}">
                <a16:creationId xmlns:a16="http://schemas.microsoft.com/office/drawing/2014/main" id="{3D5AD01D-AEB6-3045-ABBD-FFA98B929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59340E-7F2E-AC4C-819D-3665F5864887}" type="slidenum">
              <a:rPr lang="it-IT" altLang="it-IT" sz="1400" smtClean="0"/>
              <a:pPr/>
              <a:t>12</a:t>
            </a:fld>
            <a:endParaRPr lang="it-IT" altLang="it-IT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073016-B734-483B-8953-5BADEE145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8950" y="0"/>
            <a:ext cx="6118093" cy="6858000"/>
          </a:xfrm>
          <a:prstGeom prst="rect">
            <a:avLst/>
          </a:prstGeom>
          <a:gradFill>
            <a:gsLst>
              <a:gs pos="2000">
                <a:schemeClr val="accent1"/>
              </a:gs>
              <a:gs pos="78000">
                <a:schemeClr val="accent1">
                  <a:lumMod val="50000"/>
                </a:schemeClr>
              </a:gs>
              <a:gs pos="100000">
                <a:srgbClr val="000000">
                  <a:alpha val="85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0A7EAB6-59D3-4325-8DE6-E0CA4009C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5902" y="1839884"/>
            <a:ext cx="6118095" cy="501768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0000"/>
                </a:schemeClr>
              </a:gs>
              <a:gs pos="100000">
                <a:srgbClr val="000000">
                  <a:alpha val="4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190134" y="832294"/>
            <a:ext cx="6857999" cy="5192552"/>
          </a:xfrm>
          <a:prstGeom prst="rect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C74C9E5-B06D-254F-A18E-912BA1C4E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714" y="457200"/>
            <a:ext cx="4652572" cy="5943600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5B6BED-C8B6-1E46-8C74-89AE6765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1000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13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12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34ECC25B-59D2-F74C-A615-A9FD94998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97" y="502022"/>
            <a:ext cx="7266222" cy="483212"/>
          </a:xfrm>
        </p:spPr>
        <p:txBody>
          <a:bodyPr anchor="b">
            <a:normAutofit fontScale="90000"/>
          </a:bodyPr>
          <a:lstStyle/>
          <a:p>
            <a:r>
              <a:rPr lang="en-GB" sz="3500" dirty="0"/>
              <a:t>Teoria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02AC10-BF81-5840-9613-D117DB8C5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68760"/>
            <a:ext cx="7506959" cy="4604007"/>
          </a:xfrm>
        </p:spPr>
        <p:txBody>
          <a:bodyPr anchor="t">
            <a:normAutofit lnSpcReduction="10000"/>
          </a:bodyPr>
          <a:lstStyle/>
          <a:p>
            <a:r>
              <a:rPr lang="it-IT" sz="2400" dirty="0"/>
              <a:t>La teoria è un insieme di proposizioni organizzate che si pongono ad un elevato livello di astrazione e di generalità. </a:t>
            </a:r>
          </a:p>
          <a:p>
            <a:r>
              <a:rPr lang="it-IT" sz="2400" dirty="0"/>
              <a:t>ES: </a:t>
            </a:r>
            <a:r>
              <a:rPr lang="it-IT" sz="2400" i="1" dirty="0"/>
              <a:t>L’influenza del gruppo spinge le persone a uniformarsi nel comportamento (pensieri, sentimenti, azioni) a quello degli altri, cioè al conformismo.</a:t>
            </a:r>
          </a:p>
          <a:p>
            <a:r>
              <a:rPr lang="it-IT" sz="2400" dirty="0"/>
              <a:t>Le proposizioni teoriche derivano da precedenti ricerche empiriche e possono avere valore previsionale. </a:t>
            </a:r>
          </a:p>
          <a:p>
            <a:r>
              <a:rPr lang="it-IT" sz="2400" dirty="0"/>
              <a:t>Per potere controllare empiricamente una teoria, la sua capacità esplicativa e previsionale, occorre ridurre il suo livello di generalità deducendo dalla teoria una o più ipotesi. </a:t>
            </a:r>
          </a:p>
          <a:p>
            <a:endParaRPr lang="en-GB" sz="17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7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3D4A8B7-FD27-7340-AE32-421A0B142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97" y="798490"/>
            <a:ext cx="3354264" cy="1046334"/>
          </a:xfrm>
        </p:spPr>
        <p:txBody>
          <a:bodyPr anchor="b">
            <a:normAutofit fontScale="90000"/>
          </a:bodyPr>
          <a:lstStyle/>
          <a:p>
            <a:r>
              <a:rPr lang="it-IT" sz="3500" dirty="0"/>
              <a:t>Definizione di ipotesi </a:t>
            </a:r>
            <a:endParaRPr lang="en-GB" sz="35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D400D3-195C-B745-A82C-BFD07D0BE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9" y="798491"/>
            <a:ext cx="3759022" cy="468791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2800" dirty="0"/>
              <a:t>: È un </a:t>
            </a:r>
            <a:r>
              <a:rPr lang="it-IT" sz="2800" i="1" dirty="0"/>
              <a:t>asserto</a:t>
            </a:r>
            <a:r>
              <a:rPr lang="it-IT" sz="2800" dirty="0"/>
              <a:t> (affermazione, proposizione) che esprime una </a:t>
            </a:r>
            <a:r>
              <a:rPr lang="it-IT" sz="2800" i="1" dirty="0"/>
              <a:t>relazione</a:t>
            </a:r>
            <a:r>
              <a:rPr lang="it-IT" sz="2800" dirty="0"/>
              <a:t> fra due o più proprietà che può essere controllato empiricamente. </a:t>
            </a:r>
          </a:p>
          <a:p>
            <a:pPr marL="0" indent="0">
              <a:buNone/>
            </a:pPr>
            <a:r>
              <a:rPr lang="it-IT" sz="2800" dirty="0"/>
              <a:t>(V-F)</a:t>
            </a:r>
          </a:p>
          <a:p>
            <a:endParaRPr lang="en-GB" sz="17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2241B4F-2B04-AB40-9DAB-9C818EB61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1000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15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258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1F15079-35DF-CB4F-B061-911A519EB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it-IT" sz="3500" b="1">
                <a:solidFill>
                  <a:srgbClr val="FFFFFF"/>
                </a:solidFill>
              </a:rPr>
              <a:t>Le ipotesi scientifiche devono essere falsificabili </a:t>
            </a: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FF0A7F-4542-A144-BF57-106959F0F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en-GB" sz="2400" dirty="0"/>
              <a:t>Durkheim, “Il </a:t>
            </a:r>
            <a:r>
              <a:rPr lang="en-GB" sz="2400" dirty="0" err="1"/>
              <a:t>suicidio</a:t>
            </a:r>
            <a:r>
              <a:rPr lang="en-GB" sz="2400" dirty="0"/>
              <a:t>” (1897): </a:t>
            </a:r>
            <a:r>
              <a:rPr lang="en-GB" sz="2400" dirty="0" err="1"/>
              <a:t>comunità</a:t>
            </a:r>
            <a:r>
              <a:rPr lang="en-GB" sz="2400" dirty="0"/>
              <a:t> </a:t>
            </a:r>
            <a:r>
              <a:rPr lang="en-GB" sz="2400" dirty="0" err="1"/>
              <a:t>cattoliche</a:t>
            </a:r>
            <a:r>
              <a:rPr lang="en-GB" sz="2400" dirty="0"/>
              <a:t> e </a:t>
            </a:r>
            <a:r>
              <a:rPr lang="en-GB" sz="2400" dirty="0" err="1"/>
              <a:t>protestanti</a:t>
            </a:r>
            <a:r>
              <a:rPr lang="en-GB" sz="2400" dirty="0"/>
              <a:t> </a:t>
            </a:r>
            <a:r>
              <a:rPr lang="en-GB" sz="2400" dirty="0" err="1"/>
              <a:t>presentano</a:t>
            </a:r>
            <a:r>
              <a:rPr lang="en-GB" sz="2400" dirty="0"/>
              <a:t> </a:t>
            </a:r>
            <a:r>
              <a:rPr lang="en-GB" sz="2400" dirty="0" err="1"/>
              <a:t>differenti</a:t>
            </a:r>
            <a:r>
              <a:rPr lang="en-GB" sz="2400" dirty="0"/>
              <a:t> </a:t>
            </a:r>
            <a:r>
              <a:rPr lang="en-GB" sz="2400" dirty="0" err="1"/>
              <a:t>tassi</a:t>
            </a:r>
            <a:r>
              <a:rPr lang="en-GB" sz="2400" dirty="0"/>
              <a:t> di </a:t>
            </a:r>
            <a:r>
              <a:rPr lang="en-GB" sz="2400" dirty="0" err="1"/>
              <a:t>suicidio</a:t>
            </a:r>
            <a:r>
              <a:rPr lang="en-GB" sz="2400" dirty="0"/>
              <a:t>.</a:t>
            </a:r>
          </a:p>
          <a:p>
            <a:r>
              <a:rPr lang="en-GB" sz="2400" dirty="0" err="1"/>
              <a:t>Disuguaglianze</a:t>
            </a:r>
            <a:r>
              <a:rPr lang="en-GB" sz="2400" dirty="0"/>
              <a:t> </a:t>
            </a:r>
            <a:r>
              <a:rPr lang="en-GB" sz="2400" dirty="0" err="1"/>
              <a:t>intergenerazionali</a:t>
            </a:r>
            <a:r>
              <a:rPr lang="en-GB" sz="2400" dirty="0"/>
              <a:t>: il </a:t>
            </a:r>
            <a:r>
              <a:rPr lang="en-GB" sz="2400" dirty="0" err="1"/>
              <a:t>titolo</a:t>
            </a:r>
            <a:r>
              <a:rPr lang="en-GB" sz="2400" dirty="0"/>
              <a:t> di studio </a:t>
            </a:r>
            <a:r>
              <a:rPr lang="en-GB" sz="2400" dirty="0" err="1"/>
              <a:t>dei</a:t>
            </a:r>
            <a:r>
              <a:rPr lang="en-GB" sz="2400" dirty="0"/>
              <a:t> </a:t>
            </a:r>
            <a:r>
              <a:rPr lang="en-GB" sz="2400" dirty="0" err="1"/>
              <a:t>genitori</a:t>
            </a:r>
            <a:r>
              <a:rPr lang="en-GB" sz="2400" dirty="0"/>
              <a:t> </a:t>
            </a:r>
            <a:r>
              <a:rPr lang="en-GB" sz="2400" dirty="0" err="1"/>
              <a:t>condiziona</a:t>
            </a:r>
            <a:r>
              <a:rPr lang="en-GB" sz="2400" dirty="0"/>
              <a:t> le </a:t>
            </a:r>
            <a:r>
              <a:rPr lang="en-GB" sz="2400" dirty="0" err="1"/>
              <a:t>carriere</a:t>
            </a:r>
            <a:r>
              <a:rPr lang="en-GB" sz="2400" dirty="0"/>
              <a:t> </a:t>
            </a:r>
            <a:r>
              <a:rPr lang="en-GB" sz="2400" dirty="0" err="1"/>
              <a:t>scolastiche</a:t>
            </a:r>
            <a:r>
              <a:rPr lang="en-GB" sz="2400" dirty="0"/>
              <a:t> </a:t>
            </a:r>
            <a:r>
              <a:rPr lang="en-GB" sz="2400" dirty="0" err="1"/>
              <a:t>dei</a:t>
            </a:r>
            <a:r>
              <a:rPr lang="en-GB" sz="2400" dirty="0"/>
              <a:t> </a:t>
            </a:r>
            <a:r>
              <a:rPr lang="en-GB" sz="2400" dirty="0" err="1"/>
              <a:t>figli</a:t>
            </a:r>
            <a:r>
              <a:rPr lang="en-GB" sz="2400" dirty="0"/>
              <a:t>.</a:t>
            </a:r>
          </a:p>
          <a:p>
            <a:endParaRPr lang="en-GB" sz="17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77D042C-5432-6145-BCCA-B2D67CC31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  <a:defRPr/>
              </a:pPr>
              <a:t>16</a:t>
            </a:fld>
            <a:endParaRPr lang="it-IT" altLang="it-IT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982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AFDBEEB-DD36-7443-AC5F-F8C394051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617" y="962166"/>
            <a:ext cx="2327856" cy="4421876"/>
          </a:xfrm>
        </p:spPr>
        <p:txBody>
          <a:bodyPr anchor="t">
            <a:normAutofit/>
          </a:bodyPr>
          <a:lstStyle/>
          <a:p>
            <a:pPr algn="r"/>
            <a:r>
              <a:rPr lang="en-GB" sz="3500"/>
              <a:t>Ipotesi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B5B525-073E-764D-94EB-D49031C15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6696" y="962167"/>
            <a:ext cx="5143585" cy="4743174"/>
          </a:xfrm>
        </p:spPr>
        <p:txBody>
          <a:bodyPr anchor="t">
            <a:normAutofit lnSpcReduction="10000"/>
          </a:bodyPr>
          <a:lstStyle/>
          <a:p>
            <a:r>
              <a:rPr lang="en-GB" sz="2800" dirty="0"/>
              <a:t>Le </a:t>
            </a:r>
            <a:r>
              <a:rPr lang="en-GB" sz="2800" dirty="0" err="1"/>
              <a:t>ipotesi</a:t>
            </a:r>
            <a:r>
              <a:rPr lang="en-GB" sz="2800" dirty="0"/>
              <a:t> </a:t>
            </a:r>
            <a:r>
              <a:rPr lang="en-GB" sz="2800" dirty="0" err="1"/>
              <a:t>sono</a:t>
            </a:r>
            <a:r>
              <a:rPr lang="en-GB" sz="2800" dirty="0"/>
              <a:t> </a:t>
            </a:r>
            <a:r>
              <a:rPr lang="en-GB" sz="2800" dirty="0" err="1"/>
              <a:t>affermazioni</a:t>
            </a:r>
            <a:r>
              <a:rPr lang="en-GB" sz="2800" dirty="0"/>
              <a:t> </a:t>
            </a:r>
            <a:r>
              <a:rPr lang="en-GB" sz="2800" dirty="0" err="1"/>
              <a:t>dedotte</a:t>
            </a:r>
            <a:r>
              <a:rPr lang="en-GB" sz="2800" dirty="0"/>
              <a:t> da una </a:t>
            </a:r>
            <a:r>
              <a:rPr lang="en-GB" sz="2800" dirty="0" err="1"/>
              <a:t>teoria</a:t>
            </a:r>
            <a:r>
              <a:rPr lang="en-GB" sz="2800" dirty="0"/>
              <a:t> dal carattere </a:t>
            </a:r>
            <a:r>
              <a:rPr lang="en-GB" sz="2800" i="1" dirty="0" err="1"/>
              <a:t>provvisorio</a:t>
            </a:r>
            <a:r>
              <a:rPr lang="en-GB" sz="2800" dirty="0"/>
              <a:t>, dal </a:t>
            </a:r>
            <a:r>
              <a:rPr lang="en-GB" sz="2800" dirty="0" err="1"/>
              <a:t>grado</a:t>
            </a:r>
            <a:r>
              <a:rPr lang="en-GB" sz="2800" dirty="0"/>
              <a:t> di </a:t>
            </a:r>
            <a:r>
              <a:rPr lang="en-GB" sz="2800" dirty="0" err="1"/>
              <a:t>astrazione</a:t>
            </a:r>
            <a:r>
              <a:rPr lang="en-GB" sz="2800" dirty="0"/>
              <a:t> e di </a:t>
            </a:r>
            <a:r>
              <a:rPr lang="en-GB" sz="2800" dirty="0" err="1"/>
              <a:t>generalità</a:t>
            </a:r>
            <a:r>
              <a:rPr lang="en-GB" sz="2800" dirty="0"/>
              <a:t> </a:t>
            </a:r>
            <a:r>
              <a:rPr lang="en-GB" sz="2800" dirty="0" err="1"/>
              <a:t>inferiore</a:t>
            </a:r>
            <a:r>
              <a:rPr lang="en-GB" sz="2800" dirty="0"/>
              <a:t> a </a:t>
            </a:r>
            <a:r>
              <a:rPr lang="en-GB" sz="2800" dirty="0" err="1"/>
              <a:t>quello</a:t>
            </a:r>
            <a:r>
              <a:rPr lang="en-GB" sz="2800" dirty="0"/>
              <a:t> </a:t>
            </a:r>
            <a:r>
              <a:rPr lang="en-GB" sz="2800" dirty="0" err="1"/>
              <a:t>della</a:t>
            </a:r>
            <a:r>
              <a:rPr lang="en-GB" sz="2800" dirty="0"/>
              <a:t> </a:t>
            </a:r>
            <a:r>
              <a:rPr lang="en-GB" sz="2800" dirty="0" err="1"/>
              <a:t>teoria</a:t>
            </a:r>
            <a:r>
              <a:rPr lang="en-GB" sz="2800" dirty="0"/>
              <a:t>.</a:t>
            </a:r>
          </a:p>
          <a:p>
            <a:r>
              <a:rPr lang="en-GB" sz="2800" dirty="0"/>
              <a:t>La </a:t>
            </a:r>
            <a:r>
              <a:rPr lang="en-GB" sz="2800" dirty="0" err="1"/>
              <a:t>caratteristica</a:t>
            </a:r>
            <a:r>
              <a:rPr lang="en-GB" sz="2800" dirty="0"/>
              <a:t> </a:t>
            </a:r>
            <a:r>
              <a:rPr lang="en-GB" sz="2800" dirty="0" err="1"/>
              <a:t>dell’ipotesi</a:t>
            </a:r>
            <a:r>
              <a:rPr lang="en-GB" sz="2800" dirty="0"/>
              <a:t> </a:t>
            </a:r>
            <a:r>
              <a:rPr lang="en-GB" sz="2800" dirty="0" err="1"/>
              <a:t>è</a:t>
            </a:r>
            <a:r>
              <a:rPr lang="en-GB" sz="2800" dirty="0"/>
              <a:t> </a:t>
            </a:r>
            <a:r>
              <a:rPr lang="en-GB" sz="2800" dirty="0" err="1"/>
              <a:t>che</a:t>
            </a:r>
            <a:r>
              <a:rPr lang="en-GB" sz="2800" dirty="0"/>
              <a:t> </a:t>
            </a:r>
            <a:r>
              <a:rPr lang="en-GB" sz="2800" dirty="0" err="1"/>
              <a:t>esse</a:t>
            </a:r>
            <a:r>
              <a:rPr lang="en-GB" sz="2800" dirty="0"/>
              <a:t> </a:t>
            </a:r>
            <a:r>
              <a:rPr lang="en-GB" sz="2800" dirty="0" err="1"/>
              <a:t>possono</a:t>
            </a:r>
            <a:r>
              <a:rPr lang="en-GB" sz="2800" dirty="0"/>
              <a:t> </a:t>
            </a:r>
            <a:r>
              <a:rPr lang="en-GB" sz="2800" dirty="0" err="1"/>
              <a:t>essere</a:t>
            </a:r>
            <a:r>
              <a:rPr lang="en-GB" sz="2800" dirty="0"/>
              <a:t> </a:t>
            </a:r>
            <a:r>
              <a:rPr lang="en-GB" sz="2800" dirty="0" err="1"/>
              <a:t>controllate</a:t>
            </a:r>
            <a:r>
              <a:rPr lang="en-GB" sz="2800" dirty="0"/>
              <a:t> </a:t>
            </a:r>
            <a:r>
              <a:rPr lang="en-GB" sz="2800" dirty="0" err="1"/>
              <a:t>attraverso</a:t>
            </a:r>
            <a:r>
              <a:rPr lang="en-GB" sz="2800" dirty="0"/>
              <a:t> </a:t>
            </a:r>
            <a:r>
              <a:rPr lang="en-GB" sz="2800" i="1" dirty="0" err="1"/>
              <a:t>un’operativizzazione</a:t>
            </a:r>
            <a:r>
              <a:rPr lang="en-GB" sz="2800" dirty="0"/>
              <a:t> </a:t>
            </a:r>
            <a:r>
              <a:rPr lang="en-GB" sz="2800" dirty="0" err="1"/>
              <a:t>dei</a:t>
            </a:r>
            <a:r>
              <a:rPr lang="en-GB" sz="2800" dirty="0"/>
              <a:t> </a:t>
            </a:r>
            <a:r>
              <a:rPr lang="en-GB" sz="2800" i="1" dirty="0" err="1"/>
              <a:t>concetti</a:t>
            </a:r>
            <a:r>
              <a:rPr lang="en-GB" sz="2800" dirty="0"/>
              <a:t> in </a:t>
            </a:r>
            <a:r>
              <a:rPr lang="en-GB" sz="2800" dirty="0" err="1"/>
              <a:t>costrutti</a:t>
            </a:r>
            <a:r>
              <a:rPr lang="en-GB" sz="2800" dirty="0"/>
              <a:t> </a:t>
            </a:r>
            <a:r>
              <a:rPr lang="en-GB" sz="2800" i="1" dirty="0" err="1"/>
              <a:t>ispezionabili</a:t>
            </a:r>
            <a:r>
              <a:rPr lang="en-GB" sz="2800" i="1" dirty="0"/>
              <a:t> </a:t>
            </a:r>
            <a:r>
              <a:rPr lang="en-GB" sz="2800" i="1" dirty="0" err="1"/>
              <a:t>empiricamente</a:t>
            </a:r>
            <a:r>
              <a:rPr lang="en-GB" sz="2800" dirty="0"/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2E86770-BC20-0449-B118-15EAE5F95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1000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17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35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759723D-B920-1743-AC84-0F290F212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Operativizzazione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31A0F6-6D3D-EB44-B3BC-264EE5005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1700808"/>
            <a:ext cx="8259935" cy="4608512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 err="1"/>
              <a:t>L’operativizzazione</a:t>
            </a:r>
            <a:r>
              <a:rPr lang="en-GB" sz="2800" dirty="0"/>
              <a:t> </a:t>
            </a:r>
            <a:r>
              <a:rPr lang="en-GB" sz="2800" dirty="0" err="1"/>
              <a:t>delle</a:t>
            </a:r>
            <a:r>
              <a:rPr lang="en-GB" sz="2800" dirty="0"/>
              <a:t> </a:t>
            </a:r>
            <a:r>
              <a:rPr lang="en-GB" sz="2800" dirty="0" err="1"/>
              <a:t>ipotesi</a:t>
            </a:r>
            <a:r>
              <a:rPr lang="en-GB" sz="2800" dirty="0"/>
              <a:t> </a:t>
            </a:r>
            <a:r>
              <a:rPr lang="en-GB" sz="2800" dirty="0" err="1"/>
              <a:t>è</a:t>
            </a:r>
            <a:r>
              <a:rPr lang="en-GB" sz="2800" dirty="0"/>
              <a:t> la </a:t>
            </a:r>
            <a:r>
              <a:rPr lang="en-GB" sz="2800" dirty="0" err="1"/>
              <a:t>loro</a:t>
            </a:r>
            <a:r>
              <a:rPr lang="en-GB" sz="2800" dirty="0"/>
              <a:t> </a:t>
            </a:r>
            <a:r>
              <a:rPr lang="en-GB" sz="2800" dirty="0" err="1"/>
              <a:t>trasformazione</a:t>
            </a:r>
            <a:r>
              <a:rPr lang="en-GB" sz="2800" dirty="0"/>
              <a:t> in </a:t>
            </a:r>
            <a:r>
              <a:rPr lang="en-GB" sz="2800" dirty="0" err="1"/>
              <a:t>affermazioni</a:t>
            </a:r>
            <a:r>
              <a:rPr lang="en-GB" sz="2800" dirty="0"/>
              <a:t> </a:t>
            </a:r>
            <a:r>
              <a:rPr lang="en-GB" sz="2800" dirty="0" err="1"/>
              <a:t>empiricamente</a:t>
            </a:r>
            <a:r>
              <a:rPr lang="en-GB" sz="2800" dirty="0"/>
              <a:t> </a:t>
            </a:r>
            <a:r>
              <a:rPr lang="en-GB" sz="2800" dirty="0" err="1"/>
              <a:t>osservabili</a:t>
            </a:r>
            <a:r>
              <a:rPr lang="en-GB" sz="2800" dirty="0"/>
              <a:t>.</a:t>
            </a:r>
          </a:p>
          <a:p>
            <a:r>
              <a:rPr lang="en-GB" sz="2800" dirty="0"/>
              <a:t>Due le </a:t>
            </a:r>
            <a:r>
              <a:rPr lang="en-GB" sz="2800" dirty="0" err="1"/>
              <a:t>fasi</a:t>
            </a:r>
            <a:r>
              <a:rPr lang="en-GB" sz="2800" dirty="0"/>
              <a:t>: </a:t>
            </a:r>
          </a:p>
          <a:p>
            <a:pPr marL="457200" lvl="1" indent="0">
              <a:buNone/>
            </a:pPr>
            <a:r>
              <a:rPr lang="en-GB" dirty="0"/>
              <a:t>1) </a:t>
            </a:r>
            <a:r>
              <a:rPr lang="en-GB" dirty="0" err="1"/>
              <a:t>l’operativizzazione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concetti</a:t>
            </a:r>
            <a:r>
              <a:rPr lang="en-GB" dirty="0"/>
              <a:t> in </a:t>
            </a:r>
            <a:r>
              <a:rPr lang="en-GB" dirty="0" err="1"/>
              <a:t>variabili</a:t>
            </a:r>
            <a:r>
              <a:rPr lang="en-GB" dirty="0"/>
              <a:t> (ad </a:t>
            </a:r>
            <a:r>
              <a:rPr lang="en-GB" dirty="0" err="1"/>
              <a:t>esempio</a:t>
            </a:r>
            <a:r>
              <a:rPr lang="en-GB" dirty="0"/>
              <a:t> </a:t>
            </a:r>
            <a:r>
              <a:rPr lang="en-GB" dirty="0" err="1"/>
              <a:t>operativizzo</a:t>
            </a:r>
            <a:r>
              <a:rPr lang="en-GB" dirty="0"/>
              <a:t> il </a:t>
            </a:r>
            <a:r>
              <a:rPr lang="en-GB" dirty="0" err="1"/>
              <a:t>concetto</a:t>
            </a:r>
            <a:r>
              <a:rPr lang="en-GB" dirty="0"/>
              <a:t> di </a:t>
            </a:r>
            <a:r>
              <a:rPr lang="en-GB" dirty="0" err="1"/>
              <a:t>benessere</a:t>
            </a:r>
            <a:r>
              <a:rPr lang="en-GB" dirty="0"/>
              <a:t> </a:t>
            </a:r>
            <a:r>
              <a:rPr lang="en-GB" dirty="0" err="1"/>
              <a:t>psicologico</a:t>
            </a:r>
            <a:r>
              <a:rPr lang="en-GB" dirty="0"/>
              <a:t> </a:t>
            </a:r>
            <a:r>
              <a:rPr lang="en-GB" dirty="0" err="1"/>
              <a:t>nella</a:t>
            </a:r>
            <a:r>
              <a:rPr lang="en-GB" dirty="0"/>
              <a:t> </a:t>
            </a:r>
            <a:r>
              <a:rPr lang="en-GB" dirty="0" err="1"/>
              <a:t>variabile</a:t>
            </a:r>
            <a:r>
              <a:rPr lang="en-GB" dirty="0"/>
              <a:t> </a:t>
            </a:r>
            <a:r>
              <a:rPr lang="en-GB" dirty="0" err="1"/>
              <a:t>numero</a:t>
            </a:r>
            <a:r>
              <a:rPr lang="en-GB" dirty="0"/>
              <a:t> di </a:t>
            </a:r>
            <a:r>
              <a:rPr lang="en-GB" dirty="0" err="1"/>
              <a:t>relazioni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un </a:t>
            </a:r>
            <a:r>
              <a:rPr lang="en-GB" dirty="0" err="1"/>
              <a:t>individuo</a:t>
            </a:r>
            <a:r>
              <a:rPr lang="en-GB" dirty="0"/>
              <a:t> </a:t>
            </a:r>
            <a:r>
              <a:rPr lang="en-GB" dirty="0" err="1"/>
              <a:t>afferma</a:t>
            </a:r>
            <a:r>
              <a:rPr lang="en-GB" dirty="0"/>
              <a:t> di </a:t>
            </a:r>
            <a:r>
              <a:rPr lang="en-GB" dirty="0" err="1"/>
              <a:t>avere</a:t>
            </a:r>
            <a:r>
              <a:rPr lang="en-GB" dirty="0"/>
              <a:t>) </a:t>
            </a:r>
          </a:p>
          <a:p>
            <a:pPr marL="457200" lvl="1" indent="0">
              <a:buNone/>
            </a:pPr>
            <a:r>
              <a:rPr lang="en-GB" dirty="0"/>
              <a:t>2) la </a:t>
            </a:r>
            <a:r>
              <a:rPr lang="en-GB" dirty="0" err="1"/>
              <a:t>scelta</a:t>
            </a:r>
            <a:r>
              <a:rPr lang="en-GB" dirty="0"/>
              <a:t> </a:t>
            </a:r>
            <a:r>
              <a:rPr lang="en-GB" dirty="0" err="1"/>
              <a:t>dello</a:t>
            </a:r>
            <a:r>
              <a:rPr lang="en-GB" dirty="0"/>
              <a:t> </a:t>
            </a:r>
            <a:r>
              <a:rPr lang="en-GB" dirty="0" err="1"/>
              <a:t>strumento</a:t>
            </a:r>
            <a:r>
              <a:rPr lang="en-GB" dirty="0"/>
              <a:t> </a:t>
            </a:r>
            <a:r>
              <a:rPr lang="en-GB" dirty="0" err="1"/>
              <a:t>attraverso</a:t>
            </a:r>
            <a:r>
              <a:rPr lang="en-GB" dirty="0"/>
              <a:t> cui </a:t>
            </a:r>
            <a:r>
              <a:rPr lang="en-GB" dirty="0" err="1"/>
              <a:t>rilevare</a:t>
            </a:r>
            <a:r>
              <a:rPr lang="en-GB" dirty="0"/>
              <a:t> il </a:t>
            </a:r>
            <a:r>
              <a:rPr lang="en-GB" b="1" i="1" dirty="0" err="1"/>
              <a:t>concetto</a:t>
            </a:r>
            <a:r>
              <a:rPr lang="en-GB" dirty="0"/>
              <a:t> </a:t>
            </a:r>
            <a:r>
              <a:rPr lang="en-GB" dirty="0" err="1"/>
              <a:t>operativizzato</a:t>
            </a:r>
            <a:r>
              <a:rPr lang="en-GB" dirty="0"/>
              <a:t>.</a:t>
            </a:r>
          </a:p>
          <a:p>
            <a:r>
              <a:rPr lang="en-GB" sz="2800" dirty="0" err="1"/>
              <a:t>Questi</a:t>
            </a:r>
            <a:r>
              <a:rPr lang="en-GB" sz="2800" dirty="0"/>
              <a:t> due </a:t>
            </a:r>
            <a:r>
              <a:rPr lang="en-GB" sz="2800" dirty="0" err="1"/>
              <a:t>procedimenti</a:t>
            </a:r>
            <a:r>
              <a:rPr lang="en-GB" sz="2800" dirty="0"/>
              <a:t> </a:t>
            </a:r>
            <a:r>
              <a:rPr lang="en-GB" sz="2800" dirty="0" err="1"/>
              <a:t>fanno</a:t>
            </a:r>
            <a:r>
              <a:rPr lang="en-GB" sz="2800" dirty="0"/>
              <a:t> </a:t>
            </a:r>
            <a:r>
              <a:rPr lang="en-GB" sz="2800" dirty="0" err="1"/>
              <a:t>parte</a:t>
            </a:r>
            <a:r>
              <a:rPr lang="en-GB" sz="2800" dirty="0"/>
              <a:t> di </a:t>
            </a:r>
            <a:r>
              <a:rPr lang="en-GB" sz="2800" dirty="0" err="1"/>
              <a:t>quello</a:t>
            </a:r>
            <a:r>
              <a:rPr lang="en-GB" sz="2800" dirty="0"/>
              <a:t> </a:t>
            </a:r>
            <a:r>
              <a:rPr lang="en-GB" sz="2800" dirty="0" err="1"/>
              <a:t>che</a:t>
            </a:r>
            <a:r>
              <a:rPr lang="en-GB" sz="2800" dirty="0"/>
              <a:t> </a:t>
            </a:r>
            <a:r>
              <a:rPr lang="en-GB" sz="2800" dirty="0" err="1"/>
              <a:t>viene</a:t>
            </a:r>
            <a:r>
              <a:rPr lang="en-GB" sz="2800" dirty="0"/>
              <a:t> </a:t>
            </a:r>
            <a:r>
              <a:rPr lang="en-GB" sz="2800" dirty="0" err="1"/>
              <a:t>definito</a:t>
            </a:r>
            <a:r>
              <a:rPr lang="en-GB" sz="2800" dirty="0"/>
              <a:t> </a:t>
            </a:r>
            <a:r>
              <a:rPr lang="en-GB" sz="2800" i="1" dirty="0" err="1"/>
              <a:t>disegno</a:t>
            </a:r>
            <a:r>
              <a:rPr lang="en-GB" sz="2800" i="1" dirty="0"/>
              <a:t> </a:t>
            </a:r>
            <a:r>
              <a:rPr lang="en-GB" sz="2800" i="1" dirty="0" err="1"/>
              <a:t>della</a:t>
            </a:r>
            <a:r>
              <a:rPr lang="en-GB" sz="2800" i="1" dirty="0"/>
              <a:t> </a:t>
            </a:r>
            <a:r>
              <a:rPr lang="en-GB" sz="2800" i="1" dirty="0" err="1"/>
              <a:t>ricerca</a:t>
            </a:r>
            <a:r>
              <a:rPr lang="en-GB" sz="2800" i="1" dirty="0"/>
              <a:t> </a:t>
            </a:r>
            <a:r>
              <a:rPr lang="en-GB" sz="2800" dirty="0" err="1"/>
              <a:t>insieme</a:t>
            </a:r>
            <a:r>
              <a:rPr lang="en-GB" sz="2800" dirty="0"/>
              <a:t> ad </a:t>
            </a:r>
            <a:r>
              <a:rPr lang="en-GB" sz="2800" dirty="0" err="1"/>
              <a:t>altri</a:t>
            </a:r>
            <a:r>
              <a:rPr lang="en-GB" sz="2800" dirty="0"/>
              <a:t> </a:t>
            </a:r>
            <a:r>
              <a:rPr lang="en-GB" sz="2800" dirty="0" err="1"/>
              <a:t>elementi</a:t>
            </a:r>
            <a:r>
              <a:rPr lang="en-GB" sz="2800" dirty="0"/>
              <a:t>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A77AE08-9D23-7D43-85DF-448CA2D84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431"/>
            <a:ext cx="33443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  <a:defRPr/>
              </a:pPr>
              <a:t>18</a:t>
            </a:fld>
            <a:endParaRPr lang="it-IT" altLang="it-IT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057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999378-1E18-6446-8E47-1A4D598F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79" y="800392"/>
            <a:ext cx="7698523" cy="1212102"/>
          </a:xfrm>
        </p:spPr>
        <p:txBody>
          <a:bodyPr>
            <a:normAutofit/>
          </a:bodyPr>
          <a:lstStyle/>
          <a:p>
            <a:r>
              <a:rPr lang="it-IT" sz="3500">
                <a:solidFill>
                  <a:srgbClr val="FFFFFF"/>
                </a:solidFill>
              </a:rPr>
              <a:t>Concetti semplici e concetti complessi (generali)</a:t>
            </a: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A152F0-CCD6-064C-AAA6-133F25F79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932" y="2490436"/>
            <a:ext cx="8237786" cy="4212116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t-IT" sz="2800" dirty="0"/>
              <a:t>Abbiamo concetti semplici come sesso, occupazione, titolo di studio, ecc., e concetti complessi come alienazione, coesione sociale, religiosità, ecc. </a:t>
            </a:r>
          </a:p>
          <a:p>
            <a:pPr>
              <a:lnSpc>
                <a:spcPct val="90000"/>
              </a:lnSpc>
            </a:pPr>
            <a:r>
              <a:rPr lang="it-IT" sz="2800" dirty="0"/>
              <a:t>I concetti complessi si differenziano da quelli semplici perché </a:t>
            </a:r>
            <a:r>
              <a:rPr lang="it-IT" sz="2800" i="1" dirty="0"/>
              <a:t>non</a:t>
            </a:r>
            <a:r>
              <a:rPr lang="it-IT" sz="2800" dirty="0"/>
              <a:t> sono facilmente </a:t>
            </a:r>
            <a:r>
              <a:rPr lang="it-IT" sz="2800" dirty="0" err="1"/>
              <a:t>operativizzabili</a:t>
            </a:r>
            <a:r>
              <a:rPr lang="it-IT" sz="2800" dirty="0"/>
              <a:t>. </a:t>
            </a:r>
          </a:p>
          <a:p>
            <a:pPr>
              <a:lnSpc>
                <a:spcPct val="90000"/>
              </a:lnSpc>
            </a:pPr>
            <a:r>
              <a:rPr lang="it-IT" sz="2800" dirty="0"/>
              <a:t>Moltissimi concetti in ambito sociale hanno un elevato livello di generalità e, pertanto, non sono osservabili in modo diretto. </a:t>
            </a:r>
          </a:p>
          <a:p>
            <a:pPr>
              <a:lnSpc>
                <a:spcPct val="90000"/>
              </a:lnSpc>
            </a:pPr>
            <a:r>
              <a:rPr lang="it-IT" sz="2800" dirty="0"/>
              <a:t>Molti concetti di grande importanza teorica sono così generali da non potere essere definiti in modo soddisfacente mediante un’</a:t>
            </a:r>
            <a:r>
              <a:rPr lang="it-IT" sz="2800" i="1" dirty="0"/>
              <a:t>unica</a:t>
            </a:r>
            <a:r>
              <a:rPr lang="it-IT" sz="2800" dirty="0"/>
              <a:t> operazione di “misura”.</a:t>
            </a:r>
            <a:endParaRPr lang="en-GB" sz="28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120C25E-65D2-C24C-A0BB-0EE5D901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0718" y="6382512"/>
            <a:ext cx="51435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900"/>
              <a:pPr>
                <a:spcAft>
                  <a:spcPts val="600"/>
                </a:spcAft>
                <a:defRPr/>
              </a:pPr>
              <a:t>19</a:t>
            </a:fld>
            <a:endParaRPr lang="it-IT" altLang="it-IT" sz="900"/>
          </a:p>
        </p:txBody>
      </p:sp>
    </p:spTree>
    <p:extLst>
      <p:ext uri="{BB962C8B-B14F-4D97-AF65-F5344CB8AC3E}">
        <p14:creationId xmlns:p14="http://schemas.microsoft.com/office/powerpoint/2010/main" val="259438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D459310-08C9-C74D-B764-58AE84868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it-IT" sz="3500">
                <a:solidFill>
                  <a:srgbClr val="FFFFFF"/>
                </a:solidFill>
              </a:rPr>
              <a:t>Il progresso scientifico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892B017B-C760-4E00-8D70-4686FCBA6C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433989"/>
              </p:ext>
            </p:extLst>
          </p:nvPr>
        </p:nvGraphicFramePr>
        <p:xfrm>
          <a:off x="179512" y="1924821"/>
          <a:ext cx="8712968" cy="4584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2042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9028C9-9D82-D643-8C7E-FC960C4D9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79" y="800392"/>
            <a:ext cx="7698523" cy="1212102"/>
          </a:xfrm>
        </p:spPr>
        <p:txBody>
          <a:bodyPr>
            <a:normAutofit/>
          </a:bodyPr>
          <a:lstStyle/>
          <a:p>
            <a:r>
              <a:rPr lang="en-GB" sz="3500">
                <a:solidFill>
                  <a:srgbClr val="FFFFFF"/>
                </a:solidFill>
              </a:rPr>
              <a:t>Concetti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7B4F0E-17B8-D34A-9508-8CB9D1BD2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8" y="2490436"/>
            <a:ext cx="7281746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100" dirty="0"/>
              <a:t>I </a:t>
            </a:r>
            <a:r>
              <a:rPr lang="en-GB" sz="2100" dirty="0" err="1"/>
              <a:t>concetti</a:t>
            </a:r>
            <a:r>
              <a:rPr lang="en-GB" sz="2100" dirty="0"/>
              <a:t> </a:t>
            </a:r>
            <a:r>
              <a:rPr lang="en-GB" sz="2100" dirty="0" err="1"/>
              <a:t>possono</a:t>
            </a:r>
            <a:r>
              <a:rPr lang="en-GB" sz="2100" dirty="0"/>
              <a:t> </a:t>
            </a:r>
            <a:r>
              <a:rPr lang="en-GB" sz="2100" dirty="0" err="1"/>
              <a:t>essere</a:t>
            </a:r>
            <a:r>
              <a:rPr lang="en-GB" sz="2100" dirty="0"/>
              <a:t> </a:t>
            </a:r>
            <a:r>
              <a:rPr lang="en-GB" sz="2100" dirty="0" err="1"/>
              <a:t>disposti</a:t>
            </a:r>
            <a:r>
              <a:rPr lang="en-GB" sz="2100" dirty="0"/>
              <a:t> </a:t>
            </a:r>
            <a:r>
              <a:rPr lang="en-GB" sz="2100" dirty="0" err="1"/>
              <a:t>lungo</a:t>
            </a:r>
            <a:r>
              <a:rPr lang="en-GB" sz="2100" dirty="0"/>
              <a:t> un continuum </a:t>
            </a:r>
            <a:r>
              <a:rPr lang="en-GB" sz="2100" dirty="0" err="1"/>
              <a:t>ideale</a:t>
            </a:r>
            <a:r>
              <a:rPr lang="en-GB" sz="2100" dirty="0"/>
              <a:t> di </a:t>
            </a:r>
            <a:r>
              <a:rPr lang="en-GB" sz="2100" dirty="0" err="1"/>
              <a:t>concretezza</a:t>
            </a:r>
            <a:r>
              <a:rPr lang="en-GB" sz="2100" dirty="0"/>
              <a:t> - </a:t>
            </a:r>
            <a:r>
              <a:rPr lang="en-GB" sz="2100" dirty="0" err="1"/>
              <a:t>astrazione</a:t>
            </a:r>
            <a:r>
              <a:rPr lang="en-GB" sz="2100" dirty="0"/>
              <a:t>:</a:t>
            </a:r>
          </a:p>
          <a:p>
            <a:pPr marL="0" indent="0">
              <a:buNone/>
            </a:pPr>
            <a:endParaRPr lang="en-GB" sz="2100" dirty="0"/>
          </a:p>
          <a:p>
            <a:pPr marL="0" indent="0">
              <a:buNone/>
            </a:pPr>
            <a:r>
              <a:rPr lang="en-GB" sz="2100" b="1" dirty="0" err="1"/>
              <a:t>Concretezza</a:t>
            </a:r>
            <a:r>
              <a:rPr lang="en-GB" sz="2100" dirty="0"/>
              <a:t>  					</a:t>
            </a:r>
            <a:r>
              <a:rPr lang="en-GB" sz="2100" b="1" dirty="0" err="1"/>
              <a:t>Astrazione</a:t>
            </a:r>
            <a:endParaRPr lang="en-GB" sz="2100" b="1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peso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err="1"/>
              <a:t>titolo</a:t>
            </a:r>
            <a:r>
              <a:rPr lang="en-GB" sz="1800" dirty="0"/>
              <a:t> di studio </a:t>
            </a:r>
          </a:p>
          <a:p>
            <a:pPr marL="0" indent="0">
              <a:buNone/>
            </a:pPr>
            <a:r>
              <a:rPr lang="en-GB" sz="1800" dirty="0"/>
              <a:t>				salute</a:t>
            </a:r>
          </a:p>
          <a:p>
            <a:pPr marL="0" indent="0">
              <a:buNone/>
            </a:pPr>
            <a:r>
              <a:rPr lang="en-GB" sz="1800" dirty="0"/>
              <a:t>						</a:t>
            </a:r>
            <a:r>
              <a:rPr lang="en-GB" sz="1800" dirty="0" err="1"/>
              <a:t>libertà</a:t>
            </a:r>
            <a:endParaRPr lang="en-GB" sz="1800" dirty="0"/>
          </a:p>
          <a:p>
            <a:endParaRPr lang="en-GB" sz="21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3311A65-D248-FB45-99D3-A574A5427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0718" y="6382512"/>
            <a:ext cx="51435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900"/>
              <a:pPr>
                <a:spcAft>
                  <a:spcPts val="600"/>
                </a:spcAft>
                <a:defRPr/>
              </a:pPr>
              <a:t>20</a:t>
            </a:fld>
            <a:endParaRPr lang="it-IT" altLang="it-IT" sz="900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2F545FF1-FCB7-0340-A855-CE83267340FA}"/>
              </a:ext>
            </a:extLst>
          </p:cNvPr>
          <p:cNvCxnSpPr>
            <a:cxnSpLocks/>
          </p:cNvCxnSpPr>
          <p:nvPr/>
        </p:nvCxnSpPr>
        <p:spPr>
          <a:xfrm>
            <a:off x="2555776" y="3861048"/>
            <a:ext cx="3960440" cy="0"/>
          </a:xfrm>
          <a:prstGeom prst="straightConnector1">
            <a:avLst/>
          </a:prstGeom>
          <a:ln w="9525" cmpd="sng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542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934F751-1921-E54A-A5EB-995E4A2BC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4700"/>
              <a:t>Esempi di concetti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8A98F7-1224-0047-80D7-FDF8338D6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900"/>
              <a:t>Alienazione</a:t>
            </a:r>
          </a:p>
          <a:p>
            <a:pPr marL="0" indent="0">
              <a:buNone/>
            </a:pPr>
            <a:r>
              <a:rPr lang="en-GB" sz="1900"/>
              <a:t>Integrazione nella comunità </a:t>
            </a:r>
          </a:p>
          <a:p>
            <a:pPr marL="0" indent="0">
              <a:buNone/>
            </a:pPr>
            <a:r>
              <a:rPr lang="en-GB" sz="1900"/>
              <a:t>Autoritarismo</a:t>
            </a:r>
          </a:p>
          <a:p>
            <a:pPr marL="0" indent="0">
              <a:buNone/>
            </a:pPr>
            <a:r>
              <a:rPr lang="en-GB" sz="1900"/>
              <a:t>Intelligenza</a:t>
            </a:r>
          </a:p>
          <a:p>
            <a:pPr marL="0" indent="0">
              <a:buNone/>
            </a:pPr>
            <a:r>
              <a:rPr lang="en-GB" sz="1900"/>
              <a:t>Consumo culturale</a:t>
            </a:r>
          </a:p>
          <a:p>
            <a:pPr marL="0" indent="0">
              <a:buNone/>
            </a:pPr>
            <a:r>
              <a:rPr lang="en-GB" sz="1900"/>
              <a:t>Devianza</a:t>
            </a:r>
          </a:p>
          <a:p>
            <a:pPr marL="0" indent="0">
              <a:buNone/>
            </a:pPr>
            <a:r>
              <a:rPr lang="en-GB" sz="1900"/>
              <a:t>Potere</a:t>
            </a:r>
          </a:p>
          <a:p>
            <a:pPr marL="0" indent="0">
              <a:buNone/>
            </a:pPr>
            <a:r>
              <a:rPr lang="en-GB" sz="1900"/>
              <a:t>Esclusione sociale</a:t>
            </a:r>
          </a:p>
          <a:p>
            <a:pPr marL="0" indent="0">
              <a:buNone/>
            </a:pPr>
            <a:r>
              <a:rPr lang="en-GB" sz="1900"/>
              <a:t>Femminismo</a:t>
            </a:r>
          </a:p>
          <a:p>
            <a:pPr marL="0" indent="0">
              <a:buNone/>
            </a:pPr>
            <a:r>
              <a:rPr lang="en-GB" sz="1900"/>
              <a:t>Religiosità</a:t>
            </a:r>
          </a:p>
          <a:p>
            <a:pPr marL="0" indent="0">
              <a:buNone/>
            </a:pPr>
            <a:r>
              <a:rPr lang="en-GB" sz="1900"/>
              <a:t>Integrazione lavorativa</a:t>
            </a:r>
          </a:p>
          <a:p>
            <a:pPr marL="0" indent="0">
              <a:buNone/>
            </a:pPr>
            <a:r>
              <a:rPr lang="en-GB" sz="1900"/>
              <a:t>Trasgressione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0A72B38-67B5-F749-8299-75807EBE3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mtClean="0"/>
              <a:pPr>
                <a:spcAft>
                  <a:spcPts val="600"/>
                </a:spcAft>
                <a:defRPr/>
              </a:pPr>
              <a:t>21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34854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CAAE68D-D6F7-514C-9923-4487C2797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97" y="502022"/>
            <a:ext cx="7266222" cy="483212"/>
          </a:xfrm>
        </p:spPr>
        <p:txBody>
          <a:bodyPr anchor="b">
            <a:normAutofit fontScale="90000"/>
          </a:bodyPr>
          <a:lstStyle/>
          <a:p>
            <a:r>
              <a:rPr lang="en-GB" sz="3500" dirty="0" err="1"/>
              <a:t>Processi</a:t>
            </a:r>
            <a:endParaRPr lang="en-GB" sz="35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FA45F-FB05-0A48-A46D-0F0D515A0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68760"/>
            <a:ext cx="7506959" cy="4604007"/>
          </a:xfrm>
        </p:spPr>
        <p:txBody>
          <a:bodyPr anchor="t">
            <a:normAutofit fontScale="85000" lnSpcReduction="20000"/>
          </a:bodyPr>
          <a:lstStyle/>
          <a:p>
            <a:r>
              <a:rPr lang="it-IT" sz="3000" dirty="0"/>
              <a:t>Una volta raccolte le informazioni occorre trasformarle in dati attraverso la loro </a:t>
            </a:r>
            <a:r>
              <a:rPr lang="it-IT" sz="3000" i="1" dirty="0"/>
              <a:t>organizzazione nella matrice </a:t>
            </a:r>
            <a:r>
              <a:rPr lang="it-IT" sz="3000" dirty="0"/>
              <a:t>in cui le risposte, le informazioni ricevute, sono </a:t>
            </a:r>
            <a:r>
              <a:rPr lang="it-IT" sz="3000" i="1" dirty="0"/>
              <a:t>codificate</a:t>
            </a:r>
            <a:r>
              <a:rPr lang="it-IT" sz="3000" dirty="0"/>
              <a:t> in modo da consentire la loro analisi statistica. </a:t>
            </a:r>
          </a:p>
          <a:p>
            <a:r>
              <a:rPr lang="it-IT" sz="3000" dirty="0"/>
              <a:t>I risultati delle analisi statistiche vanno </a:t>
            </a:r>
            <a:r>
              <a:rPr lang="it-IT" sz="3000" i="1" dirty="0"/>
              <a:t>interpretati</a:t>
            </a:r>
            <a:r>
              <a:rPr lang="it-IT" sz="3000" dirty="0"/>
              <a:t> alla luce delle ipotesi di partenza. </a:t>
            </a:r>
          </a:p>
          <a:p>
            <a:r>
              <a:rPr lang="it-IT" sz="3000" dirty="0"/>
              <a:t>La ricerca si conclude con il ritorno alla teoria. </a:t>
            </a:r>
          </a:p>
          <a:p>
            <a:r>
              <a:rPr lang="it-IT" sz="3000" dirty="0"/>
              <a:t>Questa è la fase </a:t>
            </a:r>
            <a:r>
              <a:rPr lang="it-IT" sz="3000" i="1" dirty="0"/>
              <a:t>induttiva</a:t>
            </a:r>
            <a:r>
              <a:rPr lang="it-IT" sz="3000" dirty="0"/>
              <a:t> della ricerca sociale, </a:t>
            </a:r>
            <a:r>
              <a:rPr lang="it-IT" sz="3000" dirty="0" err="1"/>
              <a:t>perchè</a:t>
            </a:r>
            <a:r>
              <a:rPr lang="it-IT" sz="3000" dirty="0"/>
              <a:t> a partire dai risultati empirici il ricercatore arriva a trarre delle conclusioni generali e astratte, a corroborare o falsificare la teoria. </a:t>
            </a:r>
          </a:p>
          <a:p>
            <a:endParaRPr lang="en-GB" sz="1700" dirty="0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BBB210E-9718-2348-A5AF-6056C1C5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1000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22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993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06BCC5B-794B-1A4D-B45C-5DB1AD749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617" y="962166"/>
            <a:ext cx="1847135" cy="4411050"/>
          </a:xfrm>
        </p:spPr>
        <p:txBody>
          <a:bodyPr anchor="t">
            <a:normAutofit/>
          </a:bodyPr>
          <a:lstStyle/>
          <a:p>
            <a:pPr algn="r"/>
            <a:r>
              <a:rPr lang="en-GB" sz="3500" dirty="0"/>
              <a:t>Dal </a:t>
            </a:r>
            <a:r>
              <a:rPr lang="en-GB" sz="3500" dirty="0" err="1"/>
              <a:t>concetto</a:t>
            </a:r>
            <a:r>
              <a:rPr lang="en-GB" sz="3500" dirty="0"/>
              <a:t> </a:t>
            </a:r>
            <a:r>
              <a:rPr lang="en-GB" sz="3500" dirty="0" err="1"/>
              <a:t>alla</a:t>
            </a:r>
            <a:r>
              <a:rPr lang="en-GB" sz="3500" dirty="0"/>
              <a:t> </a:t>
            </a:r>
            <a:r>
              <a:rPr lang="en-GB" sz="3500" i="1" dirty="0" err="1"/>
              <a:t>variabile</a:t>
            </a:r>
            <a:endParaRPr lang="en-GB" sz="3500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7B7D26-C7A5-1B47-893A-F623FB9DC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9792" y="476672"/>
            <a:ext cx="6078448" cy="5688632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i="1" dirty="0" err="1"/>
              <a:t>Concetto</a:t>
            </a:r>
            <a:r>
              <a:rPr lang="en-GB" sz="2400" dirty="0"/>
              <a:t>: passaggio </a:t>
            </a:r>
            <a:r>
              <a:rPr lang="en-GB" sz="2400" dirty="0" err="1"/>
              <a:t>dall’immediatezza</a:t>
            </a:r>
            <a:r>
              <a:rPr lang="en-GB" sz="2400" dirty="0"/>
              <a:t> </a:t>
            </a:r>
            <a:r>
              <a:rPr lang="en-GB" sz="2400" dirty="0" err="1"/>
              <a:t>delle</a:t>
            </a:r>
            <a:r>
              <a:rPr lang="en-GB" sz="2400" dirty="0"/>
              <a:t> </a:t>
            </a:r>
            <a:r>
              <a:rPr lang="en-GB" sz="2400" dirty="0" err="1"/>
              <a:t>impressioni</a:t>
            </a:r>
            <a:r>
              <a:rPr lang="en-GB" sz="2400" dirty="0"/>
              <a:t> ad </a:t>
            </a:r>
            <a:r>
              <a:rPr lang="en-GB" sz="2400" dirty="0" err="1"/>
              <a:t>un’astrazione</a:t>
            </a:r>
            <a:r>
              <a:rPr lang="en-GB" sz="2400" dirty="0"/>
              <a:t> dal </a:t>
            </a:r>
            <a:r>
              <a:rPr lang="en-GB" sz="2400" dirty="0" err="1"/>
              <a:t>significato</a:t>
            </a:r>
            <a:r>
              <a:rPr lang="en-GB" sz="2400" dirty="0"/>
              <a:t> </a:t>
            </a:r>
            <a:r>
              <a:rPr lang="en-GB" sz="2400" dirty="0" err="1"/>
              <a:t>universale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1. </a:t>
            </a:r>
            <a:r>
              <a:rPr lang="en-GB" sz="2400" dirty="0" err="1"/>
              <a:t>proprietà</a:t>
            </a:r>
            <a:r>
              <a:rPr lang="en-GB" sz="2400" dirty="0"/>
              <a:t>: </a:t>
            </a:r>
            <a:r>
              <a:rPr lang="en-GB" sz="2400" dirty="0" err="1"/>
              <a:t>concetto</a:t>
            </a:r>
            <a:r>
              <a:rPr lang="en-GB" sz="2400" dirty="0"/>
              <a:t> </a:t>
            </a:r>
            <a:r>
              <a:rPr lang="en-GB" sz="2400" dirty="0" err="1"/>
              <a:t>ancorato</a:t>
            </a:r>
            <a:r>
              <a:rPr lang="en-GB" sz="2400" dirty="0"/>
              <a:t> ad un </a:t>
            </a:r>
            <a:r>
              <a:rPr lang="en-GB" sz="2400" dirty="0" err="1"/>
              <a:t>referente</a:t>
            </a:r>
            <a:r>
              <a:rPr lang="en-GB" sz="2400" dirty="0"/>
              <a:t>, </a:t>
            </a:r>
            <a:r>
              <a:rPr lang="en-GB" sz="2400" dirty="0" err="1"/>
              <a:t>unità</a:t>
            </a:r>
            <a:r>
              <a:rPr lang="en-GB" sz="2400" dirty="0"/>
              <a:t> di </a:t>
            </a:r>
            <a:r>
              <a:rPr lang="en-GB" sz="2400" dirty="0" err="1"/>
              <a:t>analisi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- </a:t>
            </a:r>
            <a:r>
              <a:rPr lang="en-GB" sz="2400" dirty="0" err="1"/>
              <a:t>stato</a:t>
            </a:r>
            <a:r>
              <a:rPr lang="en-GB" sz="2400" dirty="0"/>
              <a:t> (</a:t>
            </a:r>
            <a:r>
              <a:rPr lang="en-GB" sz="2400" dirty="0" err="1"/>
              <a:t>della</a:t>
            </a:r>
            <a:r>
              <a:rPr lang="en-GB" sz="2400" dirty="0"/>
              <a:t> </a:t>
            </a:r>
            <a:r>
              <a:rPr lang="en-GB" sz="2400" dirty="0" err="1"/>
              <a:t>proprietà</a:t>
            </a:r>
            <a:r>
              <a:rPr lang="en-GB" sz="2400" dirty="0"/>
              <a:t>): </a:t>
            </a:r>
            <a:r>
              <a:rPr lang="en-GB" sz="2400" dirty="0" err="1"/>
              <a:t>valore</a:t>
            </a:r>
            <a:r>
              <a:rPr lang="en-GB" sz="2400" dirty="0"/>
              <a:t> </a:t>
            </a:r>
            <a:r>
              <a:rPr lang="en-GB" sz="2400" dirty="0" err="1"/>
              <a:t>che</a:t>
            </a:r>
            <a:r>
              <a:rPr lang="en-GB" sz="2400" dirty="0"/>
              <a:t> assume la </a:t>
            </a:r>
            <a:r>
              <a:rPr lang="en-GB" sz="2400" dirty="0" err="1"/>
              <a:t>proprietà</a:t>
            </a:r>
            <a:r>
              <a:rPr lang="en-GB" sz="2400" dirty="0"/>
              <a:t> </a:t>
            </a:r>
            <a:r>
              <a:rPr lang="en-GB" sz="2400" dirty="0" err="1"/>
              <a:t>nell’unità</a:t>
            </a:r>
            <a:r>
              <a:rPr lang="en-GB" sz="2400" dirty="0"/>
              <a:t> di </a:t>
            </a:r>
            <a:r>
              <a:rPr lang="en-GB" sz="2400" dirty="0" err="1"/>
              <a:t>analisi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2. </a:t>
            </a:r>
            <a:r>
              <a:rPr lang="en-GB" sz="2400" b="1" dirty="0" err="1"/>
              <a:t>definizione</a:t>
            </a:r>
            <a:r>
              <a:rPr lang="en-GB" sz="2400" b="1" dirty="0"/>
              <a:t> </a:t>
            </a:r>
            <a:r>
              <a:rPr lang="en-GB" sz="2400" b="1" dirty="0" err="1"/>
              <a:t>operativa</a:t>
            </a:r>
            <a:endParaRPr lang="en-GB" sz="2400" b="1" dirty="0"/>
          </a:p>
          <a:p>
            <a:pPr marL="0" indent="0">
              <a:buNone/>
            </a:pPr>
            <a:r>
              <a:rPr lang="en-GB" sz="2400" dirty="0"/>
              <a:t> - </a:t>
            </a:r>
            <a:r>
              <a:rPr lang="en-GB" sz="2400" dirty="0" err="1"/>
              <a:t>insieme</a:t>
            </a:r>
            <a:r>
              <a:rPr lang="en-GB" sz="2400" dirty="0"/>
              <a:t> di procedure </a:t>
            </a:r>
            <a:r>
              <a:rPr lang="en-GB" sz="2400" dirty="0" err="1"/>
              <a:t>perché</a:t>
            </a:r>
            <a:r>
              <a:rPr lang="en-GB" sz="2400" dirty="0"/>
              <a:t> il </a:t>
            </a:r>
            <a:r>
              <a:rPr lang="en-GB" sz="2400" dirty="0" err="1"/>
              <a:t>concetto</a:t>
            </a:r>
            <a:r>
              <a:rPr lang="en-GB" sz="2400" dirty="0"/>
              <a:t>/ </a:t>
            </a:r>
            <a:r>
              <a:rPr lang="en-GB" sz="2400" dirty="0" err="1"/>
              <a:t>proprietà</a:t>
            </a:r>
            <a:r>
              <a:rPr lang="en-GB" sz="2400" dirty="0"/>
              <a:t> </a:t>
            </a:r>
            <a:r>
              <a:rPr lang="en-GB" sz="2400" dirty="0" err="1"/>
              <a:t>sia</a:t>
            </a:r>
            <a:r>
              <a:rPr lang="en-GB" sz="2400" dirty="0"/>
              <a:t> </a:t>
            </a:r>
            <a:r>
              <a:rPr lang="en-GB" sz="2400" dirty="0" err="1"/>
              <a:t>rilevato</a:t>
            </a:r>
            <a:r>
              <a:rPr lang="en-GB" sz="2400" dirty="0"/>
              <a:t> </a:t>
            </a:r>
            <a:r>
              <a:rPr lang="en-GB" sz="2400" dirty="0" err="1"/>
              <a:t>empiricamente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3. </a:t>
            </a:r>
            <a:r>
              <a:rPr lang="en-GB" sz="2400" dirty="0" err="1"/>
              <a:t>operativizzazione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- </a:t>
            </a:r>
            <a:r>
              <a:rPr lang="en-GB" sz="2400" dirty="0" err="1"/>
              <a:t>applicazione</a:t>
            </a:r>
            <a:r>
              <a:rPr lang="en-GB" sz="2400" dirty="0"/>
              <a:t> </a:t>
            </a:r>
            <a:r>
              <a:rPr lang="en-GB" sz="2400" dirty="0" err="1"/>
              <a:t>delle</a:t>
            </a:r>
            <a:r>
              <a:rPr lang="en-GB" sz="2400" dirty="0"/>
              <a:t> procedure ai </a:t>
            </a:r>
            <a:r>
              <a:rPr lang="en-GB" sz="2400" dirty="0" err="1"/>
              <a:t>casi</a:t>
            </a:r>
            <a:r>
              <a:rPr lang="en-GB" sz="2400" dirty="0"/>
              <a:t> </a:t>
            </a:r>
            <a:r>
              <a:rPr lang="en-GB" sz="2400" dirty="0" err="1"/>
              <a:t>concretamente</a:t>
            </a:r>
            <a:r>
              <a:rPr lang="en-GB" sz="2400" dirty="0"/>
              <a:t> </a:t>
            </a:r>
            <a:r>
              <a:rPr lang="en-GB" sz="2400" dirty="0" err="1"/>
              <a:t>selezionati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 i="1" dirty="0" err="1"/>
              <a:t>Variabile</a:t>
            </a:r>
            <a:r>
              <a:rPr lang="en-GB" sz="2400" dirty="0"/>
              <a:t>: </a:t>
            </a:r>
            <a:r>
              <a:rPr lang="en-GB" sz="2400" dirty="0" err="1"/>
              <a:t>proprietà</a:t>
            </a:r>
            <a:r>
              <a:rPr lang="en-GB" sz="2400" dirty="0"/>
              <a:t> </a:t>
            </a:r>
            <a:r>
              <a:rPr lang="en-GB" sz="2400" dirty="0" err="1"/>
              <a:t>operativizzata</a:t>
            </a:r>
            <a:r>
              <a:rPr lang="en-GB" sz="2400" dirty="0"/>
              <a:t> </a:t>
            </a:r>
            <a:r>
              <a:rPr lang="en-GB" sz="2400" dirty="0" err="1"/>
              <a:t>così</a:t>
            </a:r>
            <a:r>
              <a:rPr lang="en-GB" sz="2400" dirty="0"/>
              <a:t> come </a:t>
            </a:r>
            <a:r>
              <a:rPr lang="en-GB" sz="2400" dirty="0" err="1"/>
              <a:t>si</a:t>
            </a:r>
            <a:r>
              <a:rPr lang="en-GB" sz="2400" dirty="0"/>
              <a:t> </a:t>
            </a:r>
            <a:r>
              <a:rPr lang="en-GB" sz="2400" dirty="0" err="1"/>
              <a:t>manifesta</a:t>
            </a:r>
            <a:r>
              <a:rPr lang="en-GB" sz="2400" dirty="0"/>
              <a:t> </a:t>
            </a:r>
            <a:r>
              <a:rPr lang="en-GB" sz="2400" dirty="0" err="1"/>
              <a:t>nel</a:t>
            </a:r>
            <a:r>
              <a:rPr lang="en-GB" sz="2400" dirty="0"/>
              <a:t> </a:t>
            </a:r>
            <a:r>
              <a:rPr lang="en-GB" sz="2400" dirty="0" err="1"/>
              <a:t>caso</a:t>
            </a:r>
            <a:endParaRPr lang="en-GB" sz="2400" dirty="0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623008F-7067-424F-AD2D-CFF34CA7C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1000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23</a:t>
            </a:fld>
            <a:endParaRPr lang="it-IT" altLang="it-IT" sz="1000">
              <a:solidFill>
                <a:srgbClr val="FFFFFF"/>
              </a:solidFill>
            </a:endParaRPr>
          </a:p>
        </p:txBody>
      </p:sp>
      <p:sp>
        <p:nvSpPr>
          <p:cNvPr id="7" name="Freccia giù 6">
            <a:extLst>
              <a:ext uri="{FF2B5EF4-FFF2-40B4-BE49-F238E27FC236}">
                <a16:creationId xmlns:a16="http://schemas.microsoft.com/office/drawing/2014/main" id="{D40F5151-7213-DAA5-EB09-6279FEB6EDCD}"/>
              </a:ext>
            </a:extLst>
          </p:cNvPr>
          <p:cNvSpPr/>
          <p:nvPr/>
        </p:nvSpPr>
        <p:spPr>
          <a:xfrm>
            <a:off x="2483768" y="620688"/>
            <a:ext cx="216024" cy="53285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976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42713" y="-1142284"/>
            <a:ext cx="6858000" cy="9143425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733" y="0"/>
            <a:ext cx="6803134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125298" y="-161647"/>
            <a:ext cx="4894564" cy="91451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E204BAD-7B4C-964D-8858-C442CF026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078891"/>
            <a:ext cx="8458200" cy="4700217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04D342A-8482-984C-81FB-7EFEBE34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1000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24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976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342A8BFC-E754-1B41-8349-F5325504A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617" y="962166"/>
            <a:ext cx="2327856" cy="4421876"/>
          </a:xfrm>
        </p:spPr>
        <p:txBody>
          <a:bodyPr anchor="t">
            <a:normAutofit/>
          </a:bodyPr>
          <a:lstStyle/>
          <a:p>
            <a:pPr algn="r"/>
            <a:r>
              <a:rPr lang="it-IT" sz="3200"/>
              <a:t>Costruzione di una variabile</a:t>
            </a:r>
            <a:endParaRPr lang="en-GB" sz="320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F02AB6-88D0-C74B-86CF-F83595867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6696" y="962167"/>
            <a:ext cx="5143585" cy="4743174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it-IT" sz="2000" dirty="0"/>
              <a:t>- Definizione Operativa: insieme di regole e di convenzioni che stabiliscono come una PROPRIETÀ che possa essere rilevata e trasformata in VARIABILE </a:t>
            </a:r>
          </a:p>
          <a:p>
            <a:pPr marL="400050" lvl="1" indent="0">
              <a:buNone/>
            </a:pPr>
            <a:r>
              <a:rPr lang="it-IT" sz="2000" dirty="0"/>
              <a:t>a) Definizione degli STATI assunti da una proprietà e riferiti ad un CASO: MODALITA’ </a:t>
            </a:r>
          </a:p>
          <a:p>
            <a:pPr marL="400050" lvl="1" indent="0">
              <a:buNone/>
            </a:pPr>
            <a:r>
              <a:rPr lang="it-IT" sz="2000" dirty="0"/>
              <a:t>b) assegnazione di un codice alla MODALITA’ rilevata </a:t>
            </a:r>
          </a:p>
          <a:p>
            <a:pPr marL="400050" lvl="1" indent="0">
              <a:buNone/>
            </a:pPr>
            <a:r>
              <a:rPr lang="it-IT" sz="2000" dirty="0"/>
              <a:t>c) procedure per attribuire ciascun caso alle modalità previste (classificazione, ordinamento, conteggio misurazione) </a:t>
            </a:r>
          </a:p>
          <a:p>
            <a:pPr marL="400050" lvl="1" indent="0">
              <a:buNone/>
            </a:pPr>
            <a:r>
              <a:rPr lang="it-IT" sz="2000" dirty="0"/>
              <a:t>d) formulazione del testo della domanda </a:t>
            </a:r>
          </a:p>
          <a:p>
            <a:pPr marL="400050" lvl="1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en-GB" sz="2000" dirty="0"/>
              <a:t>☞ </a:t>
            </a:r>
            <a:r>
              <a:rPr lang="en-GB" sz="2000" dirty="0" err="1">
                <a:highlight>
                  <a:srgbClr val="FFFF00"/>
                </a:highlight>
              </a:rPr>
              <a:t>Variabile</a:t>
            </a:r>
            <a:endParaRPr lang="en-GB" sz="2000" dirty="0">
              <a:highlight>
                <a:srgbClr val="FFFF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B3A03CE-C654-944C-8033-224712D5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6EF7647A-DFE8-7546-8BF5-F76F44590E7B}" type="slidenum">
              <a:rPr lang="it-IT" altLang="it-IT" sz="1000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25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070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CDAA747-C9A1-A942-9A61-D06C4190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mtClean="0"/>
              <a:pPr>
                <a:spcAft>
                  <a:spcPts val="600"/>
                </a:spcAft>
                <a:defRPr/>
              </a:pPr>
              <a:t>26</a:t>
            </a:fld>
            <a:endParaRPr lang="it-IT" altLang="it-IT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A6981F0-751B-B742-B43D-6062012B6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801560"/>
            <a:ext cx="8178799" cy="5254878"/>
          </a:xfrm>
          <a:prstGeom prst="rect">
            <a:avLst/>
          </a:prstGeom>
          <a:ln>
            <a:noFill/>
          </a:ln>
        </p:spPr>
      </p:pic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10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E2ED457-2F3D-B547-A7FC-B98043E6C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GB" sz="3600" dirty="0">
                <a:solidFill>
                  <a:schemeClr val="bg1"/>
                </a:solidFill>
              </a:rPr>
              <a:t>ESEMPIO: </a:t>
            </a:r>
            <a:r>
              <a:rPr lang="en-GB" sz="3600" dirty="0" err="1">
                <a:solidFill>
                  <a:schemeClr val="bg1"/>
                </a:solidFill>
              </a:rPr>
              <a:t>Formuliamo</a:t>
            </a:r>
            <a:r>
              <a:rPr lang="en-GB" sz="3600" dirty="0">
                <a:solidFill>
                  <a:schemeClr val="bg1"/>
                </a:solidFill>
              </a:rPr>
              <a:t> </a:t>
            </a:r>
            <a:r>
              <a:rPr lang="en-GB" sz="3600" dirty="0" err="1">
                <a:solidFill>
                  <a:schemeClr val="bg1"/>
                </a:solidFill>
              </a:rPr>
              <a:t>l’ipotesi</a:t>
            </a:r>
            <a:r>
              <a:rPr lang="en-GB" sz="3600" dirty="0">
                <a:solidFill>
                  <a:schemeClr val="bg1"/>
                </a:solidFill>
              </a:rPr>
              <a:t>: “</a:t>
            </a:r>
            <a:r>
              <a:rPr lang="en-GB" sz="3600" dirty="0" err="1">
                <a:solidFill>
                  <a:schemeClr val="bg1"/>
                </a:solidFill>
              </a:rPr>
              <a:t>l’istruzione</a:t>
            </a:r>
            <a:r>
              <a:rPr lang="en-GB" sz="3600" dirty="0">
                <a:solidFill>
                  <a:schemeClr val="bg1"/>
                </a:solidFill>
              </a:rPr>
              <a:t> fa </a:t>
            </a:r>
            <a:r>
              <a:rPr lang="en-GB" sz="3600" dirty="0" err="1">
                <a:solidFill>
                  <a:schemeClr val="bg1"/>
                </a:solidFill>
              </a:rPr>
              <a:t>viaggiare</a:t>
            </a:r>
            <a:r>
              <a:rPr lang="en-GB" sz="3600" dirty="0">
                <a:solidFill>
                  <a:schemeClr val="bg1"/>
                </a:solidFill>
              </a:rPr>
              <a:t> di </a:t>
            </a:r>
            <a:r>
              <a:rPr lang="en-GB" sz="3600" dirty="0" err="1">
                <a:solidFill>
                  <a:schemeClr val="bg1"/>
                </a:solidFill>
              </a:rPr>
              <a:t>più</a:t>
            </a:r>
            <a:r>
              <a:rPr lang="en-GB" sz="3600" dirty="0">
                <a:solidFill>
                  <a:schemeClr val="bg1"/>
                </a:solidFill>
              </a:rPr>
              <a:t>”.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02B839-E9C8-374B-A0F1-5C57D6CBD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328208"/>
            <a:ext cx="8933162" cy="5341152"/>
          </a:xfrm>
        </p:spPr>
        <p:txBody>
          <a:bodyPr anchor="ctr">
            <a:normAutofit/>
          </a:bodyPr>
          <a:lstStyle/>
          <a:p>
            <a:r>
              <a:rPr lang="it-IT" sz="2400" dirty="0"/>
              <a:t>Il concetto “istruzione” deve essere “tradotto” in una formulazione più concreta di un aspetto del concetto stesso, che chiameremo INDICATORE. </a:t>
            </a:r>
          </a:p>
          <a:p>
            <a:r>
              <a:rPr lang="it-IT" sz="2400" dirty="0"/>
              <a:t>Questo INDICATORE potrebbe essere il “titolo di studio”.  L’indicatore “titolo di studio” viene OSSERVATO attraverso le sue proprietà (ad esempio la gradazione) che possono assumere STATI differenti. </a:t>
            </a:r>
          </a:p>
          <a:p>
            <a:r>
              <a:rPr lang="it-IT" sz="2400" dirty="0"/>
              <a:t>Gli STATI sono misurati attraverso una definizione operativa, la quale consiste in un insieme di regole che traducono le proprietà dei concetti in variabili: “…il complesso di regole che guidano le operazioni con cui lo stato di ciascun caso sulla proprietà X viene rilevato, assegnato a una delle categorie stabilite in precedenza “. </a:t>
            </a:r>
            <a:endParaRPr lang="en-GB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9705AFC-6D01-9E47-AD69-8C05BD787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431"/>
            <a:ext cx="33443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it-IT" altLang="it-IT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  <a:defRPr/>
              </a:pPr>
              <a:t>27</a:t>
            </a:fld>
            <a:endParaRPr lang="it-IT" altLang="it-IT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332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073016-B734-483B-8953-5BADEE145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8950" y="0"/>
            <a:ext cx="6118093" cy="6858000"/>
          </a:xfrm>
          <a:prstGeom prst="rect">
            <a:avLst/>
          </a:prstGeom>
          <a:gradFill>
            <a:gsLst>
              <a:gs pos="2000">
                <a:schemeClr val="accent1"/>
              </a:gs>
              <a:gs pos="78000">
                <a:schemeClr val="accent1">
                  <a:lumMod val="50000"/>
                </a:schemeClr>
              </a:gs>
              <a:gs pos="100000">
                <a:srgbClr val="000000">
                  <a:alpha val="85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A7EAB6-59D3-4325-8DE6-E0CA4009C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5902" y="1839884"/>
            <a:ext cx="6118095" cy="501768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30000"/>
                </a:schemeClr>
              </a:gs>
              <a:gs pos="100000">
                <a:srgbClr val="000000">
                  <a:alpha val="44000"/>
                </a:srgb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190134" y="832294"/>
            <a:ext cx="6857999" cy="5192552"/>
          </a:xfrm>
          <a:prstGeom prst="rect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CE61D55-C8A2-8746-AB37-578BBCC60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575" y="457200"/>
            <a:ext cx="6308849" cy="5943600"/>
          </a:xfrm>
          <a:prstGeom prst="rect">
            <a:avLst/>
          </a:prstGeom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7A6D2A8-203B-844E-89AD-CFC52A69C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5664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6EF7647A-DFE8-7546-8BF5-F76F44590E7B}" type="slidenum">
              <a:rPr lang="it-IT" altLang="it-IT" sz="1000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28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602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E2D444CC-299C-9E46-820E-27BE85603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97" y="502020"/>
            <a:ext cx="3992787" cy="1642970"/>
          </a:xfrm>
        </p:spPr>
        <p:txBody>
          <a:bodyPr anchor="b">
            <a:normAutofit/>
          </a:bodyPr>
          <a:lstStyle/>
          <a:p>
            <a:r>
              <a:rPr lang="en-GB" sz="3500"/>
              <a:t>Come si operativizza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AE735F-F5AE-F342-8C52-63B079F59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692" y="2405894"/>
            <a:ext cx="3986392" cy="353508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it-IT" sz="2800" b="1" dirty="0"/>
              <a:t>Classificazione </a:t>
            </a:r>
          </a:p>
          <a:p>
            <a:pPr marL="0" indent="0">
              <a:buNone/>
            </a:pPr>
            <a:r>
              <a:rPr lang="it-IT" sz="2800" b="1" dirty="0"/>
              <a:t>Ordinamento </a:t>
            </a:r>
          </a:p>
          <a:p>
            <a:pPr marL="0" indent="0">
              <a:buNone/>
            </a:pPr>
            <a:r>
              <a:rPr lang="it-IT" sz="2800" b="1" dirty="0"/>
              <a:t>Conteggio</a:t>
            </a:r>
          </a:p>
          <a:p>
            <a:pPr marL="0" indent="0">
              <a:buNone/>
            </a:pPr>
            <a:r>
              <a:rPr lang="it-IT" sz="2800" b="1" dirty="0"/>
              <a:t>Misurazione</a:t>
            </a:r>
            <a:endParaRPr lang="it-IT" sz="2800" dirty="0"/>
          </a:p>
          <a:p>
            <a:pPr marL="0" indent="0">
              <a:buNone/>
            </a:pPr>
            <a:endParaRPr lang="en-GB" sz="17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5"/>
            <a:ext cx="306939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2"/>
            <a:ext cx="306939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22"/>
            <a:ext cx="3051501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2499" y="-10"/>
            <a:ext cx="2708601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Graphic 20" descr="Segno di spunta">
            <a:extLst>
              <a:ext uri="{FF2B5EF4-FFF2-40B4-BE49-F238E27FC236}">
                <a16:creationId xmlns:a16="http://schemas.microsoft.com/office/drawing/2014/main" id="{CBCCC8A5-5E5F-40A0-BFBA-2B8171137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06975" y="1880998"/>
            <a:ext cx="3127897" cy="3127897"/>
          </a:xfrm>
          <a:prstGeom prst="rect">
            <a:avLst/>
          </a:prstGeom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69355CF-B03C-854F-A8D3-1F01D9E9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459378"/>
            <a:ext cx="33604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6EF7647A-DFE8-7546-8BF5-F76F44590E7B}" type="slidenum">
              <a:rPr lang="it-IT" altLang="it-IT" sz="1000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29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93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 descr="&quot;&quot;">
            <a:extLst>
              <a:ext uri="{FF2B5EF4-FFF2-40B4-BE49-F238E27FC236}">
                <a16:creationId xmlns:a16="http://schemas.microsoft.com/office/drawing/2014/main" id="{F1393022-8F84-C949-98EE-3053E17FC6E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Rectangle 73" descr="&quot;&quot;">
            <a:extLst>
              <a:ext uri="{FF2B5EF4-FFF2-40B4-BE49-F238E27FC236}">
                <a16:creationId xmlns:a16="http://schemas.microsoft.com/office/drawing/2014/main" id="{E3058B83-4E30-4A4F-B1AC-9115A23E4B0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0" y="5268913"/>
            <a:ext cx="9144000" cy="1590675"/>
          </a:xfrm>
          <a:prstGeom prst="rect">
            <a:avLst/>
          </a:prstGeom>
          <a:gradFill>
            <a:gsLst>
              <a:gs pos="0">
                <a:srgbClr val="000000"/>
              </a:gs>
              <a:gs pos="54000">
                <a:schemeClr val="accent1">
                  <a:lumMod val="50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A09ED1B-835C-8940-ABB1-3E6472C9A6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-12457" y="5269283"/>
            <a:ext cx="9156457" cy="1590742"/>
          </a:xfrm>
          <a:prstGeom prst="rect">
            <a:avLst/>
          </a:prstGeom>
          <a:gradFill>
            <a:gsLst>
              <a:gs pos="18000">
                <a:schemeClr val="accent1">
                  <a:lumMod val="75000"/>
                  <a:alpha val="0"/>
                </a:schemeClr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62C32C0-3386-5842-A172-DF9F71D800D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6074020" y="5267258"/>
            <a:ext cx="3069980" cy="1590742"/>
          </a:xfrm>
          <a:prstGeom prst="rect">
            <a:avLst/>
          </a:prstGeom>
          <a:gradFill>
            <a:gsLst>
              <a:gs pos="23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A81E1A3-19C2-7B45-B4DE-CEF048F8A65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5001" y="5267258"/>
            <a:ext cx="9149001" cy="1131515"/>
          </a:xfrm>
          <a:prstGeom prst="rect">
            <a:avLst/>
          </a:prstGeom>
          <a:gradFill>
            <a:gsLst>
              <a:gs pos="18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5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EE3EB9D-9C00-7F40-8B5A-21AA9D1B4C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>
            <a:off x="12455" y="5278400"/>
            <a:ext cx="5802694" cy="1590741"/>
          </a:xfrm>
          <a:prstGeom prst="rect">
            <a:avLst/>
          </a:prstGeom>
          <a:gradFill>
            <a:gsLst>
              <a:gs pos="5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41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20" name="Rectangle 2">
            <a:extLst>
              <a:ext uri="{FF2B5EF4-FFF2-40B4-BE49-F238E27FC236}">
                <a16:creationId xmlns:a16="http://schemas.microsoft.com/office/drawing/2014/main" id="{7CE97A04-5D5E-514D-9BB1-C5F16A779F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1400" y="5554663"/>
            <a:ext cx="7240588" cy="982662"/>
          </a:xfrm>
        </p:spPr>
        <p:txBody>
          <a:bodyPr/>
          <a:lstStyle/>
          <a:p>
            <a:pPr eaLnBrk="1" hangingPunct="1"/>
            <a:r>
              <a:rPr lang="it-IT" altLang="it-IT" sz="3500">
                <a:solidFill>
                  <a:srgbClr val="FFFFFF"/>
                </a:solidFill>
              </a:rPr>
              <a:t>Metodo</a:t>
            </a:r>
          </a:p>
        </p:txBody>
      </p:sp>
      <p:sp>
        <p:nvSpPr>
          <p:cNvPr id="21521" name="Rectangle 3">
            <a:extLst>
              <a:ext uri="{FF2B5EF4-FFF2-40B4-BE49-F238E27FC236}">
                <a16:creationId xmlns:a16="http://schemas.microsoft.com/office/drawing/2014/main" id="{2A9C650C-9CBE-1E40-8D66-A5E06BC3BB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3568" y="320675"/>
            <a:ext cx="7598420" cy="4341813"/>
          </a:xfrm>
        </p:spPr>
        <p:txBody>
          <a:bodyPr anchor="ctr">
            <a:normAutofit lnSpcReduction="10000"/>
          </a:bodyPr>
          <a:lstStyle/>
          <a:p>
            <a:pPr eaLnBrk="1" hangingPunct="1"/>
            <a:r>
              <a:rPr lang="it-IT" altLang="it-IT" sz="2800" dirty="0"/>
              <a:t>Il </a:t>
            </a:r>
            <a:r>
              <a:rPr lang="it-IT" altLang="it-IT" sz="2800" i="1" dirty="0"/>
              <a:t>metodo</a:t>
            </a:r>
            <a:r>
              <a:rPr lang="it-IT" altLang="it-IT" sz="2800" dirty="0"/>
              <a:t> è un procedimento ragionato di fare le cose (</a:t>
            </a:r>
            <a:r>
              <a:rPr lang="it-IT" altLang="it-IT" sz="2800" u="sng" dirty="0"/>
              <a:t>dal greco </a:t>
            </a:r>
            <a:r>
              <a:rPr lang="it-IT" altLang="it-IT" sz="2800" i="1" u="sng" dirty="0" err="1"/>
              <a:t>met-hòdos</a:t>
            </a:r>
            <a:r>
              <a:rPr lang="it-IT" altLang="it-IT" sz="2800" u="sng" dirty="0"/>
              <a:t>: spiegare, ordinare la realtà</a:t>
            </a:r>
            <a:r>
              <a:rPr lang="it-IT" altLang="it-IT" sz="2800" dirty="0"/>
              <a:t>)</a:t>
            </a:r>
          </a:p>
          <a:p>
            <a:pPr eaLnBrk="1" hangingPunct="1"/>
            <a:r>
              <a:rPr lang="it-IT" altLang="it-IT" sz="2800" dirty="0"/>
              <a:t>La mancanza di metodo porta alla improvvisazione ed all’errore</a:t>
            </a:r>
          </a:p>
          <a:p>
            <a:pPr eaLnBrk="1" hangingPunct="1"/>
            <a:r>
              <a:rPr lang="it-IT" altLang="it-IT" sz="2800" dirty="0"/>
              <a:t>Al contrario, il metodo implica un </a:t>
            </a:r>
            <a:r>
              <a:rPr lang="it-IT" altLang="it-IT" sz="2800" i="1" dirty="0"/>
              <a:t>procedimento</a:t>
            </a:r>
            <a:r>
              <a:rPr lang="it-IT" altLang="it-IT" sz="2800" dirty="0"/>
              <a:t> pianificato, certo nei procedimenti seguiti, che può essere seguito da altri (seguendo le stesse regole), che può essere verificato, che evita (laddove è possibile) errori.</a:t>
            </a:r>
          </a:p>
        </p:txBody>
      </p:sp>
      <p:sp>
        <p:nvSpPr>
          <p:cNvPr id="21522" name="Segnaposto numero diapositiva 5">
            <a:extLst>
              <a:ext uri="{FF2B5EF4-FFF2-40B4-BE49-F238E27FC236}">
                <a16:creationId xmlns:a16="http://schemas.microsoft.com/office/drawing/2014/main" id="{70CC54A0-0E45-334D-BD3C-949597C4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875" y="6454775"/>
            <a:ext cx="33337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65FFCE24-DA41-4A49-ABA1-5166683E4459}" type="slidenum">
              <a:rPr lang="it-IT" altLang="it-IT" sz="10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3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6097E3-EB38-C649-A2CC-7DAEB698D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Indicatori tradotti in variabili</a:t>
            </a: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52D84F0A-879D-C747-BBB8-C8A3CC644C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8953" y="1484784"/>
            <a:ext cx="6037166" cy="3939250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806C62F-0384-0B4E-8ABC-5954E7F42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39" y="6455664"/>
            <a:ext cx="33604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en-US" altLang="it-IT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  <a:defRPr/>
              </a:pPr>
              <a:t>30</a:t>
            </a:fld>
            <a:endParaRPr lang="en-US" altLang="it-IT" sz="100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7094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314AE91-00EA-404E-A81F-044573BA3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Stesso</a:t>
            </a: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indicatore</a:t>
            </a: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differenti</a:t>
            </a: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traduzioni</a:t>
            </a: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32C19906-183D-ED47-9D38-0DA9F0D938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8873" y="2311267"/>
            <a:ext cx="5677260" cy="2341869"/>
          </a:xfrm>
          <a:prstGeom prst="rect">
            <a:avLst/>
          </a:prstGeom>
        </p:spPr>
      </p:pic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AF1CFF-F437-CB43-B5C9-26451916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39" y="6455664"/>
            <a:ext cx="33604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3A00D87E-77C6-2647-ACFA-8D93CD254576}" type="slidenum">
              <a:rPr lang="en-US" altLang="it-IT" sz="10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  <a:defRPr/>
              </a:pPr>
              <a:t>31</a:t>
            </a:fld>
            <a:endParaRPr lang="en-US" altLang="it-IT" sz="100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463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 descr="&quot;&quot;">
            <a:extLst>
              <a:ext uri="{FF2B5EF4-FFF2-40B4-BE49-F238E27FC236}">
                <a16:creationId xmlns:a16="http://schemas.microsoft.com/office/drawing/2014/main" id="{E59EFDD2-9330-0940-90DB-8C463309F33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Rectangle 73" descr="&quot;&quot;">
            <a:extLst>
              <a:ext uri="{FF2B5EF4-FFF2-40B4-BE49-F238E27FC236}">
                <a16:creationId xmlns:a16="http://schemas.microsoft.com/office/drawing/2014/main" id="{8A70F7A4-857C-ED4F-9D99-A392C65EAC1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0" y="0"/>
            <a:ext cx="9144000" cy="159067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7C72E75-3F5E-3142-8AC5-385DC796A24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Rectangle 77" descr="&quot;&quot;">
            <a:extLst>
              <a:ext uri="{FF2B5EF4-FFF2-40B4-BE49-F238E27FC236}">
                <a16:creationId xmlns:a16="http://schemas.microsoft.com/office/drawing/2014/main" id="{2904D105-05FA-6C4C-A77B-9022D9D7BF0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6086475" y="0"/>
            <a:ext cx="3057525" cy="1590675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E995060-4217-784C-959F-E962A6B901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9" name="Rectangle 2">
            <a:extLst>
              <a:ext uri="{FF2B5EF4-FFF2-40B4-BE49-F238E27FC236}">
                <a16:creationId xmlns:a16="http://schemas.microsoft.com/office/drawing/2014/main" id="{439EFC98-72BE-6542-8039-698299703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700" y="295275"/>
            <a:ext cx="7421563" cy="1033463"/>
          </a:xfrm>
        </p:spPr>
        <p:txBody>
          <a:bodyPr/>
          <a:lstStyle/>
          <a:p>
            <a:pPr eaLnBrk="1" hangingPunct="1"/>
            <a:r>
              <a:rPr lang="it-IT" altLang="it-IT" sz="3500">
                <a:solidFill>
                  <a:srgbClr val="FFFFFF"/>
                </a:solidFill>
              </a:rPr>
              <a:t>Metodologia della ricerca sociale</a:t>
            </a:r>
          </a:p>
        </p:txBody>
      </p:sp>
      <p:sp>
        <p:nvSpPr>
          <p:cNvPr id="22540" name="Rectangle 3">
            <a:extLst>
              <a:ext uri="{FF2B5EF4-FFF2-40B4-BE49-F238E27FC236}">
                <a16:creationId xmlns:a16="http://schemas.microsoft.com/office/drawing/2014/main" id="{CA746FE1-08F5-DA48-9471-8C25DB3DF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885949"/>
            <a:ext cx="7992888" cy="4568825"/>
          </a:xfrm>
        </p:spPr>
        <p:txBody>
          <a:bodyPr anchor="ctr"/>
          <a:lstStyle/>
          <a:p>
            <a:pPr eaLnBrk="1" hangingPunct="1"/>
            <a:r>
              <a:rPr lang="it-IT" altLang="it-IT" sz="2800" i="1" dirty="0"/>
              <a:t>Metodo-logia</a:t>
            </a:r>
            <a:r>
              <a:rPr lang="it-IT" altLang="it-IT" sz="2800" dirty="0"/>
              <a:t> della ricerca sociale significa impostare il metodo della ricerca secondo diversi parametri</a:t>
            </a:r>
          </a:p>
          <a:p>
            <a:pPr lvl="1" eaLnBrk="1" hangingPunct="1"/>
            <a:r>
              <a:rPr lang="it-IT" altLang="it-IT" sz="2400" dirty="0"/>
              <a:t>Esperienza delle ricerche passate</a:t>
            </a:r>
          </a:p>
          <a:p>
            <a:pPr lvl="1" eaLnBrk="1" hangingPunct="1"/>
            <a:r>
              <a:rPr lang="it-IT" altLang="it-IT" sz="2400" dirty="0"/>
              <a:t>Esperienza di procedure collaudate</a:t>
            </a:r>
          </a:p>
          <a:p>
            <a:pPr lvl="1" eaLnBrk="1" hangingPunct="1"/>
            <a:r>
              <a:rPr lang="it-IT" altLang="it-IT" sz="2400" dirty="0"/>
              <a:t>Esperienza derivata da passati errori</a:t>
            </a:r>
          </a:p>
          <a:p>
            <a:pPr lvl="1" eaLnBrk="1" hangingPunct="1"/>
            <a:r>
              <a:rPr lang="it-IT" altLang="it-IT" sz="2400" dirty="0"/>
              <a:t>Impostazione di procedure certe ed omogenee per tutti i casi</a:t>
            </a:r>
          </a:p>
          <a:p>
            <a:pPr lvl="1" eaLnBrk="1" hangingPunct="1"/>
            <a:r>
              <a:rPr lang="it-IT" altLang="it-IT" sz="2400" dirty="0"/>
              <a:t>Impostazione di procedure verificabili anche da altri ricercatori</a:t>
            </a:r>
          </a:p>
          <a:p>
            <a:pPr lvl="1" eaLnBrk="1" hangingPunct="1"/>
            <a:r>
              <a:rPr lang="it-IT" altLang="it-IT" sz="2400" dirty="0"/>
              <a:t>Possibilità di raffronto dei risultati di ricerca</a:t>
            </a:r>
          </a:p>
        </p:txBody>
      </p:sp>
      <p:sp>
        <p:nvSpPr>
          <p:cNvPr id="6145" name="Segnaposto numero diapositiva 5">
            <a:extLst>
              <a:ext uri="{FF2B5EF4-FFF2-40B4-BE49-F238E27FC236}">
                <a16:creationId xmlns:a16="http://schemas.microsoft.com/office/drawing/2014/main" id="{E369BD42-0CD7-C446-9DE7-F03371E38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875" y="6454775"/>
            <a:ext cx="333375" cy="365125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0CD75033-41BC-9D4B-8357-E9C596752905}" type="slidenum">
              <a:rPr lang="it-IT" altLang="it-IT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  <a:defRPr/>
              </a:pPr>
              <a:t>4</a:t>
            </a:fld>
            <a:endParaRPr lang="it-IT" altLang="it-IT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 descr="&quot;&quot;">
            <a:extLst>
              <a:ext uri="{FF2B5EF4-FFF2-40B4-BE49-F238E27FC236}">
                <a16:creationId xmlns:a16="http://schemas.microsoft.com/office/drawing/2014/main" id="{F4CC90FB-7E55-F140-8786-AF5F3BCF7C7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C8DB25F-0323-6C49-85E1-7D8FAC8A25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2488" y="501650"/>
            <a:ext cx="7265987" cy="484187"/>
          </a:xfrm>
        </p:spPr>
        <p:txBody>
          <a:bodyPr anchor="b"/>
          <a:lstStyle/>
          <a:p>
            <a:pPr eaLnBrk="1" hangingPunct="1"/>
            <a:r>
              <a:rPr lang="it-IT" altLang="it-IT" sz="3500" dirty="0"/>
              <a:t>Approcci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362C489-7B2D-6C4D-A2F4-3FECD0C1C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311331" cy="4176464"/>
          </a:xfrm>
        </p:spPr>
        <p:txBody>
          <a:bodyPr/>
          <a:lstStyle/>
          <a:p>
            <a:pPr eaLnBrk="1" hangingPunct="1"/>
            <a:r>
              <a:rPr lang="it-IT" altLang="it-IT" sz="2800" dirty="0"/>
              <a:t>Il metodo ci indica innanzi tutto come affrontare un problema</a:t>
            </a:r>
          </a:p>
          <a:p>
            <a:pPr eaLnBrk="1" hangingPunct="1"/>
            <a:r>
              <a:rPr lang="it-IT" altLang="it-IT" sz="2800" dirty="0"/>
              <a:t>Un problema viene affrontato meglio se si cerca di </a:t>
            </a:r>
            <a:r>
              <a:rPr lang="it-IT" altLang="it-IT" sz="2800" i="1" dirty="0"/>
              <a:t>semplificare</a:t>
            </a:r>
            <a:r>
              <a:rPr lang="it-IT" altLang="it-IT" sz="2800" dirty="0"/>
              <a:t> i termini del problema o di </a:t>
            </a:r>
            <a:r>
              <a:rPr lang="it-IT" altLang="it-IT" sz="2800" i="1" dirty="0"/>
              <a:t>spezzare</a:t>
            </a:r>
            <a:r>
              <a:rPr lang="it-IT" altLang="it-IT" sz="2800" dirty="0"/>
              <a:t> il problema in parti che siano gestibili dal ricercatore e dal processo di ricerca (logica Cartesiana)</a:t>
            </a:r>
          </a:p>
        </p:txBody>
      </p:sp>
      <p:sp>
        <p:nvSpPr>
          <p:cNvPr id="74" name="Rectangle 73" descr="&quot;&quot;">
            <a:extLst>
              <a:ext uri="{FF2B5EF4-FFF2-40B4-BE49-F238E27FC236}">
                <a16:creationId xmlns:a16="http://schemas.microsoft.com/office/drawing/2014/main" id="{20AFD917-7AC7-7747-AA1C-6F498410A1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0" y="6400800"/>
            <a:ext cx="9144000" cy="45720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 descr="&quot;&quot;">
            <a:extLst>
              <a:ext uri="{FF2B5EF4-FFF2-40B4-BE49-F238E27FC236}">
                <a16:creationId xmlns:a16="http://schemas.microsoft.com/office/drawing/2014/main" id="{4BB1E1E6-03D3-834F-B0E4-D400FE215A5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3028950" y="6400800"/>
            <a:ext cx="6115050" cy="45720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3" name="Segnaposto numero diapositiva 5">
            <a:extLst>
              <a:ext uri="{FF2B5EF4-FFF2-40B4-BE49-F238E27FC236}">
                <a16:creationId xmlns:a16="http://schemas.microsoft.com/office/drawing/2014/main" id="{B0192FAC-662D-BD48-AEBB-0E19E47F1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875" y="6456363"/>
            <a:ext cx="3349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598C8D60-8113-ED4C-8275-F176863E4EBA}" type="slidenum">
              <a:rPr lang="it-IT" altLang="it-IT" sz="10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5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 descr="&quot;&quot;">
            <a:extLst>
              <a:ext uri="{FF2B5EF4-FFF2-40B4-BE49-F238E27FC236}">
                <a16:creationId xmlns:a16="http://schemas.microsoft.com/office/drawing/2014/main" id="{2C2C5AD0-062F-D746-BD04-4845A9DC543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Rectangle 73" descr="&quot;&quot;">
            <a:extLst>
              <a:ext uri="{FF2B5EF4-FFF2-40B4-BE49-F238E27FC236}">
                <a16:creationId xmlns:a16="http://schemas.microsoft.com/office/drawing/2014/main" id="{1342F6CC-AFBF-6E46-A3BE-0F9A6BEBD42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0" y="0"/>
            <a:ext cx="9144000" cy="159067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16D822F-D58A-A64D-9E8B-A049F84D262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Rectangle 77" descr="&quot;&quot;">
            <a:extLst>
              <a:ext uri="{FF2B5EF4-FFF2-40B4-BE49-F238E27FC236}">
                <a16:creationId xmlns:a16="http://schemas.microsoft.com/office/drawing/2014/main" id="{21179618-D2F8-174A-807E-82A7706789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6086475" y="0"/>
            <a:ext cx="3057525" cy="1590675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128EEC0-656B-FE49-8F83-9A5E3558C4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611" name="Rectangle 2">
            <a:extLst>
              <a:ext uri="{FF2B5EF4-FFF2-40B4-BE49-F238E27FC236}">
                <a16:creationId xmlns:a16="http://schemas.microsoft.com/office/drawing/2014/main" id="{D60CB3FE-B604-714A-ABFC-F74E99336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700" y="295275"/>
            <a:ext cx="7421563" cy="1033463"/>
          </a:xfrm>
        </p:spPr>
        <p:txBody>
          <a:bodyPr/>
          <a:lstStyle/>
          <a:p>
            <a:pPr eaLnBrk="1" hangingPunct="1"/>
            <a:r>
              <a:rPr lang="it-IT" altLang="it-IT" sz="3500">
                <a:solidFill>
                  <a:srgbClr val="FFFFFF"/>
                </a:solidFill>
              </a:rPr>
              <a:t>Il problema e come affrontarlo</a:t>
            </a:r>
          </a:p>
        </p:txBody>
      </p:sp>
      <p:sp>
        <p:nvSpPr>
          <p:cNvPr id="25612" name="Rectangle 3">
            <a:extLst>
              <a:ext uri="{FF2B5EF4-FFF2-40B4-BE49-F238E27FC236}">
                <a16:creationId xmlns:a16="http://schemas.microsoft.com/office/drawing/2014/main" id="{07C7310D-807A-DC49-AFE6-8741DDFD07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624013"/>
            <a:ext cx="7854131" cy="4830762"/>
          </a:xfrm>
        </p:spPr>
        <p:txBody>
          <a:bodyPr anchor="ctr"/>
          <a:lstStyle/>
          <a:p>
            <a:pPr eaLnBrk="1" hangingPunct="1"/>
            <a:r>
              <a:rPr lang="it-IT" altLang="it-IT" sz="2800" dirty="0"/>
              <a:t>Supponiamo che il nostro problema sia costituito dal turismo</a:t>
            </a:r>
          </a:p>
          <a:p>
            <a:pPr eaLnBrk="1" hangingPunct="1"/>
            <a:r>
              <a:rPr lang="it-IT" altLang="it-IT" sz="2800" dirty="0"/>
              <a:t>Il turismo è un concetto molto vasto, a cosa vogliamo riferirlo?</a:t>
            </a:r>
          </a:p>
          <a:p>
            <a:pPr eaLnBrk="1" hangingPunct="1"/>
            <a:r>
              <a:rPr lang="it-IT" altLang="it-IT" sz="2800" dirty="0"/>
              <a:t>Turismo tradizionale, lento, religioso, dei giovani, ecc.</a:t>
            </a:r>
          </a:p>
          <a:p>
            <a:pPr eaLnBrk="1" hangingPunct="1"/>
            <a:r>
              <a:rPr lang="it-IT" altLang="it-IT" sz="2800" dirty="0"/>
              <a:t>Esaminiamo un tipo di turismo: il turismo lento</a:t>
            </a:r>
          </a:p>
          <a:p>
            <a:pPr eaLnBrk="1" hangingPunct="1"/>
            <a:r>
              <a:rPr lang="it-IT" altLang="it-IT" sz="2800" dirty="0"/>
              <a:t>Il turismo lento in una regione: l’Abruzzo</a:t>
            </a:r>
          </a:p>
          <a:p>
            <a:pPr eaLnBrk="1" hangingPunct="1"/>
            <a:r>
              <a:rPr lang="it-IT" altLang="it-IT" sz="2800" dirty="0"/>
              <a:t>Il turismo lento di una determinata categoria: i pensionati</a:t>
            </a:r>
          </a:p>
        </p:txBody>
      </p:sp>
      <p:sp>
        <p:nvSpPr>
          <p:cNvPr id="9217" name="Segnaposto numero diapositiva 5">
            <a:extLst>
              <a:ext uri="{FF2B5EF4-FFF2-40B4-BE49-F238E27FC236}">
                <a16:creationId xmlns:a16="http://schemas.microsoft.com/office/drawing/2014/main" id="{E6A6FFBE-EFFF-354E-8905-C11DD795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875" y="6454775"/>
            <a:ext cx="333375" cy="365125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7E26AE4F-F1D8-A54E-9BC3-CE6B2ADC9D13}" type="slidenum">
              <a:rPr lang="it-IT" altLang="it-IT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  <a:defRPr/>
              </a:pPr>
              <a:t>6</a:t>
            </a:fld>
            <a:endParaRPr lang="it-IT" altLang="it-IT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 descr="&quot;&quot;">
            <a:extLst>
              <a:ext uri="{FF2B5EF4-FFF2-40B4-BE49-F238E27FC236}">
                <a16:creationId xmlns:a16="http://schemas.microsoft.com/office/drawing/2014/main" id="{6AC33611-777B-4845-9919-1C65C4EC8C2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6EBD862-C04F-FC4A-82D7-AD03F50F57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2488" y="501651"/>
            <a:ext cx="7265987" cy="695102"/>
          </a:xfrm>
        </p:spPr>
        <p:txBody>
          <a:bodyPr anchor="b"/>
          <a:lstStyle/>
          <a:p>
            <a:pPr eaLnBrk="1" hangingPunct="1"/>
            <a:r>
              <a:rPr lang="it-IT" altLang="it-IT" sz="3500" dirty="0"/>
              <a:t>Il problema e come affrontarlo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EDB52B2-3AF5-134A-99AA-7034ED5C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434907" cy="4315371"/>
          </a:xfrm>
        </p:spPr>
        <p:txBody>
          <a:bodyPr/>
          <a:lstStyle/>
          <a:p>
            <a:pPr eaLnBrk="1" hangingPunct="1"/>
            <a:r>
              <a:rPr lang="it-IT" altLang="it-IT" sz="2800" dirty="0"/>
              <a:t>Il metodo ci aiuta ad identificare un segmento sul quale applicare la nostra ricerca con risultati produttivi</a:t>
            </a:r>
          </a:p>
          <a:p>
            <a:pPr eaLnBrk="1" hangingPunct="1"/>
            <a:r>
              <a:rPr lang="it-IT" altLang="it-IT" sz="2800" dirty="0"/>
              <a:t>Il metodo ci aiuta altresì ad applicare i nostri interventi sociali su un segmento di utenza con risultati produttivi se si tratta di una ricerca-azione</a:t>
            </a:r>
          </a:p>
        </p:txBody>
      </p:sp>
      <p:sp>
        <p:nvSpPr>
          <p:cNvPr id="74" name="Rectangle 73" descr="&quot;&quot;">
            <a:extLst>
              <a:ext uri="{FF2B5EF4-FFF2-40B4-BE49-F238E27FC236}">
                <a16:creationId xmlns:a16="http://schemas.microsoft.com/office/drawing/2014/main" id="{5EF663A8-5EE0-9B4E-A0D4-C916A7FE4A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0" y="6400800"/>
            <a:ext cx="9144000" cy="45720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 descr="&quot;&quot;">
            <a:extLst>
              <a:ext uri="{FF2B5EF4-FFF2-40B4-BE49-F238E27FC236}">
                <a16:creationId xmlns:a16="http://schemas.microsoft.com/office/drawing/2014/main" id="{A981EDB3-0B2D-6149-ADD2-3609E8D9E70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3028950" y="6400800"/>
            <a:ext cx="6115050" cy="45720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31" name="Segnaposto numero diapositiva 5">
            <a:extLst>
              <a:ext uri="{FF2B5EF4-FFF2-40B4-BE49-F238E27FC236}">
                <a16:creationId xmlns:a16="http://schemas.microsoft.com/office/drawing/2014/main" id="{17FF7DE9-66FC-6144-8C79-E570A83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875" y="6456363"/>
            <a:ext cx="3349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817BFE83-A4C1-9642-A755-8D90A2DD485B}" type="slidenum">
              <a:rPr lang="it-IT" altLang="it-IT" sz="10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7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 descr="&quot;&quot;">
            <a:extLst>
              <a:ext uri="{FF2B5EF4-FFF2-40B4-BE49-F238E27FC236}">
                <a16:creationId xmlns:a16="http://schemas.microsoft.com/office/drawing/2014/main" id="{FFCD41E7-42A2-E740-ACC2-35C28603DE4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7D0AE0B-ECDB-8844-B4B0-7FAEA04BC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2488" y="501651"/>
            <a:ext cx="7265987" cy="695102"/>
          </a:xfrm>
        </p:spPr>
        <p:txBody>
          <a:bodyPr anchor="b"/>
          <a:lstStyle/>
          <a:p>
            <a:pPr eaLnBrk="1" hangingPunct="1"/>
            <a:r>
              <a:rPr lang="it-IT" altLang="it-IT" sz="3500" dirty="0"/>
              <a:t>Metodi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7A3CB5B8-95CC-0D49-AF82-3EB5B3F41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7848872" cy="4315371"/>
          </a:xfrm>
        </p:spPr>
        <p:txBody>
          <a:bodyPr/>
          <a:lstStyle/>
          <a:p>
            <a:pPr eaLnBrk="1" hangingPunct="1"/>
            <a:r>
              <a:rPr lang="it-IT" altLang="it-IT" sz="2400" dirty="0"/>
              <a:t>Una prima applicazione del metodo è quindi la divisione o </a:t>
            </a:r>
            <a:r>
              <a:rPr lang="it-IT" altLang="it-IT" sz="2400" b="1" dirty="0"/>
              <a:t>segmentazione</a:t>
            </a:r>
            <a:r>
              <a:rPr lang="it-IT" altLang="it-IT" sz="2400" dirty="0"/>
              <a:t> del problema in termini che possano essere affrontabili dal ricercatore.</a:t>
            </a:r>
          </a:p>
          <a:p>
            <a:pPr eaLnBrk="1" hangingPunct="1"/>
            <a:r>
              <a:rPr lang="it-IT" altLang="it-IT" sz="2400" dirty="0"/>
              <a:t>Come si identifica un segmento significativo?</a:t>
            </a:r>
          </a:p>
          <a:p>
            <a:pPr eaLnBrk="1" hangingPunct="1"/>
            <a:r>
              <a:rPr lang="it-IT" altLang="it-IT" sz="2400" dirty="0"/>
              <a:t>Significatività del segmento in termini scientifici</a:t>
            </a:r>
          </a:p>
          <a:p>
            <a:pPr eaLnBrk="1" hangingPunct="1"/>
            <a:r>
              <a:rPr lang="it-IT" altLang="it-IT" sz="2400" dirty="0"/>
              <a:t>Rappresentatività del segmento in termini di problemi sociali</a:t>
            </a:r>
          </a:p>
        </p:txBody>
      </p:sp>
      <p:sp>
        <p:nvSpPr>
          <p:cNvPr id="74" name="Rectangle 73" descr="&quot;&quot;">
            <a:extLst>
              <a:ext uri="{FF2B5EF4-FFF2-40B4-BE49-F238E27FC236}">
                <a16:creationId xmlns:a16="http://schemas.microsoft.com/office/drawing/2014/main" id="{14C1B463-CE81-D240-B570-333167443C8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0" y="6400800"/>
            <a:ext cx="9144000" cy="45720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 descr="&quot;&quot;">
            <a:extLst>
              <a:ext uri="{FF2B5EF4-FFF2-40B4-BE49-F238E27FC236}">
                <a16:creationId xmlns:a16="http://schemas.microsoft.com/office/drawing/2014/main" id="{FE774711-7EC4-E240-8E5F-C6E2FDE06D1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3028950" y="6400800"/>
            <a:ext cx="6115050" cy="45720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55" name="Segnaposto numero diapositiva 5">
            <a:extLst>
              <a:ext uri="{FF2B5EF4-FFF2-40B4-BE49-F238E27FC236}">
                <a16:creationId xmlns:a16="http://schemas.microsoft.com/office/drawing/2014/main" id="{AB067540-649D-B84F-8F72-3A572071A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875" y="6456363"/>
            <a:ext cx="3349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8CC7D1FD-725A-B54A-9139-ED8A5EC17CC7}" type="slidenum">
              <a:rPr lang="it-IT" altLang="it-IT" sz="10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8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 descr="&quot;&quot;">
            <a:extLst>
              <a:ext uri="{FF2B5EF4-FFF2-40B4-BE49-F238E27FC236}">
                <a16:creationId xmlns:a16="http://schemas.microsoft.com/office/drawing/2014/main" id="{2C631E8C-F24C-404A-B1D6-71206F1B2D9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CB1BD0D-B793-FC45-9E74-9B8DBC9F2E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2488" y="501651"/>
            <a:ext cx="7265987" cy="623094"/>
          </a:xfrm>
        </p:spPr>
        <p:txBody>
          <a:bodyPr anchor="b"/>
          <a:lstStyle/>
          <a:p>
            <a:pPr eaLnBrk="1" hangingPunct="1"/>
            <a:r>
              <a:rPr lang="it-IT" altLang="it-IT" sz="3500" dirty="0"/>
              <a:t>Ricerca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B817AEF-4809-314E-B410-29CA03570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064896" cy="4536504"/>
          </a:xfrm>
        </p:spPr>
        <p:txBody>
          <a:bodyPr/>
          <a:lstStyle/>
          <a:p>
            <a:pPr eaLnBrk="1" hangingPunct="1"/>
            <a:r>
              <a:rPr lang="it-IT" altLang="it-IT" sz="2400" dirty="0"/>
              <a:t>Dal termine “ricercare” andare a cercare qualcosa.</a:t>
            </a:r>
          </a:p>
          <a:p>
            <a:pPr eaLnBrk="1" hangingPunct="1"/>
            <a:r>
              <a:rPr lang="it-IT" altLang="it-IT" sz="2400" dirty="0"/>
              <a:t>La ricerca ha un inizio certo, ma un termine non necessariamente previsto</a:t>
            </a:r>
          </a:p>
          <a:p>
            <a:pPr eaLnBrk="1" hangingPunct="1"/>
            <a:r>
              <a:rPr lang="it-IT" altLang="it-IT" sz="2400" dirty="0"/>
              <a:t>Il termine della ricerca si ottiene sia quando si compie una scoperta significativa, sia quando non si ottengono risultati, dipende innanzi tutto dalla volontà del gruppo di ricerca</a:t>
            </a:r>
          </a:p>
          <a:p>
            <a:pPr eaLnBrk="1" hangingPunct="1"/>
            <a:r>
              <a:rPr lang="it-IT" altLang="it-IT" sz="2400" dirty="0"/>
              <a:t>Chi ricerca trova, spesso chi non trova nulla non ha ragionato a sufficienza sui termini della propria ricerca.</a:t>
            </a:r>
          </a:p>
        </p:txBody>
      </p:sp>
      <p:sp>
        <p:nvSpPr>
          <p:cNvPr id="74" name="Rectangle 73" descr="&quot;&quot;">
            <a:extLst>
              <a:ext uri="{FF2B5EF4-FFF2-40B4-BE49-F238E27FC236}">
                <a16:creationId xmlns:a16="http://schemas.microsoft.com/office/drawing/2014/main" id="{6D41476D-D8E8-2A4C-B33D-41F9F2BDD1D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0800000" flipH="1">
            <a:off x="0" y="6400800"/>
            <a:ext cx="9144000" cy="45720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 descr="&quot;&quot;">
            <a:extLst>
              <a:ext uri="{FF2B5EF4-FFF2-40B4-BE49-F238E27FC236}">
                <a16:creationId xmlns:a16="http://schemas.microsoft.com/office/drawing/2014/main" id="{A7D06E82-5280-8A45-961D-EE90F8053B0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3028950" y="6400800"/>
            <a:ext cx="6115050" cy="45720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679" name="Segnaposto numero diapositiva 5">
            <a:extLst>
              <a:ext uri="{FF2B5EF4-FFF2-40B4-BE49-F238E27FC236}">
                <a16:creationId xmlns:a16="http://schemas.microsoft.com/office/drawing/2014/main" id="{D5954C94-75BC-034D-8E79-8F98AB2DE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875" y="6456363"/>
            <a:ext cx="33496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A78B1346-1626-E944-A71C-3843163CFB6A}" type="slidenum">
              <a:rPr lang="it-IT" altLang="it-IT" sz="10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9</a:t>
            </a:fld>
            <a:endParaRPr lang="it-IT" altLang="it-IT"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1561</Words>
  <Application>Microsoft Macintosh PowerPoint</Application>
  <PresentationFormat>Presentazione su schermo (4:3)</PresentationFormat>
  <Paragraphs>177</Paragraphs>
  <Slides>31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4" baseType="lpstr">
      <vt:lpstr>Arial</vt:lpstr>
      <vt:lpstr>Times New Roman</vt:lpstr>
      <vt:lpstr>Struttura predefinita</vt:lpstr>
      <vt:lpstr>Introduzione alla Metodologia della ricerca sociale per il turismo. </vt:lpstr>
      <vt:lpstr>Il progresso scientifico</vt:lpstr>
      <vt:lpstr>Metodo</vt:lpstr>
      <vt:lpstr>Metodologia della ricerca sociale</vt:lpstr>
      <vt:lpstr>Approcci</vt:lpstr>
      <vt:lpstr>Il problema e come affrontarlo</vt:lpstr>
      <vt:lpstr>Il problema e come affrontarlo</vt:lpstr>
      <vt:lpstr>Metodi</vt:lpstr>
      <vt:lpstr>Ricerca</vt:lpstr>
      <vt:lpstr>Ricerca qualitativa e quantitativa</vt:lpstr>
      <vt:lpstr>Il tema della ricerca</vt:lpstr>
      <vt:lpstr> Come si conduce una ricerca </vt:lpstr>
      <vt:lpstr>Presentazione standard di PowerPoint</vt:lpstr>
      <vt:lpstr>Teoria</vt:lpstr>
      <vt:lpstr>Definizione di ipotesi </vt:lpstr>
      <vt:lpstr>Le ipotesi scientifiche devono essere falsificabili </vt:lpstr>
      <vt:lpstr>Ipotesi</vt:lpstr>
      <vt:lpstr>Operativizzazione</vt:lpstr>
      <vt:lpstr>Concetti semplici e concetti complessi (generali)</vt:lpstr>
      <vt:lpstr>Concetti</vt:lpstr>
      <vt:lpstr>Esempi di concetti</vt:lpstr>
      <vt:lpstr>Processi</vt:lpstr>
      <vt:lpstr>Dal concetto alla variabile</vt:lpstr>
      <vt:lpstr>Presentazione standard di PowerPoint</vt:lpstr>
      <vt:lpstr>Costruzione di una variabile</vt:lpstr>
      <vt:lpstr>Presentazione standard di PowerPoint</vt:lpstr>
      <vt:lpstr>ESEMPIO: Formuliamo l’ipotesi: “l’istruzione fa viaggiare di più”.</vt:lpstr>
      <vt:lpstr>Presentazione standard di PowerPoint</vt:lpstr>
      <vt:lpstr>Come si operativizza</vt:lpstr>
      <vt:lpstr>Indicatori tradotti in variabili</vt:lpstr>
      <vt:lpstr>Stesso indicatore, differenti traduzioni</vt:lpstr>
    </vt:vector>
  </TitlesOfParts>
  <Company>Unicas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Metodologia e tecnica della ricerca sociale Prof. Francesco M. Battisti Università degli Studi di Cassino tel 06-4461001</dc:title>
  <dc:creator>Battisti</dc:creator>
  <cp:lastModifiedBy>Nico Bortoletto</cp:lastModifiedBy>
  <cp:revision>23</cp:revision>
  <cp:lastPrinted>2022-11-22T08:15:57Z</cp:lastPrinted>
  <dcterms:created xsi:type="dcterms:W3CDTF">2000-10-11T22:43:57Z</dcterms:created>
  <dcterms:modified xsi:type="dcterms:W3CDTF">2022-11-22T09:47:43Z</dcterms:modified>
</cp:coreProperties>
</file>