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317" r:id="rId7"/>
    <p:sldId id="261" r:id="rId8"/>
    <p:sldId id="31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69" r:id="rId20"/>
    <p:sldId id="318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281" r:id="rId29"/>
    <p:sldId id="315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2"/>
    <p:restoredTop sz="94674"/>
  </p:normalViewPr>
  <p:slideViewPr>
    <p:cSldViewPr snapToGrid="0">
      <p:cViewPr varScale="1">
        <p:scale>
          <a:sx n="71" d="100"/>
          <a:sy n="71" d="100"/>
        </p:scale>
        <p:origin x="184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46004" y="6245225"/>
            <a:ext cx="340797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02058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46004" y="6245225"/>
            <a:ext cx="340797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3760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12762"/>
            <a:ext cx="7861300" cy="5583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924800" cy="601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7696200" cy="518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304800"/>
            <a:ext cx="9428163" cy="64008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v=L/TR"/>
          <p:cNvSpPr txBox="1"/>
          <p:nvPr/>
        </p:nvSpPr>
        <p:spPr>
          <a:xfrm>
            <a:off x="350519" y="2133600"/>
            <a:ext cx="792286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v=L/T</a:t>
            </a:r>
            <a:r>
              <a:rPr baseline="-25000"/>
              <a:t>R</a:t>
            </a:r>
          </a:p>
        </p:txBody>
      </p:sp>
      <p:sp>
        <p:nvSpPr>
          <p:cNvPr id="41" name="u=L/TM"/>
          <p:cNvSpPr txBox="1"/>
          <p:nvPr/>
        </p:nvSpPr>
        <p:spPr>
          <a:xfrm>
            <a:off x="350519" y="2466975"/>
            <a:ext cx="822014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u=L/T</a:t>
            </a:r>
            <a:r>
              <a:rPr baseline="-25000"/>
              <a:t>M</a:t>
            </a:r>
          </a:p>
        </p:txBody>
      </p:sp>
      <p:sp>
        <p:nvSpPr>
          <p:cNvPr id="42" name="Rettangolo"/>
          <p:cNvSpPr/>
          <p:nvPr/>
        </p:nvSpPr>
        <p:spPr>
          <a:xfrm>
            <a:off x="233362" y="2057400"/>
            <a:ext cx="1062038" cy="8382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Linea"/>
          <p:cNvSpPr/>
          <p:nvPr/>
        </p:nvSpPr>
        <p:spPr>
          <a:xfrm flipH="1" flipV="1">
            <a:off x="725487" y="2990850"/>
            <a:ext cx="19051" cy="51435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In che condizione abbiamo v=u ?"/>
          <p:cNvSpPr txBox="1"/>
          <p:nvPr/>
        </p:nvSpPr>
        <p:spPr>
          <a:xfrm>
            <a:off x="45719" y="3505200"/>
            <a:ext cx="1432562" cy="46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300"/>
            </a:lvl1pPr>
          </a:lstStyle>
          <a:p>
            <a:r>
              <a:t>In che condizione abbiamo v=u ?</a:t>
            </a:r>
          </a:p>
        </p:txBody>
      </p:sp>
      <p:sp>
        <p:nvSpPr>
          <p:cNvPr id="45" name="La velocità di migrazione del soluto è espressa in funzione del suo rapporto di ripartizione K e in funzione dei volumi di fase stazionaria e fase mobile"/>
          <p:cNvSpPr txBox="1"/>
          <p:nvPr/>
        </p:nvSpPr>
        <p:spPr>
          <a:xfrm>
            <a:off x="6522719" y="4927600"/>
            <a:ext cx="2346962" cy="975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1200"/>
            </a:lvl1pPr>
          </a:lstStyle>
          <a:p>
            <a:r>
              <a:t>La velocità di migrazione del soluto è espressa in funzione del suo rapporto di ripartizione K e in funzione dei volumi di fase stazionaria e fase mobile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52400"/>
            <a:ext cx="8693150" cy="6700838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Freccia"/>
          <p:cNvSpPr/>
          <p:nvPr/>
        </p:nvSpPr>
        <p:spPr>
          <a:xfrm>
            <a:off x="2667000" y="2133600"/>
            <a:ext cx="2286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89A4A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v=L/TR"/>
          <p:cNvSpPr txBox="1"/>
          <p:nvPr/>
        </p:nvSpPr>
        <p:spPr>
          <a:xfrm>
            <a:off x="502919" y="4924424"/>
            <a:ext cx="792286" cy="39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v=L/T</a:t>
            </a:r>
            <a:r>
              <a:rPr baseline="-25000"/>
              <a:t>R</a:t>
            </a:r>
          </a:p>
        </p:txBody>
      </p:sp>
      <p:sp>
        <p:nvSpPr>
          <p:cNvPr id="50" name="u=L/TM"/>
          <p:cNvSpPr txBox="1"/>
          <p:nvPr/>
        </p:nvSpPr>
        <p:spPr>
          <a:xfrm>
            <a:off x="502919" y="5257800"/>
            <a:ext cx="822014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u=L/T</a:t>
            </a:r>
            <a:r>
              <a:rPr baseline="-25000"/>
              <a:t>M</a:t>
            </a:r>
          </a:p>
        </p:txBody>
      </p:sp>
      <p:sp>
        <p:nvSpPr>
          <p:cNvPr id="51" name="Rettangolo"/>
          <p:cNvSpPr/>
          <p:nvPr/>
        </p:nvSpPr>
        <p:spPr>
          <a:xfrm>
            <a:off x="385762" y="4848225"/>
            <a:ext cx="1062038" cy="8382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attore di capacità ottimale"/>
          <p:cNvSpPr txBox="1"/>
          <p:nvPr/>
        </p:nvSpPr>
        <p:spPr>
          <a:xfrm>
            <a:off x="579119" y="609600"/>
            <a:ext cx="306399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Fattore di capacità ottimale</a:t>
            </a:r>
          </a:p>
        </p:txBody>
      </p:sp>
      <p:sp>
        <p:nvSpPr>
          <p:cNvPr id="54" name="Il fattore di capacità ottimale è compreso tra 1 e 5 valori superiori a 20-30 i tempi di ritenzione sono eccessivamene lunghi e vanno modificati.…"/>
          <p:cNvSpPr txBox="1"/>
          <p:nvPr/>
        </p:nvSpPr>
        <p:spPr>
          <a:xfrm>
            <a:off x="579119" y="1828799"/>
            <a:ext cx="7985762" cy="4032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200000"/>
              </a:lnSpc>
            </a:pPr>
            <a:r>
              <a:t>Il fattore di capacità ottimale è compreso tra 1 e 5 valori superiori a 20-30 i tempi di ritenzione sono eccessivamene lunghi e vanno modificati.</a:t>
            </a:r>
          </a:p>
          <a:p>
            <a:pPr>
              <a:lnSpc>
                <a:spcPct val="200000"/>
              </a:lnSpc>
            </a:pPr>
            <a:endParaRPr/>
          </a:p>
          <a:p>
            <a:pPr>
              <a:lnSpc>
                <a:spcPct val="200000"/>
              </a:lnSpc>
            </a:pPr>
            <a:r>
              <a:t>In gas cromatografia vengono modificati attraverso variazioni di temperature e modificazioni della fase stazionaria</a:t>
            </a:r>
          </a:p>
          <a:p>
            <a:pPr>
              <a:lnSpc>
                <a:spcPct val="200000"/>
              </a:lnSpc>
            </a:pPr>
            <a:endParaRPr/>
          </a:p>
          <a:p>
            <a:pPr>
              <a:lnSpc>
                <a:spcPct val="200000"/>
              </a:lnSpc>
            </a:pPr>
            <a:r>
              <a:t>In cromatografia liquida attraverso  modificazione della fase mobile e sostituendo la fase stazionaria.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79248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fficienza della colonna cromatografica"/>
          <p:cNvSpPr txBox="1"/>
          <p:nvPr/>
        </p:nvSpPr>
        <p:spPr>
          <a:xfrm>
            <a:off x="198119" y="268287"/>
            <a:ext cx="897636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Efficienza della colonna cromatografica</a:t>
            </a:r>
          </a:p>
        </p:txBody>
      </p:sp>
      <p:sp>
        <p:nvSpPr>
          <p:cNvPr id="65" name="N=L/H"/>
          <p:cNvSpPr txBox="1"/>
          <p:nvPr/>
        </p:nvSpPr>
        <p:spPr>
          <a:xfrm>
            <a:off x="3779519" y="1066800"/>
            <a:ext cx="976572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t>N=L/H</a:t>
            </a:r>
          </a:p>
        </p:txBody>
      </p:sp>
      <p:sp>
        <p:nvSpPr>
          <p:cNvPr id="66" name="N è il numero dei piatti terorici…"/>
          <p:cNvSpPr txBox="1"/>
          <p:nvPr/>
        </p:nvSpPr>
        <p:spPr>
          <a:xfrm>
            <a:off x="426720" y="2362200"/>
            <a:ext cx="436572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N è il numero dei piatti terorici</a:t>
            </a:r>
          </a:p>
          <a:p>
            <a:r>
              <a:t>L è la lunghezza geometrica della colonna</a:t>
            </a:r>
          </a:p>
          <a:p>
            <a:r>
              <a:t>H è l’altezza del piatto teorico</a:t>
            </a:r>
          </a:p>
        </p:txBody>
      </p:sp>
      <p:sp>
        <p:nvSpPr>
          <p:cNvPr id="67" name="L’efficienza aumenta all’aumentare del numero dei piatti, ovvero aumenta all’aumentare di L e diminuisce all’aumentare di H"/>
          <p:cNvSpPr txBox="1"/>
          <p:nvPr/>
        </p:nvSpPr>
        <p:spPr>
          <a:xfrm>
            <a:off x="426719" y="4038600"/>
            <a:ext cx="783336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L’efficienza aumenta all’aumentare del numero dei piatti, ovvero aumenta all’aumentare di L e diminuisce all’aumentare di H</a:t>
            </a:r>
          </a:p>
        </p:txBody>
      </p:sp>
      <p:sp>
        <p:nvSpPr>
          <p:cNvPr id="68" name="N varia grandemente sia in funzione della composizione chimica della FM che della composizione chimica e FISICA della FS"/>
          <p:cNvSpPr txBox="1"/>
          <p:nvPr/>
        </p:nvSpPr>
        <p:spPr>
          <a:xfrm>
            <a:off x="426719" y="5105400"/>
            <a:ext cx="836676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N varia grandemente sia in funzione della composizione chimica della FM che della composizione chimica e FISICA della FS</a:t>
            </a:r>
          </a:p>
        </p:txBody>
      </p:sp>
      <p:sp>
        <p:nvSpPr>
          <p:cNvPr id="69" name="Ad esempio:  0,1 cm &lt;H&lt; 10-6 cm"/>
          <p:cNvSpPr txBox="1"/>
          <p:nvPr/>
        </p:nvSpPr>
        <p:spPr>
          <a:xfrm>
            <a:off x="2353944" y="6172200"/>
            <a:ext cx="4841936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/>
            </a:pPr>
            <a:r>
              <a:t>Ad esempio:  0,1 cm &lt;H&lt; 10</a:t>
            </a:r>
            <a:r>
              <a:rPr baseline="30000"/>
              <a:t>-6</a:t>
            </a:r>
            <a:r>
              <a:t> cm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LTEZZA DEL PIATTO (H)"/>
          <p:cNvSpPr txBox="1"/>
          <p:nvPr/>
        </p:nvSpPr>
        <p:spPr>
          <a:xfrm>
            <a:off x="426719" y="381000"/>
            <a:ext cx="289790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ALTEZZA DEL PIATTO (H)</a:t>
            </a:r>
          </a:p>
        </p:txBody>
      </p:sp>
      <p:sp>
        <p:nvSpPr>
          <p:cNvPr id="72" name="Come misura dell’altezza del piatto si usa il quadrato della varianza per unità di lunghezza della colonna"/>
          <p:cNvSpPr txBox="1"/>
          <p:nvPr/>
        </p:nvSpPr>
        <p:spPr>
          <a:xfrm>
            <a:off x="442594" y="1116012"/>
            <a:ext cx="851916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Come </a:t>
            </a:r>
            <a:r>
              <a:rPr dirty="0" err="1"/>
              <a:t>misura</a:t>
            </a:r>
            <a:r>
              <a:rPr dirty="0"/>
              <a:t> </a:t>
            </a:r>
            <a:r>
              <a:rPr dirty="0" err="1"/>
              <a:t>dell’altezza</a:t>
            </a:r>
            <a:r>
              <a:rPr dirty="0"/>
              <a:t> del </a:t>
            </a:r>
            <a:r>
              <a:rPr dirty="0" err="1"/>
              <a:t>piatto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usa</a:t>
            </a:r>
            <a:r>
              <a:rPr dirty="0"/>
              <a:t> </a:t>
            </a:r>
            <a:r>
              <a:rPr lang="it-IT" dirty="0"/>
              <a:t>la</a:t>
            </a:r>
            <a:r>
              <a:rPr dirty="0"/>
              <a:t> </a:t>
            </a:r>
            <a:r>
              <a:rPr dirty="0" err="1"/>
              <a:t>varianza</a:t>
            </a:r>
            <a:r>
              <a:rPr lang="it-IT" dirty="0"/>
              <a:t>, ovvero il quadrato della deviazione standard,</a:t>
            </a:r>
            <a:r>
              <a:rPr dirty="0"/>
              <a:t> per </a:t>
            </a:r>
            <a:r>
              <a:rPr dirty="0" err="1"/>
              <a:t>unità</a:t>
            </a:r>
            <a:r>
              <a:rPr dirty="0"/>
              <a:t> di </a:t>
            </a:r>
            <a:r>
              <a:rPr dirty="0" err="1"/>
              <a:t>lunghezza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colonna</a:t>
            </a:r>
            <a:endParaRPr dirty="0"/>
          </a:p>
        </p:txBody>
      </p:sp>
      <p:sp>
        <p:nvSpPr>
          <p:cNvPr id="73" name="H=σ2/L"/>
          <p:cNvSpPr txBox="1"/>
          <p:nvPr/>
        </p:nvSpPr>
        <p:spPr>
          <a:xfrm>
            <a:off x="3931919" y="2370137"/>
            <a:ext cx="1198144" cy="545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/>
            </a:pPr>
            <a:r>
              <a:t>H=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</a:t>
            </a:r>
            <a:r>
              <a:rPr baseline="30000">
                <a:latin typeface="Symbol"/>
                <a:ea typeface="Symbol"/>
                <a:cs typeface="Symbol"/>
                <a:sym typeface="Symbol"/>
              </a:rPr>
              <a:t>2</a:t>
            </a:r>
            <a:r>
              <a:t>/L</a:t>
            </a:r>
          </a:p>
        </p:txBody>
      </p:sp>
      <p:sp>
        <p:nvSpPr>
          <p:cNvPr id="74" name="In termini qualitativi l’altezza del piatto può considerarsi come la porzione di colonna che contiene una frazione di analita compresa tra L e L-σ."/>
          <p:cNvSpPr txBox="1"/>
          <p:nvPr/>
        </p:nvSpPr>
        <p:spPr>
          <a:xfrm>
            <a:off x="653732" y="3581400"/>
            <a:ext cx="7757161" cy="123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In termini qualitativi l’altezza del piatto può considerarsi come la porzione di colonna che contiene una frazione di analita compresa tra L e L-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s. </a:t>
            </a:r>
          </a:p>
          <a:p>
            <a:endParaRPr>
              <a:latin typeface="Symbol"/>
              <a:ea typeface="Symbol"/>
              <a:cs typeface="Symbol"/>
              <a:sym typeface="Symbol"/>
            </a:endParaRPr>
          </a:p>
        </p:txBody>
      </p:sp>
      <p:sp>
        <p:nvSpPr>
          <p:cNvPr id="75" name="Dato che l’area della gaussiana (picco compresa tra L-σ  e  L+σ contiene il 68% dell’analita, la porzione compresa tra L e L-σ contiene il 34% dell’analita.…"/>
          <p:cNvSpPr txBox="1"/>
          <p:nvPr/>
        </p:nvSpPr>
        <p:spPr>
          <a:xfrm>
            <a:off x="158432" y="5124450"/>
            <a:ext cx="8976361" cy="147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Dato che l’area della gaussiana (picco compresa tra L-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 </a:t>
            </a:r>
            <a:r>
              <a:t> e  L+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 </a:t>
            </a:r>
            <a:r>
              <a:t>contiene il 68% dell’analita, la porzione compresa tra L e L-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 </a:t>
            </a:r>
            <a:r>
              <a:t>contiene il 34% dell’analita.</a:t>
            </a:r>
          </a:p>
          <a:p>
            <a:endParaRPr/>
          </a:p>
          <a:p>
            <a:r>
              <a:t>Quindi </a:t>
            </a:r>
            <a:r>
              <a:rPr b="1">
                <a:solidFill>
                  <a:srgbClr val="FF0000"/>
                </a:solidFill>
              </a:rPr>
              <a:t>H</a:t>
            </a:r>
            <a:r>
              <a:t> può essere definita come la porzione di colonna che contiene il </a:t>
            </a:r>
            <a:r>
              <a:rPr b="1">
                <a:solidFill>
                  <a:srgbClr val="FF0000"/>
                </a:solidFill>
              </a:rPr>
              <a:t>34% dell’analita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58238" cy="6400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3B8E2236-E7A7-4D65-D2A2-6B4152D024D3}"/>
              </a:ext>
            </a:extLst>
          </p:cNvPr>
          <p:cNvSpPr/>
          <p:nvPr/>
        </p:nvSpPr>
        <p:spPr>
          <a:xfrm>
            <a:off x="2981195" y="3231715"/>
            <a:ext cx="626301" cy="1365337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8D1009AE-9BBC-94A1-D24F-6C50EEB98F2D}"/>
              </a:ext>
            </a:extLst>
          </p:cNvPr>
          <p:cNvCxnSpPr/>
          <p:nvPr/>
        </p:nvCxnSpPr>
        <p:spPr>
          <a:xfrm flipV="1">
            <a:off x="1803748" y="4346532"/>
            <a:ext cx="1177447" cy="90187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C7B55C-99BF-3A30-A682-03120AE90259}"/>
              </a:ext>
            </a:extLst>
          </p:cNvPr>
          <p:cNvSpPr txBox="1"/>
          <p:nvPr/>
        </p:nvSpPr>
        <p:spPr>
          <a:xfrm>
            <a:off x="1002082" y="4984797"/>
            <a:ext cx="1390389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Questa porzione contiene il 68% dell’analita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oria della velocità in cromatografia"/>
          <p:cNvSpPr txBox="1"/>
          <p:nvPr/>
        </p:nvSpPr>
        <p:spPr>
          <a:xfrm>
            <a:off x="426719" y="228600"/>
            <a:ext cx="775716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Teoria della velocità in cromatografia</a:t>
            </a:r>
          </a:p>
        </p:txBody>
      </p:sp>
      <p:sp>
        <p:nvSpPr>
          <p:cNvPr id="59" name="La teoria della velocità descrive i profili e gli allargamenti dei picchi di eluizione in termini quantitativi basati su un cammino casuale per la migrazione lungo la colonna…"/>
          <p:cNvSpPr txBox="1"/>
          <p:nvPr/>
        </p:nvSpPr>
        <p:spPr>
          <a:xfrm>
            <a:off x="274319" y="914400"/>
            <a:ext cx="8519162" cy="4885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La teoria della velocità descrive i profili e gli allargamenti dei picchi di eluizione in termini quantitativi basati su un cammino casuale per la migrazione lungo la colonna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r>
              <a:t>I picchi hanno una forma assimilabile ad una gaussiana, queste curve sono razionalizzate assumendo che l’incertezza associata ad una singola misura (in questo caso la velocità di migrazione) è la somma di un numero più elevato di incertezze di piccola entità (casuali) ognuna delle quali può essere positiva o negativa. 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r>
              <a:t>Quindi la gaussiana del picco cromatografico può essere il risultato della combinazione additiva dei movimenti casuali di un numero elevatissimo di molecole che costituiscono la banda cromatografica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r>
              <a:t>Ad esempio: la singola molecola di una banda cromatografica effettua miglia di trasferimenti tra fase mobile e fase stazionaria. Il tempo di residenza nelle due fasi è molto irregolare in quanto richiede energia che deve essere ottenuta dall’intorno, così questo tempo può essere lungo in un caso e breve in un altro.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r>
              <a:t>Il risultato di questi processi individuali (della singola molecola) casuali è una distribuzione simmetrica attorno ad una valore medio.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r>
              <a:t>Tale valore medio rappresenta il comportamento della molecola «media» dell’analita.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" y="228600"/>
            <a:ext cx="8955088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11ED7C5-F167-5896-F6B5-80898697B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70" y="4234233"/>
            <a:ext cx="4895398" cy="24323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C170DE-B61C-9D70-0265-CA7825843F9B}"/>
              </a:ext>
            </a:extLst>
          </p:cNvPr>
          <p:cNvSpPr txBox="1"/>
          <p:nvPr/>
        </p:nvSpPr>
        <p:spPr>
          <a:xfrm>
            <a:off x="124446" y="9447"/>
            <a:ext cx="46320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Allargamento dell</a:t>
            </a:r>
            <a:r>
              <a:rPr lang="it-IT" b="1" dirty="0">
                <a:solidFill>
                  <a:srgbClr val="FF0000"/>
                </a:solidFill>
              </a:rPr>
              <a:t>a banda cromatografica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8CB118B-77FD-C23C-B2B3-BB02EF42C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" y="407200"/>
            <a:ext cx="4468857" cy="147426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060CAE9-8D7B-611A-4921-D2888E7E283F}"/>
              </a:ext>
            </a:extLst>
          </p:cNvPr>
          <p:cNvSpPr txBox="1"/>
          <p:nvPr/>
        </p:nvSpPr>
        <p:spPr>
          <a:xfrm>
            <a:off x="5517559" y="1321340"/>
            <a:ext cx="3184431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Il comportamento delle molecole che si discosta dal comportamento della molecola «media» determina l’allargamento della banda cromatografica.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2812CFF-D436-1848-0408-9A55D561B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46" y="1983059"/>
            <a:ext cx="4796600" cy="199627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3308B7-EF65-FAB0-68A2-CF4759FC3DCD}"/>
              </a:ext>
            </a:extLst>
          </p:cNvPr>
          <p:cNvSpPr txBox="1"/>
          <p:nvPr/>
        </p:nvSpPr>
        <p:spPr>
          <a:xfrm>
            <a:off x="541867" y="4234233"/>
            <a:ext cx="2664746" cy="2031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 trasferimenti delle molecole di soluto tra fase mobile e fase stazionaria sono alla base dell’allargamento della banda </a:t>
            </a:r>
            <a:r>
              <a:rPr lang="it-IT" sz="1800" dirty="0"/>
              <a:t>cromatografica. </a:t>
            </a:r>
          </a:p>
        </p:txBody>
      </p:sp>
    </p:spTree>
    <p:extLst>
      <p:ext uri="{BB962C8B-B14F-4D97-AF65-F5344CB8AC3E}">
        <p14:creationId xmlns:p14="http://schemas.microsoft.com/office/powerpoint/2010/main" val="10140569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Variabili che influenzano l’efficienza della colonna"/>
          <p:cNvSpPr txBox="1"/>
          <p:nvPr/>
        </p:nvSpPr>
        <p:spPr>
          <a:xfrm>
            <a:off x="426719" y="381000"/>
            <a:ext cx="552836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Variabili che influenzano l’efficienza della colonna</a:t>
            </a:r>
          </a:p>
        </p:txBody>
      </p:sp>
      <p:sp>
        <p:nvSpPr>
          <p:cNvPr id="80" name="Velocità lineare della fase mobile…"/>
          <p:cNvSpPr txBox="1"/>
          <p:nvPr/>
        </p:nvSpPr>
        <p:spPr>
          <a:xfrm>
            <a:off x="731519" y="1600200"/>
            <a:ext cx="7280609" cy="437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Velocità lineare della fase mobile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/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Coefficiente di diffusione nella fase mobile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/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Coefficiente di diffusione nella fase stazionaria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/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Fattore di capacità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/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Diametro delle particelle di impaccamento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/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Spessore del ricoprimento liquido della fase stazionaria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B148D5-337B-6CD3-638B-E75EC9F64A3C}"/>
              </a:ext>
            </a:extLst>
          </p:cNvPr>
          <p:cNvSpPr txBox="1"/>
          <p:nvPr/>
        </p:nvSpPr>
        <p:spPr>
          <a:xfrm>
            <a:off x="106324" y="74431"/>
            <a:ext cx="29649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Equazione di van </a:t>
            </a:r>
            <a:r>
              <a:rPr kumimoji="0" lang="it-IT" sz="1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Deemter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A5EC36-4E8C-6E28-F595-07DF7C1BC94D}"/>
              </a:ext>
            </a:extLst>
          </p:cNvPr>
          <p:cNvSpPr txBox="1"/>
          <p:nvPr/>
        </p:nvSpPr>
        <p:spPr>
          <a:xfrm>
            <a:off x="36458" y="4076552"/>
            <a:ext cx="303865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A: costante legata ai cammini multipli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4A4B4AB-505A-4E92-F69E-BFADDB846191}"/>
              </a:ext>
            </a:extLst>
          </p:cNvPr>
          <p:cNvCxnSpPr/>
          <p:nvPr/>
        </p:nvCxnSpPr>
        <p:spPr>
          <a:xfrm>
            <a:off x="4146698" y="4391247"/>
            <a:ext cx="1871330" cy="627320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6C066A-0A03-E4E7-7114-8D9DDFA38C39}"/>
              </a:ext>
            </a:extLst>
          </p:cNvPr>
          <p:cNvSpPr txBox="1"/>
          <p:nvPr/>
        </p:nvSpPr>
        <p:spPr>
          <a:xfrm>
            <a:off x="9207" y="1304405"/>
            <a:ext cx="29136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B/u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 diffusione longitudinale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C671768-58A6-64E4-1FC9-5B5B22DAA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98634"/>
            <a:ext cx="5162442" cy="4474116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5033E25-4476-C5FA-DC36-8ACB7831637A}"/>
              </a:ext>
            </a:extLst>
          </p:cNvPr>
          <p:cNvCxnSpPr>
            <a:cxnSpLocks/>
          </p:cNvCxnSpPr>
          <p:nvPr/>
        </p:nvCxnSpPr>
        <p:spPr>
          <a:xfrm>
            <a:off x="2922823" y="1553961"/>
            <a:ext cx="1861828" cy="1875039"/>
          </a:xfrm>
          <a:prstGeom prst="straightConnector1">
            <a:avLst/>
          </a:prstGeom>
          <a:noFill/>
          <a:ln w="25400" cap="flat">
            <a:solidFill>
              <a:schemeClr val="accent3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36C9F7F3-0935-E40D-247D-7048CAB20E88}"/>
              </a:ext>
            </a:extLst>
          </p:cNvPr>
          <p:cNvCxnSpPr>
            <a:cxnSpLocks/>
          </p:cNvCxnSpPr>
          <p:nvPr/>
        </p:nvCxnSpPr>
        <p:spPr>
          <a:xfrm flipV="1">
            <a:off x="3179135" y="3747516"/>
            <a:ext cx="2466753" cy="43554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61615E6-EE11-8471-89DA-3B7FAD80A295}"/>
              </a:ext>
            </a:extLst>
          </p:cNvPr>
          <p:cNvSpPr txBox="1"/>
          <p:nvPr/>
        </p:nvSpPr>
        <p:spPr>
          <a:xfrm>
            <a:off x="9207" y="2392597"/>
            <a:ext cx="309315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>
                <a:solidFill>
                  <a:srgbClr val="00B0F0"/>
                </a:solidFill>
              </a:rPr>
              <a:t>C x u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 trasferimento di massa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79EAB65-6D9F-9487-C097-9060D5415677}"/>
              </a:ext>
            </a:extLst>
          </p:cNvPr>
          <p:cNvCxnSpPr>
            <a:cxnSpLocks/>
          </p:cNvCxnSpPr>
          <p:nvPr/>
        </p:nvCxnSpPr>
        <p:spPr>
          <a:xfrm>
            <a:off x="3097569" y="2610371"/>
            <a:ext cx="4770524" cy="612281"/>
          </a:xfrm>
          <a:prstGeom prst="straightConnector1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C2448CB-2012-E710-6301-E2F64A14F9C4}"/>
              </a:ext>
            </a:extLst>
          </p:cNvPr>
          <p:cNvSpPr txBox="1"/>
          <p:nvPr/>
        </p:nvSpPr>
        <p:spPr>
          <a:xfrm>
            <a:off x="6018028" y="1050508"/>
            <a:ext cx="23237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H=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B/u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r>
              <a:rPr kumimoji="0" lang="it-IT" sz="1300" b="1" i="0" u="none" strike="noStrike" cap="none" spc="0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ED9ED904-DB62-8235-BC88-9172ED0CEDED}"/>
              </a:ext>
            </a:extLst>
          </p:cNvPr>
          <p:cNvGrpSpPr/>
          <p:nvPr/>
        </p:nvGrpSpPr>
        <p:grpSpPr>
          <a:xfrm>
            <a:off x="444167" y="593656"/>
            <a:ext cx="8513763" cy="6019800"/>
            <a:chOff x="444167" y="210880"/>
            <a:chExt cx="8513763" cy="6019800"/>
          </a:xfrm>
        </p:grpSpPr>
        <p:pic>
          <p:nvPicPr>
            <p:cNvPr id="86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67" y="210880"/>
              <a:ext cx="8513763" cy="60198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DE5B950C-23CA-EFA7-4E87-B3137F05D5B5}"/>
                </a:ext>
              </a:extLst>
            </p:cNvPr>
            <p:cNvSpPr txBox="1"/>
            <p:nvPr/>
          </p:nvSpPr>
          <p:spPr>
            <a:xfrm>
              <a:off x="2219805" y="1743739"/>
              <a:ext cx="195181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Cammini multipli</a:t>
              </a: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F9405776-718F-DAE4-38BA-C5D5CC99E28A}"/>
                </a:ext>
              </a:extLst>
            </p:cNvPr>
            <p:cNvSpPr txBox="1"/>
            <p:nvPr/>
          </p:nvSpPr>
          <p:spPr>
            <a:xfrm>
              <a:off x="5741582" y="954815"/>
              <a:ext cx="232371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H=</a:t>
              </a: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+ </a:t>
              </a: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B/u</a:t>
              </a: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+ </a:t>
              </a:r>
              <a:r>
                <a:rPr kumimoji="0" lang="it-IT" sz="2400" b="1" i="0" u="none" strike="noStrike" cap="none" spc="0" normalizeH="0" baseline="0" dirty="0" err="1">
                  <a:ln>
                    <a:noFill/>
                  </a:ln>
                  <a:solidFill>
                    <a:srgbClr val="00B0F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kumimoji="0" lang="it-IT" sz="1300" b="1" i="0" u="none" strike="noStrike" cap="none" spc="0" normalizeH="0" baseline="0" dirty="0" err="1">
                  <a:ln>
                    <a:noFill/>
                  </a:ln>
                  <a:solidFill>
                    <a:srgbClr val="00B0F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kumimoji="0" lang="it-IT" sz="2400" b="1" i="0" u="none" strike="noStrike" cap="none" spc="0" normalizeH="0" baseline="0" dirty="0" err="1">
                  <a:ln>
                    <a:noFill/>
                  </a:ln>
                  <a:solidFill>
                    <a:srgbClr val="00B0F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u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64FBBD2-138E-7767-A72A-31B94988F435}"/>
                </a:ext>
              </a:extLst>
            </p:cNvPr>
            <p:cNvSpPr txBox="1"/>
            <p:nvPr/>
          </p:nvSpPr>
          <p:spPr>
            <a:xfrm>
              <a:off x="4701048" y="1740929"/>
              <a:ext cx="272125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Diffusione longitudinale</a:t>
              </a:r>
            </a:p>
          </p:txBody>
        </p:sp>
      </p:grpSp>
      <p:sp>
        <p:nvSpPr>
          <p:cNvPr id="8" name="Ovale 7">
            <a:extLst>
              <a:ext uri="{FF2B5EF4-FFF2-40B4-BE49-F238E27FC236}">
                <a16:creationId xmlns:a16="http://schemas.microsoft.com/office/drawing/2014/main" id="{34B6B62F-45D9-A6A4-C24B-0765FAEE9703}"/>
              </a:ext>
            </a:extLst>
          </p:cNvPr>
          <p:cNvSpPr/>
          <p:nvPr/>
        </p:nvSpPr>
        <p:spPr>
          <a:xfrm>
            <a:off x="6081823" y="1230868"/>
            <a:ext cx="1148317" cy="708172"/>
          </a:xfrm>
          <a:prstGeom prst="ellipse">
            <a:avLst/>
          </a:prstGeom>
          <a:solidFill>
            <a:srgbClr val="FFFFFF">
              <a:alpha val="6000"/>
            </a:srgbClr>
          </a:solidFill>
          <a:ln w="25400" cap="flat">
            <a:solidFill>
              <a:schemeClr val="bg2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DC5970-8B90-E1C6-AA7A-4C6A3F6FBBC2}"/>
              </a:ext>
            </a:extLst>
          </p:cNvPr>
          <p:cNvSpPr txBox="1"/>
          <p:nvPr/>
        </p:nvSpPr>
        <p:spPr>
          <a:xfrm>
            <a:off x="186070" y="224326"/>
            <a:ext cx="2811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Altezza del piatto teorico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id="{14B0F3CB-CF6C-C71B-723C-FE84050444DE}"/>
              </a:ext>
            </a:extLst>
          </p:cNvPr>
          <p:cNvSpPr/>
          <p:nvPr/>
        </p:nvSpPr>
        <p:spPr>
          <a:xfrm>
            <a:off x="2690038" y="1469514"/>
            <a:ext cx="818707" cy="708172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2769F91A-4F77-85B0-775E-58D4BE0FF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6" y="2517996"/>
            <a:ext cx="5359400" cy="32893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86AA96-DE2A-8520-CF7C-0FD6EBC166E7}"/>
              </a:ext>
            </a:extLst>
          </p:cNvPr>
          <p:cNvSpPr txBox="1"/>
          <p:nvPr/>
        </p:nvSpPr>
        <p:spPr>
          <a:xfrm>
            <a:off x="1063256" y="1571503"/>
            <a:ext cx="23237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H=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B/u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r>
              <a:rPr kumimoji="0" lang="it-IT" sz="1300" b="1" i="0" u="none" strike="noStrike" cap="none" spc="0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B0A8CC-5C25-0265-21E9-F0BED2A4E8B6}"/>
              </a:ext>
            </a:extLst>
          </p:cNvPr>
          <p:cNvSpPr txBox="1"/>
          <p:nvPr/>
        </p:nvSpPr>
        <p:spPr>
          <a:xfrm>
            <a:off x="186070" y="224326"/>
            <a:ext cx="54784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Altezza del piatto teorico: trasferimento di massa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9CF7DF-16A5-7010-57F4-559394629829}"/>
              </a:ext>
            </a:extLst>
          </p:cNvPr>
          <p:cNvSpPr txBox="1"/>
          <p:nvPr/>
        </p:nvSpPr>
        <p:spPr>
          <a:xfrm>
            <a:off x="4827182" y="2517996"/>
            <a:ext cx="387025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Il trasferimento di massa è direttamente proporzionale alla velocità della fase mobile.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8" y="35233"/>
            <a:ext cx="8229600" cy="6777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5" y="78289"/>
            <a:ext cx="8792644" cy="6093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8" y="233915"/>
            <a:ext cx="8992107" cy="629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e principali tecniche cromatografiche"/>
          <p:cNvSpPr txBox="1"/>
          <p:nvPr/>
        </p:nvSpPr>
        <p:spPr>
          <a:xfrm>
            <a:off x="274319" y="381000"/>
            <a:ext cx="569367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t>Le principali tecniche cromatografiche</a:t>
            </a:r>
          </a:p>
        </p:txBody>
      </p:sp>
      <p:sp>
        <p:nvSpPr>
          <p:cNvPr id="95" name="TLC (cromatografia su strato sottile)…"/>
          <p:cNvSpPr txBox="1"/>
          <p:nvPr/>
        </p:nvSpPr>
        <p:spPr>
          <a:xfrm>
            <a:off x="494982" y="1524000"/>
            <a:ext cx="565154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285750" indent="-285750">
              <a:defRPr b="1"/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rPr dirty="0"/>
              <a:t>HPLC (</a:t>
            </a:r>
            <a:r>
              <a:rPr dirty="0" err="1"/>
              <a:t>cromatografia</a:t>
            </a:r>
            <a:r>
              <a:rPr dirty="0"/>
              <a:t> </a:t>
            </a:r>
            <a:r>
              <a:rPr dirty="0" err="1"/>
              <a:t>liquida</a:t>
            </a:r>
            <a:r>
              <a:rPr dirty="0"/>
              <a:t> ad </a:t>
            </a:r>
            <a:r>
              <a:rPr dirty="0" err="1"/>
              <a:t>alte</a:t>
            </a:r>
            <a:r>
              <a:rPr dirty="0"/>
              <a:t> </a:t>
            </a:r>
            <a:r>
              <a:rPr dirty="0" err="1"/>
              <a:t>prestazioni</a:t>
            </a:r>
            <a:r>
              <a:rPr dirty="0"/>
              <a:t>)</a:t>
            </a:r>
          </a:p>
          <a:p>
            <a:pPr marL="285750" indent="-285750">
              <a:defRPr b="1"/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rPr dirty="0"/>
              <a:t>GC (</a:t>
            </a:r>
            <a:r>
              <a:rPr dirty="0" err="1"/>
              <a:t>Gascromatografia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811" y="3791604"/>
            <a:ext cx="3584565" cy="2360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magine 5" descr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979" y="160633"/>
            <a:ext cx="2767021" cy="1841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19" y="3331958"/>
            <a:ext cx="2760619" cy="276061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CasellaDiTesto 8"/>
          <p:cNvSpPr txBox="1"/>
          <p:nvPr/>
        </p:nvSpPr>
        <p:spPr>
          <a:xfrm>
            <a:off x="318443" y="243175"/>
            <a:ext cx="6146152" cy="2643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algn="just">
              <a:defRPr sz="2300" b="1">
                <a:solidFill>
                  <a:srgbClr val="FF0000"/>
                </a:solidFill>
              </a:defRPr>
            </a:pPr>
            <a:r>
              <a:rPr sz="1725" dirty="0"/>
              <a:t>La </a:t>
            </a:r>
            <a:r>
              <a:rPr sz="1725" dirty="0" err="1"/>
              <a:t>cromatografia</a:t>
            </a:r>
            <a:r>
              <a:rPr sz="1725" dirty="0"/>
              <a:t> </a:t>
            </a:r>
            <a:r>
              <a:rPr sz="1725" dirty="0" err="1"/>
              <a:t>liquida</a:t>
            </a:r>
            <a:r>
              <a:rPr sz="1725" dirty="0"/>
              <a:t> ad </a:t>
            </a:r>
            <a:r>
              <a:rPr sz="1725" dirty="0" err="1"/>
              <a:t>alta</a:t>
            </a:r>
            <a:r>
              <a:rPr sz="1725" dirty="0"/>
              <a:t> </a:t>
            </a:r>
            <a:r>
              <a:rPr sz="1725" dirty="0" err="1"/>
              <a:t>prestazione</a:t>
            </a:r>
            <a:r>
              <a:rPr sz="1725" dirty="0"/>
              <a:t> (HPLC)</a:t>
            </a:r>
          </a:p>
          <a:p>
            <a:pPr algn="just"/>
            <a:endParaRPr sz="1350" dirty="0"/>
          </a:p>
          <a:p>
            <a:pPr algn="just">
              <a:defRPr sz="2000" b="1"/>
            </a:pPr>
            <a:r>
              <a:rPr sz="1500" dirty="0" err="1"/>
              <a:t>Fase</a:t>
            </a:r>
            <a:r>
              <a:rPr sz="1500" dirty="0"/>
              <a:t> mobile: </a:t>
            </a:r>
            <a:r>
              <a:rPr sz="1500" dirty="0" err="1"/>
              <a:t>solvente</a:t>
            </a:r>
            <a:r>
              <a:rPr sz="1500" dirty="0"/>
              <a:t> </a:t>
            </a:r>
            <a:r>
              <a:rPr sz="1500" dirty="0" err="1"/>
              <a:t>liquido</a:t>
            </a:r>
            <a:r>
              <a:rPr sz="1500" dirty="0"/>
              <a:t> (puro o </a:t>
            </a:r>
            <a:r>
              <a:rPr sz="1500" dirty="0" err="1"/>
              <a:t>miscela</a:t>
            </a:r>
            <a:r>
              <a:rPr sz="1500" dirty="0"/>
              <a:t>)</a:t>
            </a:r>
          </a:p>
          <a:p>
            <a:pPr algn="just">
              <a:defRPr sz="2000"/>
            </a:pPr>
            <a:endParaRPr sz="1500" dirty="0"/>
          </a:p>
          <a:p>
            <a:pPr algn="just">
              <a:defRPr sz="2000"/>
            </a:pPr>
            <a:r>
              <a:rPr sz="1500" dirty="0" err="1"/>
              <a:t>Classificazione</a:t>
            </a:r>
            <a:r>
              <a:rPr sz="1500" dirty="0"/>
              <a:t> in base </a:t>
            </a:r>
            <a:r>
              <a:rPr sz="1500" dirty="0" err="1"/>
              <a:t>alla</a:t>
            </a:r>
            <a:r>
              <a:rPr sz="1500" dirty="0"/>
              <a:t> </a:t>
            </a:r>
            <a:r>
              <a:rPr sz="1500" b="1" dirty="0" err="1"/>
              <a:t>fase</a:t>
            </a:r>
            <a:r>
              <a:rPr sz="1500" b="1" dirty="0"/>
              <a:t> </a:t>
            </a:r>
            <a:r>
              <a:rPr sz="1500" b="1" dirty="0" err="1"/>
              <a:t>stazionaria</a:t>
            </a:r>
            <a:endParaRPr sz="1500" b="1" dirty="0"/>
          </a:p>
          <a:p>
            <a:pPr marL="257175" indent="-257175" algn="just">
              <a:buSzPct val="100000"/>
              <a:buFont typeface="Arial"/>
              <a:buChar char="•"/>
              <a:defRPr sz="2000"/>
            </a:pPr>
            <a:r>
              <a:rPr sz="1500" dirty="0" err="1"/>
              <a:t>cromatografia</a:t>
            </a:r>
            <a:r>
              <a:rPr sz="1500" dirty="0"/>
              <a:t> di </a:t>
            </a:r>
            <a:r>
              <a:rPr sz="1500" dirty="0" err="1"/>
              <a:t>ripartizione</a:t>
            </a:r>
            <a:r>
              <a:rPr sz="1500" dirty="0"/>
              <a:t> o </a:t>
            </a:r>
            <a:r>
              <a:rPr sz="1500" dirty="0" err="1"/>
              <a:t>cromatografia</a:t>
            </a:r>
            <a:r>
              <a:rPr sz="1500" dirty="0"/>
              <a:t> </a:t>
            </a:r>
            <a:r>
              <a:rPr sz="1500" dirty="0" err="1"/>
              <a:t>liquido-liquido</a:t>
            </a:r>
            <a:r>
              <a:rPr sz="1500" dirty="0"/>
              <a:t>; </a:t>
            </a:r>
            <a:r>
              <a:rPr sz="1500" dirty="0" err="1"/>
              <a:t>cromatografia</a:t>
            </a:r>
            <a:r>
              <a:rPr sz="1500" dirty="0"/>
              <a:t> di </a:t>
            </a:r>
            <a:r>
              <a:rPr sz="1500" dirty="0" err="1"/>
              <a:t>adsorbimento</a:t>
            </a:r>
            <a:r>
              <a:rPr sz="1500" dirty="0"/>
              <a:t> o </a:t>
            </a:r>
            <a:r>
              <a:rPr sz="1500" dirty="0" err="1"/>
              <a:t>cromatografia</a:t>
            </a:r>
            <a:r>
              <a:rPr sz="1500" dirty="0"/>
              <a:t> </a:t>
            </a:r>
            <a:r>
              <a:rPr sz="1500" dirty="0" err="1"/>
              <a:t>liquido-solido</a:t>
            </a:r>
            <a:r>
              <a:rPr sz="1500" dirty="0"/>
              <a:t>; </a:t>
            </a:r>
            <a:r>
              <a:rPr sz="1500" dirty="0" err="1"/>
              <a:t>cromatografia</a:t>
            </a:r>
            <a:r>
              <a:rPr sz="1500" dirty="0"/>
              <a:t> a </a:t>
            </a:r>
            <a:r>
              <a:rPr sz="1500" dirty="0" err="1"/>
              <a:t>scambio</a:t>
            </a:r>
            <a:r>
              <a:rPr sz="1500" dirty="0"/>
              <a:t> </a:t>
            </a:r>
            <a:r>
              <a:rPr sz="1500" dirty="0" err="1"/>
              <a:t>ionico</a:t>
            </a:r>
            <a:r>
              <a:rPr sz="1500" dirty="0"/>
              <a:t> o </a:t>
            </a:r>
            <a:r>
              <a:rPr sz="1500" dirty="0" err="1"/>
              <a:t>cromatografia</a:t>
            </a:r>
            <a:r>
              <a:rPr sz="1500" dirty="0"/>
              <a:t> </a:t>
            </a:r>
            <a:r>
              <a:rPr sz="1500" dirty="0" err="1"/>
              <a:t>ionica</a:t>
            </a:r>
            <a:r>
              <a:rPr sz="1500" dirty="0"/>
              <a:t>; </a:t>
            </a:r>
          </a:p>
          <a:p>
            <a:pPr marL="257175" indent="-257175" algn="just">
              <a:buSzPct val="100000"/>
              <a:buFont typeface="Arial"/>
              <a:buChar char="•"/>
              <a:defRPr sz="2000"/>
            </a:pPr>
            <a:r>
              <a:rPr sz="1500" dirty="0" err="1"/>
              <a:t>cromatografia</a:t>
            </a:r>
            <a:r>
              <a:rPr sz="1500" dirty="0"/>
              <a:t> a </a:t>
            </a:r>
            <a:r>
              <a:rPr sz="1500" dirty="0" err="1"/>
              <a:t>esclusione</a:t>
            </a:r>
            <a:r>
              <a:rPr sz="1500" dirty="0"/>
              <a:t> </a:t>
            </a:r>
            <a:r>
              <a:rPr sz="1500" dirty="0" err="1"/>
              <a:t>dimensionale</a:t>
            </a:r>
            <a:r>
              <a:rPr sz="1500" dirty="0"/>
              <a:t>; </a:t>
            </a:r>
          </a:p>
          <a:p>
            <a:pPr marL="257175" indent="-257175" algn="just">
              <a:buSzPct val="100000"/>
              <a:buFont typeface="Arial"/>
              <a:buChar char="•"/>
              <a:defRPr sz="2000"/>
            </a:pPr>
            <a:r>
              <a:rPr sz="1500" dirty="0" err="1"/>
              <a:t>cromatografia</a:t>
            </a:r>
            <a:r>
              <a:rPr sz="1500" dirty="0"/>
              <a:t> di </a:t>
            </a:r>
            <a:r>
              <a:rPr sz="1500" dirty="0" err="1"/>
              <a:t>affinità</a:t>
            </a:r>
            <a:r>
              <a:rPr sz="1500" dirty="0"/>
              <a:t>; </a:t>
            </a:r>
          </a:p>
          <a:p>
            <a:pPr marL="257175" indent="-257175" algn="just">
              <a:buSzPct val="100000"/>
              <a:buFont typeface="Arial"/>
              <a:buChar char="•"/>
              <a:defRPr sz="2000"/>
            </a:pPr>
            <a:r>
              <a:rPr sz="1500" dirty="0" err="1"/>
              <a:t>cromatografia</a:t>
            </a:r>
            <a:r>
              <a:rPr sz="1500" dirty="0"/>
              <a:t> </a:t>
            </a:r>
            <a:r>
              <a:rPr sz="1500" dirty="0" err="1"/>
              <a:t>chirale</a:t>
            </a:r>
            <a:r>
              <a:rPr sz="1500" dirty="0"/>
              <a:t>.</a:t>
            </a:r>
          </a:p>
        </p:txBody>
      </p:sp>
      <p:sp>
        <p:nvSpPr>
          <p:cNvPr id="98" name="CasellaDiTesto 10"/>
          <p:cNvSpPr txBox="1"/>
          <p:nvPr/>
        </p:nvSpPr>
        <p:spPr>
          <a:xfrm>
            <a:off x="4985811" y="3001476"/>
            <a:ext cx="3680985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just">
              <a:defRPr b="1">
                <a:solidFill>
                  <a:srgbClr val="FF0000"/>
                </a:solidFill>
              </a:defRPr>
            </a:lvl1pPr>
          </a:lstStyle>
          <a:p>
            <a:r>
              <a:rPr sz="1350" dirty="0" err="1"/>
              <a:t>Effetto</a:t>
            </a:r>
            <a:r>
              <a:rPr sz="1350" dirty="0"/>
              <a:t> </a:t>
            </a:r>
            <a:r>
              <a:rPr sz="1350" dirty="0" err="1"/>
              <a:t>delle</a:t>
            </a:r>
            <a:r>
              <a:rPr sz="1350" dirty="0"/>
              <a:t> </a:t>
            </a:r>
            <a:r>
              <a:rPr sz="1350" dirty="0" err="1"/>
              <a:t>dimensioni</a:t>
            </a:r>
            <a:r>
              <a:rPr sz="1350" dirty="0"/>
              <a:t> </a:t>
            </a:r>
            <a:r>
              <a:rPr sz="1350" dirty="0" err="1"/>
              <a:t>dell’impaccamento</a:t>
            </a:r>
            <a:r>
              <a:rPr sz="1350" dirty="0"/>
              <a:t> </a:t>
            </a:r>
            <a:r>
              <a:rPr sz="1350" dirty="0" err="1"/>
              <a:t>su</a:t>
            </a:r>
            <a:r>
              <a:rPr sz="1350" dirty="0"/>
              <a:t> H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52400"/>
            <a:ext cx="9663113" cy="670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683" y="1459953"/>
            <a:ext cx="4186426" cy="354635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CasellaDiTesto 5"/>
          <p:cNvSpPr txBox="1"/>
          <p:nvPr/>
        </p:nvSpPr>
        <p:spPr>
          <a:xfrm>
            <a:off x="254411" y="1196114"/>
            <a:ext cx="1911073" cy="900246"/>
          </a:xfrm>
          <a:prstGeom prst="rect">
            <a:avLst/>
          </a:prstGeom>
          <a:ln w="19050">
            <a:solidFill>
              <a:srgbClr val="2F5597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algn="just">
              <a:defRPr sz="1400"/>
            </a:pPr>
            <a:r>
              <a:rPr sz="1050"/>
              <a:t>Contenitori fase mobile </a:t>
            </a:r>
          </a:p>
          <a:p>
            <a:pPr algn="just">
              <a:defRPr sz="1400"/>
            </a:pPr>
            <a:r>
              <a:rPr sz="1050"/>
              <a:t>Degassaggio (gorgogliamento gas inerte non solubile nella fase mobile)</a:t>
            </a:r>
          </a:p>
          <a:p>
            <a:pPr algn="just">
              <a:defRPr sz="1400"/>
            </a:pPr>
            <a:r>
              <a:rPr sz="1050"/>
              <a:t>Eluizione isocratica/gradiente</a:t>
            </a:r>
          </a:p>
        </p:txBody>
      </p:sp>
      <p:sp>
        <p:nvSpPr>
          <p:cNvPr id="102" name="CasellaDiTesto 8"/>
          <p:cNvSpPr txBox="1"/>
          <p:nvPr/>
        </p:nvSpPr>
        <p:spPr>
          <a:xfrm>
            <a:off x="3567172" y="1053543"/>
            <a:ext cx="1911072" cy="738664"/>
          </a:xfrm>
          <a:prstGeom prst="rect">
            <a:avLst/>
          </a:prstGeom>
          <a:ln w="19050">
            <a:solidFill>
              <a:srgbClr val="2F5597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just">
              <a:defRPr sz="1400"/>
            </a:lvl1pPr>
          </a:lstStyle>
          <a:p>
            <a:r>
              <a:rPr sz="1050"/>
              <a:t>Pompa alta efficienza &gt;100 Atm contropressione (dimensione particelle impaccamento)</a:t>
            </a:r>
          </a:p>
        </p:txBody>
      </p:sp>
      <p:sp>
        <p:nvSpPr>
          <p:cNvPr id="103" name="Connettore 2 7"/>
          <p:cNvSpPr/>
          <p:nvPr/>
        </p:nvSpPr>
        <p:spPr>
          <a:xfrm flipH="1" flipV="1">
            <a:off x="2080672" y="2129301"/>
            <a:ext cx="809061" cy="571291"/>
          </a:xfrm>
          <a:prstGeom prst="line">
            <a:avLst/>
          </a:prstGeom>
          <a:ln w="34925">
            <a:solidFill>
              <a:schemeClr val="accent1"/>
            </a:solidFill>
            <a:prstDash val="sysDash"/>
            <a:miter/>
            <a:tailEnd type="triangle"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04" name="Connettore 2 11"/>
          <p:cNvSpPr/>
          <p:nvPr/>
        </p:nvSpPr>
        <p:spPr>
          <a:xfrm flipV="1">
            <a:off x="4578298" y="1683713"/>
            <a:ext cx="621150" cy="885095"/>
          </a:xfrm>
          <a:prstGeom prst="line">
            <a:avLst/>
          </a:prstGeom>
          <a:ln w="34925">
            <a:solidFill>
              <a:schemeClr val="accent1"/>
            </a:solidFill>
            <a:prstDash val="sysDash"/>
            <a:miter/>
            <a:tailEnd type="triangle"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05" name="CasellaDiTesto 13"/>
          <p:cNvSpPr txBox="1"/>
          <p:nvPr/>
        </p:nvSpPr>
        <p:spPr>
          <a:xfrm>
            <a:off x="3645401" y="5139059"/>
            <a:ext cx="1911072" cy="415498"/>
          </a:xfrm>
          <a:prstGeom prst="rect">
            <a:avLst/>
          </a:prstGeom>
          <a:ln w="19050">
            <a:solidFill>
              <a:srgbClr val="2F5597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algn="just">
              <a:defRPr sz="1400"/>
            </a:pPr>
            <a:r>
              <a:rPr sz="1050"/>
              <a:t>Permette di introdurre volumi riproducibili (</a:t>
            </a:r>
            <a:r>
              <a:rPr sz="1050"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 sz="1050"/>
              <a:t>l)</a:t>
            </a:r>
          </a:p>
        </p:txBody>
      </p:sp>
      <p:pic>
        <p:nvPicPr>
          <p:cNvPr id="10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010" y="5086279"/>
            <a:ext cx="912483" cy="553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732" y="1094018"/>
            <a:ext cx="1364167" cy="821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51" y="2103527"/>
            <a:ext cx="1268421" cy="950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6" descr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521" y="4976466"/>
            <a:ext cx="1173120" cy="7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CasellaDiTesto 12"/>
          <p:cNvSpPr txBox="1"/>
          <p:nvPr/>
        </p:nvSpPr>
        <p:spPr>
          <a:xfrm>
            <a:off x="1701218" y="4582211"/>
            <a:ext cx="1911073" cy="415498"/>
          </a:xfrm>
          <a:prstGeom prst="rect">
            <a:avLst/>
          </a:prstGeom>
          <a:ln w="19050">
            <a:solidFill>
              <a:srgbClr val="2F5597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just">
              <a:defRPr sz="1400"/>
            </a:lvl1pPr>
          </a:lstStyle>
          <a:p>
            <a:r>
              <a:rPr sz="1050"/>
              <a:t>Colonna contiene FS per la separazione degli analiti</a:t>
            </a:r>
          </a:p>
        </p:txBody>
      </p:sp>
      <p:sp>
        <p:nvSpPr>
          <p:cNvPr id="111" name="Connettore 2 14"/>
          <p:cNvSpPr/>
          <p:nvPr/>
        </p:nvSpPr>
        <p:spPr>
          <a:xfrm>
            <a:off x="4391792" y="4526400"/>
            <a:ext cx="523139" cy="378265"/>
          </a:xfrm>
          <a:prstGeom prst="line">
            <a:avLst/>
          </a:prstGeom>
          <a:ln w="34925">
            <a:solidFill>
              <a:schemeClr val="accent1"/>
            </a:solidFill>
            <a:prstDash val="sysDash"/>
            <a:miter/>
            <a:tailEnd type="triangle"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12" name="Connettore 2 15"/>
          <p:cNvSpPr/>
          <p:nvPr/>
        </p:nvSpPr>
        <p:spPr>
          <a:xfrm flipH="1">
            <a:off x="2962742" y="4277730"/>
            <a:ext cx="518802" cy="237441"/>
          </a:xfrm>
          <a:prstGeom prst="line">
            <a:avLst/>
          </a:prstGeom>
          <a:ln w="34925">
            <a:solidFill>
              <a:schemeClr val="accent1"/>
            </a:solidFill>
            <a:prstDash val="sysDash"/>
            <a:miter/>
            <a:tailEnd type="triangle"/>
          </a:ln>
        </p:spPr>
        <p:txBody>
          <a:bodyPr lIns="34289" rIns="34289"/>
          <a:lstStyle/>
          <a:p>
            <a:endParaRPr sz="135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180" y="1998620"/>
            <a:ext cx="2436520" cy="2934772"/>
          </a:xfrm>
          <a:prstGeom prst="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115" name="CasellaDiTesto 3"/>
          <p:cNvSpPr txBox="1"/>
          <p:nvPr/>
        </p:nvSpPr>
        <p:spPr>
          <a:xfrm>
            <a:off x="372605" y="391281"/>
            <a:ext cx="4072058" cy="21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>
              <a:defRPr sz="2300" b="1">
                <a:solidFill>
                  <a:srgbClr val="FF0000"/>
                </a:solidFill>
              </a:defRPr>
            </a:pPr>
            <a:r>
              <a:rPr sz="1725" dirty="0" err="1"/>
              <a:t>Sistemi</a:t>
            </a:r>
            <a:r>
              <a:rPr sz="1725" dirty="0"/>
              <a:t> di </a:t>
            </a:r>
            <a:r>
              <a:rPr sz="1725" dirty="0" err="1"/>
              <a:t>Pompaggio</a:t>
            </a:r>
            <a:r>
              <a:rPr sz="1725" dirty="0"/>
              <a:t> </a:t>
            </a:r>
            <a:r>
              <a:rPr sz="1725" dirty="0" err="1"/>
              <a:t>della</a:t>
            </a:r>
            <a:r>
              <a:rPr sz="1725" dirty="0"/>
              <a:t> </a:t>
            </a:r>
            <a:r>
              <a:rPr sz="1725" dirty="0" err="1"/>
              <a:t>fase</a:t>
            </a:r>
            <a:r>
              <a:rPr sz="1725" dirty="0"/>
              <a:t> mobile</a:t>
            </a:r>
          </a:p>
          <a:p>
            <a:pPr>
              <a:defRPr sz="2300" b="1">
                <a:solidFill>
                  <a:srgbClr val="FF0000"/>
                </a:solidFill>
              </a:defRPr>
            </a:pPr>
            <a:endParaRPr sz="1725" dirty="0"/>
          </a:p>
          <a:p>
            <a:pPr marL="214313" indent="-214313">
              <a:buSzPct val="100000"/>
              <a:buFont typeface="Arial"/>
              <a:buChar char="•"/>
            </a:pPr>
            <a:r>
              <a:rPr sz="1350" dirty="0" err="1"/>
              <a:t>capacità</a:t>
            </a:r>
            <a:r>
              <a:rPr sz="1350" dirty="0"/>
              <a:t> di </a:t>
            </a:r>
            <a:r>
              <a:rPr sz="1350" dirty="0" err="1"/>
              <a:t>generare</a:t>
            </a:r>
            <a:r>
              <a:rPr sz="1350" dirty="0"/>
              <a:t> </a:t>
            </a:r>
            <a:r>
              <a:rPr sz="1350" dirty="0" err="1"/>
              <a:t>pressioni</a:t>
            </a:r>
            <a:r>
              <a:rPr sz="1350" dirty="0"/>
              <a:t> &gt; 100 Atm </a:t>
            </a:r>
          </a:p>
          <a:p>
            <a:pPr marL="214313" indent="-214313">
              <a:buSzPct val="100000"/>
              <a:buFont typeface="Arial"/>
              <a:buChar char="•"/>
            </a:pPr>
            <a:r>
              <a:rPr sz="1350" dirty="0" err="1"/>
              <a:t>flusso</a:t>
            </a:r>
            <a:r>
              <a:rPr sz="1350" dirty="0"/>
              <a:t> </a:t>
            </a:r>
            <a:r>
              <a:rPr sz="1350" dirty="0" err="1"/>
              <a:t>costante</a:t>
            </a:r>
            <a:r>
              <a:rPr sz="1350" dirty="0"/>
              <a:t>, </a:t>
            </a:r>
          </a:p>
          <a:p>
            <a:pPr marL="214313" indent="-214313">
              <a:buSzPct val="100000"/>
              <a:buFont typeface="Arial"/>
              <a:buChar char="•"/>
            </a:pPr>
            <a:r>
              <a:rPr sz="1350" dirty="0" err="1"/>
              <a:t>velocità</a:t>
            </a:r>
            <a:r>
              <a:rPr sz="1350" dirty="0"/>
              <a:t> di </a:t>
            </a:r>
            <a:r>
              <a:rPr sz="1350" dirty="0" err="1"/>
              <a:t>flusso</a:t>
            </a:r>
            <a:r>
              <a:rPr sz="1350" dirty="0"/>
              <a:t> </a:t>
            </a:r>
            <a:r>
              <a:rPr sz="1350" dirty="0" err="1"/>
              <a:t>che</a:t>
            </a:r>
            <a:r>
              <a:rPr sz="1350" dirty="0"/>
              <a:t> </a:t>
            </a:r>
            <a:r>
              <a:rPr sz="1350" dirty="0" err="1"/>
              <a:t>varino</a:t>
            </a:r>
            <a:r>
              <a:rPr sz="1350" dirty="0"/>
              <a:t> da 0,1 a 10 mL/min </a:t>
            </a:r>
          </a:p>
          <a:p>
            <a:pPr marL="214313" indent="-214313">
              <a:buSzPct val="100000"/>
              <a:buFont typeface="Arial"/>
              <a:buChar char="•"/>
            </a:pPr>
            <a:r>
              <a:rPr sz="1350" dirty="0" err="1"/>
              <a:t>riproducibilità</a:t>
            </a:r>
            <a:r>
              <a:rPr sz="1350" dirty="0"/>
              <a:t> di </a:t>
            </a:r>
            <a:r>
              <a:rPr sz="1350" dirty="0" err="1"/>
              <a:t>flusso</a:t>
            </a:r>
            <a:r>
              <a:rPr sz="1350" dirty="0"/>
              <a:t> </a:t>
            </a:r>
            <a:r>
              <a:rPr sz="1350" dirty="0" err="1"/>
              <a:t>elevata</a:t>
            </a:r>
            <a:r>
              <a:rPr sz="1350" dirty="0"/>
              <a:t> </a:t>
            </a:r>
          </a:p>
          <a:p>
            <a:pPr marL="214313" indent="-214313">
              <a:buSzPct val="100000"/>
              <a:buFont typeface="Arial"/>
              <a:buChar char="•"/>
            </a:pPr>
            <a:r>
              <a:rPr sz="1350" dirty="0" err="1"/>
              <a:t>resistenza</a:t>
            </a:r>
            <a:r>
              <a:rPr sz="1350" dirty="0"/>
              <a:t> </a:t>
            </a:r>
            <a:r>
              <a:rPr sz="1350" dirty="0" err="1"/>
              <a:t>alla</a:t>
            </a:r>
            <a:r>
              <a:rPr sz="1350" dirty="0"/>
              <a:t> </a:t>
            </a:r>
            <a:r>
              <a:rPr sz="1350" dirty="0" err="1"/>
              <a:t>corrosione</a:t>
            </a:r>
            <a:r>
              <a:rPr sz="1350" dirty="0"/>
              <a:t> da </a:t>
            </a:r>
            <a:r>
              <a:rPr sz="1350" dirty="0" err="1"/>
              <a:t>parte</a:t>
            </a:r>
            <a:r>
              <a:rPr sz="1350" dirty="0"/>
              <a:t> di </a:t>
            </a:r>
            <a:r>
              <a:rPr sz="1350" dirty="0" err="1"/>
              <a:t>diversi</a:t>
            </a:r>
            <a:r>
              <a:rPr sz="1350" dirty="0"/>
              <a:t> </a:t>
            </a:r>
            <a:r>
              <a:rPr sz="1350" dirty="0" err="1"/>
              <a:t>solventi</a:t>
            </a:r>
            <a:r>
              <a:rPr sz="1350" dirty="0"/>
              <a:t>.</a:t>
            </a:r>
          </a:p>
        </p:txBody>
      </p:sp>
      <p:pic>
        <p:nvPicPr>
          <p:cNvPr id="116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82" y="4109484"/>
            <a:ext cx="2645206" cy="153715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CasellaDiTesto 6"/>
          <p:cNvSpPr txBox="1"/>
          <p:nvPr/>
        </p:nvSpPr>
        <p:spPr>
          <a:xfrm>
            <a:off x="372605" y="2736502"/>
            <a:ext cx="4767253" cy="71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>
                <a:solidFill>
                  <a:srgbClr val="3C3C3C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350"/>
              <a:t>Pompa reciprocante</a:t>
            </a:r>
          </a:p>
          <a:p>
            <a:pPr algn="just">
              <a:defRPr>
                <a:solidFill>
                  <a:srgbClr val="3C3C3C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350"/>
              <a:t>Camera cilindrica che viene riempita e svuotata dal movimento alternato di un pistone </a:t>
            </a:r>
            <a:r>
              <a:rPr sz="135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350"/>
              <a:t> flusso pulsato </a:t>
            </a:r>
            <a:r>
              <a:rPr sz="135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350"/>
              <a:t>smorzatore di impulsi</a:t>
            </a:r>
          </a:p>
        </p:txBody>
      </p:sp>
      <p:sp>
        <p:nvSpPr>
          <p:cNvPr id="118" name="CasellaDiTesto 8"/>
          <p:cNvSpPr txBox="1"/>
          <p:nvPr/>
        </p:nvSpPr>
        <p:spPr>
          <a:xfrm>
            <a:off x="372605" y="3471061"/>
            <a:ext cx="3022106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marL="214313" indent="-214313" algn="just"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350"/>
              <a:t>eluizioni a gradiente </a:t>
            </a:r>
          </a:p>
          <a:p>
            <a:pPr marL="214313" indent="-214313" algn="just"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350"/>
              <a:t>velocità di flusso costanti (indipendenti dalla contro-pressione della colonna e dalla viscosità del solvente)</a:t>
            </a:r>
          </a:p>
        </p:txBody>
      </p:sp>
      <p:sp>
        <p:nvSpPr>
          <p:cNvPr id="119" name="Rettangolo 9"/>
          <p:cNvSpPr/>
          <p:nvPr/>
        </p:nvSpPr>
        <p:spPr>
          <a:xfrm>
            <a:off x="338315" y="3471061"/>
            <a:ext cx="1925765" cy="260913"/>
          </a:xfrm>
          <a:prstGeom prst="rect">
            <a:avLst/>
          </a:prstGeom>
          <a:solidFill>
            <a:schemeClr val="accent6">
              <a:alpha val="20000"/>
            </a:schemeClr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20" name="Connettore 2 11"/>
          <p:cNvSpPr/>
          <p:nvPr/>
        </p:nvSpPr>
        <p:spPr>
          <a:xfrm flipV="1">
            <a:off x="2343519" y="3477118"/>
            <a:ext cx="3481756" cy="96239"/>
          </a:xfrm>
          <a:prstGeom prst="line">
            <a:avLst/>
          </a:prstGeom>
          <a:ln w="63500">
            <a:solidFill>
              <a:schemeClr val="accent6"/>
            </a:solidFill>
            <a:miter/>
            <a:tailEnd type="triangle"/>
          </a:ln>
        </p:spPr>
        <p:txBody>
          <a:bodyPr lIns="34289" rIns="34289"/>
          <a:lstStyle/>
          <a:p>
            <a:endParaRPr sz="135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920" y="1963959"/>
            <a:ext cx="1939025" cy="3919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45" y="3138969"/>
            <a:ext cx="1981144" cy="120106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CasellaDiTesto 7"/>
          <p:cNvSpPr txBox="1"/>
          <p:nvPr/>
        </p:nvSpPr>
        <p:spPr>
          <a:xfrm>
            <a:off x="439160" y="866760"/>
            <a:ext cx="348309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1800"/>
              <a:t>Sistema di iniezione del campione</a:t>
            </a:r>
          </a:p>
        </p:txBody>
      </p:sp>
      <p:sp>
        <p:nvSpPr>
          <p:cNvPr id="125" name="CasellaDiTesto 8"/>
          <p:cNvSpPr txBox="1"/>
          <p:nvPr/>
        </p:nvSpPr>
        <p:spPr>
          <a:xfrm>
            <a:off x="439160" y="1963958"/>
            <a:ext cx="2941027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Sistema di iniezione del campione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Riproducibilità dei volumi iniettati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Piccoli volumi (1-1000</a:t>
            </a:r>
            <a:r>
              <a:rPr sz="1500"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 sz="1500"/>
              <a:t>l)</a:t>
            </a:r>
          </a:p>
        </p:txBody>
      </p:sp>
      <p:pic>
        <p:nvPicPr>
          <p:cNvPr id="12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264" y="2085737"/>
            <a:ext cx="3009607" cy="2254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CasellaDiTesto 11"/>
          <p:cNvSpPr txBox="1"/>
          <p:nvPr/>
        </p:nvSpPr>
        <p:spPr>
          <a:xfrm>
            <a:off x="7060716" y="1375929"/>
            <a:ext cx="1809844" cy="334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1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1575"/>
              <a:t>Autocampionatore </a:t>
            </a:r>
          </a:p>
        </p:txBody>
      </p:sp>
      <p:sp>
        <p:nvSpPr>
          <p:cNvPr id="128" name="CasellaDiTesto 12"/>
          <p:cNvSpPr txBox="1"/>
          <p:nvPr/>
        </p:nvSpPr>
        <p:spPr>
          <a:xfrm>
            <a:off x="6261916" y="4341071"/>
            <a:ext cx="276166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1500"/>
              <a:t>Automazione dell’intero processo di introduzione del campione</a:t>
            </a:r>
          </a:p>
        </p:txBody>
      </p:sp>
      <p:sp>
        <p:nvSpPr>
          <p:cNvPr id="129" name="CasellaDiTesto 13"/>
          <p:cNvSpPr txBox="1"/>
          <p:nvPr/>
        </p:nvSpPr>
        <p:spPr>
          <a:xfrm>
            <a:off x="3692250" y="1375929"/>
            <a:ext cx="2023632" cy="334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1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1575"/>
              <a:t>Schema funzionamento</a:t>
            </a:r>
          </a:p>
        </p:txBody>
      </p:sp>
      <p:sp>
        <p:nvSpPr>
          <p:cNvPr id="130" name="CasellaDiTesto 14"/>
          <p:cNvSpPr txBox="1"/>
          <p:nvPr/>
        </p:nvSpPr>
        <p:spPr>
          <a:xfrm>
            <a:off x="467734" y="1375929"/>
            <a:ext cx="2755004" cy="334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1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1575"/>
              <a:t>Valvola campionatrice con loop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432" y="1804126"/>
            <a:ext cx="1715516" cy="114159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CasellaDiTesto 1"/>
          <p:cNvSpPr txBox="1"/>
          <p:nvPr/>
        </p:nvSpPr>
        <p:spPr>
          <a:xfrm>
            <a:off x="270343" y="993370"/>
            <a:ext cx="188992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1800"/>
              <a:t>Colonne per HPLC</a:t>
            </a:r>
          </a:p>
        </p:txBody>
      </p:sp>
      <p:sp>
        <p:nvSpPr>
          <p:cNvPr id="134" name="CasellaDiTesto 2"/>
          <p:cNvSpPr txBox="1"/>
          <p:nvPr/>
        </p:nvSpPr>
        <p:spPr>
          <a:xfrm>
            <a:off x="270343" y="1339618"/>
            <a:ext cx="7407977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>
              <a:defRPr sz="2000" i="1" u="sng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Colonne analitiche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Corpo in acciaio o materiale plastico resistente ai solventi e con elevata resistenza meccanica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1500"/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lunghezza 5 a 25 cm 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diametro interno da 3 a 5 mm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1500"/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Gli impaccamenti sono costituiti da particelle di 3 o 5 μm. 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1500"/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Le colonne comunemente usate sono lunghe 10 o 15 cm con un diametro interno di 4,6 mm e impaccate con particelle da 5 μm </a:t>
            </a:r>
            <a:r>
              <a:rPr sz="15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1500"/>
              <a:t>N= da 40000 a 70000 piatti/m</a:t>
            </a:r>
          </a:p>
        </p:txBody>
      </p:sp>
      <p:sp>
        <p:nvSpPr>
          <p:cNvPr id="135" name="CasellaDiTesto 5"/>
          <p:cNvSpPr txBox="1"/>
          <p:nvPr/>
        </p:nvSpPr>
        <p:spPr>
          <a:xfrm>
            <a:off x="270343" y="4179554"/>
            <a:ext cx="9205712" cy="1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>
              <a:defRPr sz="2000" i="1" u="sng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Precolonne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Colonna scavenger (tra fase mobile e iniettore)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	saturazione della fase mobile con fase stazionaria (riduce il dilavamento)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1500"/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Colonna di guardia (tra iniettore e colonna)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	fase stazionaria simile a quella della colonna analitica (particelle di diametro maggiore).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	rimuove impurezze (composti altamente ritenuti e materiale particolato presenti nel campione)</a:t>
            </a:r>
          </a:p>
        </p:txBody>
      </p:sp>
      <p:pic>
        <p:nvPicPr>
          <p:cNvPr id="13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135" y="4331936"/>
            <a:ext cx="1229813" cy="721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asellaDiTesto 1"/>
          <p:cNvSpPr txBox="1"/>
          <p:nvPr/>
        </p:nvSpPr>
        <p:spPr>
          <a:xfrm>
            <a:off x="42204" y="888903"/>
            <a:ext cx="4705645" cy="2596865"/>
          </a:xfrm>
          <a:prstGeom prst="rect">
            <a:avLst/>
          </a:prstGeom>
          <a:ln w="15875">
            <a:solidFill>
              <a:schemeClr val="accent4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>
              <a:defRPr sz="2300" b="1">
                <a:solidFill>
                  <a:srgbClr val="FF0000"/>
                </a:solidFill>
              </a:defRPr>
            </a:pPr>
            <a:r>
              <a:rPr sz="1725"/>
              <a:t>Rilevatori per HPLC</a:t>
            </a:r>
          </a:p>
          <a:p>
            <a:pPr>
              <a:defRPr sz="2300" b="1">
                <a:solidFill>
                  <a:srgbClr val="FF0000"/>
                </a:solidFill>
              </a:defRPr>
            </a:pPr>
            <a:endParaRPr sz="1725"/>
          </a:p>
          <a:p>
            <a:pPr>
              <a:defRPr sz="1900"/>
            </a:pPr>
            <a:r>
              <a:rPr sz="1425"/>
              <a:t>Caratteristiche ideale del rilevatore:</a:t>
            </a:r>
          </a:p>
          <a:p>
            <a:pPr marL="257174" indent="-257174">
              <a:buSzPct val="100000"/>
              <a:buFont typeface="Arial"/>
              <a:buChar char="•"/>
              <a:defRPr sz="1900"/>
            </a:pPr>
            <a:r>
              <a:rPr sz="1425"/>
              <a:t>Adeguata sensibilità</a:t>
            </a:r>
          </a:p>
          <a:p>
            <a:pPr marL="257174" indent="-257174">
              <a:buSzPct val="100000"/>
              <a:buFont typeface="Arial"/>
              <a:buChar char="•"/>
              <a:defRPr sz="1900"/>
            </a:pPr>
            <a:r>
              <a:rPr sz="1425"/>
              <a:t>Buona stabilità e riproducibilità </a:t>
            </a:r>
          </a:p>
          <a:p>
            <a:pPr marL="257174" indent="-257174">
              <a:buSzPct val="100000"/>
              <a:buFont typeface="Arial"/>
              <a:buChar char="•"/>
              <a:defRPr sz="1900"/>
            </a:pPr>
            <a:r>
              <a:rPr sz="1425"/>
              <a:t>Risposta lineare</a:t>
            </a:r>
          </a:p>
          <a:p>
            <a:pPr marL="257174" indent="-257174">
              <a:buSzPct val="100000"/>
              <a:buFont typeface="Arial"/>
              <a:buChar char="•"/>
              <a:defRPr sz="1900"/>
            </a:pPr>
            <a:r>
              <a:rPr sz="1425"/>
              <a:t>Intervallo di parecchi ordini di grandezza </a:t>
            </a:r>
          </a:p>
          <a:p>
            <a:pPr marL="257174" indent="-257174">
              <a:buSzPct val="100000"/>
              <a:buFont typeface="Arial"/>
              <a:buChar char="•"/>
              <a:defRPr sz="1900"/>
            </a:pPr>
            <a:r>
              <a:rPr sz="1425"/>
              <a:t>Tempo di risposta breve e indipendente dal flusso</a:t>
            </a:r>
          </a:p>
          <a:p>
            <a:pPr marL="257174" indent="-257174">
              <a:buSzPct val="100000"/>
              <a:buFont typeface="Arial"/>
              <a:buChar char="•"/>
              <a:defRPr sz="1900"/>
            </a:pPr>
            <a:r>
              <a:rPr sz="1425"/>
              <a:t>Alta affidabilità e facilità d’uso</a:t>
            </a:r>
          </a:p>
          <a:p>
            <a:pPr marL="257174" indent="-257174">
              <a:buSzPct val="100000"/>
              <a:buFont typeface="Arial"/>
              <a:buChar char="•"/>
              <a:defRPr sz="1900"/>
            </a:pPr>
            <a:r>
              <a:rPr sz="1425"/>
              <a:t>Piccolo volume morto (allargamento banda extra-colonna) </a:t>
            </a:r>
          </a:p>
        </p:txBody>
      </p:sp>
      <p:pic>
        <p:nvPicPr>
          <p:cNvPr id="139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86" y="1066012"/>
            <a:ext cx="4033848" cy="1947541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69" y="3742074"/>
            <a:ext cx="3563615" cy="1925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magine 5" descr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699" y="3798012"/>
            <a:ext cx="3415213" cy="1869233"/>
          </a:xfrm>
          <a:prstGeom prst="rect">
            <a:avLst/>
          </a:prstGeom>
          <a:ln w="88900">
            <a:solidFill>
              <a:srgbClr val="0070C0"/>
            </a:solidFill>
          </a:ln>
        </p:spPr>
      </p:pic>
      <p:sp>
        <p:nvSpPr>
          <p:cNvPr id="142" name="CasellaDiTesto 6"/>
          <p:cNvSpPr txBox="1"/>
          <p:nvPr/>
        </p:nvSpPr>
        <p:spPr>
          <a:xfrm>
            <a:off x="1899720" y="3429000"/>
            <a:ext cx="74090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 sz="2200" b="1"/>
            </a:lvl1pPr>
          </a:lstStyle>
          <a:p>
            <a:r>
              <a:rPr sz="1650"/>
              <a:t>Ottico </a:t>
            </a:r>
          </a:p>
        </p:txBody>
      </p:sp>
      <p:sp>
        <p:nvSpPr>
          <p:cNvPr id="143" name="CasellaDiTesto 8"/>
          <p:cNvSpPr txBox="1"/>
          <p:nvPr/>
        </p:nvSpPr>
        <p:spPr>
          <a:xfrm>
            <a:off x="6318176" y="3418908"/>
            <a:ext cx="1598513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 sz="2200" b="1"/>
            </a:lvl1pPr>
          </a:lstStyle>
          <a:p>
            <a:r>
              <a:rPr sz="1650"/>
              <a:t>Elettrochimico 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40" y="1207006"/>
            <a:ext cx="8501972" cy="3765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8" y="806840"/>
            <a:ext cx="8700417" cy="4801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2" y="683748"/>
            <a:ext cx="8629536" cy="5405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asellaDiTesto 4"/>
          <p:cNvSpPr txBox="1"/>
          <p:nvPr/>
        </p:nvSpPr>
        <p:spPr>
          <a:xfrm>
            <a:off x="372492" y="891546"/>
            <a:ext cx="8442856" cy="3531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 sz="2300" b="1">
                <a:solidFill>
                  <a:srgbClr val="FF0000"/>
                </a:solidFill>
              </a:defRPr>
            </a:pPr>
            <a:r>
              <a:rPr sz="1725"/>
              <a:t>Gas cromatografia </a:t>
            </a:r>
          </a:p>
          <a:p>
            <a:pPr>
              <a:defRPr sz="2300" b="1">
                <a:solidFill>
                  <a:srgbClr val="FF0000"/>
                </a:solidFill>
              </a:defRPr>
            </a:pPr>
            <a:endParaRPr sz="1725"/>
          </a:p>
          <a:p>
            <a:r>
              <a:rPr sz="1350"/>
              <a:t>In una separazione gas cromatografica il campione viene vaporizzato e iniettato in testa alla colonna cromatografica </a:t>
            </a:r>
          </a:p>
          <a:p>
            <a:endParaRPr sz="1350"/>
          </a:p>
          <a:p>
            <a:r>
              <a:rPr sz="1350"/>
              <a:t>Il campione viene eluito dal flusso di una fase mobile rappresentata da un gas inerte</a:t>
            </a:r>
          </a:p>
          <a:p>
            <a:endParaRPr sz="1350"/>
          </a:p>
          <a:p>
            <a:r>
              <a:rPr sz="1350"/>
              <a:t>La fase mobile non interagisce con le molecole dell'analita (gas di trasporto)</a:t>
            </a:r>
          </a:p>
          <a:p>
            <a:endParaRPr sz="1350"/>
          </a:p>
          <a:p>
            <a:endParaRPr sz="1350"/>
          </a:p>
          <a:p>
            <a:pPr>
              <a:defRPr i="1"/>
            </a:pPr>
            <a:r>
              <a:rPr sz="1350"/>
              <a:t>cromatografia gas-liquido (GLC):</a:t>
            </a:r>
          </a:p>
          <a:p>
            <a:r>
              <a:rPr sz="1350"/>
              <a:t>fase mobile gas/ fase stazionaria liquido ritenuto sulla superficie di un solido inerte (adsorbimento o legame chimico)</a:t>
            </a:r>
          </a:p>
          <a:p>
            <a:endParaRPr sz="1350"/>
          </a:p>
          <a:p>
            <a:pPr>
              <a:defRPr i="1"/>
            </a:pPr>
            <a:r>
              <a:rPr sz="1350"/>
              <a:t>cromatografia gas-solido (GSC):</a:t>
            </a:r>
          </a:p>
          <a:p>
            <a:r>
              <a:rPr sz="1350"/>
              <a:t>fase mobile gas/ fase stazionaria solido che ritiene gli analiti per adsorbimento fisico</a:t>
            </a:r>
          </a:p>
        </p:txBody>
      </p:sp>
      <p:grpSp>
        <p:nvGrpSpPr>
          <p:cNvPr id="193" name="Gruppo 50"/>
          <p:cNvGrpSpPr/>
          <p:nvPr/>
        </p:nvGrpSpPr>
        <p:grpSpPr>
          <a:xfrm>
            <a:off x="1151007" y="4473812"/>
            <a:ext cx="7643390" cy="1367487"/>
            <a:chOff x="0" y="0"/>
            <a:chExt cx="10191184" cy="1823313"/>
          </a:xfrm>
        </p:grpSpPr>
        <p:grpSp>
          <p:nvGrpSpPr>
            <p:cNvPr id="155" name="Gruppo 8"/>
            <p:cNvGrpSpPr/>
            <p:nvPr/>
          </p:nvGrpSpPr>
          <p:grpSpPr>
            <a:xfrm>
              <a:off x="137067" y="87234"/>
              <a:ext cx="7624210" cy="1208011"/>
              <a:chOff x="0" y="0"/>
              <a:chExt cx="7624209" cy="1208009"/>
            </a:xfrm>
          </p:grpSpPr>
          <p:sp>
            <p:nvSpPr>
              <p:cNvPr id="152" name="Rettangolo 5"/>
              <p:cNvSpPr/>
              <p:nvPr/>
            </p:nvSpPr>
            <p:spPr>
              <a:xfrm>
                <a:off x="48561" y="326370"/>
                <a:ext cx="7490567" cy="814192"/>
              </a:xfrm>
              <a:prstGeom prst="rect">
                <a:avLst/>
              </a:prstGeom>
              <a:solidFill>
                <a:srgbClr val="D6DCE5">
                  <a:alpha val="26000"/>
                </a:srgbClr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53" name="Rettangolo 6"/>
              <p:cNvSpPr/>
              <p:nvPr/>
            </p:nvSpPr>
            <p:spPr>
              <a:xfrm>
                <a:off x="7503284" y="0"/>
                <a:ext cx="120926" cy="12080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54" name="Rettangolo 7"/>
              <p:cNvSpPr/>
              <p:nvPr/>
            </p:nvSpPr>
            <p:spPr>
              <a:xfrm>
                <a:off x="-1" y="137710"/>
                <a:ext cx="154745" cy="10703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</p:grpSp>
        <p:sp>
          <p:nvSpPr>
            <p:cNvPr id="156" name="Ovale 9"/>
            <p:cNvSpPr/>
            <p:nvPr/>
          </p:nvSpPr>
          <p:spPr>
            <a:xfrm>
              <a:off x="252015" y="619414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57" name="Ovale 10"/>
            <p:cNvSpPr/>
            <p:nvPr/>
          </p:nvSpPr>
          <p:spPr>
            <a:xfrm>
              <a:off x="404415" y="771814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58" name="Ovale 11"/>
            <p:cNvSpPr/>
            <p:nvPr/>
          </p:nvSpPr>
          <p:spPr>
            <a:xfrm>
              <a:off x="455321" y="531828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59" name="Ovale 12"/>
            <p:cNvSpPr/>
            <p:nvPr/>
          </p:nvSpPr>
          <p:spPr>
            <a:xfrm>
              <a:off x="1088064" y="1064479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0" name="Ovale 13"/>
            <p:cNvSpPr/>
            <p:nvPr/>
          </p:nvSpPr>
          <p:spPr>
            <a:xfrm>
              <a:off x="631843" y="706999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1" name="Ovale 14"/>
            <p:cNvSpPr/>
            <p:nvPr/>
          </p:nvSpPr>
          <p:spPr>
            <a:xfrm>
              <a:off x="302762" y="771814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2" name="Ovale 15"/>
            <p:cNvSpPr/>
            <p:nvPr/>
          </p:nvSpPr>
          <p:spPr>
            <a:xfrm>
              <a:off x="455162" y="924214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3" name="Ovale 16"/>
            <p:cNvSpPr/>
            <p:nvPr/>
          </p:nvSpPr>
          <p:spPr>
            <a:xfrm>
              <a:off x="506068" y="684228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4" name="Ovale 17"/>
            <p:cNvSpPr/>
            <p:nvPr/>
          </p:nvSpPr>
          <p:spPr>
            <a:xfrm>
              <a:off x="605218" y="509057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5" name="Ovale 18"/>
            <p:cNvSpPr/>
            <p:nvPr/>
          </p:nvSpPr>
          <p:spPr>
            <a:xfrm>
              <a:off x="682590" y="859399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6" name="Connettore 2 20"/>
            <p:cNvSpPr/>
            <p:nvPr/>
          </p:nvSpPr>
          <p:spPr>
            <a:xfrm>
              <a:off x="2615165" y="1638650"/>
              <a:ext cx="1758463" cy="1"/>
            </a:xfrm>
            <a:prstGeom prst="line">
              <a:avLst/>
            </a:prstGeom>
            <a:noFill/>
            <a:ln w="66675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67" name="CasellaDiTesto 21"/>
            <p:cNvSpPr txBox="1"/>
            <p:nvPr/>
          </p:nvSpPr>
          <p:spPr>
            <a:xfrm>
              <a:off x="528119" y="1453984"/>
              <a:ext cx="210570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/>
            <a:p>
              <a:r>
                <a:rPr sz="1350"/>
                <a:t>Direzione del flusso</a:t>
              </a:r>
            </a:p>
          </p:txBody>
        </p:sp>
        <p:sp>
          <p:nvSpPr>
            <p:cNvPr id="168" name="Ovale 22"/>
            <p:cNvSpPr/>
            <p:nvPr/>
          </p:nvSpPr>
          <p:spPr>
            <a:xfrm>
              <a:off x="1612502" y="814018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9" name="Ovale 23"/>
            <p:cNvSpPr/>
            <p:nvPr/>
          </p:nvSpPr>
          <p:spPr>
            <a:xfrm>
              <a:off x="1815808" y="726432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0" name="Ovale 24"/>
            <p:cNvSpPr/>
            <p:nvPr/>
          </p:nvSpPr>
          <p:spPr>
            <a:xfrm>
              <a:off x="1821174" y="910146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1" name="Ovale 25"/>
            <p:cNvSpPr/>
            <p:nvPr/>
          </p:nvSpPr>
          <p:spPr>
            <a:xfrm>
              <a:off x="2024480" y="822560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2" name="Ovale 26"/>
            <p:cNvSpPr/>
            <p:nvPr/>
          </p:nvSpPr>
          <p:spPr>
            <a:xfrm>
              <a:off x="3686653" y="978139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3" name="Ovale 27"/>
            <p:cNvSpPr/>
            <p:nvPr/>
          </p:nvSpPr>
          <p:spPr>
            <a:xfrm>
              <a:off x="3914081" y="913324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4" name="Ovale 28"/>
            <p:cNvSpPr/>
            <p:nvPr/>
          </p:nvSpPr>
          <p:spPr>
            <a:xfrm>
              <a:off x="3737401" y="763816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5" name="Ovale 29"/>
            <p:cNvSpPr/>
            <p:nvPr/>
          </p:nvSpPr>
          <p:spPr>
            <a:xfrm>
              <a:off x="3964829" y="699001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6" name="Ovale 30"/>
            <p:cNvSpPr/>
            <p:nvPr/>
          </p:nvSpPr>
          <p:spPr>
            <a:xfrm>
              <a:off x="1324315" y="401751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7" name="Ovale 31"/>
            <p:cNvSpPr/>
            <p:nvPr/>
          </p:nvSpPr>
          <p:spPr>
            <a:xfrm>
              <a:off x="3224747" y="403825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8" name="Ovale 32"/>
            <p:cNvSpPr/>
            <p:nvPr/>
          </p:nvSpPr>
          <p:spPr>
            <a:xfrm>
              <a:off x="1497495" y="1050380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9" name="Rettangolo 33"/>
            <p:cNvSpPr/>
            <p:nvPr/>
          </p:nvSpPr>
          <p:spPr>
            <a:xfrm>
              <a:off x="167381" y="87234"/>
              <a:ext cx="7490567" cy="307772"/>
            </a:xfrm>
            <a:prstGeom prst="rect">
              <a:avLst/>
            </a:prstGeom>
            <a:solidFill>
              <a:srgbClr val="D6DCE5">
                <a:alpha val="85000"/>
              </a:srgbClr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0" name="Rettangolo 34"/>
            <p:cNvSpPr/>
            <p:nvPr/>
          </p:nvSpPr>
          <p:spPr>
            <a:xfrm>
              <a:off x="200209" y="1211009"/>
              <a:ext cx="7490567" cy="307772"/>
            </a:xfrm>
            <a:prstGeom prst="rect">
              <a:avLst/>
            </a:prstGeom>
            <a:solidFill>
              <a:srgbClr val="D6DCE5">
                <a:alpha val="85000"/>
              </a:srgbClr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1" name="Ovale 35"/>
            <p:cNvSpPr/>
            <p:nvPr/>
          </p:nvSpPr>
          <p:spPr>
            <a:xfrm>
              <a:off x="1526163" y="88357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2" name="Ovale 36"/>
            <p:cNvSpPr/>
            <p:nvPr/>
          </p:nvSpPr>
          <p:spPr>
            <a:xfrm>
              <a:off x="3531909" y="106422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3" name="Figura a mano libera: forma 40"/>
            <p:cNvSpPr/>
            <p:nvPr/>
          </p:nvSpPr>
          <p:spPr>
            <a:xfrm>
              <a:off x="1400654" y="122620"/>
              <a:ext cx="703386" cy="37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extrusionOk="0">
                  <a:moveTo>
                    <a:pt x="0" y="21439"/>
                  </a:moveTo>
                  <a:cubicBezTo>
                    <a:pt x="2736" y="10801"/>
                    <a:pt x="5472" y="164"/>
                    <a:pt x="9072" y="1"/>
                  </a:cubicBezTo>
                  <a:cubicBezTo>
                    <a:pt x="12672" y="-161"/>
                    <a:pt x="17136" y="10152"/>
                    <a:pt x="21600" y="20465"/>
                  </a:cubicBez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4" name="Figura a mano libera: forma 41"/>
            <p:cNvSpPr/>
            <p:nvPr/>
          </p:nvSpPr>
          <p:spPr>
            <a:xfrm>
              <a:off x="3365440" y="120202"/>
              <a:ext cx="703386" cy="37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extrusionOk="0">
                  <a:moveTo>
                    <a:pt x="0" y="21439"/>
                  </a:moveTo>
                  <a:cubicBezTo>
                    <a:pt x="2736" y="10801"/>
                    <a:pt x="5472" y="164"/>
                    <a:pt x="9072" y="1"/>
                  </a:cubicBezTo>
                  <a:cubicBezTo>
                    <a:pt x="12672" y="-161"/>
                    <a:pt x="17136" y="10152"/>
                    <a:pt x="21600" y="20465"/>
                  </a:cubicBez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5" name="Rettangolo 42"/>
            <p:cNvSpPr/>
            <p:nvPr/>
          </p:nvSpPr>
          <p:spPr>
            <a:xfrm>
              <a:off x="0" y="60606"/>
              <a:ext cx="256237" cy="152018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6" name="Rettangolo 43"/>
            <p:cNvSpPr/>
            <p:nvPr/>
          </p:nvSpPr>
          <p:spPr>
            <a:xfrm>
              <a:off x="7622840" y="0"/>
              <a:ext cx="256237" cy="152018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7" name="Parentesi graffa chiusa 44"/>
            <p:cNvSpPr/>
            <p:nvPr/>
          </p:nvSpPr>
          <p:spPr>
            <a:xfrm>
              <a:off x="7761276" y="60606"/>
              <a:ext cx="103331" cy="33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249"/>
                    <a:pt x="10800" y="556"/>
                  </a:cubicBezTo>
                  <a:lnTo>
                    <a:pt x="10800" y="10244"/>
                  </a:lnTo>
                  <a:cubicBezTo>
                    <a:pt x="10800" y="10551"/>
                    <a:pt x="15635" y="10800"/>
                    <a:pt x="21600" y="10800"/>
                  </a:cubicBezTo>
                  <a:cubicBezTo>
                    <a:pt x="15635" y="10800"/>
                    <a:pt x="10800" y="11049"/>
                    <a:pt x="10800" y="11356"/>
                  </a:cubicBezTo>
                  <a:lnTo>
                    <a:pt x="10800" y="21044"/>
                  </a:lnTo>
                  <a:cubicBezTo>
                    <a:pt x="10800" y="21351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endParaRPr sz="1350"/>
            </a:p>
          </p:txBody>
        </p:sp>
        <p:sp>
          <p:nvSpPr>
            <p:cNvPr id="188" name="Parentesi graffa chiusa 45"/>
            <p:cNvSpPr/>
            <p:nvPr/>
          </p:nvSpPr>
          <p:spPr>
            <a:xfrm>
              <a:off x="7985822" y="460185"/>
              <a:ext cx="182543" cy="77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189"/>
                    <a:pt x="10800" y="422"/>
                  </a:cubicBezTo>
                  <a:lnTo>
                    <a:pt x="10800" y="10378"/>
                  </a:lnTo>
                  <a:cubicBezTo>
                    <a:pt x="10800" y="10611"/>
                    <a:pt x="15635" y="10800"/>
                    <a:pt x="21600" y="10800"/>
                  </a:cubicBezTo>
                  <a:cubicBezTo>
                    <a:pt x="15635" y="10800"/>
                    <a:pt x="10800" y="10989"/>
                    <a:pt x="10800" y="11222"/>
                  </a:cubicBezTo>
                  <a:lnTo>
                    <a:pt x="10800" y="21178"/>
                  </a:lnTo>
                  <a:cubicBezTo>
                    <a:pt x="10800" y="21411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endParaRPr sz="1350"/>
            </a:p>
          </p:txBody>
        </p:sp>
        <p:sp>
          <p:nvSpPr>
            <p:cNvPr id="189" name="Parentesi graffa chiusa 46"/>
            <p:cNvSpPr/>
            <p:nvPr/>
          </p:nvSpPr>
          <p:spPr>
            <a:xfrm>
              <a:off x="7773011" y="1212416"/>
              <a:ext cx="103331" cy="33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249"/>
                    <a:pt x="10800" y="556"/>
                  </a:cubicBezTo>
                  <a:lnTo>
                    <a:pt x="10800" y="10244"/>
                  </a:lnTo>
                  <a:cubicBezTo>
                    <a:pt x="10800" y="10551"/>
                    <a:pt x="15635" y="10800"/>
                    <a:pt x="21600" y="10800"/>
                  </a:cubicBezTo>
                  <a:cubicBezTo>
                    <a:pt x="15635" y="10800"/>
                    <a:pt x="10800" y="11049"/>
                    <a:pt x="10800" y="11356"/>
                  </a:cubicBezTo>
                  <a:lnTo>
                    <a:pt x="10800" y="21044"/>
                  </a:lnTo>
                  <a:cubicBezTo>
                    <a:pt x="10800" y="21351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endParaRPr sz="1350"/>
            </a:p>
          </p:txBody>
        </p:sp>
        <p:sp>
          <p:nvSpPr>
            <p:cNvPr id="190" name="CasellaDiTesto 47"/>
            <p:cNvSpPr txBox="1"/>
            <p:nvPr/>
          </p:nvSpPr>
          <p:spPr>
            <a:xfrm>
              <a:off x="8150422" y="51955"/>
              <a:ext cx="1975325" cy="292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>
                <a:defRPr sz="1300" b="1"/>
              </a:lvl1pPr>
            </a:lstStyle>
            <a:p>
              <a:r>
                <a:rPr sz="975"/>
                <a:t>Fase stazionaria liquida</a:t>
              </a:r>
            </a:p>
          </p:txBody>
        </p:sp>
        <p:sp>
          <p:nvSpPr>
            <p:cNvPr id="191" name="CasellaDiTesto 48"/>
            <p:cNvSpPr txBox="1"/>
            <p:nvPr/>
          </p:nvSpPr>
          <p:spPr>
            <a:xfrm>
              <a:off x="8215859" y="1250249"/>
              <a:ext cx="1975325" cy="292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>
                <a:defRPr sz="1300" b="1"/>
              </a:lvl1pPr>
            </a:lstStyle>
            <a:p>
              <a:r>
                <a:rPr sz="975"/>
                <a:t>Fase stazionaria liquida</a:t>
              </a:r>
            </a:p>
          </p:txBody>
        </p:sp>
        <p:sp>
          <p:nvSpPr>
            <p:cNvPr id="192" name="CasellaDiTesto 49"/>
            <p:cNvSpPr txBox="1"/>
            <p:nvPr/>
          </p:nvSpPr>
          <p:spPr>
            <a:xfrm>
              <a:off x="8313144" y="685751"/>
              <a:ext cx="1652586" cy="292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>
                <a:defRPr sz="1300" b="1"/>
              </a:lvl1pPr>
            </a:lstStyle>
            <a:p>
              <a:r>
                <a:rPr sz="975"/>
                <a:t>Lume della colonna</a:t>
              </a:r>
            </a:p>
          </p:txBody>
        </p:sp>
      </p:grpSp>
      <p:sp>
        <p:nvSpPr>
          <p:cNvPr id="194" name="Ovale 1"/>
          <p:cNvSpPr/>
          <p:nvPr/>
        </p:nvSpPr>
        <p:spPr>
          <a:xfrm>
            <a:off x="3400817" y="4220489"/>
            <a:ext cx="986426" cy="864296"/>
          </a:xfrm>
          <a:prstGeom prst="ellipse">
            <a:avLst/>
          </a:prstGeom>
          <a:solidFill>
            <a:schemeClr val="accent1">
              <a:alpha val="13000"/>
            </a:schemeClr>
          </a:solidFill>
          <a:ln w="3175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95" name="Connettore 2 3"/>
          <p:cNvSpPr/>
          <p:nvPr/>
        </p:nvSpPr>
        <p:spPr>
          <a:xfrm flipH="1">
            <a:off x="3915998" y="4155953"/>
            <a:ext cx="1265805" cy="541110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96" name="CasellaDiTesto 51"/>
          <p:cNvSpPr txBox="1"/>
          <p:nvPr/>
        </p:nvSpPr>
        <p:spPr>
          <a:xfrm>
            <a:off x="5195192" y="4018037"/>
            <a:ext cx="1547216" cy="242374"/>
          </a:xfrm>
          <a:prstGeom prst="rect">
            <a:avLst/>
          </a:prstGeom>
          <a:solidFill>
            <a:srgbClr val="FFFFFF"/>
          </a:solidFill>
          <a:ln>
            <a:solidFill>
              <a:srgbClr val="3B3838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 sz="1300" b="1">
                <a:solidFill>
                  <a:srgbClr val="767171"/>
                </a:solidFill>
              </a:defRPr>
            </a:lvl1pPr>
          </a:lstStyle>
          <a:p>
            <a:r>
              <a:rPr sz="975"/>
              <a:t>Diffusione/spessore fase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magine 28" descr="Immagin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2" y="1164431"/>
            <a:ext cx="8636795" cy="4529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17500"/>
            <a:ext cx="8915400" cy="615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asellaDiTesto 3"/>
          <p:cNvSpPr txBox="1"/>
          <p:nvPr/>
        </p:nvSpPr>
        <p:spPr>
          <a:xfrm>
            <a:off x="350572" y="1113114"/>
            <a:ext cx="8442856" cy="319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 sz="2300" b="1">
                <a:solidFill>
                  <a:srgbClr val="FF0000"/>
                </a:solidFill>
              </a:defRPr>
            </a:pPr>
            <a:r>
              <a:rPr sz="1725"/>
              <a:t>Gas di trasporto </a:t>
            </a:r>
          </a:p>
          <a:p>
            <a:pPr>
              <a:defRPr sz="2300" b="1">
                <a:solidFill>
                  <a:srgbClr val="FF0000"/>
                </a:solidFill>
              </a:defRPr>
            </a:pPr>
            <a:endParaRPr sz="1725"/>
          </a:p>
          <a:p>
            <a:pPr>
              <a:defRPr sz="2300" b="1">
                <a:solidFill>
                  <a:srgbClr val="FF0000"/>
                </a:solidFill>
              </a:defRPr>
            </a:pPr>
            <a:endParaRPr sz="1725"/>
          </a:p>
          <a:p>
            <a:pPr>
              <a:defRPr sz="2000"/>
            </a:pPr>
            <a:r>
              <a:rPr sz="1500"/>
              <a:t>In GC la fase mobile è un gas (gas di trasporto) chimicamente inerte</a:t>
            </a:r>
          </a:p>
          <a:p>
            <a:pPr>
              <a:defRPr sz="2000"/>
            </a:pPr>
            <a:endParaRPr sz="1500"/>
          </a:p>
          <a:p>
            <a:pPr>
              <a:defRPr sz="2000"/>
            </a:pPr>
            <a:r>
              <a:rPr sz="1500"/>
              <a:t>Gas: elio, argon, azoto, idrogeno</a:t>
            </a:r>
          </a:p>
          <a:p>
            <a:pPr>
              <a:defRPr sz="2000"/>
            </a:pPr>
            <a:endParaRPr sz="1500"/>
          </a:p>
          <a:p>
            <a:pPr>
              <a:defRPr sz="2000"/>
            </a:pPr>
            <a:r>
              <a:rPr sz="1500"/>
              <a:t>Bombole pressurizzati o generatori (N</a:t>
            </a:r>
            <a:r>
              <a:rPr sz="1500" baseline="-25000"/>
              <a:t>2</a:t>
            </a:r>
            <a:r>
              <a:rPr sz="1500"/>
              <a:t> e H</a:t>
            </a:r>
            <a:r>
              <a:rPr sz="1500" baseline="-25000"/>
              <a:t>2</a:t>
            </a:r>
            <a:r>
              <a:rPr sz="1500"/>
              <a:t>)</a:t>
            </a:r>
          </a:p>
          <a:p>
            <a:pPr>
              <a:defRPr sz="2000"/>
            </a:pPr>
            <a:endParaRPr sz="1500"/>
          </a:p>
          <a:p>
            <a:pPr>
              <a:defRPr sz="2000"/>
            </a:pPr>
            <a:r>
              <a:rPr sz="1500"/>
              <a:t>Controllo della velocità di flusso del gas (regolatori di pressione, manometri e flussimetri)</a:t>
            </a:r>
          </a:p>
          <a:p>
            <a:pPr>
              <a:defRPr sz="2000"/>
            </a:pPr>
            <a:endParaRPr sz="1500"/>
          </a:p>
          <a:p>
            <a:pPr>
              <a:defRPr sz="2000"/>
            </a:pPr>
            <a:r>
              <a:rPr sz="1500"/>
              <a:t>Velocità di flusso costante</a:t>
            </a:r>
          </a:p>
          <a:p>
            <a:pPr>
              <a:defRPr sz="2000"/>
            </a:pPr>
            <a:endParaRPr sz="1500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48" y="922544"/>
            <a:ext cx="6809105" cy="5012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asellaDiTesto 3"/>
          <p:cNvSpPr txBox="1"/>
          <p:nvPr/>
        </p:nvSpPr>
        <p:spPr>
          <a:xfrm>
            <a:off x="350571" y="1143304"/>
            <a:ext cx="5363567" cy="4120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 sz="2300" b="1">
                <a:solidFill>
                  <a:srgbClr val="FF0000"/>
                </a:solidFill>
              </a:defRPr>
            </a:pPr>
            <a:r>
              <a:rPr sz="1725"/>
              <a:t>Sistema di iniezione del campione </a:t>
            </a:r>
          </a:p>
          <a:p>
            <a:pPr algn="just">
              <a:defRPr sz="2300" b="1">
                <a:solidFill>
                  <a:srgbClr val="FF0000"/>
                </a:solidFill>
              </a:defRPr>
            </a:pPr>
            <a:endParaRPr sz="1725"/>
          </a:p>
          <a:p>
            <a:pPr algn="just">
              <a:defRPr sz="2300" b="1">
                <a:solidFill>
                  <a:srgbClr val="FF0000"/>
                </a:solidFill>
              </a:defRPr>
            </a:pPr>
            <a:endParaRPr sz="1725"/>
          </a:p>
          <a:p>
            <a:pPr algn="just">
              <a:defRPr sz="2000" b="1" i="1"/>
            </a:pPr>
            <a:r>
              <a:rPr sz="1500"/>
              <a:t>Come si inietta?</a:t>
            </a:r>
          </a:p>
          <a:p>
            <a:pPr algn="just">
              <a:defRPr sz="2000"/>
            </a:pPr>
            <a:r>
              <a:rPr sz="1500"/>
              <a:t>Il campione iniettato deve avere dimensioni adatte e introdotto come “tappo di vapore” (iniezione rapida) per evitare allargamenti di banda </a:t>
            </a:r>
            <a:r>
              <a:rPr sz="15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1500"/>
              <a:t>scarsa risoluzione</a:t>
            </a:r>
          </a:p>
          <a:p>
            <a:pPr algn="just">
              <a:defRPr sz="2000"/>
            </a:pPr>
            <a:endParaRPr sz="1500"/>
          </a:p>
          <a:p>
            <a:pPr algn="just">
              <a:defRPr sz="2000"/>
            </a:pPr>
            <a:endParaRPr sz="1500"/>
          </a:p>
          <a:p>
            <a:pPr algn="just">
              <a:defRPr sz="2000"/>
            </a:pPr>
            <a:endParaRPr sz="1500"/>
          </a:p>
          <a:p>
            <a:pPr algn="just">
              <a:defRPr sz="2000" b="1" i="1"/>
            </a:pPr>
            <a:r>
              <a:rPr sz="1500"/>
              <a:t>Con cosa?</a:t>
            </a:r>
          </a:p>
          <a:p>
            <a:pPr algn="just">
              <a:defRPr sz="2000"/>
            </a:pPr>
            <a:r>
              <a:rPr sz="1500"/>
              <a:t>Microsiringhe graduate vengono usate per iniettare campioni liquidi attraverso un diaframma, o setto, di gomma o di silicone nella camera riscaldata posta in testa alla colonna. La camera viene generalmente mantenuta ad una temperatura di circa 50 °C oltre il punto di ebollizione del componente meno volatile nel campione</a:t>
            </a:r>
          </a:p>
        </p:txBody>
      </p:sp>
      <p:pic>
        <p:nvPicPr>
          <p:cNvPr id="20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130" y="3276954"/>
            <a:ext cx="1978820" cy="1300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800" y="1702496"/>
            <a:ext cx="926714" cy="1157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" y="2015997"/>
            <a:ext cx="2846945" cy="3386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18" y="1894820"/>
            <a:ext cx="3323592" cy="354946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CasellaDiTesto 5"/>
          <p:cNvSpPr txBox="1"/>
          <p:nvPr/>
        </p:nvSpPr>
        <p:spPr>
          <a:xfrm>
            <a:off x="5242866" y="1129589"/>
            <a:ext cx="3291284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 sz="3000" b="1">
                <a:solidFill>
                  <a:srgbClr val="FF0000"/>
                </a:solidFill>
              </a:defRPr>
            </a:lvl1pPr>
          </a:lstStyle>
          <a:p>
            <a:r>
              <a:rPr sz="2250"/>
              <a:t>Iniettore splittless/split </a:t>
            </a:r>
          </a:p>
        </p:txBody>
      </p:sp>
      <p:sp>
        <p:nvSpPr>
          <p:cNvPr id="211" name="CasellaDiTesto 5"/>
          <p:cNvSpPr txBox="1"/>
          <p:nvPr/>
        </p:nvSpPr>
        <p:spPr>
          <a:xfrm>
            <a:off x="616452" y="1129589"/>
            <a:ext cx="3275254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 sz="3000" b="1">
                <a:solidFill>
                  <a:srgbClr val="FF0000"/>
                </a:solidFill>
              </a:defRPr>
            </a:lvl1pPr>
          </a:lstStyle>
          <a:p>
            <a:r>
              <a:rPr sz="2250"/>
              <a:t>Iniettore convenzionale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62" y="855639"/>
            <a:ext cx="6329416" cy="5146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22" y="952115"/>
            <a:ext cx="7642261" cy="4953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6" y="994610"/>
            <a:ext cx="1968116" cy="207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magine 10" descr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559" y="2587575"/>
            <a:ext cx="4518281" cy="2259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magine 11" descr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254" y="3912993"/>
            <a:ext cx="1607357" cy="2035003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CasellaDiTesto 12"/>
          <p:cNvSpPr txBox="1"/>
          <p:nvPr/>
        </p:nvSpPr>
        <p:spPr>
          <a:xfrm>
            <a:off x="2918590" y="994610"/>
            <a:ext cx="348309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1800"/>
              <a:t>Dall’autocampionatore alla colonna</a:t>
            </a:r>
          </a:p>
        </p:txBody>
      </p:sp>
      <p:grpSp>
        <p:nvGrpSpPr>
          <p:cNvPr id="224" name="Freccia circolare in giù 13"/>
          <p:cNvGrpSpPr/>
          <p:nvPr/>
        </p:nvGrpSpPr>
        <p:grpSpPr>
          <a:xfrm>
            <a:off x="2051324" y="1957227"/>
            <a:ext cx="822233" cy="623350"/>
            <a:chOff x="0" y="0"/>
            <a:chExt cx="1096310" cy="831132"/>
          </a:xfrm>
        </p:grpSpPr>
        <p:sp>
          <p:nvSpPr>
            <p:cNvPr id="221" name="Forma"/>
            <p:cNvSpPr/>
            <p:nvPr/>
          </p:nvSpPr>
          <p:spPr>
            <a:xfrm rot="1985032">
              <a:off x="-27107" y="294366"/>
              <a:ext cx="1150525" cy="24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3" y="21600"/>
                  </a:moveTo>
                  <a:lnTo>
                    <a:pt x="19325" y="16200"/>
                  </a:lnTo>
                  <a:lnTo>
                    <a:pt x="19893" y="16200"/>
                  </a:lnTo>
                  <a:lnTo>
                    <a:pt x="19893" y="16200"/>
                  </a:lnTo>
                  <a:cubicBezTo>
                    <a:pt x="18741" y="6663"/>
                    <a:pt x="14716" y="0"/>
                    <a:pt x="10107" y="0"/>
                  </a:cubicBezTo>
                  <a:lnTo>
                    <a:pt x="11245" y="0"/>
                  </a:lnTo>
                  <a:cubicBezTo>
                    <a:pt x="15854" y="0"/>
                    <a:pt x="19879" y="6663"/>
                    <a:pt x="21031" y="16200"/>
                  </a:cubicBezTo>
                  <a:lnTo>
                    <a:pt x="21600" y="16200"/>
                  </a:lnTo>
                  <a:close/>
                  <a:moveTo>
                    <a:pt x="10676" y="34"/>
                  </a:moveTo>
                  <a:lnTo>
                    <a:pt x="10676" y="34"/>
                  </a:lnTo>
                  <a:cubicBezTo>
                    <a:pt x="5323" y="679"/>
                    <a:pt x="1138" y="10143"/>
                    <a:pt x="1138" y="21600"/>
                  </a:cubicBezTo>
                  <a:lnTo>
                    <a:pt x="0" y="21600"/>
                  </a:lnTo>
                  <a:cubicBezTo>
                    <a:pt x="0" y="9671"/>
                    <a:pt x="4525" y="0"/>
                    <a:pt x="10107" y="0"/>
                  </a:cubicBezTo>
                  <a:cubicBezTo>
                    <a:pt x="10297" y="0"/>
                    <a:pt x="10487" y="11"/>
                    <a:pt x="10676" y="3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endParaRPr sz="1350"/>
            </a:p>
          </p:txBody>
        </p:sp>
        <p:sp>
          <p:nvSpPr>
            <p:cNvPr id="222" name="Forma"/>
            <p:cNvSpPr/>
            <p:nvPr/>
          </p:nvSpPr>
          <p:spPr>
            <a:xfrm rot="1985032">
              <a:off x="20061" y="135556"/>
              <a:ext cx="568661" cy="24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4"/>
                  </a:moveTo>
                  <a:lnTo>
                    <a:pt x="21600" y="34"/>
                  </a:lnTo>
                  <a:cubicBezTo>
                    <a:pt x="10771" y="679"/>
                    <a:pt x="2302" y="10143"/>
                    <a:pt x="2302" y="21600"/>
                  </a:cubicBezTo>
                  <a:lnTo>
                    <a:pt x="0" y="21600"/>
                  </a:lnTo>
                  <a:cubicBezTo>
                    <a:pt x="0" y="9671"/>
                    <a:pt x="9155" y="0"/>
                    <a:pt x="20449" y="0"/>
                  </a:cubicBezTo>
                  <a:cubicBezTo>
                    <a:pt x="20833" y="0"/>
                    <a:pt x="21217" y="11"/>
                    <a:pt x="21600" y="3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endParaRPr sz="1350"/>
            </a:p>
          </p:txBody>
        </p:sp>
        <p:sp>
          <p:nvSpPr>
            <p:cNvPr id="223" name="Linea"/>
            <p:cNvSpPr/>
            <p:nvPr/>
          </p:nvSpPr>
          <p:spPr>
            <a:xfrm rot="1985032">
              <a:off x="-27107" y="294366"/>
              <a:ext cx="1150525" cy="24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6" y="34"/>
                  </a:moveTo>
                  <a:lnTo>
                    <a:pt x="10676" y="34"/>
                  </a:lnTo>
                  <a:cubicBezTo>
                    <a:pt x="5323" y="679"/>
                    <a:pt x="1138" y="10143"/>
                    <a:pt x="1138" y="21600"/>
                  </a:cubicBezTo>
                  <a:lnTo>
                    <a:pt x="0" y="21600"/>
                  </a:lnTo>
                  <a:cubicBezTo>
                    <a:pt x="0" y="9671"/>
                    <a:pt x="4525" y="0"/>
                    <a:pt x="10107" y="0"/>
                  </a:cubicBezTo>
                  <a:lnTo>
                    <a:pt x="11245" y="0"/>
                  </a:lnTo>
                  <a:cubicBezTo>
                    <a:pt x="15854" y="0"/>
                    <a:pt x="19879" y="6663"/>
                    <a:pt x="21031" y="16200"/>
                  </a:cubicBezTo>
                  <a:lnTo>
                    <a:pt x="21600" y="16200"/>
                  </a:lnTo>
                  <a:lnTo>
                    <a:pt x="20783" y="21600"/>
                  </a:lnTo>
                  <a:lnTo>
                    <a:pt x="19325" y="16200"/>
                  </a:lnTo>
                  <a:lnTo>
                    <a:pt x="19893" y="16200"/>
                  </a:lnTo>
                  <a:lnTo>
                    <a:pt x="19893" y="16200"/>
                  </a:lnTo>
                  <a:cubicBezTo>
                    <a:pt x="18741" y="6663"/>
                    <a:pt x="14716" y="0"/>
                    <a:pt x="10107" y="0"/>
                  </a:cubicBezTo>
                </a:path>
              </a:pathLst>
            </a:custGeom>
            <a:noFill/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endParaRPr sz="1350"/>
            </a:p>
          </p:txBody>
        </p:sp>
      </p:grpSp>
      <p:sp>
        <p:nvSpPr>
          <p:cNvPr id="225" name="Ovale 15"/>
          <p:cNvSpPr/>
          <p:nvPr/>
        </p:nvSpPr>
        <p:spPr>
          <a:xfrm>
            <a:off x="4941085" y="2780187"/>
            <a:ext cx="103340" cy="121312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26" name="Ovale 16"/>
          <p:cNvSpPr/>
          <p:nvPr/>
        </p:nvSpPr>
        <p:spPr>
          <a:xfrm>
            <a:off x="4608465" y="3307689"/>
            <a:ext cx="103340" cy="121312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27" name="Ovale 17"/>
          <p:cNvSpPr/>
          <p:nvPr/>
        </p:nvSpPr>
        <p:spPr>
          <a:xfrm>
            <a:off x="4622392" y="3852338"/>
            <a:ext cx="103340" cy="121312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28" name="Ovale 18"/>
          <p:cNvSpPr/>
          <p:nvPr/>
        </p:nvSpPr>
        <p:spPr>
          <a:xfrm>
            <a:off x="5369739" y="4146000"/>
            <a:ext cx="103340" cy="121312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29" name="Ovale 19"/>
          <p:cNvSpPr/>
          <p:nvPr/>
        </p:nvSpPr>
        <p:spPr>
          <a:xfrm>
            <a:off x="6138185" y="3956472"/>
            <a:ext cx="103340" cy="121312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30" name="Ovale 20"/>
          <p:cNvSpPr/>
          <p:nvPr/>
        </p:nvSpPr>
        <p:spPr>
          <a:xfrm>
            <a:off x="5705848" y="3307689"/>
            <a:ext cx="103340" cy="121312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31" name="Ovale 21"/>
          <p:cNvSpPr/>
          <p:nvPr/>
        </p:nvSpPr>
        <p:spPr>
          <a:xfrm>
            <a:off x="6086516" y="2780187"/>
            <a:ext cx="103340" cy="121312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6" y="782875"/>
            <a:ext cx="8305470" cy="5050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asellaDiTesto 3"/>
          <p:cNvSpPr txBox="1"/>
          <p:nvPr/>
        </p:nvSpPr>
        <p:spPr>
          <a:xfrm>
            <a:off x="234755" y="1521950"/>
            <a:ext cx="8874956" cy="3000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 sz="2100"/>
            </a:pPr>
            <a:r>
              <a:rPr sz="1575"/>
              <a:t>Lunghezza variabile da meno di 10 a &gt; 60 m. </a:t>
            </a:r>
          </a:p>
          <a:p>
            <a:pPr algn="just">
              <a:defRPr sz="2100"/>
            </a:pPr>
            <a:endParaRPr sz="1575"/>
          </a:p>
          <a:p>
            <a:pPr algn="just">
              <a:defRPr sz="2100"/>
            </a:pPr>
            <a:r>
              <a:rPr sz="1575"/>
              <a:t>Sono costruite in acciaio inossidabile, vetro, silice fusa o teflon </a:t>
            </a:r>
          </a:p>
          <a:p>
            <a:pPr algn="just">
              <a:defRPr sz="2100"/>
            </a:pPr>
            <a:endParaRPr sz="1575"/>
          </a:p>
          <a:p>
            <a:pPr algn="just">
              <a:defRPr sz="2100"/>
            </a:pPr>
            <a:r>
              <a:rPr sz="1575"/>
              <a:t>Avvolte a spirale</a:t>
            </a:r>
          </a:p>
          <a:p>
            <a:pPr algn="just">
              <a:defRPr sz="2100"/>
            </a:pPr>
            <a:endParaRPr sz="1575"/>
          </a:p>
          <a:p>
            <a:pPr algn="just">
              <a:defRPr sz="2100"/>
            </a:pPr>
            <a:r>
              <a:rPr sz="1575"/>
              <a:t>Colonna è generalmente alloggiata in forni termostatati </a:t>
            </a:r>
          </a:p>
          <a:p>
            <a:pPr algn="just">
              <a:defRPr sz="2100"/>
            </a:pPr>
            <a:endParaRPr sz="1575"/>
          </a:p>
          <a:p>
            <a:pPr algn="just">
              <a:defRPr sz="2100"/>
            </a:pPr>
            <a:r>
              <a:rPr sz="1575"/>
              <a:t>Temperatura della colonna dipende dal punto di ebollizione del campione e dal grado di separazione richiesto. </a:t>
            </a:r>
          </a:p>
          <a:p>
            <a:pPr algn="just">
              <a:defRPr sz="2100"/>
            </a:pPr>
            <a:endParaRPr sz="1575"/>
          </a:p>
          <a:p>
            <a:pPr algn="just">
              <a:defRPr sz="2100"/>
            </a:pPr>
            <a:r>
              <a:rPr sz="1575"/>
              <a:t>Temperatura intorno al punto medio di ebollizione del campione (tempi di eluizione &lt;30 min)</a:t>
            </a:r>
          </a:p>
        </p:txBody>
      </p:sp>
      <p:sp>
        <p:nvSpPr>
          <p:cNvPr id="236" name="CasellaDiTesto 4"/>
          <p:cNvSpPr txBox="1"/>
          <p:nvPr/>
        </p:nvSpPr>
        <p:spPr>
          <a:xfrm>
            <a:off x="486214" y="962958"/>
            <a:ext cx="490259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1800"/>
              <a:t>La colonna gas-cromatografica capillare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28" y="857250"/>
            <a:ext cx="5939544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B1C2ADAB-8646-2FDA-4A6C-A485F720D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125"/>
            <a:ext cx="9010624" cy="515073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506E02-4566-4CA1-C35B-952B3E49F8E7}"/>
              </a:ext>
            </a:extLst>
          </p:cNvPr>
          <p:cNvSpPr txBox="1"/>
          <p:nvPr/>
        </p:nvSpPr>
        <p:spPr>
          <a:xfrm>
            <a:off x="446568" y="180754"/>
            <a:ext cx="26186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IL CROMATOGRAMMA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18" y="913697"/>
            <a:ext cx="7836890" cy="3300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491" y="4319223"/>
            <a:ext cx="6699242" cy="1643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45" y="3076498"/>
            <a:ext cx="4091553" cy="1359977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CasellaDiTesto 7"/>
          <p:cNvSpPr txBox="1"/>
          <p:nvPr/>
        </p:nvSpPr>
        <p:spPr>
          <a:xfrm>
            <a:off x="274242" y="1026784"/>
            <a:ext cx="559640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sz="1800"/>
              <a:t>Programmata di temperatura: cosa è, a cosa serve</a:t>
            </a:r>
          </a:p>
        </p:txBody>
      </p:sp>
      <p:grpSp>
        <p:nvGrpSpPr>
          <p:cNvPr id="249" name="Gruppo 11"/>
          <p:cNvGrpSpPr/>
          <p:nvPr/>
        </p:nvGrpSpPr>
        <p:grpSpPr>
          <a:xfrm>
            <a:off x="5514016" y="1037336"/>
            <a:ext cx="3560997" cy="4838722"/>
            <a:chOff x="0" y="0"/>
            <a:chExt cx="4747994" cy="6451628"/>
          </a:xfrm>
        </p:grpSpPr>
        <p:pic>
          <p:nvPicPr>
            <p:cNvPr id="245" name="Immagine 3" descr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747994" cy="6451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CasellaDiTesto 8"/>
            <p:cNvSpPr txBox="1"/>
            <p:nvPr/>
          </p:nvSpPr>
          <p:spPr>
            <a:xfrm>
              <a:off x="2920912" y="70721"/>
              <a:ext cx="118872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sz="1350"/>
                <a:t>isoterma</a:t>
              </a:r>
            </a:p>
          </p:txBody>
        </p:sp>
        <p:sp>
          <p:nvSpPr>
            <p:cNvPr id="247" name="CasellaDiTesto 9"/>
            <p:cNvSpPr txBox="1"/>
            <p:nvPr/>
          </p:nvSpPr>
          <p:spPr>
            <a:xfrm>
              <a:off x="1095628" y="1812768"/>
              <a:ext cx="3200401" cy="6463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sz="1350"/>
                <a:t>Programmata non ottimizzata</a:t>
              </a:r>
            </a:p>
          </p:txBody>
        </p:sp>
        <p:sp>
          <p:nvSpPr>
            <p:cNvPr id="248" name="CasellaDiTesto 10"/>
            <p:cNvSpPr txBox="1"/>
            <p:nvPr/>
          </p:nvSpPr>
          <p:spPr>
            <a:xfrm>
              <a:off x="1274991" y="3625534"/>
              <a:ext cx="2880361" cy="3693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sz="1350"/>
                <a:t>Programmata ottimizzata</a:t>
              </a:r>
            </a:p>
          </p:txBody>
        </p:sp>
      </p:grp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asellaDiTesto 5"/>
          <p:cNvSpPr txBox="1"/>
          <p:nvPr/>
        </p:nvSpPr>
        <p:spPr>
          <a:xfrm>
            <a:off x="124850" y="907884"/>
            <a:ext cx="8424791" cy="3081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>
              <a:defRPr sz="23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725"/>
              <a:t>Caratteristiche del rivelatore ideale </a:t>
            </a:r>
          </a:p>
          <a:p>
            <a:pPr marL="257175" indent="-257175">
              <a:buSzPct val="100000"/>
              <a:buFont typeface="Arial"/>
              <a:buChar char="•"/>
              <a:defRPr sz="23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1725"/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350"/>
              <a:t>Adeguata sensibilità. </a:t>
            </a:r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350"/>
              <a:t>Buona stabilità e riproducibilità. </a:t>
            </a:r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350"/>
              <a:t>Risposta lineare alla concentrazione del soluto in un intervallo di parecchi ordini di grandezza. </a:t>
            </a:r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350"/>
              <a:t>Intervallo di temperatura che si estenda da temperatura ambiente ad almeno 400°C. </a:t>
            </a:r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350"/>
              <a:t>Tempo di risposta breve ed indipendente dalla velocità di flusso. </a:t>
            </a:r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350"/>
              <a:t>Alta affidabilità e facilità d'uso. </a:t>
            </a:r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350"/>
              <a:t>Similarità di risposta nei confronti di tutti i soluti o, selettiva nei confronti di una o più classi di soluti. </a:t>
            </a:r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350"/>
              <a:t>Non essere distruttivo del campione.</a:t>
            </a:r>
          </a:p>
        </p:txBody>
      </p:sp>
      <p:pic>
        <p:nvPicPr>
          <p:cNvPr id="252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326" y="3579475"/>
            <a:ext cx="4982817" cy="239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magine 8" descr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35" y="1242197"/>
            <a:ext cx="3599677" cy="3891078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CasellaDiTesto 4"/>
          <p:cNvSpPr txBox="1"/>
          <p:nvPr/>
        </p:nvSpPr>
        <p:spPr>
          <a:xfrm>
            <a:off x="34289" y="857250"/>
            <a:ext cx="471323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just">
              <a:defRPr sz="2400" b="1">
                <a:solidFill>
                  <a:srgbClr val="FF000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r>
              <a:rPr sz="1800"/>
              <a:t>Rivelatore a ionizzazione di fiamma (FID)</a:t>
            </a:r>
          </a:p>
        </p:txBody>
      </p:sp>
      <p:sp>
        <p:nvSpPr>
          <p:cNvPr id="256" name="CasellaDiTesto 7"/>
          <p:cNvSpPr txBox="1"/>
          <p:nvPr/>
        </p:nvSpPr>
        <p:spPr>
          <a:xfrm>
            <a:off x="124639" y="4383912"/>
            <a:ext cx="2002837" cy="611706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 sz="1500" b="1">
                <a:solidFill>
                  <a:srgbClr val="FF000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sz="1125"/>
              <a:t>1-Uscita della colonna trasportata a fiamma aria/idrogeno</a:t>
            </a:r>
          </a:p>
        </p:txBody>
      </p:sp>
      <p:sp>
        <p:nvSpPr>
          <p:cNvPr id="257" name="CasellaDiTesto 9"/>
          <p:cNvSpPr txBox="1"/>
          <p:nvPr/>
        </p:nvSpPr>
        <p:spPr>
          <a:xfrm>
            <a:off x="3856684" y="3234973"/>
            <a:ext cx="2722063" cy="646331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 sz="1600" b="1">
                <a:solidFill>
                  <a:srgbClr val="0070C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sz="1200"/>
              <a:t>2- pirolisi di composti organici , a temperatura di una fiamma aria/idrogeno </a:t>
            </a:r>
            <a:r>
              <a:rPr sz="1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/>
              <a:t> ioni ed elettroni. </a:t>
            </a:r>
          </a:p>
        </p:txBody>
      </p:sp>
      <p:sp>
        <p:nvSpPr>
          <p:cNvPr id="258" name="CasellaDiTesto 11"/>
          <p:cNvSpPr txBox="1"/>
          <p:nvPr/>
        </p:nvSpPr>
        <p:spPr>
          <a:xfrm>
            <a:off x="5034134" y="1898981"/>
            <a:ext cx="3089224" cy="1084912"/>
          </a:xfrm>
          <a:prstGeom prst="rect">
            <a:avLst/>
          </a:prstGeom>
          <a:ln>
            <a:solidFill>
              <a:srgbClr val="548235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 b="1">
                <a:solidFill>
                  <a:srgbClr val="548235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sz="1350"/>
              <a:t>3- </a:t>
            </a:r>
            <a:r>
              <a:rPr sz="1275"/>
              <a:t>Monitoraggio della corrente prodotta da ioni ed elettroni. DDP di alcune centinaia di volt tra l'ugello del bruciatore e un elettrodo collettore sistemato sopra la fiamma raccoglie e misura la corrente risultante</a:t>
            </a:r>
          </a:p>
        </p:txBody>
      </p:sp>
      <p:sp>
        <p:nvSpPr>
          <p:cNvPr id="259" name="CasellaDiTesto 12"/>
          <p:cNvSpPr txBox="1"/>
          <p:nvPr/>
        </p:nvSpPr>
        <p:spPr>
          <a:xfrm>
            <a:off x="2992661" y="4481199"/>
            <a:ext cx="250140" cy="288541"/>
          </a:xfrm>
          <a:prstGeom prst="rect">
            <a:avLst/>
          </a:prstGeom>
          <a:ln w="60325">
            <a:solidFill>
              <a:srgbClr val="FF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just">
              <a:defRPr sz="1700" b="1">
                <a:solidFill>
                  <a:srgbClr val="FF000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r>
              <a:rPr sz="1275"/>
              <a:t>1</a:t>
            </a:r>
          </a:p>
        </p:txBody>
      </p:sp>
      <p:sp>
        <p:nvSpPr>
          <p:cNvPr id="260" name="CasellaDiTesto 14"/>
          <p:cNvSpPr txBox="1"/>
          <p:nvPr/>
        </p:nvSpPr>
        <p:spPr>
          <a:xfrm>
            <a:off x="3003212" y="2922279"/>
            <a:ext cx="250140" cy="288541"/>
          </a:xfrm>
          <a:prstGeom prst="rect">
            <a:avLst/>
          </a:prstGeom>
          <a:ln w="60325">
            <a:solidFill>
              <a:srgbClr val="0070C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just">
              <a:defRPr sz="1700" b="1">
                <a:solidFill>
                  <a:srgbClr val="0070C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r>
              <a:rPr sz="1275"/>
              <a:t>2</a:t>
            </a:r>
          </a:p>
        </p:txBody>
      </p:sp>
      <p:sp>
        <p:nvSpPr>
          <p:cNvPr id="261" name="Parentesi quadra chiusa 15"/>
          <p:cNvSpPr/>
          <p:nvPr/>
        </p:nvSpPr>
        <p:spPr>
          <a:xfrm>
            <a:off x="3285211" y="1757496"/>
            <a:ext cx="491966" cy="1811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219"/>
                  <a:pt x="21600" y="489"/>
                </a:cubicBezTo>
                <a:lnTo>
                  <a:pt x="21600" y="21111"/>
                </a:lnTo>
                <a:cubicBezTo>
                  <a:pt x="21600" y="21381"/>
                  <a:pt x="11929" y="21600"/>
                  <a:pt x="0" y="21600"/>
                </a:cubicBezTo>
              </a:path>
            </a:pathLst>
          </a:custGeom>
          <a:ln w="85725">
            <a:solidFill>
              <a:srgbClr val="548235"/>
            </a:solidFill>
            <a:miter/>
          </a:ln>
        </p:spPr>
        <p:txBody>
          <a:bodyPr lIns="34289" rIns="34289" anchor="ctr"/>
          <a:lstStyle/>
          <a:p>
            <a:pPr algn="ctr"/>
            <a:endParaRPr sz="1350"/>
          </a:p>
        </p:txBody>
      </p:sp>
      <p:sp>
        <p:nvSpPr>
          <p:cNvPr id="262" name="CasellaDiTesto 16"/>
          <p:cNvSpPr txBox="1"/>
          <p:nvPr/>
        </p:nvSpPr>
        <p:spPr>
          <a:xfrm>
            <a:off x="3856684" y="2164438"/>
            <a:ext cx="250140" cy="288541"/>
          </a:xfrm>
          <a:prstGeom prst="rect">
            <a:avLst/>
          </a:prstGeom>
          <a:ln w="60325">
            <a:solidFill>
              <a:srgbClr val="548235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just">
              <a:defRPr sz="1700" b="1">
                <a:solidFill>
                  <a:srgbClr val="548235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r>
              <a:rPr sz="1275"/>
              <a:t>3</a:t>
            </a:r>
          </a:p>
        </p:txBody>
      </p:sp>
      <p:pic>
        <p:nvPicPr>
          <p:cNvPr id="26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109" y="3213686"/>
            <a:ext cx="1045697" cy="784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16" y="1800396"/>
            <a:ext cx="1435053" cy="1558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685" y="3757273"/>
            <a:ext cx="3599676" cy="2226413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Connettore 2 18"/>
          <p:cNvSpPr/>
          <p:nvPr/>
        </p:nvSpPr>
        <p:spPr>
          <a:xfrm flipV="1">
            <a:off x="3088353" y="4977976"/>
            <a:ext cx="1" cy="355475"/>
          </a:xfrm>
          <a:prstGeom prst="line">
            <a:avLst/>
          </a:prstGeom>
          <a:ln w="73025">
            <a:solidFill>
              <a:srgbClr val="FF0000"/>
            </a:solidFill>
            <a:miter/>
            <a:tailEnd type="triangle"/>
          </a:ln>
        </p:spPr>
        <p:txBody>
          <a:bodyPr lIns="34289" rIns="34289"/>
          <a:lstStyle/>
          <a:p>
            <a:endParaRPr sz="135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931" y="928972"/>
            <a:ext cx="3492858" cy="4628573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CasellaDiTesto 3"/>
          <p:cNvSpPr txBox="1"/>
          <p:nvPr/>
        </p:nvSpPr>
        <p:spPr>
          <a:xfrm>
            <a:off x="271501" y="970007"/>
            <a:ext cx="450185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r>
              <a:rPr sz="1800"/>
              <a:t>Rivelatore a conducibilità termica (TCD) </a:t>
            </a:r>
          </a:p>
        </p:txBody>
      </p:sp>
      <p:sp>
        <p:nvSpPr>
          <p:cNvPr id="270" name="CasellaDiTesto 5"/>
          <p:cNvSpPr txBox="1"/>
          <p:nvPr/>
        </p:nvSpPr>
        <p:spPr>
          <a:xfrm>
            <a:off x="271501" y="1593255"/>
            <a:ext cx="5032899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sz="1350"/>
              <a:t>Consiste in un elemento riscaldato</a:t>
            </a:r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endParaRPr sz="1350"/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sz="1350"/>
              <a:t>La temperatura (a potenza elettrica costante)  dipende dalla conducibilità termica del gas che lo circonda</a:t>
            </a:r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endParaRPr sz="1350"/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sz="1350"/>
              <a:t>La resistenza elettrica di questo elemento dipende dalla </a:t>
            </a:r>
            <a:r>
              <a:rPr sz="1350" b="1"/>
              <a:t>conducibilità</a:t>
            </a:r>
            <a:r>
              <a:rPr sz="1350"/>
              <a:t> </a:t>
            </a:r>
            <a:r>
              <a:rPr sz="1350" b="1"/>
              <a:t>termica</a:t>
            </a:r>
            <a:r>
              <a:rPr sz="1350"/>
              <a:t> del gas </a:t>
            </a:r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endParaRPr sz="1350"/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sz="1350"/>
              <a:t>Conducibilità termica di idrogeno ed elio (FM) sono&gt;&gt;&gt; di quelle della maggior parte dei composti organici</a:t>
            </a:r>
          </a:p>
        </p:txBody>
      </p:sp>
      <p:sp>
        <p:nvSpPr>
          <p:cNvPr id="271" name="CasellaDiTesto 7"/>
          <p:cNvSpPr txBox="1"/>
          <p:nvPr/>
        </p:nvSpPr>
        <p:spPr>
          <a:xfrm>
            <a:off x="309122" y="4129788"/>
            <a:ext cx="5032899" cy="1373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sz="1350"/>
              <a:t>La presenza di quantità di specie organiche anche piccole causa una </a:t>
            </a:r>
            <a:r>
              <a:rPr sz="1350" b="1"/>
              <a:t>diminuzione nella conducibilità termica </a:t>
            </a:r>
            <a:r>
              <a:rPr sz="1350"/>
              <a:t>dell'effluente della colonna </a:t>
            </a:r>
            <a:r>
              <a:rPr sz="135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350"/>
              <a:t> innalzamento di temperatura. </a:t>
            </a:r>
          </a:p>
          <a:p>
            <a:pPr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endParaRPr sz="1350"/>
          </a:p>
          <a:p>
            <a:pPr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sz="1350"/>
              <a:t>In assenza di analita temperatura minima</a:t>
            </a:r>
          </a:p>
          <a:p>
            <a:pPr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sz="1350"/>
              <a:t>In presenza di analita  incremento della temperatura </a:t>
            </a:r>
            <a:r>
              <a:rPr sz="1575" b="1" u="sng"/>
              <a:t>(</a:t>
            </a:r>
            <a:r>
              <a:rPr sz="1575" u="sng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1575" b="1" u="sng"/>
              <a:t>T= </a:t>
            </a:r>
            <a:r>
              <a:rPr sz="1575" b="1" i="1" u="sng"/>
              <a:t>f</a:t>
            </a:r>
            <a:r>
              <a:rPr sz="1575" b="1" u="sng"/>
              <a:t>[C])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AD1147-5F20-464D-4F98-164FD93A5F35}"/>
              </a:ext>
            </a:extLst>
          </p:cNvPr>
          <p:cNvSpPr txBox="1"/>
          <p:nvPr/>
        </p:nvSpPr>
        <p:spPr>
          <a:xfrm>
            <a:off x="180754" y="841720"/>
            <a:ext cx="5146158" cy="3293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venirNextW1G"/>
              </a:rPr>
              <a:t>Idealmente i picchi sono registrati come una curva gaussiana a forma di campana.</a:t>
            </a:r>
          </a:p>
          <a:p>
            <a:pPr algn="just"/>
            <a:endParaRPr lang="it-IT" sz="1600" dirty="0">
              <a:latin typeface="AvenirNextW1G"/>
            </a:endParaRPr>
          </a:p>
          <a:p>
            <a:pPr algn="just"/>
            <a:r>
              <a:rPr lang="it-IT" sz="1600" dirty="0">
                <a:latin typeface="AvenirNextW1G"/>
              </a:rPr>
              <a:t>Gli analiti separati che vengono trasportati dalla fase mobile vengono registrati come picchi di segnale dal rivelatore. </a:t>
            </a:r>
          </a:p>
          <a:p>
            <a:pPr algn="just"/>
            <a:endParaRPr lang="it-IT" sz="1600" dirty="0">
              <a:latin typeface="AvenirNextW1G"/>
            </a:endParaRPr>
          </a:p>
          <a:p>
            <a:pPr algn="just"/>
            <a:r>
              <a:rPr lang="it-IT" sz="1600" dirty="0">
                <a:latin typeface="AvenirNextW1G"/>
              </a:rPr>
              <a:t>Ogni singolo picco fornisce informazioni qualitative e quantitative dell'analita. L'informazione qualitativa è data dal picco stesso (ad esempio: tempo di ritenzione, informazioni spettrali). </a:t>
            </a:r>
          </a:p>
          <a:p>
            <a:pPr algn="just"/>
            <a:endParaRPr lang="it-IT" sz="1600" dirty="0">
              <a:latin typeface="AvenirNextW1G"/>
            </a:endParaRPr>
          </a:p>
          <a:p>
            <a:pPr algn="just"/>
            <a:r>
              <a:rPr lang="it-IT" sz="1600" dirty="0">
                <a:latin typeface="AvenirNextW1G"/>
              </a:rPr>
              <a:t>L'area di un picco è proporzionale alla concentrazione della sostanza.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E4A7FF-93D2-1FBD-C38E-183D03BA4DEC}"/>
              </a:ext>
            </a:extLst>
          </p:cNvPr>
          <p:cNvSpPr txBox="1"/>
          <p:nvPr/>
        </p:nvSpPr>
        <p:spPr>
          <a:xfrm>
            <a:off x="446568" y="180754"/>
            <a:ext cx="26186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IL CROMATOGRAMMA</a:t>
            </a:r>
          </a:p>
        </p:txBody>
      </p:sp>
      <p:pic>
        <p:nvPicPr>
          <p:cNvPr id="7" name="Immagine 6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E1C48977-30EE-7891-1985-DDA6414F2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12" y="180754"/>
            <a:ext cx="3444949" cy="363414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B2DD5E-9536-9EE1-A33C-3F0A0398D5A0}"/>
              </a:ext>
            </a:extLst>
          </p:cNvPr>
          <p:cNvSpPr txBox="1"/>
          <p:nvPr/>
        </p:nvSpPr>
        <p:spPr>
          <a:xfrm>
            <a:off x="191387" y="3984955"/>
            <a:ext cx="8580474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it-IT" sz="1800" dirty="0">
                <a:latin typeface="AvenirNextW1G"/>
              </a:rPr>
              <a:t>
t</a:t>
            </a:r>
            <a:r>
              <a:rPr lang="it-IT" sz="1800" baseline="-25000" dirty="0">
                <a:latin typeface="AvenirNextW1G"/>
              </a:rPr>
              <a:t>0</a:t>
            </a:r>
            <a:r>
              <a:rPr lang="it-IT" sz="1800" dirty="0">
                <a:latin typeface="AvenirNextW1G"/>
              </a:rPr>
              <a:t>= tempo morto, ovvero il tempo che impiega una specie non ritenuta ad attraversare la colonna</a:t>
            </a:r>
          </a:p>
          <a:p>
            <a:pPr algn="just"/>
            <a:endParaRPr lang="it-IT" sz="1800" dirty="0">
              <a:latin typeface="AvenirNextW1G"/>
            </a:endParaRPr>
          </a:p>
          <a:p>
            <a:pPr algn="just"/>
            <a:r>
              <a:rPr lang="it-IT" sz="1800" dirty="0" err="1">
                <a:latin typeface="AvenirNextW1G"/>
              </a:rPr>
              <a:t>t</a:t>
            </a:r>
            <a:r>
              <a:rPr lang="it-IT" sz="1800" baseline="-25000" dirty="0" err="1">
                <a:latin typeface="AvenirNextW1G"/>
              </a:rPr>
              <a:t>r</a:t>
            </a:r>
            <a:r>
              <a:rPr lang="it-IT" sz="1800" dirty="0">
                <a:latin typeface="AvenirNextW1G"/>
              </a:rPr>
              <a:t>= tempo di ritenzione, ovvero il tempo che impiega un solito che ha interazioni con la fase stazionaria ad attraversare la colonna</a:t>
            </a:r>
          </a:p>
          <a:p>
            <a:pPr algn="just"/>
            <a:endParaRPr lang="it-IT" sz="1800" dirty="0">
              <a:latin typeface="AvenirNextW1G"/>
            </a:endParaRPr>
          </a:p>
          <a:p>
            <a:pPr algn="just"/>
            <a:r>
              <a:rPr lang="it-IT" sz="1800" dirty="0">
                <a:effectLst/>
                <a:latin typeface="AvenirNextW1G"/>
              </a:rPr>
              <a:t>Base del picco (</a:t>
            </a:r>
            <a:r>
              <a:rPr lang="it-IT" sz="1800" dirty="0" err="1">
                <a:effectLst/>
                <a:latin typeface="AvenirNextW1G"/>
              </a:rPr>
              <a:t>W</a:t>
            </a:r>
            <a:r>
              <a:rPr lang="it-IT" sz="1800" dirty="0">
                <a:effectLst/>
                <a:latin typeface="AvenirNextW1G"/>
              </a:rPr>
              <a:t>): il tempo che intercorre tra la comparsa del picco e il ritorno alla linea di base.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8719112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533400"/>
            <a:ext cx="8791575" cy="603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E467C1AF-22EB-7E1A-9AC7-3A2739A9B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26" y="418216"/>
            <a:ext cx="3551767" cy="408644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7E63EA-51D4-20B5-075D-B5AD70ABB33D}"/>
              </a:ext>
            </a:extLst>
          </p:cNvPr>
          <p:cNvSpPr txBox="1"/>
          <p:nvPr/>
        </p:nvSpPr>
        <p:spPr>
          <a:xfrm>
            <a:off x="280779" y="0"/>
            <a:ext cx="4572000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dirty="0">
                <a:latin typeface="AvenirNextW1G"/>
              </a:rPr>
              <a:t>Base del picco (</a:t>
            </a:r>
            <a:r>
              <a:rPr lang="it-IT" dirty="0" err="1">
                <a:latin typeface="AvenirNextW1G"/>
              </a:rPr>
              <a:t>W</a:t>
            </a:r>
            <a:r>
              <a:rPr lang="it-IT" dirty="0">
                <a:latin typeface="AvenirNextW1G"/>
              </a:rPr>
              <a:t>): tempo che intercorre tra la comparsa del picco cromatografico e il ritorno del segnale alla linea di base. </a:t>
            </a:r>
          </a:p>
          <a:p>
            <a:endParaRPr lang="it-IT" dirty="0">
              <a:latin typeface="AvenirNextW1G"/>
            </a:endParaRPr>
          </a:p>
          <a:p>
            <a:r>
              <a:rPr lang="it-IT" b="1" dirty="0" err="1">
                <a:latin typeface="AvenirNextW1G"/>
              </a:rPr>
              <a:t>Tailing</a:t>
            </a:r>
            <a:r>
              <a:rPr lang="it-IT" b="1" dirty="0">
                <a:latin typeface="AvenirNextW1G"/>
              </a:rPr>
              <a:t> e </a:t>
            </a:r>
            <a:r>
              <a:rPr lang="it-IT" b="1" dirty="0" err="1">
                <a:latin typeface="AvenirNextW1G"/>
              </a:rPr>
              <a:t>fronting</a:t>
            </a:r>
            <a:r>
              <a:rPr lang="it-IT" b="1" dirty="0">
                <a:latin typeface="AvenirNextW1G"/>
              </a:rPr>
              <a:t> </a:t>
            </a:r>
          </a:p>
          <a:p>
            <a:r>
              <a:rPr lang="it-IT" dirty="0">
                <a:latin typeface="AvenirNextW1G"/>
              </a:rPr>
              <a:t>In pratica, i picchi perfettamente simmetrici sono molto rari. Lo </a:t>
            </a:r>
            <a:r>
              <a:rPr lang="it-IT" dirty="0" err="1">
                <a:latin typeface="AvenirNextW1G"/>
              </a:rPr>
              <a:t>scodamento</a:t>
            </a:r>
            <a:r>
              <a:rPr lang="it-IT" dirty="0">
                <a:latin typeface="AvenirNextW1G"/>
              </a:rPr>
              <a:t> del picco è misurato dal fattore di coda T. Questo fattore descrive l'asimmetria del picco, cioè fino a che punto la forma è approssimata alla curva gaussiana perfettamente simmetrica. Il fattore di coda è misurato come: T=b/a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18A7BD-FAA0-A3D2-500D-605BAF90EE0C}"/>
              </a:ext>
            </a:extLst>
          </p:cNvPr>
          <p:cNvSpPr txBox="1"/>
          <p:nvPr/>
        </p:nvSpPr>
        <p:spPr>
          <a:xfrm>
            <a:off x="383510" y="4504658"/>
            <a:ext cx="8405283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dirty="0">
                <a:latin typeface="AvenirNextW1G"/>
              </a:rPr>
              <a:t>A rappresenta la larghezza della metà anteriore del picco, B è la larghezza della metà posteriore del picco. I valori sono misurati al 10 % dell'altezza del picco dal bordo anteriore o d'uscita del picco a una linea che scende perpendicolarmente dall'apice del 
T = 1 rappresenta un picco simmetrico. </a:t>
            </a:r>
          </a:p>
          <a:p>
            <a:r>
              <a:rPr lang="it-IT" dirty="0">
                <a:latin typeface="AvenirNextW1G"/>
              </a:rPr>
              <a:t>Per T &gt; 1 il profilo del picco è chiamato </a:t>
            </a:r>
            <a:r>
              <a:rPr lang="it-IT" dirty="0" err="1">
                <a:latin typeface="AvenirNextW1G"/>
              </a:rPr>
              <a:t>tailing</a:t>
            </a:r>
            <a:r>
              <a:rPr lang="it-IT" dirty="0">
                <a:latin typeface="AvenirNextW1G"/>
              </a:rPr>
              <a:t>. Per T &lt; 1 il profilo del picco è chiamato </a:t>
            </a:r>
            <a:r>
              <a:rPr lang="it-IT" dirty="0" err="1">
                <a:latin typeface="AvenirNextW1G"/>
              </a:rPr>
              <a:t>fronting</a:t>
            </a:r>
            <a:r>
              <a:rPr lang="it-IT" dirty="0">
                <a:latin typeface="AvenirNextW1G"/>
              </a:rPr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2801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l soluto si muove lungo la colonna cromatografica solo quando si trova in fase mobile.…"/>
          <p:cNvSpPr txBox="1"/>
          <p:nvPr/>
        </p:nvSpPr>
        <p:spPr>
          <a:xfrm>
            <a:off x="655319" y="1447800"/>
            <a:ext cx="8138162" cy="4084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Il soluto si muove lungo la colonna cromatografica solo quando si trova in fase mobile.</a:t>
            </a:r>
          </a:p>
          <a:p>
            <a:endParaRPr/>
          </a:p>
          <a:p>
            <a:r>
              <a:t>Da questo discende che la velocità media con cui il soluto migra dipende dalla frazione di tempo che esso trascorre nella fase mobile.</a:t>
            </a:r>
          </a:p>
          <a:p>
            <a:endParaRPr/>
          </a:p>
          <a:p>
            <a:r>
              <a:t>Questa frazione è piccola per soluti che sono fortemente trattenuti dalla fase stazionaria e grande per soluti trattenuti dalla fase mobile.</a:t>
            </a:r>
          </a:p>
          <a:p>
            <a:endParaRPr/>
          </a:p>
          <a:p>
            <a:r>
              <a:t>Le differenti velocità fanno si che i soluti si separino in bande lungo la lunghezza della colonna.</a:t>
            </a:r>
          </a:p>
          <a:p>
            <a:endParaRPr/>
          </a:p>
          <a:p>
            <a:r>
              <a:t>Il processo di separazione si realizza quindi facendo passare attraverso la colonna una quantità di fase mobile sufficiente per eluire le singole bande dalla colonna e possano essere raccolte (o misurate) in tempi diversi. </a:t>
            </a:r>
          </a:p>
        </p:txBody>
      </p:sp>
      <p:sp>
        <p:nvSpPr>
          <p:cNvPr id="33" name="Velocità dei soluti in una separazione cromatografica"/>
          <p:cNvSpPr txBox="1"/>
          <p:nvPr/>
        </p:nvSpPr>
        <p:spPr>
          <a:xfrm>
            <a:off x="1984057" y="457200"/>
            <a:ext cx="587160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Velocità dei soluti in una separazione cromatografica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2142</Words>
  <Application>Microsoft Macintosh PowerPoint</Application>
  <PresentationFormat>Presentazione su schermo (4:3)</PresentationFormat>
  <Paragraphs>255</Paragraphs>
  <Slides>54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63" baseType="lpstr">
      <vt:lpstr>Arial</vt:lpstr>
      <vt:lpstr>AvenirNextW1G</vt:lpstr>
      <vt:lpstr>Calibri Light</vt:lpstr>
      <vt:lpstr>Helvetica Neue</vt:lpstr>
      <vt:lpstr>MercuryTextG1-Roman</vt:lpstr>
      <vt:lpstr>Roboto</vt:lpstr>
      <vt:lpstr>Symbol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giorgia lancia</cp:lastModifiedBy>
  <cp:revision>3</cp:revision>
  <dcterms:modified xsi:type="dcterms:W3CDTF">2023-04-17T10:59:22Z</dcterms:modified>
</cp:coreProperties>
</file>