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35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9" r:id="rId10"/>
    <p:sldId id="396" r:id="rId11"/>
    <p:sldId id="397" r:id="rId12"/>
    <p:sldId id="398" r:id="rId13"/>
    <p:sldId id="351" r:id="rId14"/>
    <p:sldId id="402" r:id="rId15"/>
    <p:sldId id="400" r:id="rId16"/>
    <p:sldId id="40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3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7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4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50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4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4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4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85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40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5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15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7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4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17 marzo 2025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17/03/25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Il diritto internazionale dei diritti umani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26B425-2239-3C5E-09C5-0A3AEC5C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24" r="3053" b="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882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A279952-B4B5-26E7-17C4-2E6A2ECD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37" y="550862"/>
            <a:ext cx="10220325" cy="52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914400" indent="-914400" algn="just">
              <a:buFont typeface="+mj-lt"/>
              <a:buAutoNum type="arabicPeriod"/>
            </a:pPr>
            <a:endParaRPr lang="en-US" sz="4500" b="1" dirty="0"/>
          </a:p>
          <a:p>
            <a:pPr marL="914400" indent="-914400" algn="just">
              <a:buFont typeface="+mj-lt"/>
              <a:buAutoNum type="arabicPeriod"/>
            </a:pPr>
            <a:r>
              <a:rPr lang="en-US" sz="4500" dirty="0" err="1"/>
              <a:t>Convenzione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1965 </a:t>
            </a:r>
            <a:r>
              <a:rPr lang="en-US" sz="4500" dirty="0" err="1"/>
              <a:t>sull’eliminazione</a:t>
            </a:r>
            <a:r>
              <a:rPr lang="en-US" sz="4500" dirty="0"/>
              <a:t> di </a:t>
            </a:r>
            <a:r>
              <a:rPr lang="en-US" sz="4500" dirty="0" err="1"/>
              <a:t>tutte</a:t>
            </a:r>
            <a:r>
              <a:rPr lang="en-US" sz="4500" dirty="0"/>
              <a:t> le </a:t>
            </a:r>
            <a:r>
              <a:rPr lang="en-US" sz="4500" dirty="0" err="1"/>
              <a:t>forme</a:t>
            </a:r>
            <a:r>
              <a:rPr lang="en-US" sz="4500" dirty="0"/>
              <a:t> di </a:t>
            </a:r>
            <a:r>
              <a:rPr lang="en-US" sz="4500" dirty="0" err="1"/>
              <a:t>discriminazione</a:t>
            </a:r>
            <a:r>
              <a:rPr lang="en-US" sz="4500" dirty="0"/>
              <a:t> </a:t>
            </a:r>
            <a:r>
              <a:rPr lang="en-US" sz="4500" dirty="0" err="1"/>
              <a:t>razziale</a:t>
            </a:r>
            <a:r>
              <a:rPr lang="en-US" sz="4500" dirty="0"/>
              <a:t>
</a:t>
            </a:r>
            <a:r>
              <a:rPr lang="en-US" sz="4500" dirty="0" err="1"/>
              <a:t>Patto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1966 sui </a:t>
            </a:r>
            <a:r>
              <a:rPr lang="en-US" sz="4500" dirty="0" err="1"/>
              <a:t>diritti</a:t>
            </a:r>
            <a:r>
              <a:rPr lang="en-US" sz="4500" dirty="0"/>
              <a:t> </a:t>
            </a:r>
            <a:r>
              <a:rPr lang="en-US" sz="4500" dirty="0" err="1"/>
              <a:t>civili</a:t>
            </a:r>
            <a:r>
              <a:rPr lang="en-US" sz="4500" dirty="0"/>
              <a:t> e </a:t>
            </a:r>
            <a:r>
              <a:rPr lang="en-US" sz="4500" dirty="0" err="1"/>
              <a:t>politici</a:t>
            </a:r>
            <a:r>
              <a:rPr lang="en-US" sz="4500" dirty="0"/>
              <a:t>
</a:t>
            </a:r>
            <a:r>
              <a:rPr lang="en-US" sz="4500" dirty="0" err="1"/>
              <a:t>Patto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1966 sui </a:t>
            </a:r>
            <a:r>
              <a:rPr lang="en-US" sz="4500" dirty="0" err="1"/>
              <a:t>diritti</a:t>
            </a:r>
            <a:r>
              <a:rPr lang="en-US" sz="4500" dirty="0"/>
              <a:t> economici, </a:t>
            </a:r>
            <a:r>
              <a:rPr lang="en-US" sz="4500" dirty="0" err="1"/>
              <a:t>sociali</a:t>
            </a:r>
            <a:r>
              <a:rPr lang="en-US" sz="4500" dirty="0"/>
              <a:t> e </a:t>
            </a:r>
            <a:r>
              <a:rPr lang="en-US" sz="4500" dirty="0" err="1"/>
              <a:t>culturali</a:t>
            </a:r>
            <a:r>
              <a:rPr lang="en-US" sz="4500" dirty="0"/>
              <a:t>
</a:t>
            </a:r>
            <a:r>
              <a:rPr lang="en-US" sz="4500" dirty="0" err="1"/>
              <a:t>Convenzione</a:t>
            </a:r>
            <a:r>
              <a:rPr lang="en-US" sz="4500" dirty="0"/>
              <a:t> del 1979 </a:t>
            </a:r>
            <a:r>
              <a:rPr lang="en-US" sz="4500" dirty="0" err="1"/>
              <a:t>sull’eliminazione</a:t>
            </a:r>
            <a:r>
              <a:rPr lang="en-US" sz="4500" dirty="0"/>
              <a:t> di </a:t>
            </a:r>
            <a:r>
              <a:rPr lang="en-US" sz="4500" dirty="0" err="1"/>
              <a:t>tutte</a:t>
            </a:r>
            <a:r>
              <a:rPr lang="en-US" sz="4500" dirty="0"/>
              <a:t> le </a:t>
            </a:r>
            <a:r>
              <a:rPr lang="en-US" sz="4500" dirty="0" err="1"/>
              <a:t>forme</a:t>
            </a:r>
            <a:r>
              <a:rPr lang="en-US" sz="4500" dirty="0"/>
              <a:t> di </a:t>
            </a:r>
            <a:r>
              <a:rPr lang="en-US" sz="4500" dirty="0" err="1"/>
              <a:t>discriminazione</a:t>
            </a:r>
            <a:r>
              <a:rPr lang="en-US" sz="4500" dirty="0"/>
              <a:t> </a:t>
            </a:r>
            <a:r>
              <a:rPr lang="en-US" sz="4500" dirty="0" err="1"/>
              <a:t>nei</a:t>
            </a:r>
            <a:r>
              <a:rPr lang="en-US" sz="4500" dirty="0"/>
              <a:t> </a:t>
            </a:r>
            <a:r>
              <a:rPr lang="en-US" sz="4500" dirty="0" err="1"/>
              <a:t>confronti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donna
</a:t>
            </a:r>
            <a:r>
              <a:rPr lang="en-US" sz="4500" dirty="0" err="1"/>
              <a:t>Convenzione</a:t>
            </a:r>
            <a:r>
              <a:rPr lang="en-US" sz="4500" dirty="0"/>
              <a:t> del 1984 </a:t>
            </a:r>
            <a:r>
              <a:rPr lang="en-US" sz="4500" dirty="0" err="1"/>
              <a:t>contro</a:t>
            </a:r>
            <a:r>
              <a:rPr lang="en-US" sz="4500" dirty="0"/>
              <a:t> la </a:t>
            </a:r>
            <a:r>
              <a:rPr lang="en-US" sz="4500" dirty="0" err="1"/>
              <a:t>tortura</a:t>
            </a:r>
            <a:r>
              <a:rPr lang="en-US" sz="4500" dirty="0"/>
              <a:t> ed </a:t>
            </a:r>
            <a:r>
              <a:rPr lang="en-US" sz="4500" dirty="0" err="1"/>
              <a:t>altre</a:t>
            </a:r>
            <a:r>
              <a:rPr lang="en-US" sz="4500" dirty="0"/>
              <a:t> </a:t>
            </a:r>
            <a:r>
              <a:rPr lang="en-US" sz="4500" dirty="0" err="1"/>
              <a:t>pene</a:t>
            </a:r>
            <a:r>
              <a:rPr lang="en-US" sz="4500" dirty="0"/>
              <a:t> o </a:t>
            </a:r>
            <a:r>
              <a:rPr lang="en-US" sz="4500" dirty="0" err="1"/>
              <a:t>trattamenti</a:t>
            </a:r>
            <a:r>
              <a:rPr lang="en-US" sz="4500" dirty="0"/>
              <a:t> </a:t>
            </a:r>
            <a:r>
              <a:rPr lang="en-US" sz="4500" dirty="0" err="1"/>
              <a:t>crudeli</a:t>
            </a:r>
            <a:r>
              <a:rPr lang="en-US" sz="4500" dirty="0"/>
              <a:t>, </a:t>
            </a:r>
            <a:r>
              <a:rPr lang="en-US" sz="4500" dirty="0" err="1"/>
              <a:t>inumani</a:t>
            </a:r>
            <a:r>
              <a:rPr lang="en-US" sz="4500" dirty="0"/>
              <a:t> o </a:t>
            </a:r>
            <a:r>
              <a:rPr lang="en-US" sz="4500" dirty="0" err="1"/>
              <a:t>degradanti</a:t>
            </a:r>
            <a:r>
              <a:rPr lang="en-US" sz="4500" dirty="0"/>
              <a:t>
</a:t>
            </a:r>
            <a:r>
              <a:rPr lang="en-US" sz="4500" dirty="0" err="1"/>
              <a:t>Convenzione</a:t>
            </a:r>
            <a:r>
              <a:rPr lang="en-US" sz="4500" dirty="0"/>
              <a:t> sui </a:t>
            </a:r>
            <a:r>
              <a:rPr lang="en-US" sz="4500" dirty="0" err="1"/>
              <a:t>diritti</a:t>
            </a:r>
            <a:r>
              <a:rPr lang="en-US" sz="4500" dirty="0"/>
              <a:t> del </a:t>
            </a:r>
            <a:r>
              <a:rPr lang="en-US" sz="4500" dirty="0" err="1"/>
              <a:t>fanciullo</a:t>
            </a:r>
            <a:r>
              <a:rPr lang="en-US" sz="4500" dirty="0"/>
              <a:t> del 1989
</a:t>
            </a:r>
            <a:r>
              <a:rPr lang="en-US" sz="4500" dirty="0" err="1"/>
              <a:t>Convenzione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1990 </a:t>
            </a:r>
            <a:r>
              <a:rPr lang="en-US" sz="4500" dirty="0" err="1"/>
              <a:t>sulla</a:t>
            </a:r>
            <a:r>
              <a:rPr lang="en-US" sz="4500" dirty="0"/>
              <a:t> </a:t>
            </a:r>
            <a:r>
              <a:rPr lang="en-US" sz="4500" dirty="0" err="1"/>
              <a:t>protezione</a:t>
            </a:r>
            <a:r>
              <a:rPr lang="en-US" sz="4500" dirty="0"/>
              <a:t> </a:t>
            </a:r>
            <a:r>
              <a:rPr lang="en-US" sz="4500" dirty="0" err="1"/>
              <a:t>dei</a:t>
            </a:r>
            <a:r>
              <a:rPr lang="en-US" sz="4500" dirty="0"/>
              <a:t> </a:t>
            </a:r>
            <a:r>
              <a:rPr lang="en-US" sz="4500" dirty="0" err="1"/>
              <a:t>diritti</a:t>
            </a:r>
            <a:r>
              <a:rPr lang="en-US" sz="4500" dirty="0"/>
              <a:t> di tutti </a:t>
            </a:r>
            <a:r>
              <a:rPr lang="en-US" sz="4500" dirty="0" err="1"/>
              <a:t>i</a:t>
            </a:r>
            <a:r>
              <a:rPr lang="en-US" sz="4500" dirty="0"/>
              <a:t> </a:t>
            </a:r>
            <a:r>
              <a:rPr lang="en-US" sz="4500" dirty="0" err="1"/>
              <a:t>lavoratori</a:t>
            </a:r>
            <a:r>
              <a:rPr lang="en-US" sz="4500" dirty="0"/>
              <a:t> </a:t>
            </a:r>
            <a:r>
              <a:rPr lang="en-US" sz="4500" dirty="0" err="1"/>
              <a:t>migranti</a:t>
            </a:r>
            <a:r>
              <a:rPr lang="en-US" sz="4500" dirty="0"/>
              <a:t> e </a:t>
            </a:r>
            <a:r>
              <a:rPr lang="en-US" sz="4500" dirty="0" err="1"/>
              <a:t>dei</a:t>
            </a:r>
            <a:r>
              <a:rPr lang="en-US" sz="4500" dirty="0"/>
              <a:t> </a:t>
            </a:r>
            <a:r>
              <a:rPr lang="en-US" sz="4500" dirty="0" err="1"/>
              <a:t>membri</a:t>
            </a:r>
            <a:r>
              <a:rPr lang="en-US" sz="4500" dirty="0"/>
              <a:t> </a:t>
            </a:r>
            <a:r>
              <a:rPr lang="en-US" sz="4500" dirty="0" err="1"/>
              <a:t>delle</a:t>
            </a:r>
            <a:r>
              <a:rPr lang="en-US" sz="4500" dirty="0"/>
              <a:t> </a:t>
            </a:r>
            <a:r>
              <a:rPr lang="en-US" sz="4500" dirty="0" err="1"/>
              <a:t>loro</a:t>
            </a:r>
            <a:r>
              <a:rPr lang="en-US" sz="4500" dirty="0"/>
              <a:t> </a:t>
            </a:r>
            <a:r>
              <a:rPr lang="en-US" sz="4500" dirty="0" err="1"/>
              <a:t>famiglie</a:t>
            </a:r>
            <a:r>
              <a:rPr lang="en-US" sz="4500" dirty="0"/>
              <a:t>
</a:t>
            </a:r>
            <a:r>
              <a:rPr lang="en-US" sz="4500" dirty="0" err="1"/>
              <a:t>Convenzione</a:t>
            </a:r>
            <a:r>
              <a:rPr lang="en-US" sz="4500" dirty="0"/>
              <a:t> </a:t>
            </a:r>
            <a:r>
              <a:rPr lang="en-US" sz="4500" dirty="0" err="1"/>
              <a:t>internazionale</a:t>
            </a:r>
            <a:r>
              <a:rPr lang="en-US" sz="4500" dirty="0"/>
              <a:t> del 2006 per la </a:t>
            </a:r>
            <a:r>
              <a:rPr lang="en-US" sz="4500" dirty="0" err="1"/>
              <a:t>protezione</a:t>
            </a:r>
            <a:r>
              <a:rPr lang="en-US" sz="4500" dirty="0"/>
              <a:t> di </a:t>
            </a:r>
            <a:r>
              <a:rPr lang="en-US" sz="4500" dirty="0" err="1"/>
              <a:t>tutte</a:t>
            </a:r>
            <a:r>
              <a:rPr lang="en-US" sz="4500" dirty="0"/>
              <a:t> le </a:t>
            </a:r>
            <a:r>
              <a:rPr lang="en-US" sz="4500" dirty="0" err="1"/>
              <a:t>persone</a:t>
            </a:r>
            <a:r>
              <a:rPr lang="en-US" sz="4500" dirty="0"/>
              <a:t> </a:t>
            </a:r>
            <a:r>
              <a:rPr lang="en-US" sz="4500" dirty="0" err="1"/>
              <a:t>dalle</a:t>
            </a:r>
            <a:r>
              <a:rPr lang="en-US" sz="4500" dirty="0"/>
              <a:t> </a:t>
            </a:r>
            <a:r>
              <a:rPr lang="en-US" sz="4500" dirty="0" err="1"/>
              <a:t>sparizioni</a:t>
            </a:r>
            <a:r>
              <a:rPr lang="en-US" sz="4500" dirty="0"/>
              <a:t> </a:t>
            </a:r>
            <a:r>
              <a:rPr lang="en-US" sz="4500" dirty="0" err="1"/>
              <a:t>forzate</a:t>
            </a:r>
            <a:r>
              <a:rPr lang="en-US" sz="4500" dirty="0"/>
              <a:t>
</a:t>
            </a:r>
            <a:r>
              <a:rPr lang="en-US" sz="4500" dirty="0" err="1"/>
              <a:t>Convenzione</a:t>
            </a:r>
            <a:r>
              <a:rPr lang="en-US" sz="4500" dirty="0"/>
              <a:t> del 2006 sui </a:t>
            </a:r>
            <a:r>
              <a:rPr lang="en-US" sz="4500" dirty="0" err="1"/>
              <a:t>diritti</a:t>
            </a:r>
            <a:r>
              <a:rPr lang="en-US" sz="4500" dirty="0"/>
              <a:t> </a:t>
            </a:r>
            <a:r>
              <a:rPr lang="en-US" sz="4500" dirty="0" err="1"/>
              <a:t>delle</a:t>
            </a:r>
            <a:r>
              <a:rPr lang="en-US" sz="4500" dirty="0"/>
              <a:t> </a:t>
            </a:r>
            <a:r>
              <a:rPr lang="en-US" sz="4500" dirty="0" err="1"/>
              <a:t>persone</a:t>
            </a:r>
            <a:r>
              <a:rPr lang="en-US" sz="4500" dirty="0"/>
              <a:t> con </a:t>
            </a:r>
            <a:r>
              <a:rPr lang="en-US" sz="4500" dirty="0" err="1"/>
              <a:t>disabilità</a:t>
            </a:r>
            <a:endParaRPr lang="en-US" sz="45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/>
              <a:t>trattati universali sui diritti umani</a:t>
            </a:r>
          </a:p>
          <a:p>
            <a:pPr algn="ctr">
              <a:defRPr/>
            </a:pPr>
            <a:r>
              <a:rPr lang="it-IT" sz="3200" dirty="0"/>
              <a:t>(</a:t>
            </a:r>
            <a:r>
              <a:rPr lang="it-IT" sz="3200" i="1" dirty="0"/>
              <a:t>core human </a:t>
            </a:r>
            <a:r>
              <a:rPr lang="it-IT" sz="3200" i="1" dirty="0" err="1"/>
              <a:t>rights</a:t>
            </a:r>
            <a:r>
              <a:rPr lang="it-IT" sz="3200" i="1" dirty="0"/>
              <a:t> </a:t>
            </a:r>
            <a:r>
              <a:rPr lang="it-IT" sz="3200" i="1" dirty="0" err="1"/>
              <a:t>treaties</a:t>
            </a:r>
            <a:r>
              <a:rPr lang="it-IT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781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004AA6-F77D-265E-FC3C-7468332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4765351-2671-76EE-3BD7-E06FA557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8215"/>
              </p:ext>
            </p:extLst>
          </p:nvPr>
        </p:nvGraphicFramePr>
        <p:xfrm>
          <a:off x="643467" y="797478"/>
          <a:ext cx="10905066" cy="52630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37328">
                  <a:extLst>
                    <a:ext uri="{9D8B030D-6E8A-4147-A177-3AD203B41FA5}">
                      <a16:colId xmlns:a16="http://schemas.microsoft.com/office/drawing/2014/main" val="2680189939"/>
                    </a:ext>
                  </a:extLst>
                </a:gridCol>
                <a:gridCol w="5867738">
                  <a:extLst>
                    <a:ext uri="{9D8B030D-6E8A-4147-A177-3AD203B41FA5}">
                      <a16:colId xmlns:a16="http://schemas.microsoft.com/office/drawing/2014/main" val="3573234402"/>
                    </a:ext>
                  </a:extLst>
                </a:gridCol>
              </a:tblGrid>
              <a:tr h="694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Trattato</a:t>
                      </a:r>
                      <a:endParaRPr lang="it-IT" sz="3700" dirty="0"/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 dirty="0"/>
                        <a:t>Organo di controllo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1936679935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Patto internazionale del 1966 sui diritti civili e politici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Comitato per i diritti umani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it-IT" sz="2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Human </a:t>
                      </a:r>
                      <a:r>
                        <a:rPr kumimoji="0" lang="it-IT" sz="2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Rights</a:t>
                      </a:r>
                      <a:r>
                        <a:rPr kumimoji="0" lang="it-IT" sz="2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Committee</a:t>
                      </a: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700940973"/>
                  </a:ext>
                </a:extLst>
              </a:tr>
              <a:tr h="1736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Patto internazionale del 1966 sui diritti economici, sociali e culturali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Comitato dei diritti economici, sociali e culturali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(dal 1985)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3094191222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del 1984 contro la tortura ed altre pene o trattamenti crudeli, inumani o degradanti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Comitato contro la tortura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2482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75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3142CE-D1CA-0ED1-0F5C-93FD2E249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6090" y="1473200"/>
            <a:ext cx="6619820" cy="4703763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/>
              <a:t>Consiglio per i diritti umani delle Nazioni Unite</a:t>
            </a:r>
          </a:p>
          <a:p>
            <a:pPr algn="ctr">
              <a:defRPr/>
            </a:pPr>
            <a:r>
              <a:rPr lang="it-IT" sz="3200" i="1" dirty="0"/>
              <a:t>Universal </a:t>
            </a:r>
            <a:r>
              <a:rPr lang="it-IT" sz="3200" i="1" dirty="0" err="1"/>
              <a:t>Periodic</a:t>
            </a:r>
            <a:r>
              <a:rPr lang="it-IT" sz="3200" i="1" dirty="0"/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38890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trattati regionali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3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004AA6-F77D-265E-FC3C-7468332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4765351-2671-76EE-3BD7-E06FA557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57996"/>
              </p:ext>
            </p:extLst>
          </p:nvPr>
        </p:nvGraphicFramePr>
        <p:xfrm>
          <a:off x="643467" y="797478"/>
          <a:ext cx="10905067" cy="52630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80987">
                  <a:extLst>
                    <a:ext uri="{9D8B030D-6E8A-4147-A177-3AD203B41FA5}">
                      <a16:colId xmlns:a16="http://schemas.microsoft.com/office/drawing/2014/main" val="2680189939"/>
                    </a:ext>
                  </a:extLst>
                </a:gridCol>
                <a:gridCol w="3821862">
                  <a:extLst>
                    <a:ext uri="{9D8B030D-6E8A-4147-A177-3AD203B41FA5}">
                      <a16:colId xmlns:a16="http://schemas.microsoft.com/office/drawing/2014/main" val="3573234402"/>
                    </a:ext>
                  </a:extLst>
                </a:gridCol>
                <a:gridCol w="3802218">
                  <a:extLst>
                    <a:ext uri="{9D8B030D-6E8A-4147-A177-3AD203B41FA5}">
                      <a16:colId xmlns:a16="http://schemas.microsoft.com/office/drawing/2014/main" val="96989739"/>
                    </a:ext>
                  </a:extLst>
                </a:gridCol>
              </a:tblGrid>
              <a:tr h="694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Trattato</a:t>
                      </a:r>
                      <a:endParaRPr lang="it-IT" sz="3700" dirty="0"/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Organizzazione</a:t>
                      </a: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Corte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1936679935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europea dei diritti dell’uomo del 1950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Consiglio d’Europa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europea dei diritti dell’uomo (Strasburgo, Francia)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700940973"/>
                  </a:ext>
                </a:extLst>
              </a:tr>
              <a:tr h="1736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americana sui diritti dell’uomo del 1969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Organizzazione degli Stati americani (OAS)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interamericana dei diritti dell’uomo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(San José, Costa Rica)</a:t>
                      </a:r>
                    </a:p>
                    <a:p>
                      <a:pPr algn="ctr"/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3094191222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Carta africana dei diritti dell'uomo e dei popoli del 1981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Unione africana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Africana dei Diritti dell'Uomo e dei Popoli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(Arusha, Tanzania)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2482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2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 err="1"/>
              <a:t>Gli</a:t>
            </a:r>
            <a:r>
              <a:rPr lang="en-US" sz="3400" dirty="0"/>
              <a:t> </a:t>
            </a:r>
            <a:r>
              <a:rPr lang="en-US" sz="3400" dirty="0" err="1"/>
              <a:t>scopi</a:t>
            </a:r>
            <a:r>
              <a:rPr lang="en-US" sz="3400" dirty="0"/>
              <a:t>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Nazioni</a:t>
            </a:r>
            <a:r>
              <a:rPr lang="en-US" sz="3400" dirty="0"/>
              <a:t> Unite </a:t>
            </a:r>
            <a:r>
              <a:rPr lang="en-US" sz="3400" dirty="0" err="1"/>
              <a:t>sono</a:t>
            </a:r>
            <a:r>
              <a:rPr lang="en-US" sz="3400" dirty="0"/>
              <a:t>:
[…]
3. </a:t>
            </a:r>
            <a:r>
              <a:rPr lang="en-US" sz="3400" dirty="0" err="1"/>
              <a:t>Realizzare</a:t>
            </a:r>
            <a:r>
              <a:rPr lang="en-US" sz="3400" dirty="0"/>
              <a:t> la </a:t>
            </a:r>
            <a:r>
              <a:rPr lang="en-US" sz="3400" dirty="0" err="1"/>
              <a:t>cooperazione</a:t>
            </a:r>
            <a:r>
              <a:rPr lang="en-US" sz="3400" dirty="0"/>
              <a:t> </a:t>
            </a:r>
            <a:r>
              <a:rPr lang="en-US" sz="3400" dirty="0" err="1"/>
              <a:t>internazionale</a:t>
            </a:r>
            <a:r>
              <a:rPr lang="en-US" sz="3400" dirty="0"/>
              <a:t> </a:t>
            </a:r>
            <a:r>
              <a:rPr lang="en-US" sz="3400" dirty="0" err="1"/>
              <a:t>nella</a:t>
            </a:r>
            <a:r>
              <a:rPr lang="en-US" sz="3400" dirty="0"/>
              <a:t> </a:t>
            </a:r>
            <a:r>
              <a:rPr lang="en-US" sz="3400" dirty="0" err="1"/>
              <a:t>risoluzione</a:t>
            </a:r>
            <a:r>
              <a:rPr lang="en-US" sz="3400" dirty="0"/>
              <a:t> di </a:t>
            </a:r>
            <a:r>
              <a:rPr lang="en-US" sz="3400" dirty="0" err="1"/>
              <a:t>problemi</a:t>
            </a:r>
            <a:r>
              <a:rPr lang="en-US" sz="3400" dirty="0"/>
              <a:t> </a:t>
            </a:r>
            <a:r>
              <a:rPr lang="en-US" sz="3400" dirty="0" err="1"/>
              <a:t>internazionali</a:t>
            </a:r>
            <a:r>
              <a:rPr lang="en-US" sz="3400" dirty="0"/>
              <a:t> di carattere </a:t>
            </a:r>
            <a:r>
              <a:rPr lang="en-US" sz="3400" dirty="0" err="1"/>
              <a:t>economico</a:t>
            </a:r>
            <a:r>
              <a:rPr lang="en-US" sz="3400" dirty="0"/>
              <a:t>, </a:t>
            </a:r>
            <a:r>
              <a:rPr lang="en-US" sz="3400" dirty="0" err="1"/>
              <a:t>sociale</a:t>
            </a:r>
            <a:r>
              <a:rPr lang="en-US" sz="3400" dirty="0"/>
              <a:t>, </a:t>
            </a:r>
            <a:r>
              <a:rPr lang="en-US" sz="3400" dirty="0" err="1"/>
              <a:t>culturale</a:t>
            </a:r>
            <a:r>
              <a:rPr lang="en-US" sz="3400" dirty="0"/>
              <a:t> o </a:t>
            </a:r>
            <a:r>
              <a:rPr lang="en-US" sz="3400" dirty="0" err="1"/>
              <a:t>umanitario</a:t>
            </a:r>
            <a:r>
              <a:rPr lang="en-US" sz="3400" dirty="0"/>
              <a:t>, e </a:t>
            </a:r>
            <a:r>
              <a:rPr lang="en-US" sz="3400" dirty="0" err="1"/>
              <a:t>nella</a:t>
            </a:r>
            <a:r>
              <a:rPr lang="en-US" sz="3400" dirty="0"/>
              <a:t> </a:t>
            </a:r>
            <a:r>
              <a:rPr lang="en-US" sz="3400" dirty="0" err="1"/>
              <a:t>promozione</a:t>
            </a:r>
            <a:r>
              <a:rPr lang="en-US" sz="3400" dirty="0"/>
              <a:t> e </a:t>
            </a:r>
            <a:r>
              <a:rPr lang="en-US" sz="3400" dirty="0" err="1"/>
              <a:t>nell’incoraggiamento</a:t>
            </a:r>
            <a:r>
              <a:rPr lang="en-US" sz="3400" dirty="0"/>
              <a:t> del rispetto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</a:t>
            </a:r>
            <a:r>
              <a:rPr lang="en-US" sz="3400" dirty="0" err="1"/>
              <a:t>umani</a:t>
            </a:r>
            <a:r>
              <a:rPr lang="en-US" sz="3400" dirty="0"/>
              <a:t> 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libertà</a:t>
            </a:r>
            <a:r>
              <a:rPr lang="en-US" sz="3400" dirty="0"/>
              <a:t> </a:t>
            </a:r>
            <a:r>
              <a:rPr lang="en-US" sz="3400" dirty="0" err="1"/>
              <a:t>fondamentali</a:t>
            </a:r>
            <a:r>
              <a:rPr lang="en-US" sz="3400" dirty="0"/>
              <a:t> per tutti, senza </a:t>
            </a:r>
            <a:r>
              <a:rPr lang="en-US" sz="3400" dirty="0" err="1"/>
              <a:t>distinzione</a:t>
            </a:r>
            <a:r>
              <a:rPr lang="en-US" sz="3400" dirty="0"/>
              <a:t> di </a:t>
            </a:r>
            <a:r>
              <a:rPr lang="en-US" sz="3400" dirty="0" err="1"/>
              <a:t>razza</a:t>
            </a:r>
            <a:r>
              <a:rPr lang="en-US" sz="3400" dirty="0"/>
              <a:t>, </a:t>
            </a:r>
            <a:r>
              <a:rPr lang="en-US" sz="3400" dirty="0" err="1"/>
              <a:t>sesso</a:t>
            </a:r>
            <a:r>
              <a:rPr lang="en-US" sz="3400" dirty="0"/>
              <a:t>, lingua o </a:t>
            </a:r>
            <a:r>
              <a:rPr lang="en-US" sz="3400" dirty="0" err="1"/>
              <a:t>religione</a:t>
            </a:r>
            <a:r>
              <a:rPr lang="en-US" sz="3400" dirty="0"/>
              <a:t>; […]</a:t>
            </a:r>
            <a:endParaRPr lang="it-IT" sz="4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Carta delle Nazioni Unite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</a:t>
            </a:r>
          </a:p>
        </p:txBody>
      </p:sp>
    </p:spTree>
    <p:extLst>
      <p:ext uri="{BB962C8B-B14F-4D97-AF65-F5344CB8AC3E}">
        <p14:creationId xmlns:p14="http://schemas.microsoft.com/office/powerpoint/2010/main" val="321265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3400" dirty="0"/>
              <a:t>Al fine di </a:t>
            </a:r>
            <a:r>
              <a:rPr lang="en-US" sz="3400" dirty="0" err="1"/>
              <a:t>creare</a:t>
            </a:r>
            <a:r>
              <a:rPr lang="en-US" sz="3400" dirty="0"/>
              <a:t> le </a:t>
            </a:r>
            <a:r>
              <a:rPr lang="en-US" sz="3400" dirty="0" err="1"/>
              <a:t>condizioni</a:t>
            </a:r>
            <a:r>
              <a:rPr lang="en-US" sz="3400" dirty="0"/>
              <a:t> di </a:t>
            </a:r>
            <a:r>
              <a:rPr lang="en-US" sz="3400" dirty="0" err="1"/>
              <a:t>stabilità</a:t>
            </a:r>
            <a:r>
              <a:rPr lang="en-US" sz="3400" dirty="0"/>
              <a:t> e di </a:t>
            </a:r>
            <a:r>
              <a:rPr lang="en-US" sz="3400" dirty="0" err="1"/>
              <a:t>benessere</a:t>
            </a:r>
            <a:r>
              <a:rPr lang="en-US" sz="3400" dirty="0"/>
              <a:t> </a:t>
            </a:r>
            <a:r>
              <a:rPr lang="en-US" sz="3400" dirty="0" err="1"/>
              <a:t>necessarie</a:t>
            </a:r>
            <a:r>
              <a:rPr lang="en-US" sz="3400" dirty="0"/>
              <a:t> per </a:t>
            </a:r>
            <a:r>
              <a:rPr lang="en-US" sz="3400" dirty="0" err="1"/>
              <a:t>relazioni</a:t>
            </a:r>
            <a:r>
              <a:rPr lang="en-US" sz="3400" dirty="0"/>
              <a:t> </a:t>
            </a:r>
            <a:r>
              <a:rPr lang="en-US" sz="3400" dirty="0" err="1"/>
              <a:t>pacifiche</a:t>
            </a:r>
            <a:r>
              <a:rPr lang="en-US" sz="3400" dirty="0"/>
              <a:t> e </a:t>
            </a:r>
            <a:r>
              <a:rPr lang="en-US" sz="3400" dirty="0" err="1"/>
              <a:t>amichevoli</a:t>
            </a:r>
            <a:r>
              <a:rPr lang="en-US" sz="3400" dirty="0"/>
              <a:t> </a:t>
            </a:r>
            <a:r>
              <a:rPr lang="en-US" sz="3400" dirty="0" err="1"/>
              <a:t>tra</a:t>
            </a:r>
            <a:r>
              <a:rPr lang="en-US" sz="3400" dirty="0"/>
              <a:t> le </a:t>
            </a:r>
            <a:r>
              <a:rPr lang="en-US" sz="3400" dirty="0" err="1"/>
              <a:t>nazioni</a:t>
            </a:r>
            <a:r>
              <a:rPr lang="en-US" sz="3400" dirty="0"/>
              <a:t>, </a:t>
            </a:r>
            <a:r>
              <a:rPr lang="en-US" sz="3400" dirty="0" err="1"/>
              <a:t>fondate</a:t>
            </a:r>
            <a:r>
              <a:rPr lang="en-US" sz="3400" dirty="0"/>
              <a:t> </a:t>
            </a:r>
            <a:r>
              <a:rPr lang="en-US" sz="3400" dirty="0" err="1"/>
              <a:t>sul</a:t>
            </a:r>
            <a:r>
              <a:rPr lang="en-US" sz="3400" dirty="0"/>
              <a:t> rispetto del principio </a:t>
            </a:r>
            <a:r>
              <a:rPr lang="en-US" sz="3400" dirty="0" err="1"/>
              <a:t>dell’uguaglianza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e </a:t>
            </a:r>
            <a:r>
              <a:rPr lang="en-US" sz="3400" dirty="0" err="1"/>
              <a:t>dell’autodeterminazione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popoli</a:t>
            </a:r>
            <a:r>
              <a:rPr lang="en-US" sz="3400" dirty="0"/>
              <a:t>, </a:t>
            </a:r>
            <a:r>
              <a:rPr lang="en-US" sz="3400" dirty="0" err="1"/>
              <a:t>l’Organizzazione</a:t>
            </a:r>
            <a:r>
              <a:rPr lang="en-US" sz="3400" dirty="0"/>
              <a:t>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Nazioni</a:t>
            </a:r>
            <a:r>
              <a:rPr lang="en-US" sz="3400" dirty="0"/>
              <a:t> Unite </a:t>
            </a:r>
            <a:r>
              <a:rPr lang="en-US" sz="3400" dirty="0" err="1"/>
              <a:t>promuove</a:t>
            </a:r>
            <a:r>
              <a:rPr lang="en-US" sz="3400" dirty="0"/>
              <a:t>:
[…]
c) il rispetto e </a:t>
            </a:r>
            <a:r>
              <a:rPr lang="en-US" sz="3400" dirty="0" err="1"/>
              <a:t>l’osservanza</a:t>
            </a:r>
            <a:r>
              <a:rPr lang="en-US" sz="3400" dirty="0"/>
              <a:t> </a:t>
            </a:r>
            <a:r>
              <a:rPr lang="en-US" sz="3400" dirty="0" err="1"/>
              <a:t>universali</a:t>
            </a:r>
            <a:r>
              <a:rPr lang="en-US" sz="3400" dirty="0"/>
              <a:t> </a:t>
            </a:r>
            <a:r>
              <a:rPr lang="en-US" sz="3400" dirty="0" err="1"/>
              <a:t>dei</a:t>
            </a:r>
            <a:r>
              <a:rPr lang="en-US" sz="3400" dirty="0"/>
              <a:t> </a:t>
            </a:r>
            <a:r>
              <a:rPr lang="en-US" sz="3400" dirty="0" err="1"/>
              <a:t>diritti</a:t>
            </a:r>
            <a:r>
              <a:rPr lang="en-US" sz="3400" dirty="0"/>
              <a:t> </a:t>
            </a:r>
            <a:r>
              <a:rPr lang="en-US" sz="3400" dirty="0" err="1"/>
              <a:t>umani</a:t>
            </a:r>
            <a:r>
              <a:rPr lang="en-US" sz="3400" dirty="0"/>
              <a:t> 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dirty="0" err="1"/>
              <a:t>libertà</a:t>
            </a:r>
            <a:r>
              <a:rPr lang="en-US" sz="3400" dirty="0"/>
              <a:t> </a:t>
            </a:r>
            <a:r>
              <a:rPr lang="en-US" sz="3400" dirty="0" err="1"/>
              <a:t>fondamentali</a:t>
            </a:r>
            <a:r>
              <a:rPr lang="en-US" sz="3400" dirty="0"/>
              <a:t> per tutti, senza </a:t>
            </a:r>
            <a:r>
              <a:rPr lang="en-US" sz="3400" dirty="0" err="1"/>
              <a:t>distinzione</a:t>
            </a:r>
            <a:r>
              <a:rPr lang="en-US" sz="3400" dirty="0"/>
              <a:t> di </a:t>
            </a:r>
            <a:r>
              <a:rPr lang="en-US" sz="3400" dirty="0" err="1"/>
              <a:t>razza</a:t>
            </a:r>
            <a:r>
              <a:rPr lang="en-US" sz="3400" dirty="0"/>
              <a:t>, </a:t>
            </a:r>
            <a:r>
              <a:rPr lang="en-US" sz="3400" dirty="0" err="1"/>
              <a:t>sesso</a:t>
            </a:r>
            <a:r>
              <a:rPr lang="en-US" sz="3400" dirty="0"/>
              <a:t>, lingua o </a:t>
            </a:r>
            <a:r>
              <a:rPr lang="en-US" sz="3400" dirty="0" err="1"/>
              <a:t>religione</a:t>
            </a:r>
            <a:r>
              <a:rPr lang="en-US" sz="3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Carta delle Nazioni Unite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55</a:t>
            </a:r>
          </a:p>
        </p:txBody>
      </p:sp>
    </p:spTree>
    <p:extLst>
      <p:ext uri="{BB962C8B-B14F-4D97-AF65-F5344CB8AC3E}">
        <p14:creationId xmlns:p14="http://schemas.microsoft.com/office/powerpoint/2010/main" val="281061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4000"/>
          </a:p>
          <a:p>
            <a:pPr marL="0" indent="0" algn="just">
              <a:buNone/>
            </a:pPr>
            <a:r>
              <a:rPr lang="en-US" sz="4000"/>
              <a:t>Tutti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Membri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impegnano</a:t>
            </a:r>
            <a:r>
              <a:rPr lang="en-US" sz="4000" dirty="0"/>
              <a:t> a </a:t>
            </a:r>
            <a:r>
              <a:rPr lang="en-US" sz="4000" dirty="0" err="1"/>
              <a:t>intraprendere</a:t>
            </a:r>
            <a:r>
              <a:rPr lang="en-US" sz="4000" dirty="0"/>
              <a:t>, </a:t>
            </a:r>
            <a:r>
              <a:rPr lang="en-US" sz="4000" dirty="0" err="1"/>
              <a:t>congiuntamente</a:t>
            </a:r>
            <a:r>
              <a:rPr lang="en-US" sz="4000" dirty="0"/>
              <a:t> e </a:t>
            </a:r>
            <a:r>
              <a:rPr lang="en-US" sz="4000" dirty="0" err="1"/>
              <a:t>individualmente</a:t>
            </a:r>
            <a:r>
              <a:rPr lang="en-US" sz="4000" dirty="0"/>
              <a:t>, </a:t>
            </a:r>
            <a:r>
              <a:rPr lang="en-US" sz="4000" dirty="0" err="1"/>
              <a:t>azioni</a:t>
            </a:r>
            <a:r>
              <a:rPr lang="en-US" sz="4000" dirty="0"/>
              <a:t> in </a:t>
            </a:r>
            <a:r>
              <a:rPr lang="en-US" sz="4000" dirty="0" err="1"/>
              <a:t>cooperazione</a:t>
            </a:r>
            <a:r>
              <a:rPr lang="en-US" sz="4000" dirty="0"/>
              <a:t> con </a:t>
            </a:r>
            <a:r>
              <a:rPr lang="en-US" sz="4000" dirty="0" err="1"/>
              <a:t>l’Organizzazione</a:t>
            </a:r>
            <a:r>
              <a:rPr lang="en-US" sz="4000" dirty="0"/>
              <a:t> per il </a:t>
            </a:r>
            <a:r>
              <a:rPr lang="en-US" sz="4000" dirty="0" err="1"/>
              <a:t>raggiungimento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scopi</a:t>
            </a:r>
            <a:r>
              <a:rPr lang="en-US" sz="4000" dirty="0"/>
              <a:t> </a:t>
            </a:r>
            <a:r>
              <a:rPr lang="en-US" sz="4000" dirty="0" err="1"/>
              <a:t>enunciati</a:t>
            </a:r>
            <a:r>
              <a:rPr lang="en-US" sz="4000" dirty="0"/>
              <a:t> </a:t>
            </a:r>
            <a:r>
              <a:rPr lang="en-US" sz="4000" dirty="0" err="1"/>
              <a:t>nell’articolo</a:t>
            </a:r>
            <a:r>
              <a:rPr lang="en-US" sz="4000" dirty="0"/>
              <a:t> 55.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Carta delle Nazioni Unite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56</a:t>
            </a:r>
          </a:p>
        </p:txBody>
      </p:sp>
    </p:spTree>
    <p:extLst>
      <p:ext uri="{BB962C8B-B14F-4D97-AF65-F5344CB8AC3E}">
        <p14:creationId xmlns:p14="http://schemas.microsoft.com/office/powerpoint/2010/main" val="56115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3</a:t>
            </a:r>
            <a:r>
              <a:rPr lang="en-US" sz="4500" dirty="0"/>
              <a:t>. 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vita,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libertà</a:t>
            </a:r>
            <a:r>
              <a:rPr lang="en-US" sz="4500" dirty="0"/>
              <a:t> e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sicurezza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propria persona.
</a:t>
            </a:r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7</a:t>
            </a:r>
            <a:r>
              <a:rPr lang="en-US" sz="4500" dirty="0"/>
              <a:t>.  Tutti </a:t>
            </a:r>
            <a:r>
              <a:rPr lang="en-US" sz="4500" dirty="0" err="1"/>
              <a:t>sono</a:t>
            </a:r>
            <a:r>
              <a:rPr lang="en-US" sz="4500" dirty="0"/>
              <a:t> </a:t>
            </a:r>
            <a:r>
              <a:rPr lang="en-US" sz="4500" dirty="0" err="1"/>
              <a:t>uguali</a:t>
            </a:r>
            <a:r>
              <a:rPr lang="en-US" sz="4500" dirty="0"/>
              <a:t> </a:t>
            </a:r>
            <a:r>
              <a:rPr lang="en-US" sz="4500" dirty="0" err="1"/>
              <a:t>davanti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legge</a:t>
            </a:r>
            <a:r>
              <a:rPr lang="en-US" sz="4500" dirty="0"/>
              <a:t> e </a:t>
            </a:r>
            <a:r>
              <a:rPr lang="en-US" sz="4500" dirty="0" err="1"/>
              <a:t>hanno</a:t>
            </a:r>
            <a:r>
              <a:rPr lang="en-US" sz="4500" dirty="0"/>
              <a:t> </a:t>
            </a:r>
            <a:r>
              <a:rPr lang="en-US" sz="4500" dirty="0" err="1"/>
              <a:t>diritto</a:t>
            </a:r>
            <a:r>
              <a:rPr lang="en-US" sz="4500" dirty="0"/>
              <a:t>, senza alcuna </a:t>
            </a:r>
            <a:r>
              <a:rPr lang="en-US" sz="4500" dirty="0" err="1"/>
              <a:t>discriminazione</a:t>
            </a:r>
            <a:r>
              <a:rPr lang="en-US" sz="4500" dirty="0"/>
              <a:t>, a </a:t>
            </a:r>
            <a:r>
              <a:rPr lang="en-US" sz="4500" dirty="0" err="1"/>
              <a:t>un'uguale</a:t>
            </a:r>
            <a:r>
              <a:rPr lang="en-US" sz="4500" dirty="0"/>
              <a:t> </a:t>
            </a:r>
            <a:r>
              <a:rPr lang="en-US" sz="4500" dirty="0" err="1"/>
              <a:t>protezione</a:t>
            </a:r>
            <a:r>
              <a:rPr lang="en-US" sz="4500" dirty="0"/>
              <a:t> da </a:t>
            </a:r>
            <a:r>
              <a:rPr lang="en-US" sz="4500" dirty="0" err="1"/>
              <a:t>parte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</a:t>
            </a:r>
            <a:r>
              <a:rPr lang="en-US" sz="4500" dirty="0" err="1"/>
              <a:t>legge</a:t>
            </a:r>
            <a:r>
              <a:rPr lang="en-US" sz="4500" dirty="0"/>
              <a:t>. Tutti </a:t>
            </a:r>
            <a:r>
              <a:rPr lang="en-US" sz="4500" dirty="0" err="1"/>
              <a:t>hanno</a:t>
            </a:r>
            <a:r>
              <a:rPr lang="en-US" sz="4500" dirty="0"/>
              <a:t> </a:t>
            </a:r>
            <a:r>
              <a:rPr lang="en-US" sz="4500" dirty="0" err="1"/>
              <a:t>diritto</a:t>
            </a:r>
            <a:r>
              <a:rPr lang="en-US" sz="4500" dirty="0"/>
              <a:t> a </a:t>
            </a:r>
            <a:r>
              <a:rPr lang="en-US" sz="4500" dirty="0" err="1"/>
              <a:t>uguale</a:t>
            </a:r>
            <a:r>
              <a:rPr lang="en-US" sz="4500" dirty="0"/>
              <a:t> </a:t>
            </a:r>
            <a:r>
              <a:rPr lang="en-US" sz="4500" dirty="0" err="1"/>
              <a:t>protezione</a:t>
            </a:r>
            <a:r>
              <a:rPr lang="en-US" sz="4500" dirty="0"/>
              <a:t> </a:t>
            </a:r>
            <a:r>
              <a:rPr lang="en-US" sz="4500" dirty="0" err="1"/>
              <a:t>contro</a:t>
            </a:r>
            <a:r>
              <a:rPr lang="en-US" sz="4500" dirty="0"/>
              <a:t> </a:t>
            </a:r>
            <a:r>
              <a:rPr lang="en-US" sz="4500" dirty="0" err="1"/>
              <a:t>qualsiasi</a:t>
            </a:r>
            <a:r>
              <a:rPr lang="en-US" sz="4500" dirty="0"/>
              <a:t> </a:t>
            </a:r>
            <a:r>
              <a:rPr lang="en-US" sz="4500" dirty="0" err="1"/>
              <a:t>discriminazione</a:t>
            </a:r>
            <a:r>
              <a:rPr lang="en-US" sz="4500" dirty="0"/>
              <a:t> in </a:t>
            </a:r>
            <a:r>
              <a:rPr lang="en-US" sz="4500" dirty="0" err="1"/>
              <a:t>violazione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</a:t>
            </a:r>
            <a:r>
              <a:rPr lang="en-US" sz="4500" dirty="0" err="1"/>
              <a:t>presente</a:t>
            </a:r>
            <a:r>
              <a:rPr lang="en-US" sz="4500" dirty="0"/>
              <a:t> </a:t>
            </a:r>
            <a:r>
              <a:rPr lang="en-US" sz="4500" dirty="0" err="1"/>
              <a:t>Dichiarazione</a:t>
            </a:r>
            <a:r>
              <a:rPr lang="en-US" sz="4500" dirty="0"/>
              <a:t> e </a:t>
            </a:r>
            <a:r>
              <a:rPr lang="en-US" sz="4500" dirty="0" err="1"/>
              <a:t>contro</a:t>
            </a:r>
            <a:r>
              <a:rPr lang="en-US" sz="4500" dirty="0"/>
              <a:t> </a:t>
            </a:r>
            <a:r>
              <a:rPr lang="en-US" sz="4500" dirty="0" err="1"/>
              <a:t>qualsiasi</a:t>
            </a:r>
            <a:r>
              <a:rPr lang="en-US" sz="4500" dirty="0"/>
              <a:t> </a:t>
            </a:r>
            <a:r>
              <a:rPr lang="en-US" sz="4500" dirty="0" err="1"/>
              <a:t>incitamento</a:t>
            </a:r>
            <a:r>
              <a:rPr lang="en-US" sz="4500" dirty="0"/>
              <a:t> a tale </a:t>
            </a:r>
            <a:r>
              <a:rPr lang="en-US" sz="4500" dirty="0" err="1"/>
              <a:t>discriminazione</a:t>
            </a:r>
            <a:r>
              <a:rPr lang="en-US" sz="4500" dirty="0"/>
              <a:t>.
</a:t>
            </a:r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9</a:t>
            </a:r>
            <a:r>
              <a:rPr lang="en-US" sz="4500" dirty="0"/>
              <a:t>. </a:t>
            </a:r>
            <a:r>
              <a:rPr lang="en-US" sz="4500" dirty="0" err="1"/>
              <a:t>Nessuno</a:t>
            </a:r>
            <a:r>
              <a:rPr lang="en-US" sz="4500" dirty="0"/>
              <a:t> </a:t>
            </a:r>
            <a:r>
              <a:rPr lang="en-US" sz="4500" dirty="0" err="1"/>
              <a:t>può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sottoposto</a:t>
            </a:r>
            <a:r>
              <a:rPr lang="en-US" sz="4500" dirty="0"/>
              <a:t> </a:t>
            </a:r>
            <a:r>
              <a:rPr lang="en-US" sz="4500" dirty="0" err="1"/>
              <a:t>arbitrariamente</a:t>
            </a:r>
            <a:r>
              <a:rPr lang="en-US" sz="4500" dirty="0"/>
              <a:t> ad </a:t>
            </a:r>
            <a:r>
              <a:rPr lang="en-US" sz="4500" dirty="0" err="1"/>
              <a:t>arresto</a:t>
            </a:r>
            <a:r>
              <a:rPr lang="en-US" sz="4500" dirty="0"/>
              <a:t>, </a:t>
            </a:r>
            <a:r>
              <a:rPr lang="en-US" sz="4500" dirty="0" err="1"/>
              <a:t>detenzione</a:t>
            </a:r>
            <a:r>
              <a:rPr lang="en-US" sz="4500" dirty="0"/>
              <a:t> o </a:t>
            </a:r>
            <a:r>
              <a:rPr lang="en-US" sz="4500" dirty="0" err="1"/>
              <a:t>esilio</a:t>
            </a:r>
            <a:r>
              <a:rPr lang="en-US" sz="45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Dichiarazione universali dei diritti umani (1948)</a:t>
            </a:r>
          </a:p>
        </p:txBody>
      </p:sp>
    </p:spTree>
    <p:extLst>
      <p:ext uri="{BB962C8B-B14F-4D97-AF65-F5344CB8AC3E}">
        <p14:creationId xmlns:p14="http://schemas.microsoft.com/office/powerpoint/2010/main" val="265781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17. </a:t>
            </a:r>
            <a:r>
              <a:rPr lang="en-US" sz="4500" dirty="0"/>
              <a:t>1.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il </a:t>
            </a:r>
            <a:r>
              <a:rPr lang="en-US" sz="4500" dirty="0" err="1"/>
              <a:t>diritto</a:t>
            </a:r>
            <a:r>
              <a:rPr lang="en-US" sz="4500" dirty="0"/>
              <a:t> di </a:t>
            </a:r>
            <a:r>
              <a:rPr lang="en-US" sz="4500" dirty="0" err="1"/>
              <a:t>possedere</a:t>
            </a:r>
            <a:r>
              <a:rPr lang="en-US" sz="4500" dirty="0"/>
              <a:t> </a:t>
            </a:r>
            <a:r>
              <a:rPr lang="en-US" sz="4500" dirty="0" err="1"/>
              <a:t>una</a:t>
            </a:r>
            <a:r>
              <a:rPr lang="en-US" sz="4500" dirty="0"/>
              <a:t> </a:t>
            </a:r>
            <a:r>
              <a:rPr lang="en-US" sz="4500" dirty="0" err="1"/>
              <a:t>proprietà</a:t>
            </a:r>
            <a:r>
              <a:rPr lang="en-US" sz="4500" dirty="0"/>
              <a:t>, da solo o in </a:t>
            </a:r>
            <a:r>
              <a:rPr lang="en-US" sz="4500" dirty="0" err="1"/>
              <a:t>associazione</a:t>
            </a:r>
            <a:r>
              <a:rPr lang="en-US" sz="4500" dirty="0"/>
              <a:t> con </a:t>
            </a:r>
            <a:r>
              <a:rPr lang="en-US" sz="4500" dirty="0" err="1"/>
              <a:t>altri</a:t>
            </a:r>
            <a:r>
              <a:rPr lang="en-US" sz="4500" dirty="0"/>
              <a:t>.  2. </a:t>
            </a:r>
            <a:r>
              <a:rPr lang="en-US" sz="4500" dirty="0" err="1"/>
              <a:t>Nessuno</a:t>
            </a:r>
            <a:r>
              <a:rPr lang="en-US" sz="4500" dirty="0"/>
              <a:t> </a:t>
            </a:r>
            <a:r>
              <a:rPr lang="en-US" sz="4500" dirty="0" err="1"/>
              <a:t>può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arbitrariamente</a:t>
            </a:r>
            <a:r>
              <a:rPr lang="en-US" sz="4500" dirty="0"/>
              <a:t> </a:t>
            </a:r>
            <a:r>
              <a:rPr lang="en-US" sz="4500" dirty="0" err="1"/>
              <a:t>privato</a:t>
            </a:r>
            <a:r>
              <a:rPr lang="en-US" sz="4500" dirty="0"/>
              <a:t> </a:t>
            </a:r>
            <a:r>
              <a:rPr lang="en-US" sz="4500" dirty="0" err="1"/>
              <a:t>della</a:t>
            </a:r>
            <a:r>
              <a:rPr lang="en-US" sz="4500" dirty="0"/>
              <a:t> </a:t>
            </a:r>
            <a:r>
              <a:rPr lang="en-US" sz="4500" dirty="0" err="1"/>
              <a:t>sua</a:t>
            </a:r>
            <a:r>
              <a:rPr lang="en-US" sz="4500" dirty="0"/>
              <a:t> </a:t>
            </a:r>
            <a:r>
              <a:rPr lang="en-US" sz="4500" dirty="0" err="1"/>
              <a:t>proprietà</a:t>
            </a:r>
            <a:r>
              <a:rPr lang="en-US" sz="4500" dirty="0"/>
              <a:t>.
</a:t>
            </a:r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18.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libertà</a:t>
            </a:r>
            <a:r>
              <a:rPr lang="en-US" sz="4500" dirty="0"/>
              <a:t> di </a:t>
            </a:r>
            <a:r>
              <a:rPr lang="en-US" sz="4500" dirty="0" err="1"/>
              <a:t>pensiero</a:t>
            </a:r>
            <a:r>
              <a:rPr lang="en-US" sz="4500" dirty="0"/>
              <a:t>, di </a:t>
            </a:r>
            <a:r>
              <a:rPr lang="en-US" sz="4500" dirty="0" err="1"/>
              <a:t>coscienza</a:t>
            </a:r>
            <a:r>
              <a:rPr lang="en-US" sz="4500" dirty="0"/>
              <a:t> e di </a:t>
            </a:r>
            <a:r>
              <a:rPr lang="en-US" sz="4500" dirty="0" err="1"/>
              <a:t>religione</a:t>
            </a:r>
            <a:r>
              <a:rPr lang="en-US" sz="4500" dirty="0"/>
              <a:t>; </a:t>
            </a:r>
            <a:r>
              <a:rPr lang="en-US" sz="4500" dirty="0" err="1"/>
              <a:t>questo</a:t>
            </a:r>
            <a:r>
              <a:rPr lang="en-US" sz="4500" dirty="0"/>
              <a:t> </a:t>
            </a:r>
            <a:r>
              <a:rPr lang="en-US" sz="4500" dirty="0" err="1"/>
              <a:t>diritto</a:t>
            </a:r>
            <a:r>
              <a:rPr lang="en-US" sz="4500" dirty="0"/>
              <a:t> include la </a:t>
            </a:r>
            <a:r>
              <a:rPr lang="en-US" sz="4500" dirty="0" err="1"/>
              <a:t>libertà</a:t>
            </a:r>
            <a:r>
              <a:rPr lang="en-US" sz="4500" dirty="0"/>
              <a:t> di </a:t>
            </a:r>
            <a:r>
              <a:rPr lang="en-US" sz="4500" dirty="0" err="1"/>
              <a:t>cambiare</a:t>
            </a:r>
            <a:r>
              <a:rPr lang="en-US" sz="4500" dirty="0"/>
              <a:t> </a:t>
            </a:r>
            <a:r>
              <a:rPr lang="en-US" sz="4500" dirty="0" err="1"/>
              <a:t>religione</a:t>
            </a:r>
            <a:r>
              <a:rPr lang="en-US" sz="4500" dirty="0"/>
              <a:t> o credo [...].
</a:t>
            </a:r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19.</a:t>
            </a:r>
            <a:r>
              <a:rPr lang="en-US" sz="4500" dirty="0"/>
              <a:t>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libertà</a:t>
            </a:r>
            <a:r>
              <a:rPr lang="en-US" sz="4500" dirty="0"/>
              <a:t> di </a:t>
            </a:r>
            <a:r>
              <a:rPr lang="en-US" sz="4500" dirty="0" err="1"/>
              <a:t>opinione</a:t>
            </a:r>
            <a:r>
              <a:rPr lang="en-US" sz="4500" dirty="0"/>
              <a:t> e di </a:t>
            </a:r>
            <a:r>
              <a:rPr lang="en-US" sz="4500" dirty="0" err="1"/>
              <a:t>espressione</a:t>
            </a:r>
            <a:r>
              <a:rPr lang="en-US" sz="4500" dirty="0"/>
              <a:t>; </a:t>
            </a:r>
            <a:r>
              <a:rPr lang="en-US" sz="4500" dirty="0" err="1"/>
              <a:t>questo</a:t>
            </a:r>
            <a:r>
              <a:rPr lang="en-US" sz="4500" dirty="0"/>
              <a:t> </a:t>
            </a:r>
            <a:r>
              <a:rPr lang="en-US" sz="4500" dirty="0" err="1"/>
              <a:t>diritto</a:t>
            </a:r>
            <a:r>
              <a:rPr lang="en-US" sz="4500" dirty="0"/>
              <a:t> include la </a:t>
            </a:r>
            <a:r>
              <a:rPr lang="en-US" sz="4500" dirty="0" err="1"/>
              <a:t>libertà</a:t>
            </a:r>
            <a:r>
              <a:rPr lang="en-US" sz="4500" dirty="0"/>
              <a:t> di </a:t>
            </a:r>
            <a:r>
              <a:rPr lang="en-US" sz="4500" dirty="0" err="1"/>
              <a:t>formarsi</a:t>
            </a:r>
            <a:r>
              <a:rPr lang="en-US" sz="4500" dirty="0"/>
              <a:t> </a:t>
            </a:r>
            <a:r>
              <a:rPr lang="en-US" sz="4500" dirty="0" err="1"/>
              <a:t>un’opinione</a:t>
            </a:r>
            <a:r>
              <a:rPr lang="en-US" sz="4500" dirty="0"/>
              <a:t> senza </a:t>
            </a:r>
            <a:r>
              <a:rPr lang="en-US" sz="4500" dirty="0" err="1"/>
              <a:t>interferenze</a:t>
            </a:r>
            <a:r>
              <a:rPr lang="en-US" sz="4500" dirty="0"/>
              <a:t> e di </a:t>
            </a:r>
            <a:r>
              <a:rPr lang="en-US" sz="4500" dirty="0" err="1"/>
              <a:t>cercare</a:t>
            </a:r>
            <a:r>
              <a:rPr lang="en-US" sz="4500" dirty="0"/>
              <a:t>, </a:t>
            </a:r>
            <a:r>
              <a:rPr lang="en-US" sz="4500" dirty="0" err="1"/>
              <a:t>ricevere</a:t>
            </a:r>
            <a:r>
              <a:rPr lang="en-US" sz="4500" dirty="0"/>
              <a:t> e </a:t>
            </a:r>
            <a:r>
              <a:rPr lang="en-US" sz="4500" dirty="0" err="1"/>
              <a:t>diffondere</a:t>
            </a:r>
            <a:r>
              <a:rPr lang="en-US" sz="4500" dirty="0"/>
              <a:t> </a:t>
            </a:r>
            <a:r>
              <a:rPr lang="en-US" sz="4500" dirty="0" err="1"/>
              <a:t>informazioni</a:t>
            </a:r>
            <a:r>
              <a:rPr lang="en-US" sz="4500" dirty="0"/>
              <a:t> e idee </a:t>
            </a:r>
            <a:r>
              <a:rPr lang="en-US" sz="4500" dirty="0" err="1"/>
              <a:t>attraverso</a:t>
            </a:r>
            <a:r>
              <a:rPr lang="en-US" sz="4500" dirty="0"/>
              <a:t> </a:t>
            </a:r>
            <a:r>
              <a:rPr lang="en-US" sz="4500" dirty="0" err="1"/>
              <a:t>qualsiasi</a:t>
            </a:r>
            <a:r>
              <a:rPr lang="en-US" sz="4500" dirty="0"/>
              <a:t> mezzo e senza </a:t>
            </a:r>
            <a:r>
              <a:rPr lang="en-US" sz="4500" dirty="0" err="1"/>
              <a:t>limitazioni</a:t>
            </a:r>
            <a:r>
              <a:rPr lang="en-US" sz="4500" dirty="0"/>
              <a:t> relative alle </a:t>
            </a:r>
            <a:r>
              <a:rPr lang="en-US" sz="4500" dirty="0" err="1"/>
              <a:t>frontiere</a:t>
            </a:r>
            <a:r>
              <a:rPr lang="en-US" sz="45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Dichiarazione universali dei diritti umani (1948)</a:t>
            </a:r>
          </a:p>
        </p:txBody>
      </p:sp>
    </p:spTree>
    <p:extLst>
      <p:ext uri="{BB962C8B-B14F-4D97-AF65-F5344CB8AC3E}">
        <p14:creationId xmlns:p14="http://schemas.microsoft.com/office/powerpoint/2010/main" val="388405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23. </a:t>
            </a:r>
            <a:r>
              <a:rPr lang="en-US" sz="4500" dirty="0"/>
              <a:t>1.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al </a:t>
            </a:r>
            <a:r>
              <a:rPr lang="en-US" sz="4500" dirty="0" err="1"/>
              <a:t>lavoro</a:t>
            </a:r>
            <a:r>
              <a:rPr lang="en-US" sz="4500" dirty="0"/>
              <a:t>, </a:t>
            </a:r>
            <a:r>
              <a:rPr lang="en-US" sz="4500" dirty="0" err="1"/>
              <a:t>alla</a:t>
            </a:r>
            <a:r>
              <a:rPr lang="en-US" sz="4500" dirty="0"/>
              <a:t> libera </a:t>
            </a:r>
            <a:r>
              <a:rPr lang="en-US" sz="4500" dirty="0" err="1"/>
              <a:t>scelta</a:t>
            </a:r>
            <a:r>
              <a:rPr lang="en-US" sz="4500" dirty="0"/>
              <a:t> </a:t>
            </a:r>
            <a:r>
              <a:rPr lang="en-US" sz="4500" dirty="0" err="1"/>
              <a:t>dell'impiego</a:t>
            </a:r>
            <a:r>
              <a:rPr lang="en-US" sz="4500" dirty="0"/>
              <a:t>, a </a:t>
            </a:r>
            <a:r>
              <a:rPr lang="en-US" sz="4500" dirty="0" err="1"/>
              <a:t>condizioni</a:t>
            </a:r>
            <a:r>
              <a:rPr lang="en-US" sz="4500" dirty="0"/>
              <a:t> di </a:t>
            </a:r>
            <a:r>
              <a:rPr lang="en-US" sz="4500" dirty="0" err="1"/>
              <a:t>lavoro</a:t>
            </a:r>
            <a:r>
              <a:rPr lang="en-US" sz="4500" dirty="0"/>
              <a:t> </a:t>
            </a:r>
            <a:r>
              <a:rPr lang="en-US" sz="4500" dirty="0" err="1"/>
              <a:t>giuste</a:t>
            </a:r>
            <a:r>
              <a:rPr lang="en-US" sz="4500" dirty="0"/>
              <a:t> e </a:t>
            </a:r>
            <a:r>
              <a:rPr lang="en-US" sz="4500" dirty="0" err="1"/>
              <a:t>favorevoli</a:t>
            </a:r>
            <a:r>
              <a:rPr lang="en-US" sz="4500" dirty="0"/>
              <a:t> e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protezione</a:t>
            </a:r>
            <a:r>
              <a:rPr lang="en-US" sz="4500" dirty="0"/>
              <a:t> </a:t>
            </a:r>
            <a:r>
              <a:rPr lang="en-US" sz="4500" dirty="0" err="1"/>
              <a:t>contro</a:t>
            </a:r>
            <a:r>
              <a:rPr lang="en-US" sz="4500" dirty="0"/>
              <a:t> la </a:t>
            </a:r>
            <a:r>
              <a:rPr lang="en-US" sz="4500" dirty="0" err="1"/>
              <a:t>disoccupazione</a:t>
            </a:r>
            <a:r>
              <a:rPr lang="en-US" sz="4500" dirty="0"/>
              <a:t>. […]</a:t>
            </a:r>
          </a:p>
          <a:p>
            <a:pPr marL="0" indent="0" algn="just">
              <a:buNone/>
            </a:pPr>
            <a:endParaRPr lang="en-US" sz="4500" dirty="0"/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24.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al </a:t>
            </a:r>
            <a:r>
              <a:rPr lang="en-US" sz="4500" dirty="0" err="1"/>
              <a:t>riposo</a:t>
            </a:r>
            <a:r>
              <a:rPr lang="en-US" sz="4500" dirty="0"/>
              <a:t> e </a:t>
            </a:r>
            <a:r>
              <a:rPr lang="en-US" sz="4500" dirty="0" err="1"/>
              <a:t>allo</a:t>
            </a:r>
            <a:r>
              <a:rPr lang="en-US" sz="4500" dirty="0"/>
              <a:t> </a:t>
            </a:r>
            <a:r>
              <a:rPr lang="en-US" sz="4500" dirty="0" err="1"/>
              <a:t>svago</a:t>
            </a:r>
            <a:r>
              <a:rPr lang="en-US" sz="4500" dirty="0"/>
              <a:t>, </a:t>
            </a:r>
            <a:r>
              <a:rPr lang="en-US" sz="4500" dirty="0" err="1"/>
              <a:t>compresa</a:t>
            </a:r>
            <a:r>
              <a:rPr lang="en-US" sz="4500" dirty="0"/>
              <a:t> </a:t>
            </a:r>
            <a:r>
              <a:rPr lang="en-US" sz="4500" dirty="0" err="1"/>
              <a:t>una</a:t>
            </a:r>
            <a:r>
              <a:rPr lang="en-US" sz="4500" dirty="0"/>
              <a:t> </a:t>
            </a:r>
            <a:r>
              <a:rPr lang="en-US" sz="4500" dirty="0" err="1"/>
              <a:t>ragionevole</a:t>
            </a:r>
            <a:r>
              <a:rPr lang="en-US" sz="4500" dirty="0"/>
              <a:t> </a:t>
            </a:r>
            <a:r>
              <a:rPr lang="en-US" sz="4500" dirty="0" err="1"/>
              <a:t>limitazione</a:t>
            </a:r>
            <a:r>
              <a:rPr lang="en-US" sz="4500" dirty="0"/>
              <a:t> </a:t>
            </a:r>
            <a:r>
              <a:rPr lang="en-US" sz="4500" dirty="0" err="1"/>
              <a:t>dell’orario</a:t>
            </a:r>
            <a:r>
              <a:rPr lang="en-US" sz="4500" dirty="0"/>
              <a:t> di </a:t>
            </a:r>
            <a:r>
              <a:rPr lang="en-US" sz="4500" dirty="0" err="1"/>
              <a:t>lavoro</a:t>
            </a:r>
            <a:r>
              <a:rPr lang="en-US" sz="4500" dirty="0"/>
              <a:t> e </a:t>
            </a:r>
            <a:r>
              <a:rPr lang="en-US" sz="4500" dirty="0" err="1"/>
              <a:t>ferie</a:t>
            </a:r>
            <a:r>
              <a:rPr lang="en-US" sz="4500" dirty="0"/>
              <a:t> </a:t>
            </a:r>
            <a:r>
              <a:rPr lang="en-US" sz="4500" dirty="0" err="1"/>
              <a:t>periodiche</a:t>
            </a:r>
            <a:r>
              <a:rPr lang="en-US" sz="4500" dirty="0"/>
              <a:t> </a:t>
            </a:r>
            <a:r>
              <a:rPr lang="en-US" sz="4500" dirty="0" err="1"/>
              <a:t>retribuite</a:t>
            </a:r>
            <a:r>
              <a:rPr lang="en-US" sz="4500" dirty="0"/>
              <a:t>. […]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Dichiarazione universali dei diritti umani (1948)</a:t>
            </a:r>
          </a:p>
        </p:txBody>
      </p:sp>
    </p:spTree>
    <p:extLst>
      <p:ext uri="{BB962C8B-B14F-4D97-AF65-F5344CB8AC3E}">
        <p14:creationId xmlns:p14="http://schemas.microsoft.com/office/powerpoint/2010/main" val="14239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752"/>
            <a:ext cx="10515600" cy="470321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25. </a:t>
            </a:r>
            <a:r>
              <a:rPr lang="en-US" sz="4500" dirty="0"/>
              <a:t>1.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a un </a:t>
            </a:r>
            <a:r>
              <a:rPr lang="en-US" sz="4500" dirty="0" err="1"/>
              <a:t>tenore</a:t>
            </a:r>
            <a:r>
              <a:rPr lang="en-US" sz="4500" dirty="0"/>
              <a:t> di vita </a:t>
            </a:r>
            <a:r>
              <a:rPr lang="en-US" sz="4500" dirty="0" err="1"/>
              <a:t>sufficiente</a:t>
            </a:r>
            <a:r>
              <a:rPr lang="en-US" sz="4500" dirty="0"/>
              <a:t> ad </a:t>
            </a:r>
            <a:r>
              <a:rPr lang="en-US" sz="4500" dirty="0" err="1"/>
              <a:t>assicurare</a:t>
            </a:r>
            <a:r>
              <a:rPr lang="en-US" sz="4500" dirty="0"/>
              <a:t> la salute e il </a:t>
            </a:r>
            <a:r>
              <a:rPr lang="en-US" sz="4500" dirty="0" err="1"/>
              <a:t>benessere</a:t>
            </a:r>
            <a:r>
              <a:rPr lang="en-US" sz="4500" dirty="0"/>
              <a:t> proprio e </a:t>
            </a:r>
            <a:r>
              <a:rPr lang="en-US" sz="4500" dirty="0" err="1"/>
              <a:t>della</a:t>
            </a:r>
            <a:r>
              <a:rPr lang="en-US" sz="4500" dirty="0"/>
              <a:t> </a:t>
            </a:r>
            <a:r>
              <a:rPr lang="en-US" sz="4500" dirty="0" err="1"/>
              <a:t>sua</a:t>
            </a:r>
            <a:r>
              <a:rPr lang="en-US" sz="4500" dirty="0"/>
              <a:t> </a:t>
            </a:r>
            <a:r>
              <a:rPr lang="en-US" sz="4500" dirty="0" err="1"/>
              <a:t>famiglia</a:t>
            </a:r>
            <a:r>
              <a:rPr lang="en-US" sz="4500" dirty="0"/>
              <a:t>, </a:t>
            </a:r>
            <a:r>
              <a:rPr lang="en-US" sz="4500" dirty="0" err="1"/>
              <a:t>compresi</a:t>
            </a:r>
            <a:r>
              <a:rPr lang="en-US" sz="4500" dirty="0"/>
              <a:t> il </a:t>
            </a:r>
            <a:r>
              <a:rPr lang="en-US" sz="4500" dirty="0" err="1"/>
              <a:t>cibo</a:t>
            </a:r>
            <a:r>
              <a:rPr lang="en-US" sz="4500" dirty="0"/>
              <a:t>, il </a:t>
            </a:r>
            <a:r>
              <a:rPr lang="en-US" sz="4500" dirty="0" err="1"/>
              <a:t>vestiario</a:t>
            </a:r>
            <a:r>
              <a:rPr lang="en-US" sz="4500" dirty="0"/>
              <a:t>, </a:t>
            </a:r>
            <a:r>
              <a:rPr lang="en-US" sz="4500" dirty="0" err="1"/>
              <a:t>l’alloggio</a:t>
            </a:r>
            <a:r>
              <a:rPr lang="en-US" sz="4500" dirty="0"/>
              <a:t>, le cure </a:t>
            </a:r>
            <a:r>
              <a:rPr lang="en-US" sz="4500" dirty="0" err="1"/>
              <a:t>mediche</a:t>
            </a:r>
            <a:r>
              <a:rPr lang="en-US" sz="4500" dirty="0"/>
              <a:t> e </a:t>
            </a:r>
            <a:r>
              <a:rPr lang="en-US" sz="4500" dirty="0" err="1"/>
              <a:t>i</a:t>
            </a:r>
            <a:r>
              <a:rPr lang="en-US" sz="4500" dirty="0"/>
              <a:t> </a:t>
            </a:r>
            <a:r>
              <a:rPr lang="en-US" sz="4500" dirty="0" err="1"/>
              <a:t>servizi</a:t>
            </a:r>
            <a:r>
              <a:rPr lang="en-US" sz="4500" dirty="0"/>
              <a:t> </a:t>
            </a:r>
            <a:r>
              <a:rPr lang="en-US" sz="4500" dirty="0" err="1"/>
              <a:t>sociali</a:t>
            </a:r>
            <a:r>
              <a:rPr lang="en-US" sz="4500" dirty="0"/>
              <a:t> </a:t>
            </a:r>
            <a:r>
              <a:rPr lang="en-US" sz="4500" dirty="0" err="1"/>
              <a:t>necessari</a:t>
            </a:r>
            <a:r>
              <a:rPr lang="en-US" sz="4500" dirty="0"/>
              <a:t>, </a:t>
            </a:r>
            <a:r>
              <a:rPr lang="en-US" sz="4500" dirty="0" err="1"/>
              <a:t>nonché</a:t>
            </a:r>
            <a:r>
              <a:rPr lang="en-US" sz="4500" dirty="0"/>
              <a:t> il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alla</a:t>
            </a:r>
            <a:r>
              <a:rPr lang="en-US" sz="4500" dirty="0"/>
              <a:t> </a:t>
            </a:r>
            <a:r>
              <a:rPr lang="en-US" sz="4500" dirty="0" err="1"/>
              <a:t>sicurezza</a:t>
            </a:r>
            <a:r>
              <a:rPr lang="en-US" sz="4500" dirty="0"/>
              <a:t> in </a:t>
            </a:r>
            <a:r>
              <a:rPr lang="en-US" sz="4500" dirty="0" err="1"/>
              <a:t>caso</a:t>
            </a:r>
            <a:r>
              <a:rPr lang="en-US" sz="4500" dirty="0"/>
              <a:t> di </a:t>
            </a:r>
            <a:r>
              <a:rPr lang="en-US" sz="4500" dirty="0" err="1"/>
              <a:t>disoccupazione</a:t>
            </a:r>
            <a:r>
              <a:rPr lang="en-US" sz="4500" dirty="0"/>
              <a:t>, </a:t>
            </a:r>
            <a:r>
              <a:rPr lang="en-US" sz="4500" dirty="0" err="1"/>
              <a:t>malattia</a:t>
            </a:r>
            <a:r>
              <a:rPr lang="en-US" sz="4500" dirty="0"/>
              <a:t>, </a:t>
            </a:r>
            <a:r>
              <a:rPr lang="en-US" sz="4500" dirty="0" err="1"/>
              <a:t>invalidità</a:t>
            </a:r>
            <a:r>
              <a:rPr lang="en-US" sz="4500" dirty="0"/>
              <a:t>, </a:t>
            </a:r>
            <a:r>
              <a:rPr lang="en-US" sz="4500" dirty="0" err="1"/>
              <a:t>vedovanza</a:t>
            </a:r>
            <a:r>
              <a:rPr lang="en-US" sz="4500" dirty="0"/>
              <a:t>, </a:t>
            </a:r>
            <a:r>
              <a:rPr lang="en-US" sz="4500" dirty="0" err="1"/>
              <a:t>vecchiaia</a:t>
            </a:r>
            <a:r>
              <a:rPr lang="en-US" sz="4500" dirty="0"/>
              <a:t> o </a:t>
            </a:r>
            <a:r>
              <a:rPr lang="en-US" sz="4500" dirty="0" err="1"/>
              <a:t>altra</a:t>
            </a:r>
            <a:r>
              <a:rPr lang="en-US" sz="4500" dirty="0"/>
              <a:t> </a:t>
            </a:r>
            <a:r>
              <a:rPr lang="en-US" sz="4500" dirty="0" err="1"/>
              <a:t>mancanza</a:t>
            </a:r>
            <a:r>
              <a:rPr lang="en-US" sz="4500" dirty="0"/>
              <a:t> di </a:t>
            </a:r>
            <a:r>
              <a:rPr lang="en-US" sz="4500" dirty="0" err="1"/>
              <a:t>mezzi</a:t>
            </a:r>
            <a:r>
              <a:rPr lang="en-US" sz="4500" dirty="0"/>
              <a:t> di </a:t>
            </a:r>
            <a:r>
              <a:rPr lang="en-US" sz="4500" dirty="0" err="1"/>
              <a:t>sussistenza</a:t>
            </a:r>
            <a:r>
              <a:rPr lang="en-US" sz="4500" dirty="0"/>
              <a:t> in </a:t>
            </a:r>
            <a:r>
              <a:rPr lang="en-US" sz="4500" dirty="0" err="1"/>
              <a:t>circostanze</a:t>
            </a:r>
            <a:r>
              <a:rPr lang="en-US" sz="4500" dirty="0"/>
              <a:t> </a:t>
            </a:r>
            <a:r>
              <a:rPr lang="en-US" sz="4500" dirty="0" err="1"/>
              <a:t>indipendenti</a:t>
            </a:r>
            <a:r>
              <a:rPr lang="en-US" sz="4500" dirty="0"/>
              <a:t> </a:t>
            </a:r>
            <a:r>
              <a:rPr lang="en-US" sz="4500" dirty="0" err="1"/>
              <a:t>dalla</a:t>
            </a:r>
            <a:r>
              <a:rPr lang="en-US" sz="4500" dirty="0"/>
              <a:t> </a:t>
            </a:r>
            <a:r>
              <a:rPr lang="en-US" sz="4500" dirty="0" err="1"/>
              <a:t>sua</a:t>
            </a:r>
            <a:r>
              <a:rPr lang="en-US" sz="4500" dirty="0"/>
              <a:t> </a:t>
            </a:r>
            <a:r>
              <a:rPr lang="en-US" sz="4500" dirty="0" err="1"/>
              <a:t>volontà</a:t>
            </a:r>
            <a:r>
              <a:rPr lang="en-US" sz="4500" dirty="0"/>
              <a:t>. […]</a:t>
            </a:r>
          </a:p>
          <a:p>
            <a:pPr marL="0" indent="0" algn="just">
              <a:buNone/>
            </a:pPr>
            <a:endParaRPr lang="en-US" sz="4500" dirty="0"/>
          </a:p>
          <a:p>
            <a:pPr marL="0" indent="0" algn="just">
              <a:buNone/>
            </a:pPr>
            <a:r>
              <a:rPr lang="en-US" sz="4500" b="1" dirty="0" err="1"/>
              <a:t>Articolo</a:t>
            </a:r>
            <a:r>
              <a:rPr lang="en-US" sz="4500" b="1" dirty="0"/>
              <a:t> 24. </a:t>
            </a:r>
            <a:r>
              <a:rPr lang="en-US" sz="4500" dirty="0"/>
              <a:t>1. </a:t>
            </a:r>
            <a:r>
              <a:rPr lang="en-US" sz="4500" dirty="0" err="1"/>
              <a:t>Ogni</a:t>
            </a:r>
            <a:r>
              <a:rPr lang="en-US" sz="4500" dirty="0"/>
              <a:t> </a:t>
            </a:r>
            <a:r>
              <a:rPr lang="en-US" sz="4500" dirty="0" err="1"/>
              <a:t>individuo</a:t>
            </a:r>
            <a:r>
              <a:rPr lang="en-US" sz="4500" dirty="0"/>
              <a:t> ha </a:t>
            </a:r>
            <a:r>
              <a:rPr lang="en-US" sz="4500" dirty="0" err="1"/>
              <a:t>diritto</a:t>
            </a:r>
            <a:r>
              <a:rPr lang="en-US" sz="4500" dirty="0"/>
              <a:t> </a:t>
            </a:r>
            <a:r>
              <a:rPr lang="en-US" sz="4500" dirty="0" err="1"/>
              <a:t>all’istruzione</a:t>
            </a:r>
            <a:r>
              <a:rPr lang="en-US" sz="4500" dirty="0"/>
              <a:t>. </a:t>
            </a:r>
            <a:r>
              <a:rPr lang="en-US" sz="4500" dirty="0" err="1"/>
              <a:t>L’istruzione</a:t>
            </a:r>
            <a:r>
              <a:rPr lang="en-US" sz="4500" dirty="0"/>
              <a:t> </a:t>
            </a:r>
            <a:r>
              <a:rPr lang="en-US" sz="4500" dirty="0" err="1"/>
              <a:t>deve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gratuita</a:t>
            </a:r>
            <a:r>
              <a:rPr lang="en-US" sz="4500" dirty="0"/>
              <a:t>, </a:t>
            </a:r>
            <a:r>
              <a:rPr lang="en-US" sz="4500" dirty="0" err="1"/>
              <a:t>almeno</a:t>
            </a:r>
            <a:r>
              <a:rPr lang="en-US" sz="4500" dirty="0"/>
              <a:t> </a:t>
            </a:r>
            <a:r>
              <a:rPr lang="en-US" sz="4500" dirty="0" err="1"/>
              <a:t>nelle</a:t>
            </a:r>
            <a:r>
              <a:rPr lang="en-US" sz="4500" dirty="0"/>
              <a:t> </a:t>
            </a:r>
            <a:r>
              <a:rPr lang="en-US" sz="4500" dirty="0" err="1"/>
              <a:t>fasi</a:t>
            </a:r>
            <a:r>
              <a:rPr lang="en-US" sz="4500" dirty="0"/>
              <a:t> </a:t>
            </a:r>
            <a:r>
              <a:rPr lang="en-US" sz="4500" dirty="0" err="1"/>
              <a:t>elementari</a:t>
            </a:r>
            <a:r>
              <a:rPr lang="en-US" sz="4500" dirty="0"/>
              <a:t> e </a:t>
            </a:r>
            <a:r>
              <a:rPr lang="en-US" sz="4500" dirty="0" err="1"/>
              <a:t>fondamentali</a:t>
            </a:r>
            <a:r>
              <a:rPr lang="en-US" sz="4500" dirty="0"/>
              <a:t>. </a:t>
            </a:r>
            <a:r>
              <a:rPr lang="en-US" sz="4500" dirty="0" err="1"/>
              <a:t>L’istruzione</a:t>
            </a:r>
            <a:r>
              <a:rPr lang="en-US" sz="4500" dirty="0"/>
              <a:t> </a:t>
            </a:r>
            <a:r>
              <a:rPr lang="en-US" sz="4500" dirty="0" err="1"/>
              <a:t>elementare</a:t>
            </a:r>
            <a:r>
              <a:rPr lang="en-US" sz="4500" dirty="0"/>
              <a:t> </a:t>
            </a:r>
            <a:r>
              <a:rPr lang="en-US" sz="4500" dirty="0" err="1"/>
              <a:t>è</a:t>
            </a:r>
            <a:r>
              <a:rPr lang="en-US" sz="4500" dirty="0"/>
              <a:t> </a:t>
            </a:r>
            <a:r>
              <a:rPr lang="en-US" sz="4500" dirty="0" err="1"/>
              <a:t>obbligatoria</a:t>
            </a:r>
            <a:r>
              <a:rPr lang="en-US" sz="4500" dirty="0"/>
              <a:t>. </a:t>
            </a:r>
            <a:r>
              <a:rPr lang="en-US" sz="4500" dirty="0" err="1"/>
              <a:t>L’istruzione</a:t>
            </a:r>
            <a:r>
              <a:rPr lang="en-US" sz="4500" dirty="0"/>
              <a:t> </a:t>
            </a:r>
            <a:r>
              <a:rPr lang="en-US" sz="4500" dirty="0" err="1"/>
              <a:t>tecnica</a:t>
            </a:r>
            <a:r>
              <a:rPr lang="en-US" sz="4500" dirty="0"/>
              <a:t> e </a:t>
            </a:r>
            <a:r>
              <a:rPr lang="en-US" sz="4500" dirty="0" err="1"/>
              <a:t>professionale</a:t>
            </a:r>
            <a:r>
              <a:rPr lang="en-US" sz="4500" dirty="0"/>
              <a:t> </a:t>
            </a:r>
            <a:r>
              <a:rPr lang="en-US" sz="4500" dirty="0" err="1"/>
              <a:t>deve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resa</a:t>
            </a:r>
            <a:r>
              <a:rPr lang="en-US" sz="4500" dirty="0"/>
              <a:t> </a:t>
            </a:r>
            <a:r>
              <a:rPr lang="en-US" sz="4500" dirty="0" err="1"/>
              <a:t>accessibile</a:t>
            </a:r>
            <a:r>
              <a:rPr lang="en-US" sz="4500" dirty="0"/>
              <a:t> a tutti e </a:t>
            </a:r>
            <a:r>
              <a:rPr lang="en-US" sz="4500" dirty="0" err="1"/>
              <a:t>l’istruzione</a:t>
            </a:r>
            <a:r>
              <a:rPr lang="en-US" sz="4500" dirty="0"/>
              <a:t> </a:t>
            </a:r>
            <a:r>
              <a:rPr lang="en-US" sz="4500" dirty="0" err="1"/>
              <a:t>superiore</a:t>
            </a:r>
            <a:r>
              <a:rPr lang="en-US" sz="4500" dirty="0"/>
              <a:t> </a:t>
            </a:r>
            <a:r>
              <a:rPr lang="en-US" sz="4500" dirty="0" err="1"/>
              <a:t>deve</a:t>
            </a:r>
            <a:r>
              <a:rPr lang="en-US" sz="4500" dirty="0"/>
              <a:t> </a:t>
            </a:r>
            <a:r>
              <a:rPr lang="en-US" sz="4500" dirty="0" err="1"/>
              <a:t>essere</a:t>
            </a:r>
            <a:r>
              <a:rPr lang="en-US" sz="4500" dirty="0"/>
              <a:t> </a:t>
            </a:r>
            <a:r>
              <a:rPr lang="en-US" sz="4500" dirty="0" err="1"/>
              <a:t>ugualmente</a:t>
            </a:r>
            <a:r>
              <a:rPr lang="en-US" sz="4500" dirty="0"/>
              <a:t> </a:t>
            </a:r>
            <a:r>
              <a:rPr lang="en-US" sz="4500" dirty="0" err="1"/>
              <a:t>accessibile</a:t>
            </a:r>
            <a:r>
              <a:rPr lang="en-US" sz="4500" dirty="0"/>
              <a:t> a tutti </a:t>
            </a:r>
            <a:r>
              <a:rPr lang="en-US" sz="4500" dirty="0" err="1"/>
              <a:t>sulla</a:t>
            </a:r>
            <a:r>
              <a:rPr lang="en-US" sz="4500" dirty="0"/>
              <a:t> base del </a:t>
            </a:r>
            <a:r>
              <a:rPr lang="en-US" sz="4500" dirty="0" err="1"/>
              <a:t>merito</a:t>
            </a:r>
            <a:r>
              <a:rPr lang="en-US" sz="4500" dirty="0"/>
              <a:t>.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Dichiarazione universali dei diritti umani (1948)</a:t>
            </a:r>
          </a:p>
        </p:txBody>
      </p:sp>
    </p:spTree>
    <p:extLst>
      <p:ext uri="{BB962C8B-B14F-4D97-AF65-F5344CB8AC3E}">
        <p14:creationId xmlns:p14="http://schemas.microsoft.com/office/powerpoint/2010/main" val="413462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trattati universali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3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6716</TotalTime>
  <Words>913</Words>
  <Application>Microsoft Macintosh PowerPoint</Application>
  <PresentationFormat>Widescreen</PresentationFormat>
  <Paragraphs>110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233</cp:revision>
  <dcterms:created xsi:type="dcterms:W3CDTF">2023-02-07T10:10:48Z</dcterms:created>
  <dcterms:modified xsi:type="dcterms:W3CDTF">2025-03-17T14:04:04Z</dcterms:modified>
</cp:coreProperties>
</file>