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61" r:id="rId2"/>
    <p:sldId id="262" r:id="rId3"/>
    <p:sldId id="271" r:id="rId4"/>
    <p:sldId id="266" r:id="rId5"/>
    <p:sldId id="267" r:id="rId6"/>
    <p:sldId id="263" r:id="rId7"/>
    <p:sldId id="270" r:id="rId8"/>
    <p:sldId id="264" r:id="rId9"/>
    <p:sldId id="265" r:id="rId10"/>
    <p:sldId id="257" r:id="rId11"/>
    <p:sldId id="258" r:id="rId12"/>
    <p:sldId id="260" r:id="rId13"/>
    <p:sldId id="269" r:id="rId1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35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4FBB9-93A1-B842-B17F-8B8E1986596F}" type="datetimeFigureOut">
              <a:rPr lang="it-IT" smtClean="0"/>
              <a:t>04/11/20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4665E-4477-C947-940E-B3385CF46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0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4665E-4477-C947-940E-B3385CF46071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360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8C7E-CCFB-F548-AAEB-3A287A760E7A}" type="datetimeFigureOut">
              <a:rPr lang="it-IT" smtClean="0"/>
              <a:t>04/11/20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33D-1250-E640-80F3-359B8E1932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997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8C7E-CCFB-F548-AAEB-3A287A760E7A}" type="datetimeFigureOut">
              <a:rPr lang="it-IT" smtClean="0"/>
              <a:t>04/11/20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33D-1250-E640-80F3-359B8E1932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93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8C7E-CCFB-F548-AAEB-3A287A760E7A}" type="datetimeFigureOut">
              <a:rPr lang="it-IT" smtClean="0"/>
              <a:t>04/11/20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33D-1250-E640-80F3-359B8E1932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8C7E-CCFB-F548-AAEB-3A287A760E7A}" type="datetimeFigureOut">
              <a:rPr lang="it-IT" smtClean="0"/>
              <a:t>04/11/20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33D-1250-E640-80F3-359B8E1932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87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8C7E-CCFB-F548-AAEB-3A287A760E7A}" type="datetimeFigureOut">
              <a:rPr lang="it-IT" smtClean="0"/>
              <a:t>04/11/20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33D-1250-E640-80F3-359B8E1932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030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8C7E-CCFB-F548-AAEB-3A287A760E7A}" type="datetimeFigureOut">
              <a:rPr lang="it-IT" smtClean="0"/>
              <a:t>04/11/20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33D-1250-E640-80F3-359B8E1932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257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8C7E-CCFB-F548-AAEB-3A287A760E7A}" type="datetimeFigureOut">
              <a:rPr lang="it-IT" smtClean="0"/>
              <a:t>04/11/20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33D-1250-E640-80F3-359B8E1932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56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8C7E-CCFB-F548-AAEB-3A287A760E7A}" type="datetimeFigureOut">
              <a:rPr lang="it-IT" smtClean="0"/>
              <a:t>04/11/20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33D-1250-E640-80F3-359B8E1932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07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8C7E-CCFB-F548-AAEB-3A287A760E7A}" type="datetimeFigureOut">
              <a:rPr lang="it-IT" smtClean="0"/>
              <a:t>04/11/20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33D-1250-E640-80F3-359B8E1932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53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8C7E-CCFB-F548-AAEB-3A287A760E7A}" type="datetimeFigureOut">
              <a:rPr lang="it-IT" smtClean="0"/>
              <a:t>04/11/20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33D-1250-E640-80F3-359B8E1932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971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8C7E-CCFB-F548-AAEB-3A287A760E7A}" type="datetimeFigureOut">
              <a:rPr lang="it-IT" smtClean="0"/>
              <a:t>04/11/20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33D-1250-E640-80F3-359B8E1932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82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18C7E-CCFB-F548-AAEB-3A287A760E7A}" type="datetimeFigureOut">
              <a:rPr lang="it-IT" smtClean="0"/>
              <a:t>04/11/20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C133D-1250-E640-80F3-359B8E1932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06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57702" y="554110"/>
            <a:ext cx="7261078" cy="5681185"/>
          </a:xfrm>
        </p:spPr>
        <p:txBody>
          <a:bodyPr>
            <a:noAutofit/>
          </a:bodyPr>
          <a:lstStyle/>
          <a:p>
            <a:r>
              <a:rPr lang="it-IT" sz="2800" b="1" dirty="0">
                <a:solidFill>
                  <a:schemeClr val="tx1"/>
                </a:solidFill>
              </a:rPr>
              <a:t>UNITA’ DI MISURA, DOSE, DILUIZIONI </a:t>
            </a:r>
          </a:p>
          <a:p>
            <a:r>
              <a:rPr lang="it-IT" sz="2800" b="1" dirty="0">
                <a:solidFill>
                  <a:schemeClr val="tx1"/>
                </a:solidFill>
              </a:rPr>
              <a:t>Esercitazione di tossicologia per </a:t>
            </a:r>
            <a:r>
              <a:rPr lang="it-IT" sz="2800" b="1" dirty="0" err="1">
                <a:solidFill>
                  <a:schemeClr val="tx1"/>
                </a:solidFill>
              </a:rPr>
              <a:t>ecotossicologia</a:t>
            </a:r>
            <a:endParaRPr lang="it-IT" sz="2800" b="1" dirty="0">
              <a:solidFill>
                <a:schemeClr val="tx1"/>
              </a:solidFill>
            </a:endParaRPr>
          </a:p>
          <a:p>
            <a:pPr algn="l"/>
            <a:r>
              <a:rPr lang="it-IT" sz="2800" b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it-IT" sz="2800" b="1" dirty="0">
                <a:solidFill>
                  <a:schemeClr val="tx1"/>
                </a:solidFill>
              </a:rPr>
              <a:t>Completa le uguaglianze		</a:t>
            </a:r>
          </a:p>
          <a:p>
            <a:pPr algn="l"/>
            <a:r>
              <a:rPr lang="it-IT" sz="2800" b="1" dirty="0">
                <a:solidFill>
                  <a:schemeClr val="tx1"/>
                </a:solidFill>
              </a:rPr>
              <a:t>Peso			volume	</a:t>
            </a:r>
          </a:p>
          <a:p>
            <a:pPr algn="l"/>
            <a:r>
              <a:rPr lang="it-IT" sz="2800" b="1" dirty="0">
                <a:solidFill>
                  <a:schemeClr val="tx1"/>
                </a:solidFill>
              </a:rPr>
              <a:t>Kg	=	1			l	=	dm</a:t>
            </a:r>
            <a:r>
              <a:rPr lang="it-IT" sz="2800" b="1" baseline="30000" dirty="0">
                <a:solidFill>
                  <a:schemeClr val="tx1"/>
                </a:solidFill>
              </a:rPr>
              <a:t>3	</a:t>
            </a:r>
            <a:endParaRPr lang="it-IT" sz="2800" b="1" dirty="0">
              <a:solidFill>
                <a:schemeClr val="tx1"/>
              </a:solidFill>
            </a:endParaRPr>
          </a:p>
          <a:p>
            <a:pPr algn="l"/>
            <a:r>
              <a:rPr lang="it-IT" sz="2800" b="1" dirty="0">
                <a:solidFill>
                  <a:schemeClr val="tx1"/>
                </a:solidFill>
              </a:rPr>
              <a:t>g	=	1000		ml =	cm</a:t>
            </a:r>
            <a:r>
              <a:rPr lang="it-IT" sz="2800" b="1" baseline="30000" dirty="0">
                <a:solidFill>
                  <a:schemeClr val="tx1"/>
                </a:solidFill>
              </a:rPr>
              <a:t>3</a:t>
            </a:r>
            <a:r>
              <a:rPr lang="it-IT" sz="2800" b="1" dirty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it-IT" sz="2800" b="1" dirty="0">
                <a:solidFill>
                  <a:schemeClr val="tx1"/>
                </a:solidFill>
              </a:rPr>
              <a:t>mg=	1000		</a:t>
            </a:r>
            <a:r>
              <a:rPr lang="it-IT" sz="2800" b="1" dirty="0" err="1">
                <a:solidFill>
                  <a:schemeClr val="tx1"/>
                </a:solidFill>
              </a:rPr>
              <a:t>mcrl</a:t>
            </a:r>
            <a:r>
              <a:rPr lang="it-IT" sz="2800" b="1" dirty="0">
                <a:solidFill>
                  <a:schemeClr val="tx1"/>
                </a:solidFill>
              </a:rPr>
              <a:t>=	mm</a:t>
            </a:r>
            <a:r>
              <a:rPr lang="it-IT" sz="2800" b="1" baseline="30000" dirty="0">
                <a:solidFill>
                  <a:schemeClr val="tx1"/>
                </a:solidFill>
              </a:rPr>
              <a:t>3</a:t>
            </a:r>
            <a:r>
              <a:rPr lang="it-IT" sz="2800" b="1" dirty="0">
                <a:solidFill>
                  <a:schemeClr val="tx1"/>
                </a:solidFill>
              </a:rPr>
              <a:t>		</a:t>
            </a:r>
          </a:p>
          <a:p>
            <a:pPr algn="l"/>
            <a:r>
              <a:rPr lang="it-IT" sz="2800" b="1" dirty="0" err="1">
                <a:solidFill>
                  <a:schemeClr val="tx1"/>
                </a:solidFill>
              </a:rPr>
              <a:t>mcrg</a:t>
            </a:r>
            <a:r>
              <a:rPr lang="it-IT" sz="2800" b="1" dirty="0">
                <a:solidFill>
                  <a:schemeClr val="tx1"/>
                </a:solidFill>
              </a:rPr>
              <a:t>=	 1000		</a:t>
            </a:r>
            <a:r>
              <a:rPr lang="it-IT" sz="2800" b="1" dirty="0" err="1">
                <a:solidFill>
                  <a:schemeClr val="tx1"/>
                </a:solidFill>
              </a:rPr>
              <a:t>nanol</a:t>
            </a:r>
            <a:r>
              <a:rPr lang="it-IT" sz="2800" b="1" dirty="0">
                <a:solidFill>
                  <a:schemeClr val="tx1"/>
                </a:solidFill>
              </a:rPr>
              <a:t>=mcrm</a:t>
            </a:r>
            <a:r>
              <a:rPr lang="it-IT" sz="2800" b="1" baseline="30000" dirty="0">
                <a:solidFill>
                  <a:schemeClr val="tx1"/>
                </a:solidFill>
              </a:rPr>
              <a:t>3</a:t>
            </a:r>
            <a:r>
              <a:rPr lang="it-IT" sz="2800" b="1" dirty="0">
                <a:solidFill>
                  <a:schemeClr val="tx1"/>
                </a:solidFill>
              </a:rPr>
              <a:t>			</a:t>
            </a:r>
          </a:p>
          <a:p>
            <a:pPr algn="l"/>
            <a:r>
              <a:rPr lang="it-IT" sz="2800" b="1" dirty="0">
                <a:solidFill>
                  <a:schemeClr val="tx1"/>
                </a:solidFill>
              </a:rPr>
              <a:t>	=				=			</a:t>
            </a:r>
          </a:p>
          <a:p>
            <a:pPr algn="l"/>
            <a:endParaRPr lang="it-IT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535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it-IT" sz="4400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Lucida Sans" charset="0"/>
              </a:rPr>
              <a:t>Tempo di dimezzamento (T</a:t>
            </a:r>
            <a:r>
              <a:rPr lang="it-IT" sz="44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Lucida Sans" charset="0"/>
              </a:rPr>
              <a:t>1/2</a:t>
            </a:r>
            <a:r>
              <a:rPr lang="it-IT" sz="4400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Lucida Sans" charset="0"/>
              </a:rPr>
              <a:t>)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06400" y="2114550"/>
            <a:ext cx="8351838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it-IT">
                <a:latin typeface="Lucida Sans" charset="0"/>
              </a:rPr>
              <a:t>Rappresenta il tempo necessario per dimezzare la concentrazione ematica dopo aver raggiunto uno steady state.</a:t>
            </a:r>
          </a:p>
          <a:p>
            <a:pPr eaLnBrk="0" hangingPunct="0"/>
            <a:endParaRPr lang="it-IT">
              <a:latin typeface="Lucida Sans" charset="0"/>
            </a:endParaRPr>
          </a:p>
          <a:p>
            <a:pPr eaLnBrk="0" hangingPunct="0"/>
            <a:r>
              <a:rPr lang="it-IT">
                <a:latin typeface="Lucida Sans" charset="0"/>
              </a:rPr>
              <a:t>Il suo valore dipende dalla clearance e dal  V</a:t>
            </a:r>
            <a:r>
              <a:rPr lang="it-IT" baseline="-25000">
                <a:latin typeface="Lucida Sans" charset="0"/>
              </a:rPr>
              <a:t>d</a:t>
            </a:r>
            <a:r>
              <a:rPr lang="it-IT">
                <a:latin typeface="Lucida Sans" charset="0"/>
              </a:rPr>
              <a:t> e NON è indice della capacità di eliminazione di uno xenobiotico.</a:t>
            </a:r>
          </a:p>
          <a:p>
            <a:pPr eaLnBrk="0" hangingPunct="0"/>
            <a:endParaRPr lang="it-IT">
              <a:latin typeface="Lucida Sans" charset="0"/>
            </a:endParaRPr>
          </a:p>
          <a:p>
            <a:pPr algn="ctr" eaLnBrk="0" hangingPunct="0"/>
            <a:r>
              <a:rPr lang="it-IT">
                <a:latin typeface="Lucida Sans" charset="0"/>
              </a:rPr>
              <a:t>T</a:t>
            </a:r>
            <a:r>
              <a:rPr lang="it-IT" baseline="-25000">
                <a:latin typeface="Lucida Sans" charset="0"/>
              </a:rPr>
              <a:t>1/2</a:t>
            </a:r>
            <a:r>
              <a:rPr lang="it-IT">
                <a:latin typeface="Lucida Sans" charset="0"/>
              </a:rPr>
              <a:t>= 0.693* V</a:t>
            </a:r>
            <a:r>
              <a:rPr lang="it-IT" baseline="-25000">
                <a:latin typeface="Lucida Sans" charset="0"/>
              </a:rPr>
              <a:t>d</a:t>
            </a:r>
            <a:r>
              <a:rPr lang="it-IT">
                <a:latin typeface="Lucida Sans" charset="0"/>
              </a:rPr>
              <a:t> /Cl</a:t>
            </a:r>
          </a:p>
          <a:p>
            <a:pPr algn="ctr" eaLnBrk="0" hangingPunct="0"/>
            <a:endParaRPr lang="it-IT">
              <a:latin typeface="Lucida Sans" charset="0"/>
            </a:endParaRPr>
          </a:p>
          <a:p>
            <a:pPr eaLnBrk="0" hangingPunct="0"/>
            <a:r>
              <a:rPr lang="it-IT">
                <a:latin typeface="Lucida Sans" charset="0"/>
              </a:rPr>
              <a:t>Per questo si possono avere xenobiotici con lo stesso valore di T</a:t>
            </a:r>
            <a:r>
              <a:rPr lang="it-IT" baseline="-25000">
                <a:latin typeface="Lucida Sans" charset="0"/>
              </a:rPr>
              <a:t>1/2</a:t>
            </a:r>
            <a:r>
              <a:rPr lang="it-IT">
                <a:latin typeface="Lucida Sans" charset="0"/>
              </a:rPr>
              <a:t>, ma con Cl e V</a:t>
            </a:r>
            <a:r>
              <a:rPr lang="it-IT" baseline="-25000">
                <a:latin typeface="Lucida Sans" charset="0"/>
              </a:rPr>
              <a:t>d</a:t>
            </a:r>
            <a:r>
              <a:rPr lang="it-IT">
                <a:latin typeface="Lucida Sans" charset="0"/>
              </a:rPr>
              <a:t>  diversi.</a:t>
            </a:r>
          </a:p>
          <a:p>
            <a:pPr eaLnBrk="0" hangingPunct="0"/>
            <a:endParaRPr lang="it-IT">
              <a:latin typeface="Lucida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54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92163" y="514350"/>
            <a:ext cx="7234237" cy="538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it-IT">
                <a:latin typeface="Lucida Sans" charset="0"/>
              </a:rPr>
              <a:t>T</a:t>
            </a:r>
            <a:r>
              <a:rPr lang="it-IT" baseline="-25000">
                <a:latin typeface="Lucida Sans" charset="0"/>
              </a:rPr>
              <a:t>1/2</a:t>
            </a:r>
            <a:r>
              <a:rPr lang="it-IT">
                <a:latin typeface="Lucida Sans" charset="0"/>
              </a:rPr>
              <a:t> consente di:</a:t>
            </a:r>
          </a:p>
          <a:p>
            <a:pPr eaLnBrk="0" hangingPunct="0"/>
            <a:endParaRPr lang="it-IT">
              <a:latin typeface="Lucida Sans" charset="0"/>
            </a:endParaRPr>
          </a:p>
          <a:p>
            <a:pPr eaLnBrk="0" hangingPunct="0">
              <a:buFontTx/>
              <a:buChar char="•"/>
            </a:pPr>
            <a:r>
              <a:rPr lang="it-IT">
                <a:latin typeface="Lucida Sans" charset="0"/>
              </a:rPr>
              <a:t>predire l</a:t>
            </a:r>
            <a:r>
              <a:rPr lang="ja-JP" altLang="it-IT">
                <a:latin typeface="Arial"/>
              </a:rPr>
              <a:t>’</a:t>
            </a:r>
            <a:r>
              <a:rPr lang="it-IT">
                <a:latin typeface="Lucida Sans" charset="0"/>
              </a:rPr>
              <a:t>indice di accumulo (R) di uno xenobiotico;</a:t>
            </a:r>
          </a:p>
          <a:p>
            <a:pPr eaLnBrk="0" hangingPunct="0"/>
            <a:endParaRPr lang="it-IT">
              <a:latin typeface="Lucida Sans" charset="0"/>
            </a:endParaRPr>
          </a:p>
          <a:p>
            <a:pPr eaLnBrk="0" hangingPunct="0"/>
            <a:endParaRPr lang="it-IT">
              <a:latin typeface="Lucida Sans" charset="0"/>
            </a:endParaRPr>
          </a:p>
          <a:p>
            <a:pPr eaLnBrk="0" hangingPunct="0"/>
            <a:endParaRPr lang="it-IT">
              <a:latin typeface="Lucida Sans" charset="0"/>
            </a:endParaRPr>
          </a:p>
          <a:p>
            <a:pPr eaLnBrk="0" hangingPunct="0"/>
            <a:endParaRPr lang="it-IT">
              <a:latin typeface="Lucida Sans" charset="0"/>
            </a:endParaRPr>
          </a:p>
          <a:p>
            <a:pPr eaLnBrk="0" hangingPunct="0"/>
            <a:endParaRPr lang="it-IT">
              <a:latin typeface="Lucida Sans" charset="0"/>
            </a:endParaRPr>
          </a:p>
          <a:p>
            <a:pPr eaLnBrk="0" hangingPunct="0"/>
            <a:endParaRPr lang="it-IT">
              <a:latin typeface="Lucida Sans" charset="0"/>
            </a:endParaRPr>
          </a:p>
          <a:p>
            <a:pPr eaLnBrk="0" hangingPunct="0"/>
            <a:r>
              <a:rPr lang="it-IT">
                <a:latin typeface="Lucida Sans" charset="0"/>
              </a:rPr>
              <a:t>La conoscenza del profilo concentrazione/tempo consente di ottenere il valore di </a:t>
            </a:r>
          </a:p>
          <a:p>
            <a:pPr algn="ctr" eaLnBrk="0" hangingPunct="0"/>
            <a:r>
              <a:rPr lang="it-IT" sz="3600">
                <a:latin typeface="Lucida Sans" charset="0"/>
              </a:rPr>
              <a:t>R= AUC</a:t>
            </a:r>
            <a:r>
              <a:rPr lang="it-IT" sz="3600" baseline="-25000">
                <a:latin typeface="Lucida Sans" charset="0"/>
              </a:rPr>
              <a:t>ss</a:t>
            </a:r>
            <a:r>
              <a:rPr lang="it-IT" sz="3600">
                <a:latin typeface="Lucida Sans" charset="0"/>
              </a:rPr>
              <a:t>/AUC</a:t>
            </a:r>
            <a:r>
              <a:rPr lang="it-IT" sz="3600" baseline="-25000">
                <a:latin typeface="Lucida Sans" charset="0"/>
              </a:rPr>
              <a:t>1</a:t>
            </a:r>
            <a:endParaRPr lang="it-IT">
              <a:latin typeface="Lucida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845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914400" y="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400">
                <a:latin typeface="Comic Sans MS" charset="0"/>
              </a:rPr>
              <a:t>Emivita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33400" y="6172200"/>
            <a:ext cx="8408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omic Sans MS" charset="0"/>
              </a:rPr>
              <a:t>*** Sono neccessarie 10 emivite per eliminare il 99,9%***</a:t>
            </a:r>
          </a:p>
        </p:txBody>
      </p:sp>
      <p:graphicFrame>
        <p:nvGraphicFramePr>
          <p:cNvPr id="7172" name="Group 4"/>
          <p:cNvGraphicFramePr>
            <a:graphicFrameLocks noGrp="1"/>
          </p:cNvGraphicFramePr>
          <p:nvPr/>
        </p:nvGraphicFramePr>
        <p:xfrm>
          <a:off x="1371600" y="762000"/>
          <a:ext cx="6781800" cy="530352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N° di t½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Frazione di farmaco rimanente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12.5%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6.25%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3.125%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1.56%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0.78%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0.39%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0.195%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0.0975%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08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sostanza A ha un’emivita di 45 giorni la sostanza B una emivita di 80 giorni una sostanza C di 200 giorni. Quanti giorni ci vorranno per eliminare il 97% delle rispettive sostanze?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4640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09443"/>
            <a:ext cx="8229600" cy="4525963"/>
          </a:xfrm>
        </p:spPr>
        <p:txBody>
          <a:bodyPr>
            <a:normAutofit/>
          </a:bodyPr>
          <a:lstStyle/>
          <a:p>
            <a:r>
              <a:rPr lang="it-IT" b="1" dirty="0"/>
              <a:t>La concentrazione espressa come percentuale se espressa peso /peso o </a:t>
            </a:r>
          </a:p>
          <a:p>
            <a:r>
              <a:rPr lang="it-IT" b="1" dirty="0"/>
              <a:t>peso/volume a quanto è uguale?</a:t>
            </a:r>
            <a:r>
              <a:rPr lang="it-IT" dirty="0">
                <a:effectLst/>
              </a:rPr>
              <a:t> </a:t>
            </a:r>
          </a:p>
          <a:p>
            <a:pPr marL="1371600" lvl="3" indent="0">
              <a:buNone/>
            </a:pPr>
            <a:r>
              <a:rPr lang="it-IT" sz="2800" b="1" dirty="0"/>
              <a:t> </a:t>
            </a:r>
            <a:r>
              <a:rPr lang="it-IT" sz="2800" b="1" dirty="0" err="1"/>
              <a:t>p</a:t>
            </a:r>
            <a:r>
              <a:rPr lang="it-IT" sz="2800" b="1" dirty="0"/>
              <a:t>/</a:t>
            </a:r>
            <a:r>
              <a:rPr lang="it-IT" sz="2800" b="1" dirty="0" err="1"/>
              <a:t>p</a:t>
            </a:r>
            <a:r>
              <a:rPr lang="it-IT" sz="2800" b="1" dirty="0"/>
              <a:t>		</a:t>
            </a:r>
            <a:r>
              <a:rPr lang="it-IT" sz="2800" b="1" dirty="0" err="1"/>
              <a:t>p</a:t>
            </a:r>
            <a:r>
              <a:rPr lang="it-IT" sz="2800" b="1" dirty="0"/>
              <a:t>/v		v/v			</a:t>
            </a:r>
            <a:r>
              <a:rPr lang="it-IT" sz="2800" b="1" dirty="0" err="1"/>
              <a:t>ppm</a:t>
            </a:r>
            <a:r>
              <a:rPr lang="it-IT" sz="2800" b="1" dirty="0"/>
              <a:t>  </a:t>
            </a:r>
          </a:p>
          <a:p>
            <a:r>
              <a:rPr lang="it-IT" sz="2400" dirty="0"/>
              <a:t>5%   	5g/100g	</a:t>
            </a:r>
            <a:r>
              <a:rPr lang="it-IT" sz="2400" b="1" dirty="0">
                <a:solidFill>
                  <a:srgbClr val="FF0000"/>
                </a:solidFill>
              </a:rPr>
              <a:t>5g/100ml	5ml/100ml</a:t>
            </a:r>
            <a:r>
              <a:rPr lang="it-IT" sz="2400" dirty="0"/>
              <a:t>		 50.000</a:t>
            </a:r>
          </a:p>
          <a:p>
            <a:r>
              <a:rPr lang="it-IT" sz="2400" dirty="0"/>
              <a:t>0,5%	0,5g/100g	0,5g/100ml 0,5ml/100ml	5.000</a:t>
            </a:r>
          </a:p>
          <a:p>
            <a:r>
              <a:rPr lang="it-IT" sz="2400" dirty="0"/>
              <a:t>3%		3g/100g	3g/100ml	3L/100L		30.000</a:t>
            </a:r>
          </a:p>
          <a:p>
            <a:r>
              <a:rPr lang="it-IT" sz="2400" dirty="0"/>
              <a:t>0,001%	1mg/100g	</a:t>
            </a:r>
            <a:r>
              <a:rPr lang="it-IT" sz="2400" b="1" dirty="0">
                <a:solidFill>
                  <a:srgbClr val="FF0000"/>
                </a:solidFill>
              </a:rPr>
              <a:t>1mg/100ml	1mrcl/100ml</a:t>
            </a:r>
            <a:r>
              <a:rPr lang="it-IT" sz="2400" dirty="0"/>
              <a:t>	10</a:t>
            </a:r>
          </a:p>
          <a:p>
            <a:r>
              <a:rPr lang="it-IT" sz="2400" dirty="0"/>
              <a:t>	0,8%	0,8g/100g	0,8g/100ml	0,8ml/100ml	8.000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6989CC7-E56E-0A47-949E-7F0F4B1C2769}"/>
              </a:ext>
            </a:extLst>
          </p:cNvPr>
          <p:cNvSpPr txBox="1"/>
          <p:nvPr/>
        </p:nvSpPr>
        <p:spPr>
          <a:xfrm>
            <a:off x="1243173" y="5235406"/>
            <a:ext cx="42213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5% = 5000 mg/100g </a:t>
            </a:r>
          </a:p>
          <a:p>
            <a:r>
              <a:rPr lang="it-IT" dirty="0"/>
              <a:t>50.000mg/1000g (kg). ( </a:t>
            </a:r>
            <a:r>
              <a:rPr lang="it-IT" dirty="0" err="1"/>
              <a:t>ppm</a:t>
            </a:r>
            <a:r>
              <a:rPr lang="it-IT" dirty="0"/>
              <a:t> = 1mg/kg) </a:t>
            </a:r>
          </a:p>
          <a:p>
            <a:endParaRPr lang="it-IT" dirty="0"/>
          </a:p>
          <a:p>
            <a:r>
              <a:rPr lang="it-IT" dirty="0"/>
              <a:t>0,001g/100g = </a:t>
            </a:r>
            <a:r>
              <a:rPr lang="it-IT" b="1" dirty="0">
                <a:solidFill>
                  <a:srgbClr val="FF0000"/>
                </a:solidFill>
              </a:rPr>
              <a:t>1mg/100g =	10mg/1000g </a:t>
            </a:r>
          </a:p>
        </p:txBody>
      </p:sp>
    </p:spTree>
    <p:extLst>
      <p:ext uri="{BB962C8B-B14F-4D97-AF65-F5344CB8AC3E}">
        <p14:creationId xmlns:p14="http://schemas.microsoft.com/office/powerpoint/2010/main" val="389457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0FE41B0-DE64-6442-91DA-C91710D20535}"/>
              </a:ext>
            </a:extLst>
          </p:cNvPr>
          <p:cNvSpPr txBox="1"/>
          <p:nvPr/>
        </p:nvSpPr>
        <p:spPr>
          <a:xfrm>
            <a:off x="1273996" y="1181528"/>
            <a:ext cx="636994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 err="1"/>
              <a:t>ppm</a:t>
            </a:r>
            <a:r>
              <a:rPr lang="it-IT" sz="4000" dirty="0"/>
              <a:t> = 1/1.000.000 </a:t>
            </a:r>
          </a:p>
          <a:p>
            <a:r>
              <a:rPr lang="it-IT" sz="4000" dirty="0"/>
              <a:t>La milionesima parte del Kg ? </a:t>
            </a:r>
          </a:p>
          <a:p>
            <a:r>
              <a:rPr lang="it-IT" sz="4000" dirty="0"/>
              <a:t>Il mg</a:t>
            </a:r>
          </a:p>
          <a:p>
            <a:r>
              <a:rPr lang="it-IT" sz="4000" dirty="0"/>
              <a:t>5ppm? 5mg/kg</a:t>
            </a:r>
          </a:p>
          <a:p>
            <a:r>
              <a:rPr lang="it-IT" sz="4000" dirty="0" err="1"/>
              <a:t>Ppb</a:t>
            </a:r>
            <a:r>
              <a:rPr lang="it-IT" sz="4000" dirty="0"/>
              <a:t>= 1/1.000.000.000</a:t>
            </a:r>
          </a:p>
          <a:p>
            <a:r>
              <a:rPr lang="it-IT" sz="4000" dirty="0"/>
              <a:t>1mcrg</a:t>
            </a:r>
          </a:p>
          <a:p>
            <a:endParaRPr lang="it-IT" sz="4000" dirty="0"/>
          </a:p>
          <a:p>
            <a:endParaRPr lang="it-IT" sz="4000" dirty="0"/>
          </a:p>
          <a:p>
            <a:r>
              <a:rPr lang="it-IT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1137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Se diluiamo di 10 volte una soluzione al 20% quale sarà la concentrazione finale espressa in mg/l ed in </a:t>
            </a:r>
            <a:r>
              <a:rPr lang="it-IT" b="1" dirty="0" err="1"/>
              <a:t>ppm</a:t>
            </a:r>
            <a:r>
              <a:rPr lang="it-IT" b="1" dirty="0"/>
              <a:t>?</a:t>
            </a:r>
          </a:p>
          <a:p>
            <a:r>
              <a:rPr lang="it-IT" b="1" dirty="0"/>
              <a:t>2% 	20.000 mg/kg	</a:t>
            </a:r>
            <a:r>
              <a:rPr lang="it-IT" b="1" dirty="0">
                <a:solidFill>
                  <a:srgbClr val="FF0000"/>
                </a:solidFill>
              </a:rPr>
              <a:t>20.000 </a:t>
            </a:r>
            <a:r>
              <a:rPr lang="it-IT" b="1" dirty="0" err="1">
                <a:solidFill>
                  <a:srgbClr val="FF0000"/>
                </a:solidFill>
              </a:rPr>
              <a:t>ppm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164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08416"/>
            <a:ext cx="8327204" cy="4525963"/>
          </a:xfrm>
        </p:spPr>
        <p:txBody>
          <a:bodyPr>
            <a:normAutofit fontScale="70000" lnSpcReduction="20000"/>
          </a:bodyPr>
          <a:lstStyle/>
          <a:p>
            <a:r>
              <a:rPr lang="it-IT" b="1" dirty="0"/>
              <a:t>La dose tossica di una sostanza è di 20 mg/Kg indipendentemente dalla via di contatto. Vengono somministrati per via orale 3 ml di una soluzione al 20% in un cane dal peso di 15 kg. </a:t>
            </a:r>
            <a:r>
              <a:rPr lang="it-IT" b="1" dirty="0">
                <a:solidFill>
                  <a:srgbClr val="FF0000"/>
                </a:solidFill>
              </a:rPr>
              <a:t>Si osserveranno manifestazioni tossiche riferibili alla sostanza? si</a:t>
            </a:r>
          </a:p>
          <a:p>
            <a:r>
              <a:rPr lang="it-IT" dirty="0">
                <a:solidFill>
                  <a:srgbClr val="FF0000"/>
                </a:solidFill>
              </a:rPr>
              <a:t>Quantità assoluta 20mg/kg x15kg= </a:t>
            </a:r>
            <a:r>
              <a:rPr lang="it-IT" b="1" dirty="0">
                <a:solidFill>
                  <a:srgbClr val="FF0000"/>
                </a:solidFill>
              </a:rPr>
              <a:t>300mg</a:t>
            </a:r>
          </a:p>
          <a:p>
            <a:r>
              <a:rPr lang="it-IT" b="1" dirty="0">
                <a:solidFill>
                  <a:srgbClr val="FF0000"/>
                </a:solidFill>
              </a:rPr>
              <a:t>20%? 200.000 </a:t>
            </a:r>
            <a:r>
              <a:rPr lang="it-IT" b="1" dirty="0" err="1">
                <a:solidFill>
                  <a:srgbClr val="FF0000"/>
                </a:solidFill>
              </a:rPr>
              <a:t>ppm</a:t>
            </a:r>
            <a:r>
              <a:rPr lang="it-IT" b="1" dirty="0">
                <a:solidFill>
                  <a:srgbClr val="FF0000"/>
                </a:solidFill>
              </a:rPr>
              <a:t>. </a:t>
            </a:r>
          </a:p>
          <a:p>
            <a:r>
              <a:rPr lang="it-IT" b="1" dirty="0">
                <a:solidFill>
                  <a:srgbClr val="FFC000"/>
                </a:solidFill>
              </a:rPr>
              <a:t>? 1 ml quanti mg contiene</a:t>
            </a:r>
            <a:r>
              <a:rPr lang="it-IT" b="1" dirty="0">
                <a:solidFill>
                  <a:srgbClr val="FF0000"/>
                </a:solidFill>
              </a:rPr>
              <a:t>?</a:t>
            </a:r>
          </a:p>
          <a:p>
            <a:r>
              <a:rPr lang="it-IT" b="1" dirty="0">
                <a:solidFill>
                  <a:srgbClr val="FF0000"/>
                </a:solidFill>
              </a:rPr>
              <a:t>20% = 20g/100ml = 20.000mg/100ml =200mg/ml</a:t>
            </a:r>
          </a:p>
          <a:p>
            <a:r>
              <a:rPr lang="it-IT" b="1" dirty="0">
                <a:solidFill>
                  <a:srgbClr val="FF0000"/>
                </a:solidFill>
              </a:rPr>
              <a:t>3mlx200mg/ml = 600mg</a:t>
            </a:r>
          </a:p>
          <a:p>
            <a:endParaRPr lang="it-IT" b="1" dirty="0"/>
          </a:p>
          <a:p>
            <a:r>
              <a:rPr lang="it-IT" b="1" dirty="0"/>
              <a:t>Se invece di 3 ml vengono somministrati 0,3 ml si osserveranno manifestazioni tossiche? no</a:t>
            </a:r>
          </a:p>
          <a:p>
            <a:r>
              <a:rPr lang="it-IT" b="1" dirty="0">
                <a:solidFill>
                  <a:srgbClr val="FF0000"/>
                </a:solidFill>
              </a:rPr>
              <a:t>0,3mlx200mg/ml = 60mg</a:t>
            </a:r>
          </a:p>
          <a:p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1331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99907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/>
              <a:t>Una concentrazione di 15 </a:t>
            </a:r>
            <a:r>
              <a:rPr lang="it-IT" b="1" dirty="0" err="1"/>
              <a:t>ppm</a:t>
            </a:r>
            <a:r>
              <a:rPr lang="it-IT" b="1" dirty="0"/>
              <a:t>  equivale a </a:t>
            </a:r>
            <a:r>
              <a:rPr lang="it-IT" b="1" dirty="0">
                <a:solidFill>
                  <a:srgbClr val="FF0000"/>
                </a:solidFill>
              </a:rPr>
              <a:t>15 mg/kg. </a:t>
            </a:r>
          </a:p>
          <a:p>
            <a:r>
              <a:rPr lang="it-IT" b="1" dirty="0"/>
              <a:t>Una concentrazione di 15 </a:t>
            </a:r>
            <a:r>
              <a:rPr lang="it-IT" b="1" dirty="0" err="1"/>
              <a:t>ppb</a:t>
            </a:r>
            <a:r>
              <a:rPr lang="it-IT" b="1" dirty="0"/>
              <a:t>  equivale </a:t>
            </a:r>
          </a:p>
          <a:p>
            <a:pPr marL="0" indent="0">
              <a:buNone/>
            </a:pPr>
            <a:r>
              <a:rPr lang="it-IT" b="1" dirty="0"/>
              <a:t>	a </a:t>
            </a:r>
            <a:r>
              <a:rPr lang="it-IT" b="1" dirty="0">
                <a:solidFill>
                  <a:srgbClr val="FF0000"/>
                </a:solidFill>
              </a:rPr>
              <a:t>0,015 mg/kg</a:t>
            </a:r>
            <a:r>
              <a:rPr lang="it-IT" b="1" dirty="0"/>
              <a:t>. </a:t>
            </a:r>
            <a:endParaRPr lang="it-IT" dirty="0"/>
          </a:p>
          <a:p>
            <a:r>
              <a:rPr lang="it-IT" b="1" dirty="0"/>
              <a:t>Una concentrazione di 15 </a:t>
            </a:r>
            <a:r>
              <a:rPr lang="it-IT" b="1" dirty="0" err="1"/>
              <a:t>ppt</a:t>
            </a:r>
            <a:r>
              <a:rPr lang="it-IT" b="1" dirty="0"/>
              <a:t>  equivale </a:t>
            </a:r>
          </a:p>
          <a:p>
            <a:pPr marL="457200" lvl="1" indent="0">
              <a:buNone/>
            </a:pPr>
            <a:r>
              <a:rPr lang="it-IT" b="1" dirty="0"/>
              <a:t>A </a:t>
            </a:r>
            <a:r>
              <a:rPr lang="it-IT" b="1" dirty="0">
                <a:solidFill>
                  <a:srgbClr val="FF0000"/>
                </a:solidFill>
              </a:rPr>
              <a:t>0,000015 mg/kg</a:t>
            </a:r>
            <a:r>
              <a:rPr lang="it-IT" b="1" dirty="0"/>
              <a:t>. </a:t>
            </a:r>
            <a:endParaRPr lang="it-IT" dirty="0"/>
          </a:p>
          <a:p>
            <a:r>
              <a:rPr lang="it-IT" dirty="0"/>
              <a:t>1 </a:t>
            </a:r>
            <a:r>
              <a:rPr lang="it-IT" dirty="0" err="1"/>
              <a:t>ppm</a:t>
            </a:r>
            <a:r>
              <a:rPr lang="it-IT" dirty="0"/>
              <a:t>= 1mg/kg</a:t>
            </a:r>
          </a:p>
          <a:p>
            <a:r>
              <a:rPr lang="it-IT" dirty="0"/>
              <a:t>1 </a:t>
            </a:r>
            <a:r>
              <a:rPr lang="it-IT" dirty="0" err="1"/>
              <a:t>ppb</a:t>
            </a:r>
            <a:r>
              <a:rPr lang="it-IT" dirty="0"/>
              <a:t>= 1 </a:t>
            </a:r>
            <a:r>
              <a:rPr lang="it-IT" dirty="0" err="1"/>
              <a:t>mcrg</a:t>
            </a:r>
            <a:r>
              <a:rPr lang="it-IT" dirty="0"/>
              <a:t>/kg dico </a:t>
            </a:r>
            <a:r>
              <a:rPr lang="it-IT" dirty="0">
                <a:solidFill>
                  <a:srgbClr val="FF0000"/>
                </a:solidFill>
              </a:rPr>
              <a:t>1000ppb = 1 </a:t>
            </a:r>
            <a:r>
              <a:rPr lang="it-IT" dirty="0" err="1">
                <a:solidFill>
                  <a:srgbClr val="FF0000"/>
                </a:solidFill>
              </a:rPr>
              <a:t>ppm</a:t>
            </a:r>
            <a:endParaRPr lang="it-IT" dirty="0">
              <a:solidFill>
                <a:srgbClr val="FF0000"/>
              </a:solidFill>
            </a:endParaRPr>
          </a:p>
          <a:p>
            <a:r>
              <a:rPr lang="it-IT" i="1" dirty="0"/>
              <a:t>1 </a:t>
            </a:r>
            <a:r>
              <a:rPr lang="it-IT" i="1" dirty="0" err="1"/>
              <a:t>ppt</a:t>
            </a:r>
            <a:r>
              <a:rPr lang="it-IT" i="1" dirty="0"/>
              <a:t>= 1nanog/kg		</a:t>
            </a:r>
            <a:r>
              <a:rPr lang="it-IT" i="1" dirty="0">
                <a:solidFill>
                  <a:srgbClr val="FF0000"/>
                </a:solidFill>
              </a:rPr>
              <a:t>1000ppt= 1 </a:t>
            </a:r>
            <a:r>
              <a:rPr lang="it-IT" i="1" dirty="0" err="1">
                <a:solidFill>
                  <a:srgbClr val="FF0000"/>
                </a:solidFill>
              </a:rPr>
              <a:t>ppb</a:t>
            </a:r>
            <a:r>
              <a:rPr lang="it-IT" i="1" dirty="0">
                <a:solidFill>
                  <a:srgbClr val="FF0000"/>
                </a:solidFill>
              </a:rPr>
              <a:t>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262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peso molecolare del glucosio è di 180,1559, quanti g bisogna prendere per preparare una soluzione di 0,5M (molare)?</a:t>
            </a:r>
          </a:p>
          <a:p>
            <a:r>
              <a:rPr lang="it-IT" dirty="0"/>
              <a:t>Esprimi in % la soluzione</a:t>
            </a:r>
          </a:p>
          <a:p>
            <a:r>
              <a:rPr lang="it-IT" dirty="0"/>
              <a:t>Esprimi in </a:t>
            </a:r>
            <a:r>
              <a:rPr lang="it-IT" dirty="0" err="1"/>
              <a:t>ppm</a:t>
            </a:r>
            <a:r>
              <a:rPr lang="it-IT" dirty="0"/>
              <a:t> la soluzione</a:t>
            </a:r>
          </a:p>
        </p:txBody>
      </p:sp>
    </p:spTree>
    <p:extLst>
      <p:ext uri="{BB962C8B-B14F-4D97-AF65-F5344CB8AC3E}">
        <p14:creationId xmlns:p14="http://schemas.microsoft.com/office/powerpoint/2010/main" val="3376181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3928"/>
            <a:ext cx="8229600" cy="5862235"/>
          </a:xfrm>
        </p:spPr>
        <p:txBody>
          <a:bodyPr/>
          <a:lstStyle/>
          <a:p>
            <a:r>
              <a:rPr lang="it-IT" b="1" dirty="0"/>
              <a:t>3 mg/kg	= 3 </a:t>
            </a:r>
            <a:r>
              <a:rPr lang="it-IT" b="1" dirty="0" err="1"/>
              <a:t>ppm</a:t>
            </a:r>
            <a:r>
              <a:rPr lang="it-IT" b="1" dirty="0"/>
              <a:t>	</a:t>
            </a:r>
          </a:p>
          <a:p>
            <a:r>
              <a:rPr lang="it-IT" b="1" dirty="0"/>
              <a:t>12mg/10kg	=1,2mg/kg= ?     </a:t>
            </a:r>
            <a:r>
              <a:rPr lang="it-IT" b="1" dirty="0">
                <a:solidFill>
                  <a:srgbClr val="FF0000"/>
                </a:solidFill>
              </a:rPr>
              <a:t>1200 </a:t>
            </a:r>
            <a:r>
              <a:rPr lang="it-IT" b="1" dirty="0"/>
              <a:t>     </a:t>
            </a:r>
            <a:r>
              <a:rPr lang="it-IT" b="1" dirty="0" err="1"/>
              <a:t>ppb</a:t>
            </a:r>
            <a:r>
              <a:rPr lang="it-IT" b="1" dirty="0"/>
              <a:t>	</a:t>
            </a:r>
          </a:p>
          <a:p>
            <a:r>
              <a:rPr lang="it-IT" b="1" dirty="0"/>
              <a:t>13 </a:t>
            </a:r>
            <a:r>
              <a:rPr lang="it-IT" b="1" dirty="0" err="1"/>
              <a:t>ppt</a:t>
            </a:r>
            <a:r>
              <a:rPr lang="it-IT" b="1" dirty="0"/>
              <a:t>	= </a:t>
            </a:r>
            <a:r>
              <a:rPr lang="it-IT" b="1" dirty="0">
                <a:solidFill>
                  <a:srgbClr val="FF0000"/>
                </a:solidFill>
              </a:rPr>
              <a:t>0,013</a:t>
            </a:r>
            <a:r>
              <a:rPr lang="it-IT" b="1" dirty="0"/>
              <a:t> µg/kg	</a:t>
            </a:r>
          </a:p>
          <a:p>
            <a:r>
              <a:rPr lang="it-IT" b="1" dirty="0"/>
              <a:t>15 </a:t>
            </a:r>
            <a:r>
              <a:rPr lang="it-IT" b="1" dirty="0" err="1"/>
              <a:t>ng</a:t>
            </a:r>
            <a:r>
              <a:rPr lang="it-IT" b="1" dirty="0"/>
              <a:t>/kg= </a:t>
            </a:r>
            <a:r>
              <a:rPr lang="it-IT" b="1" dirty="0">
                <a:solidFill>
                  <a:srgbClr val="FF0000"/>
                </a:solidFill>
              </a:rPr>
              <a:t>0,015</a:t>
            </a:r>
            <a:r>
              <a:rPr lang="it-IT" b="1" dirty="0"/>
              <a:t> </a:t>
            </a:r>
            <a:r>
              <a:rPr lang="it-IT" b="1" dirty="0" err="1"/>
              <a:t>ppb</a:t>
            </a:r>
            <a:endParaRPr lang="it-IT" dirty="0"/>
          </a:p>
          <a:p>
            <a:r>
              <a:rPr lang="en-US" b="1" dirty="0"/>
              <a:t>24 µg/g	= 24 mg/kg =	</a:t>
            </a:r>
            <a:r>
              <a:rPr lang="en-US" b="1" dirty="0">
                <a:solidFill>
                  <a:srgbClr val="FF0000"/>
                </a:solidFill>
              </a:rPr>
              <a:t>24.000.000</a:t>
            </a:r>
            <a:r>
              <a:rPr lang="en-US" b="1" dirty="0"/>
              <a:t> </a:t>
            </a:r>
            <a:r>
              <a:rPr lang="is-IS" b="1" dirty="0"/>
              <a:t>ppt</a:t>
            </a:r>
            <a:r>
              <a:rPr lang="en-US" b="1" dirty="0"/>
              <a:t>	</a:t>
            </a:r>
          </a:p>
          <a:p>
            <a:r>
              <a:rPr lang="en-US" b="1" dirty="0"/>
              <a:t>1 ppm	= </a:t>
            </a:r>
            <a:r>
              <a:rPr lang="en-US" b="1" dirty="0">
                <a:solidFill>
                  <a:srgbClr val="FF0000"/>
                </a:solidFill>
              </a:rPr>
              <a:t>1000</a:t>
            </a:r>
            <a:r>
              <a:rPr lang="en-US" b="1" dirty="0"/>
              <a:t> ppb	</a:t>
            </a:r>
          </a:p>
          <a:p>
            <a:r>
              <a:rPr lang="en-US" b="1" dirty="0"/>
              <a:t>1000ppb= 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dirty="0"/>
              <a:t> ppm	</a:t>
            </a:r>
          </a:p>
          <a:p>
            <a:r>
              <a:rPr lang="en-US" b="1" dirty="0"/>
              <a:t>1ppt= </a:t>
            </a:r>
            <a:r>
              <a:rPr lang="en-US" b="1" dirty="0">
                <a:solidFill>
                  <a:srgbClr val="FF0000"/>
                </a:solidFill>
              </a:rPr>
              <a:t>0,000001</a:t>
            </a:r>
            <a:r>
              <a:rPr lang="en-US" b="1" dirty="0"/>
              <a:t> µg/g = mg/kg=</a:t>
            </a:r>
          </a:p>
          <a:p>
            <a:r>
              <a:rPr lang="it-IT" b="1" dirty="0"/>
              <a:t>13 </a:t>
            </a:r>
            <a:r>
              <a:rPr lang="it-IT" b="1" dirty="0" err="1"/>
              <a:t>ppb</a:t>
            </a:r>
            <a:r>
              <a:rPr lang="it-IT" b="1" dirty="0"/>
              <a:t>	= </a:t>
            </a:r>
            <a:r>
              <a:rPr lang="it-IT" b="1" dirty="0">
                <a:solidFill>
                  <a:srgbClr val="FF0000"/>
                </a:solidFill>
              </a:rPr>
              <a:t>13.000 </a:t>
            </a:r>
            <a:r>
              <a:rPr lang="it-IT" b="1" dirty="0" err="1"/>
              <a:t>ng</a:t>
            </a:r>
            <a:r>
              <a:rPr lang="it-IT" b="1" dirty="0"/>
              <a:t>/kg	</a:t>
            </a:r>
          </a:p>
          <a:p>
            <a:r>
              <a:rPr lang="it-IT" b="1" dirty="0"/>
              <a:t>13 </a:t>
            </a:r>
            <a:r>
              <a:rPr lang="it-IT" b="1" dirty="0" err="1"/>
              <a:t>ppm</a:t>
            </a:r>
            <a:r>
              <a:rPr lang="it-IT" b="1" dirty="0"/>
              <a:t>	= </a:t>
            </a:r>
            <a:r>
              <a:rPr lang="it-IT" b="1" dirty="0">
                <a:solidFill>
                  <a:srgbClr val="FF0000"/>
                </a:solidFill>
              </a:rPr>
              <a:t>13.000</a:t>
            </a:r>
            <a:r>
              <a:rPr lang="it-IT" b="1" dirty="0"/>
              <a:t> µg/kg	</a:t>
            </a:r>
          </a:p>
          <a:p>
            <a:endParaRPr lang="it-IT" b="1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0710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Se 5.000 mg di diossina contaminano 10 T di mangime quale sarà la concentrazione finale? (espressa in </a:t>
            </a:r>
            <a:r>
              <a:rPr lang="it-IT" b="1" dirty="0" err="1"/>
              <a:t>ppm</a:t>
            </a:r>
            <a:r>
              <a:rPr lang="it-IT" b="1" dirty="0"/>
              <a:t>). Se questo mangime è somministrato a galline in riproduzione del peso di 1,5 kg per 10 giorni. Si avranno manifestazione tossiche?</a:t>
            </a:r>
          </a:p>
          <a:p>
            <a:pPr marL="0" indent="0">
              <a:buNone/>
            </a:pPr>
            <a:r>
              <a:rPr lang="it-IT" b="1" dirty="0"/>
              <a:t> La dose tossica (alterazione riproduzione) è di 2,5 </a:t>
            </a:r>
            <a:r>
              <a:rPr lang="it-IT" b="1" dirty="0" err="1"/>
              <a:t>ng</a:t>
            </a:r>
            <a:r>
              <a:rPr lang="it-IT" b="1" dirty="0"/>
              <a:t>/kg è le galline ingeriscono al giorno mangime pari al 7% del peso corporeo.</a:t>
            </a:r>
          </a:p>
          <a:p>
            <a:endParaRPr lang="it-IT" b="1" dirty="0"/>
          </a:p>
          <a:p>
            <a:pPr marL="0" indent="0">
              <a:buNone/>
            </a:pPr>
            <a:r>
              <a:rPr lang="it-IT" b="1" dirty="0"/>
              <a:t>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6412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865</Words>
  <Application>Microsoft Macintosh PowerPoint</Application>
  <PresentationFormat>Presentazione su schermo (4:3)</PresentationFormat>
  <Paragraphs>122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Comic Sans MS</vt:lpstr>
      <vt:lpstr>Lucida Sans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michele amorena</dc:creator>
  <cp:lastModifiedBy>Microsoft Office User</cp:lastModifiedBy>
  <cp:revision>24</cp:revision>
  <dcterms:created xsi:type="dcterms:W3CDTF">2017-10-11T18:12:28Z</dcterms:created>
  <dcterms:modified xsi:type="dcterms:W3CDTF">2020-11-04T09:37:26Z</dcterms:modified>
</cp:coreProperties>
</file>