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7" r:id="rId3"/>
    <p:sldId id="261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3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27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17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50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7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07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53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61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1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6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78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3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82E0-C66E-2048-9404-EF389BF7012C}" type="datetimeFigureOut">
              <a:rPr lang="it-IT" smtClean="0"/>
              <a:t>15/11/21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42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800" dirty="0">
                <a:solidFill>
                  <a:srgbClr val="FF0000"/>
                </a:solidFill>
              </a:rPr>
              <a:t>Verso la seconda guerra mondiale</a:t>
            </a:r>
          </a:p>
        </p:txBody>
      </p:sp>
    </p:spTree>
    <p:extLst>
      <p:ext uri="{BB962C8B-B14F-4D97-AF65-F5344CB8AC3E}">
        <p14:creationId xmlns:p14="http://schemas.microsoft.com/office/powerpoint/2010/main" val="274526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riorganizzazione dei partiti di destra</a:t>
            </a:r>
            <a:br>
              <a:rPr lang="it-IT" dirty="0"/>
            </a:br>
            <a:r>
              <a:rPr lang="it-IT" dirty="0"/>
              <a:t>- CEDA, dicembre 1932	</a:t>
            </a:r>
          </a:p>
          <a:p>
            <a:pPr marL="0" indent="0">
              <a:buNone/>
            </a:pPr>
            <a:r>
              <a:rPr lang="it-IT" dirty="0"/>
              <a:t>    - Falange </a:t>
            </a:r>
            <a:r>
              <a:rPr lang="it-IT" dirty="0" err="1"/>
              <a:t>espanola</a:t>
            </a:r>
            <a:r>
              <a:rPr lang="it-IT" dirty="0"/>
              <a:t>, ottobre 1933</a:t>
            </a:r>
          </a:p>
          <a:p>
            <a:pPr>
              <a:buFontTx/>
              <a:buChar char="•"/>
            </a:pPr>
            <a:r>
              <a:rPr lang="it-IT" b="1" dirty="0"/>
              <a:t>novembre 1933</a:t>
            </a:r>
            <a:r>
              <a:rPr lang="it-IT" dirty="0"/>
              <a:t>: vittoria delle destre alle elezioni</a:t>
            </a:r>
          </a:p>
          <a:p>
            <a:pPr>
              <a:buFontTx/>
              <a:buChar char="•"/>
            </a:pPr>
            <a:r>
              <a:rPr lang="it-IT" b="1" dirty="0" err="1"/>
              <a:t>bienio</a:t>
            </a:r>
            <a:r>
              <a:rPr lang="it-IT" b="1" dirty="0"/>
              <a:t> negro </a:t>
            </a:r>
          </a:p>
          <a:p>
            <a:pPr marL="0" indent="0">
              <a:buNone/>
            </a:pPr>
            <a:r>
              <a:rPr lang="it-IT" dirty="0"/>
              <a:t>(repressione dell’ottobre 1934)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830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febbraio 1936</a:t>
            </a:r>
            <a:r>
              <a:rPr lang="it-IT" dirty="0"/>
              <a:t>: vittoria della coalizione di Fronte popolare e formazione di un nuovo governo </a:t>
            </a:r>
            <a:r>
              <a:rPr lang="it-IT" dirty="0" err="1"/>
              <a:t>Azana</a:t>
            </a:r>
            <a:endParaRPr lang="it-IT" dirty="0"/>
          </a:p>
          <a:p>
            <a:r>
              <a:rPr lang="it-IT" b="1" dirty="0"/>
              <a:t>17 luglio 1936</a:t>
            </a:r>
            <a:r>
              <a:rPr lang="it-IT" dirty="0"/>
              <a:t>: </a:t>
            </a:r>
            <a:r>
              <a:rPr lang="it-IT" dirty="0" err="1"/>
              <a:t>alzamiento</a:t>
            </a:r>
            <a:r>
              <a:rPr lang="it-IT" dirty="0"/>
              <a:t> degli </a:t>
            </a:r>
            <a:r>
              <a:rPr lang="it-IT" dirty="0" err="1"/>
              <a:t>Africanistas</a:t>
            </a:r>
            <a:r>
              <a:rPr lang="it-IT" dirty="0"/>
              <a:t> di stanza in Marocco [Francisco Franco, Manuel </a:t>
            </a:r>
            <a:r>
              <a:rPr lang="it-IT" dirty="0" err="1"/>
              <a:t>Goded</a:t>
            </a:r>
            <a:r>
              <a:rPr lang="it-IT" dirty="0"/>
              <a:t>, Emilio Mola, José </a:t>
            </a:r>
            <a:r>
              <a:rPr lang="it-IT" dirty="0" err="1"/>
              <a:t>Sanjurio</a:t>
            </a:r>
            <a:r>
              <a:rPr lang="it-IT" dirty="0"/>
              <a:t>], appoggiati da Hitler e Mussolini</a:t>
            </a:r>
          </a:p>
          <a:p>
            <a:r>
              <a:rPr lang="it-IT" dirty="0"/>
              <a:t>Nel giro di qualche settimana la Spagna viene spezzata a metà: le regioni nordoccidentali amministrate da una </a:t>
            </a:r>
            <a:r>
              <a:rPr lang="it-IT" b="1" dirty="0"/>
              <a:t>Giunta di difesa nazionale </a:t>
            </a:r>
            <a:r>
              <a:rPr lang="it-IT" dirty="0"/>
              <a:t>guidata dal generalissimo Franco; i territori controllati dalla </a:t>
            </a:r>
            <a:r>
              <a:rPr lang="it-IT" b="1" dirty="0"/>
              <a:t>Repubblica</a:t>
            </a:r>
            <a:r>
              <a:rPr lang="it-IT" dirty="0"/>
              <a:t> (Asturie, Catalogna, Paesi Baschi, Castiglia orientale), sostenuti dal governo legittimo, dalle migliaia di volontari accorsi in sua difesa da ogni parte del paese e del mondo</a:t>
            </a:r>
          </a:p>
        </p:txBody>
      </p:sp>
    </p:spTree>
    <p:extLst>
      <p:ext uri="{BB962C8B-B14F-4D97-AF65-F5344CB8AC3E}">
        <p14:creationId xmlns:p14="http://schemas.microsoft.com/office/powerpoint/2010/main" val="32132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rima-agosto-settembre-1936-e-dopo-novembre-19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71" b="-16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48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b="1" dirty="0"/>
              <a:t>Fronte nazionalista</a:t>
            </a:r>
            <a:r>
              <a:rPr lang="it-IT" dirty="0"/>
              <a:t>: coesione e disciplina interna; autorità del capo e partito unico (Falange); ideologia corporativa di matrice fascista (</a:t>
            </a:r>
            <a:r>
              <a:rPr lang="it-IT" dirty="0" err="1"/>
              <a:t>Fuero</a:t>
            </a:r>
            <a:r>
              <a:rPr lang="it-IT" dirty="0"/>
              <a:t> del </a:t>
            </a:r>
            <a:r>
              <a:rPr lang="it-IT" dirty="0" err="1"/>
              <a:t>Trabajo</a:t>
            </a:r>
            <a:r>
              <a:rPr lang="it-IT" dirty="0"/>
              <a:t>, marzo 1938)</a:t>
            </a:r>
          </a:p>
          <a:p>
            <a:pPr algn="just"/>
            <a:r>
              <a:rPr lang="it-IT" b="1" dirty="0"/>
              <a:t>Fronte repubblicano</a:t>
            </a:r>
            <a:r>
              <a:rPr lang="it-IT" dirty="0"/>
              <a:t>: profonde divisioni interne, che si sommano alla frammentazione dei governi locali, malgrado la formazione di un governo organico di Fronte popolare presieduto dal socialista Largo </a:t>
            </a:r>
            <a:r>
              <a:rPr lang="it-IT" dirty="0" err="1"/>
              <a:t>Caballero</a:t>
            </a:r>
            <a:r>
              <a:rPr lang="it-IT" dirty="0"/>
              <a:t> (settembre 1936)</a:t>
            </a:r>
          </a:p>
          <a:p>
            <a:pPr algn="just">
              <a:buFont typeface="Wingdings" charset="0"/>
              <a:buChar char="Ø"/>
            </a:pPr>
            <a:r>
              <a:rPr lang="it-IT" dirty="0"/>
              <a:t>‘guerra civile nella guerra civile’ (</a:t>
            </a:r>
            <a:r>
              <a:rPr lang="it-IT" b="1" dirty="0"/>
              <a:t>Barcellona, maggio 1937</a:t>
            </a:r>
            <a:r>
              <a:rPr lang="it-IT" dirty="0"/>
              <a:t>)</a:t>
            </a:r>
          </a:p>
          <a:p>
            <a:pPr algn="just">
              <a:buFontTx/>
              <a:buChar char="•"/>
            </a:pPr>
            <a:r>
              <a:rPr lang="it-IT" b="1" dirty="0"/>
              <a:t>maggio 1937</a:t>
            </a:r>
            <a:r>
              <a:rPr lang="it-IT" dirty="0"/>
              <a:t>: governo </a:t>
            </a:r>
            <a:r>
              <a:rPr lang="it-IT" dirty="0" err="1"/>
              <a:t>Négrin</a:t>
            </a:r>
            <a:r>
              <a:rPr lang="it-IT" dirty="0"/>
              <a:t> (rallenta le riforme per rafforzare lo sforzo bellico)</a:t>
            </a:r>
          </a:p>
          <a:p>
            <a:pPr algn="just"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99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2 agosto 1936</a:t>
            </a:r>
            <a:r>
              <a:rPr lang="it-IT" dirty="0"/>
              <a:t>: patto di non intervento e politica di appeasement</a:t>
            </a:r>
          </a:p>
          <a:p>
            <a:r>
              <a:rPr lang="it-IT" b="1" dirty="0"/>
              <a:t>26 aprile 1937</a:t>
            </a:r>
            <a:r>
              <a:rPr lang="it-IT" dirty="0"/>
              <a:t>: bombardamento di Guernica</a:t>
            </a:r>
          </a:p>
          <a:p>
            <a:r>
              <a:rPr lang="it-IT" b="1" dirty="0"/>
              <a:t>26 gennaio 1939</a:t>
            </a:r>
            <a:r>
              <a:rPr lang="it-IT" dirty="0"/>
              <a:t>: cade Barcellona</a:t>
            </a:r>
          </a:p>
          <a:p>
            <a:r>
              <a:rPr lang="it-IT" b="1" dirty="0"/>
              <a:t>28 marzo 1939</a:t>
            </a:r>
            <a:r>
              <a:rPr lang="it-IT" dirty="0"/>
              <a:t>: cade Madrid</a:t>
            </a:r>
          </a:p>
          <a:p>
            <a:pPr algn="just"/>
            <a:r>
              <a:rPr lang="it-IT" b="1" dirty="0"/>
              <a:t>1° aprile 1939</a:t>
            </a:r>
            <a:r>
              <a:rPr lang="it-IT" dirty="0"/>
              <a:t>: ha ufficialmente inizio la dittatura di Francisco Franco (che soggiogherà la Spagna fino alla morte del caudillo, avvenuta il 20 novembre 1975)</a:t>
            </a:r>
          </a:p>
        </p:txBody>
      </p:sp>
    </p:spTree>
    <p:extLst>
      <p:ext uri="{BB962C8B-B14F-4D97-AF65-F5344CB8AC3E}">
        <p14:creationId xmlns:p14="http://schemas.microsoft.com/office/powerpoint/2010/main" val="33399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fenomeno dei volontari internazionali (George Mosse)</a:t>
            </a:r>
          </a:p>
          <a:p>
            <a:r>
              <a:rPr lang="it-IT" dirty="0"/>
              <a:t>le divisioni internazionali che si sovrappongono a quelle interne</a:t>
            </a:r>
          </a:p>
          <a:p>
            <a:r>
              <a:rPr lang="it-IT" dirty="0"/>
              <a:t>i bombardamenti</a:t>
            </a:r>
          </a:p>
          <a:p>
            <a:r>
              <a:rPr lang="it-IT" dirty="0"/>
              <a:t>il surplus di violenza della guerra civile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93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Brigate internazionali</a:t>
            </a:r>
          </a:p>
        </p:txBody>
      </p:sp>
      <p:pic>
        <p:nvPicPr>
          <p:cNvPr id="4" name="Segnaposto contenuto 3" descr="brig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0" r="-18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7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Robert Capa, Miliziano</a:t>
            </a:r>
          </a:p>
        </p:txBody>
      </p:sp>
      <p:pic>
        <p:nvPicPr>
          <p:cNvPr id="4" name="Segnaposto contenuto 3" descr="22.jpg_21032710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4" r="-18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302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Pablo Picasso, Guernica</a:t>
            </a:r>
          </a:p>
        </p:txBody>
      </p:sp>
      <p:pic>
        <p:nvPicPr>
          <p:cNvPr id="4" name="Segnaposto contenuto 3" descr="77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" b="-1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793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Guernica, bombardamenti</a:t>
            </a:r>
          </a:p>
        </p:txBody>
      </p:sp>
      <p:pic>
        <p:nvPicPr>
          <p:cNvPr id="4" name="Segnaposto contenuto 3" descr="128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9" r="-16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7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crisi della sicurezza collettiva (1929-1931)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•"/>
            </a:pPr>
            <a:r>
              <a:rPr lang="it-IT" dirty="0"/>
              <a:t>1929: Grande depressione mette in crisi l’illusione della sicurezza collettiva</a:t>
            </a:r>
          </a:p>
          <a:p>
            <a:pPr algn="just">
              <a:buFontTx/>
              <a:buChar char="•"/>
            </a:pPr>
            <a:r>
              <a:rPr lang="it-IT" b="1" dirty="0"/>
              <a:t>1931</a:t>
            </a:r>
            <a:r>
              <a:rPr lang="it-IT" dirty="0"/>
              <a:t>: </a:t>
            </a:r>
            <a:r>
              <a:rPr lang="it-IT" u="sng" dirty="0"/>
              <a:t>aggressione giapponese alla Manciuria</a:t>
            </a:r>
          </a:p>
          <a:p>
            <a:pPr algn="just">
              <a:buFontTx/>
              <a:buChar char="•"/>
            </a:pPr>
            <a:r>
              <a:rPr lang="it-IT" b="1" dirty="0"/>
              <a:t>1933</a:t>
            </a:r>
            <a:r>
              <a:rPr lang="it-IT" dirty="0"/>
              <a:t>: </a:t>
            </a:r>
            <a:r>
              <a:rPr lang="it-IT" u="sng" dirty="0"/>
              <a:t>il Giappone esce dalla Società delle nazioni</a:t>
            </a:r>
          </a:p>
        </p:txBody>
      </p:sp>
    </p:spTree>
    <p:extLst>
      <p:ext uri="{BB962C8B-B14F-4D97-AF65-F5344CB8AC3E}">
        <p14:creationId xmlns:p14="http://schemas.microsoft.com/office/powerpoint/2010/main" val="66253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uerto_bombarde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9" r="-24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05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Verso la seconda guerra mondiale (1933-1939)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marzo 1938</a:t>
            </a:r>
            <a:r>
              <a:rPr lang="it-IT" dirty="0"/>
              <a:t>: Anschluss</a:t>
            </a:r>
          </a:p>
          <a:p>
            <a:r>
              <a:rPr lang="it-IT" b="1" dirty="0"/>
              <a:t>settembre 1938</a:t>
            </a:r>
            <a:r>
              <a:rPr lang="it-IT" dirty="0"/>
              <a:t>: Conferenza di Monaco</a:t>
            </a:r>
          </a:p>
          <a:p>
            <a:r>
              <a:rPr lang="it-IT" b="1" dirty="0"/>
              <a:t>agosto 1939</a:t>
            </a:r>
            <a:r>
              <a:rPr lang="it-IT" dirty="0"/>
              <a:t>: patto </a:t>
            </a:r>
            <a:r>
              <a:rPr lang="it-IT" dirty="0" err="1"/>
              <a:t>Ribbentrop</a:t>
            </a:r>
            <a:r>
              <a:rPr lang="it-IT" dirty="0"/>
              <a:t>-Molotov</a:t>
            </a:r>
          </a:p>
        </p:txBody>
      </p:sp>
    </p:spTree>
    <p:extLst>
      <p:ext uri="{BB962C8B-B14F-4D97-AF65-F5344CB8AC3E}">
        <p14:creationId xmlns:p14="http://schemas.microsoft.com/office/powerpoint/2010/main" val="56533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Manciuria</a:t>
            </a:r>
          </a:p>
        </p:txBody>
      </p:sp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5" b="-3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59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6" r="-15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756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Man-</a:t>
            </a:r>
            <a:r>
              <a:rPr lang="it-IT" dirty="0" err="1"/>
              <a:t>chu</a:t>
            </a:r>
            <a:r>
              <a:rPr lang="it-IT" dirty="0"/>
              <a:t>-</a:t>
            </a:r>
            <a:r>
              <a:rPr lang="it-IT" dirty="0" err="1"/>
              <a:t>kuo</a:t>
            </a:r>
            <a:endParaRPr lang="it-IT" dirty="0"/>
          </a:p>
        </p:txBody>
      </p:sp>
      <p:pic>
        <p:nvPicPr>
          <p:cNvPr id="4" name="Segnaposto contenuto 3" descr="transsib-manchukuo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21" r="-18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60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Verso la seconda guerra mondiale (1933-1939)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1933</a:t>
            </a:r>
            <a:r>
              <a:rPr lang="it-IT" dirty="0"/>
              <a:t>: Hitler cancelliere del Reich</a:t>
            </a:r>
          </a:p>
          <a:p>
            <a:r>
              <a:rPr lang="it-IT" b="1" dirty="0"/>
              <a:t>1934</a:t>
            </a:r>
            <a:r>
              <a:rPr lang="it-IT" dirty="0"/>
              <a:t>: la Germania esce dalla Società delle nazioni</a:t>
            </a:r>
          </a:p>
          <a:p>
            <a:r>
              <a:rPr lang="it-IT" b="1" dirty="0"/>
              <a:t>1935</a:t>
            </a:r>
            <a:r>
              <a:rPr lang="it-IT" dirty="0"/>
              <a:t>: plebiscito della Saar (riunificazione entro lo stesso territorio nazionale di tutti i tedeschi)</a:t>
            </a:r>
          </a:p>
          <a:p>
            <a:r>
              <a:rPr lang="it-IT" b="1" dirty="0"/>
              <a:t>1935</a:t>
            </a:r>
            <a:r>
              <a:rPr lang="it-IT" dirty="0"/>
              <a:t>: ripristino della coscrizione obbligatoria</a:t>
            </a:r>
          </a:p>
          <a:p>
            <a:r>
              <a:rPr lang="it-IT" b="1" dirty="0"/>
              <a:t>1935-1936</a:t>
            </a:r>
            <a:r>
              <a:rPr lang="it-IT" dirty="0"/>
              <a:t>: guerra d’Etiopia</a:t>
            </a:r>
          </a:p>
          <a:p>
            <a:r>
              <a:rPr lang="it-IT" b="1" dirty="0"/>
              <a:t>1936</a:t>
            </a:r>
            <a:r>
              <a:rPr lang="it-IT" dirty="0"/>
              <a:t>: rimilitarizzazione della Renania</a:t>
            </a:r>
          </a:p>
          <a:p>
            <a:r>
              <a:rPr lang="it-IT" b="1" dirty="0"/>
              <a:t>novembre 1936</a:t>
            </a:r>
            <a:r>
              <a:rPr lang="it-IT" dirty="0"/>
              <a:t>: asse Roma-Berlino e patto anti-</a:t>
            </a:r>
            <a:r>
              <a:rPr lang="it-IT" dirty="0" err="1"/>
              <a:t>Comintern</a:t>
            </a:r>
            <a:endParaRPr lang="it-IT" dirty="0"/>
          </a:p>
          <a:p>
            <a:r>
              <a:rPr lang="it-IT" b="1" dirty="0"/>
              <a:t>1936-1939</a:t>
            </a:r>
            <a:r>
              <a:rPr lang="it-IT" dirty="0"/>
              <a:t>: guerra civile spagnola</a:t>
            </a:r>
          </a:p>
        </p:txBody>
      </p:sp>
    </p:spTree>
    <p:extLst>
      <p:ext uri="{BB962C8B-B14F-4D97-AF65-F5344CB8AC3E}">
        <p14:creationId xmlns:p14="http://schemas.microsoft.com/office/powerpoint/2010/main" val="166828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Guerra civile spagnola (1936-1939)</a:t>
            </a:r>
          </a:p>
        </p:txBody>
      </p:sp>
    </p:spTree>
    <p:extLst>
      <p:ext uri="{BB962C8B-B14F-4D97-AF65-F5344CB8AC3E}">
        <p14:creationId xmlns:p14="http://schemas.microsoft.com/office/powerpoint/2010/main" val="266975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1923-1930</a:t>
            </a:r>
            <a:r>
              <a:rPr lang="it-IT" dirty="0"/>
              <a:t>: dittatura di Primo de Rivera</a:t>
            </a:r>
          </a:p>
          <a:p>
            <a:pPr algn="just"/>
            <a:r>
              <a:rPr lang="it-IT" b="1" dirty="0"/>
              <a:t>12 aprile 1931</a:t>
            </a:r>
            <a:r>
              <a:rPr lang="it-IT" dirty="0"/>
              <a:t>: elezioni amministrative e sconfitta dei partiti monarchici. Alfonso XIII abdica ed espatria</a:t>
            </a:r>
          </a:p>
          <a:p>
            <a:pPr algn="just"/>
            <a:r>
              <a:rPr lang="it-IT" b="1" dirty="0"/>
              <a:t>14 aprile 1931</a:t>
            </a:r>
            <a:r>
              <a:rPr lang="it-IT" dirty="0"/>
              <a:t>: proclamazione della Repubblica. Governo di coalizione repubblicano-socialista guidato da Manuel </a:t>
            </a:r>
            <a:r>
              <a:rPr lang="it-IT" dirty="0" err="1"/>
              <a:t>Azana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&gt; tentativo di ridimensionare i poteri forti della Spagna tradizionale: gerarchia ecclesiastica, esercito, aristocrazia terriera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485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Costituzione (</a:t>
            </a:r>
            <a:r>
              <a:rPr lang="it-IT" b="1" dirty="0"/>
              <a:t>9 dicembre 1931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r>
              <a:rPr lang="it-IT" dirty="0"/>
              <a:t>Statuto autonomo di Catalogna e forme di autogoverno nelle province basche</a:t>
            </a:r>
          </a:p>
          <a:p>
            <a:pPr>
              <a:buFontTx/>
              <a:buChar char="-"/>
            </a:pPr>
            <a:r>
              <a:rPr lang="it-IT" dirty="0"/>
              <a:t>Riforma agraria (</a:t>
            </a:r>
            <a:r>
              <a:rPr lang="it-IT" b="1" dirty="0"/>
              <a:t>settembre 1932</a:t>
            </a:r>
            <a:r>
              <a:rPr lang="it-IT" dirty="0"/>
              <a:t>)</a:t>
            </a:r>
          </a:p>
          <a:p>
            <a:pPr>
              <a:buFontTx/>
              <a:buChar char="•"/>
            </a:pPr>
            <a:r>
              <a:rPr lang="it-IT" b="1" dirty="0"/>
              <a:t>agosto 1932</a:t>
            </a:r>
            <a:r>
              <a:rPr lang="it-IT" dirty="0"/>
              <a:t>: tentativo di colpo di Stato del generale </a:t>
            </a:r>
            <a:r>
              <a:rPr lang="it-IT" dirty="0" err="1"/>
              <a:t>Sanjurio</a:t>
            </a:r>
            <a:endParaRPr lang="it-IT" dirty="0"/>
          </a:p>
          <a:p>
            <a:pPr>
              <a:buFontTx/>
              <a:buChar char="•"/>
            </a:pPr>
            <a:r>
              <a:rPr lang="it-IT" b="1" dirty="0"/>
              <a:t>gennaio 1933</a:t>
            </a:r>
            <a:r>
              <a:rPr lang="it-IT" dirty="0"/>
              <a:t>: scioperi promossi dal sindacato anarchico CNT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5196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578</Words>
  <Application>Microsoft Macintosh PowerPoint</Application>
  <PresentationFormat>Presentazione su schermo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di Office</vt:lpstr>
      <vt:lpstr>Presentazione standard di PowerPoint</vt:lpstr>
      <vt:lpstr>La crisi della sicurezza collettiva (1929-1931)</vt:lpstr>
      <vt:lpstr>Manciuria</vt:lpstr>
      <vt:lpstr>Presentazione standard di PowerPoint</vt:lpstr>
      <vt:lpstr>Man-chu-kuo</vt:lpstr>
      <vt:lpstr>Verso la seconda guerra mondiale (1933-1939)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Brigate internazionali</vt:lpstr>
      <vt:lpstr>Robert Capa, Miliziano</vt:lpstr>
      <vt:lpstr>Pablo Picasso, Guernica</vt:lpstr>
      <vt:lpstr>Guernica, bombardamenti</vt:lpstr>
      <vt:lpstr>Presentazione standard di PowerPoint</vt:lpstr>
      <vt:lpstr>Verso la seconda guerra mondiale (1933-1939)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9</cp:revision>
  <dcterms:created xsi:type="dcterms:W3CDTF">2015-04-08T16:57:11Z</dcterms:created>
  <dcterms:modified xsi:type="dcterms:W3CDTF">2021-11-15T10:08:56Z</dcterms:modified>
</cp:coreProperties>
</file>