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35" r:id="rId2"/>
    <p:sldId id="353" r:id="rId3"/>
    <p:sldId id="405" r:id="rId4"/>
    <p:sldId id="354" r:id="rId5"/>
    <p:sldId id="355" r:id="rId6"/>
    <p:sldId id="404" r:id="rId7"/>
    <p:sldId id="400" r:id="rId8"/>
    <p:sldId id="401" r:id="rId9"/>
    <p:sldId id="402" r:id="rId10"/>
    <p:sldId id="406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/>
    <p:restoredTop sz="95781"/>
  </p:normalViewPr>
  <p:slideViewPr>
    <p:cSldViewPr snapToGrid="0">
      <p:cViewPr varScale="1">
        <p:scale>
          <a:sx n="85" d="100"/>
          <a:sy n="85" d="100"/>
        </p:scale>
        <p:origin x="208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566F5-E7B7-508C-18D6-92082A8B8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8852731-9E96-214D-8AAF-60D2CB4A6F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2E95080-9CCC-2535-E298-380E123CD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853C29-969B-2B08-056E-61F36DEA36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3987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78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973F-C9B1-CFB3-4676-38E8F2650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789660A-9ED7-6967-3F19-63C9F19AA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0AF944-203B-9FE6-B5B3-832D51D114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BC5AF1-4755-9C1C-A9C1-5A96F34963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466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631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456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AD572-458D-ABA9-15CD-5DA31E487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68D942B-EF89-5FDA-A450-4F16D7687A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2A10F708-E630-7F75-BA48-98BAE2F706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45D8E9-2249-0CE8-27CE-7244CB8644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2561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271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2648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070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11 maggio 2026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11/05/26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Uso della forza</a:t>
            </a:r>
          </a:p>
          <a:p>
            <a:pPr marL="0" indent="0">
              <a:buNone/>
            </a:pPr>
            <a:r>
              <a:rPr lang="it-IT" sz="6000" dirty="0"/>
              <a:t>e sicurezza collettiva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04D047-7E38-D57E-1A54-AC1071E4E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D085D81-95DC-E78D-E798-07CB5FC8C3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E0CD711-C8B4-D118-EC9D-7E6AEBDA2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83CF8F05-545A-2692-CC43-94A4536F1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493098-47DB-C3BB-CD9D-A421BBD74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77998"/>
            <a:ext cx="10515600" cy="569896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it-IT" sz="4800" i="1" dirty="0"/>
          </a:p>
          <a:p>
            <a:pPr marL="0" indent="0" algn="ctr">
              <a:buNone/>
            </a:pPr>
            <a:endParaRPr lang="it-IT" sz="4800" i="1" dirty="0"/>
          </a:p>
          <a:p>
            <a:pPr marL="742950" indent="-742950" algn="ctr">
              <a:buAutoNum type="arabicPeriod"/>
            </a:pPr>
            <a:r>
              <a:rPr lang="it-IT" sz="4800" dirty="0"/>
              <a:t>Autorizzazioni all’uso della forza</a:t>
            </a:r>
          </a:p>
          <a:p>
            <a:pPr marL="742950" indent="-742950" algn="ctr">
              <a:buAutoNum type="arabicPeriod"/>
            </a:pPr>
            <a:endParaRPr lang="it-IT" sz="4800" dirty="0"/>
          </a:p>
          <a:p>
            <a:pPr marL="742950" indent="-742950" algn="ctr">
              <a:buAutoNum type="arabicPeriod"/>
            </a:pPr>
            <a:r>
              <a:rPr lang="it-IT" sz="4800" i="1" dirty="0"/>
              <a:t>Peacekeeping </a:t>
            </a:r>
            <a:r>
              <a:rPr lang="it-IT" sz="4800" dirty="0"/>
              <a:t>e </a:t>
            </a:r>
            <a:r>
              <a:rPr lang="it-IT" sz="4800" i="1" dirty="0"/>
              <a:t>peace </a:t>
            </a:r>
            <a:r>
              <a:rPr lang="it-IT" sz="4800" i="1" dirty="0" err="1"/>
              <a:t>enforcing</a:t>
            </a:r>
            <a:endParaRPr lang="it-IT" sz="4800" i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BCDD353-CC64-71D2-F271-E7EC91783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02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77998"/>
            <a:ext cx="10515600" cy="569896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it-IT" sz="4800" i="1" dirty="0"/>
          </a:p>
          <a:p>
            <a:pPr marL="0" indent="0" algn="ctr">
              <a:buNone/>
            </a:pPr>
            <a:r>
              <a:rPr lang="it-IT" sz="4800" i="1" dirty="0"/>
              <a:t>ius ad bellum</a:t>
            </a:r>
          </a:p>
          <a:p>
            <a:pPr marL="0" indent="0" algn="ctr">
              <a:buNone/>
            </a:pPr>
            <a:endParaRPr lang="it-IT" sz="4800" i="1" dirty="0"/>
          </a:p>
          <a:p>
            <a:pPr marL="0" indent="0" algn="ctr">
              <a:buNone/>
            </a:pPr>
            <a:r>
              <a:rPr lang="it-IT" sz="4800" dirty="0"/>
              <a:t>vs</a:t>
            </a:r>
          </a:p>
          <a:p>
            <a:pPr marL="0" indent="0" algn="ctr">
              <a:buNone/>
            </a:pPr>
            <a:endParaRPr lang="it-IT" sz="4800" dirty="0"/>
          </a:p>
          <a:p>
            <a:pPr marL="0" indent="0" algn="ctr">
              <a:buNone/>
            </a:pPr>
            <a:r>
              <a:rPr lang="it-IT" sz="4800" i="1" dirty="0"/>
              <a:t>ius in bello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47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FA2CF8-03D0-15F8-6BA6-F09686433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8EC540B-4735-38B6-4784-8F21DC49E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F348D0B-7555-BB6F-DB44-1BC90C40F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4E0A2C89-1D73-5894-DC54-030D462A2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99EF7B-CAEB-074E-9F1E-D0C5F2526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Tutti i Membri si asterranno nelle loro relazioni internazionali dalla </a:t>
            </a:r>
            <a:r>
              <a:rPr lang="it-IT" sz="4400" b="1" dirty="0"/>
              <a:t>minaccia o dall’uso della forza</a:t>
            </a:r>
            <a:r>
              <a:rPr lang="it-IT" sz="4400" dirty="0"/>
              <a:t> contro l'integrità territoriale o l'indipendenza politica di qualsiasi Stato, o in qualsiasi altro modo incompatibile con gli scopi delle Nazioni Unite.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BC73CC-5626-5266-876E-3CFA4F26F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81704F-4629-5497-3F44-6EC5A481DF04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2, paragrafo 4</a:t>
            </a:r>
          </a:p>
        </p:txBody>
      </p:sp>
    </p:spTree>
    <p:extLst>
      <p:ext uri="{BB962C8B-B14F-4D97-AF65-F5344CB8AC3E}">
        <p14:creationId xmlns:p14="http://schemas.microsoft.com/office/powerpoint/2010/main" val="66929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 err="1"/>
              <a:t>Nessuna</a:t>
            </a:r>
            <a:r>
              <a:rPr lang="en-US" sz="4400" dirty="0"/>
              <a:t> </a:t>
            </a:r>
            <a:r>
              <a:rPr lang="en-US" sz="4400" dirty="0" err="1"/>
              <a:t>disposizione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Carta </a:t>
            </a:r>
            <a:r>
              <a:rPr lang="en-US" sz="4400" dirty="0" err="1"/>
              <a:t>pregiudica</a:t>
            </a:r>
            <a:r>
              <a:rPr lang="en-US" sz="4400" dirty="0"/>
              <a:t> il </a:t>
            </a:r>
            <a:r>
              <a:rPr lang="en-US" sz="4400" b="1" dirty="0" err="1"/>
              <a:t>diritto</a:t>
            </a:r>
            <a:r>
              <a:rPr lang="en-US" sz="4400" b="1" dirty="0"/>
              <a:t> </a:t>
            </a:r>
            <a:r>
              <a:rPr lang="en-US" sz="4400" b="1" dirty="0" err="1"/>
              <a:t>naturale</a:t>
            </a:r>
            <a:r>
              <a:rPr lang="en-US" sz="4400" b="1" dirty="0"/>
              <a:t> </a:t>
            </a:r>
            <a:r>
              <a:rPr lang="en-US" sz="4400" b="1" dirty="0" err="1"/>
              <a:t>alla</a:t>
            </a:r>
            <a:r>
              <a:rPr lang="en-US" sz="4400" b="1" dirty="0"/>
              <a:t> </a:t>
            </a:r>
            <a:r>
              <a:rPr lang="en-US" sz="4400" b="1" dirty="0" err="1"/>
              <a:t>legittima</a:t>
            </a:r>
            <a:r>
              <a:rPr lang="en-US" sz="4400" b="1" dirty="0"/>
              <a:t> </a:t>
            </a:r>
            <a:r>
              <a:rPr lang="en-US" sz="4400" b="1" dirty="0" err="1"/>
              <a:t>difesa</a:t>
            </a:r>
            <a:r>
              <a:rPr lang="en-US" sz="4400" b="1" dirty="0"/>
              <a:t>, </a:t>
            </a:r>
            <a:r>
              <a:rPr lang="en-US" sz="4400" b="1" dirty="0" err="1"/>
              <a:t>individuale</a:t>
            </a:r>
            <a:r>
              <a:rPr lang="en-US" sz="4400" b="1" dirty="0"/>
              <a:t> o </a:t>
            </a:r>
            <a:r>
              <a:rPr lang="en-US" sz="4400" b="1" dirty="0" err="1"/>
              <a:t>collettiva</a:t>
            </a:r>
            <a:r>
              <a:rPr lang="en-US" sz="4400" b="1" dirty="0"/>
              <a:t>, in </a:t>
            </a:r>
            <a:r>
              <a:rPr lang="en-US" sz="4400" b="1" dirty="0" err="1"/>
              <a:t>caso</a:t>
            </a:r>
            <a:r>
              <a:rPr lang="en-US" sz="4400" b="1" dirty="0"/>
              <a:t> di </a:t>
            </a:r>
            <a:r>
              <a:rPr lang="en-US" sz="4400" b="1" dirty="0" err="1"/>
              <a:t>attacco</a:t>
            </a:r>
            <a:r>
              <a:rPr lang="en-US" sz="4400" b="1" dirty="0"/>
              <a:t> </a:t>
            </a:r>
            <a:r>
              <a:rPr lang="en-US" sz="4400" b="1" dirty="0" err="1"/>
              <a:t>armato</a:t>
            </a:r>
            <a:r>
              <a:rPr lang="en-US" sz="4400" b="1" dirty="0"/>
              <a:t> </a:t>
            </a:r>
            <a:r>
              <a:rPr lang="en-US" sz="4400" dirty="0" err="1"/>
              <a:t>contro</a:t>
            </a:r>
            <a:r>
              <a:rPr lang="en-US" sz="4400" dirty="0"/>
              <a:t> un </a:t>
            </a:r>
            <a:r>
              <a:rPr lang="en-US" sz="4400" dirty="0" err="1"/>
              <a:t>Membro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 [...]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51</a:t>
            </a:r>
          </a:p>
        </p:txBody>
      </p:sp>
    </p:spTree>
    <p:extLst>
      <p:ext uri="{BB962C8B-B14F-4D97-AF65-F5344CB8AC3E}">
        <p14:creationId xmlns:p14="http://schemas.microsoft.com/office/powerpoint/2010/main" val="3939873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895850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just"/>
            <a:endParaRPr lang="it-IT" sz="4400" dirty="0"/>
          </a:p>
          <a:p>
            <a:pPr algn="just"/>
            <a:r>
              <a:rPr lang="it-IT" sz="4400" dirty="0"/>
              <a:t>«sarà necessario distinguere </a:t>
            </a:r>
            <a:r>
              <a:rPr lang="it-IT" sz="4400" b="1" dirty="0"/>
              <a:t>le forme più gravi dell’uso della forza (quelle che costituiscono un attacco armato)</a:t>
            </a:r>
            <a:r>
              <a:rPr lang="it-IT" sz="4400" dirty="0"/>
              <a:t> da altre forme meno gravi</a:t>
            </a:r>
            <a:r>
              <a:rPr lang="en-US" sz="4400" dirty="0"/>
              <a:t>» (par. 191)</a:t>
            </a:r>
          </a:p>
          <a:p>
            <a:pPr algn="just"/>
            <a:endParaRPr lang="en-US" sz="4400" dirty="0"/>
          </a:p>
          <a:p>
            <a:pPr algn="just"/>
            <a:r>
              <a:rPr lang="en-US" sz="4400" dirty="0"/>
              <a:t>«la </a:t>
            </a:r>
            <a:r>
              <a:rPr lang="en-US" sz="4400" dirty="0" err="1"/>
              <a:t>legittimità</a:t>
            </a:r>
            <a:r>
              <a:rPr lang="en-US" sz="4400" dirty="0"/>
              <a:t> della </a:t>
            </a:r>
            <a:r>
              <a:rPr lang="en-US" sz="4400" dirty="0" err="1"/>
              <a:t>risposta</a:t>
            </a:r>
            <a:r>
              <a:rPr lang="en-US" sz="4400" dirty="0"/>
              <a:t> </a:t>
            </a:r>
            <a:r>
              <a:rPr lang="en-US" sz="4400" dirty="0" err="1"/>
              <a:t>all’attacco</a:t>
            </a:r>
            <a:r>
              <a:rPr lang="en-US" sz="4400" dirty="0"/>
              <a:t> </a:t>
            </a:r>
            <a:r>
              <a:rPr lang="en-US" sz="4400" dirty="0" err="1"/>
              <a:t>dipende</a:t>
            </a:r>
            <a:r>
              <a:rPr lang="en-US" sz="4400" dirty="0"/>
              <a:t> dal rispetto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b="1" dirty="0" err="1"/>
              <a:t>criteri</a:t>
            </a:r>
            <a:r>
              <a:rPr lang="en-US" sz="4400" b="1" dirty="0"/>
              <a:t> di </a:t>
            </a:r>
            <a:r>
              <a:rPr lang="en-US" sz="4400" b="1" dirty="0" err="1"/>
              <a:t>necessità</a:t>
            </a:r>
            <a:r>
              <a:rPr lang="en-US" sz="4400" b="1" dirty="0"/>
              <a:t> e di </a:t>
            </a:r>
            <a:r>
              <a:rPr lang="en-US" sz="4400" b="1" dirty="0" err="1"/>
              <a:t>proporzionalità</a:t>
            </a:r>
            <a:r>
              <a:rPr lang="en-US" sz="4400" b="1" dirty="0"/>
              <a:t> </a:t>
            </a:r>
            <a:r>
              <a:rPr lang="en-US" sz="4400" dirty="0"/>
              <a:t>delle </a:t>
            </a:r>
            <a:r>
              <a:rPr lang="en-US" sz="4400" dirty="0" err="1"/>
              <a:t>misure</a:t>
            </a:r>
            <a:r>
              <a:rPr lang="en-US" sz="4400" dirty="0"/>
              <a:t> </a:t>
            </a:r>
            <a:r>
              <a:rPr lang="en-US" sz="4400" dirty="0" err="1"/>
              <a:t>adottate</a:t>
            </a:r>
            <a:r>
              <a:rPr lang="en-US" sz="4400" dirty="0"/>
              <a:t> in </a:t>
            </a:r>
            <a:r>
              <a:rPr lang="en-US" sz="4400" dirty="0" err="1"/>
              <a:t>legittima</a:t>
            </a:r>
            <a:r>
              <a:rPr lang="en-US" sz="4400" dirty="0"/>
              <a:t> </a:t>
            </a:r>
            <a:r>
              <a:rPr lang="en-US" sz="4400" dirty="0" err="1"/>
              <a:t>difesa</a:t>
            </a:r>
            <a:r>
              <a:rPr lang="en-US" sz="4400" dirty="0"/>
              <a:t>» (par. 194)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Nicaragua c. Stati Uniti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Sentenza della CIG del 1986</a:t>
            </a:r>
          </a:p>
        </p:txBody>
      </p:sp>
    </p:spTree>
    <p:extLst>
      <p:ext uri="{BB962C8B-B14F-4D97-AF65-F5344CB8AC3E}">
        <p14:creationId xmlns:p14="http://schemas.microsoft.com/office/powerpoint/2010/main" val="2306645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E82707-6818-2DDC-5D6F-AD963AE5B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7537C0D-B410-5C9F-FDB3-B5BBC9A4E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9E6C7D5-C4BD-D66D-9E43-34AF75CB5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B8E4582A-DD11-C6E2-5E64-890E573BE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481859-09C0-9259-FF07-97AFA9C173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04420"/>
            <a:ext cx="10515600" cy="5072543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742950" indent="-742950" algn="just">
              <a:buAutoNum type="arabicPeriod"/>
            </a:pPr>
            <a:endParaRPr lang="en-US" sz="4400" dirty="0"/>
          </a:p>
          <a:p>
            <a:pPr marL="742950" indent="-742950" algn="just">
              <a:buAutoNum type="arabicPeriod"/>
            </a:pPr>
            <a:r>
              <a:rPr lang="en-US" sz="4400" dirty="0" err="1"/>
              <a:t>Illegale</a:t>
            </a:r>
            <a:r>
              <a:rPr lang="en-US" sz="4400" dirty="0"/>
              <a:t> ma </a:t>
            </a:r>
            <a:r>
              <a:rPr lang="en-US" sz="4400" dirty="0" err="1"/>
              <a:t>legittima</a:t>
            </a:r>
            <a:endParaRPr lang="en-US" sz="4400" dirty="0"/>
          </a:p>
          <a:p>
            <a:pPr marL="742950" indent="-742950" algn="just">
              <a:buAutoNum type="arabicPeriod"/>
            </a:pPr>
            <a:endParaRPr lang="en-US" sz="4400" dirty="0"/>
          </a:p>
          <a:p>
            <a:pPr marL="742950" indent="-742950" algn="just">
              <a:buAutoNum type="arabicPeriod"/>
            </a:pPr>
            <a:r>
              <a:rPr lang="en-US" sz="4400" dirty="0" err="1"/>
              <a:t>Attacco</a:t>
            </a:r>
            <a:r>
              <a:rPr lang="en-US" sz="4400" dirty="0"/>
              <a:t> </a:t>
            </a:r>
            <a:r>
              <a:rPr lang="en-US" sz="4400" dirty="0" err="1"/>
              <a:t>imminente</a:t>
            </a:r>
            <a:endParaRPr lang="en-US" sz="4400" dirty="0"/>
          </a:p>
          <a:p>
            <a:pPr marL="742950" indent="-742950" algn="just">
              <a:buAutoNum type="arabicPeriod"/>
            </a:pPr>
            <a:endParaRPr lang="en-US" sz="4400" dirty="0"/>
          </a:p>
          <a:p>
            <a:pPr marL="742950" indent="-742950" algn="just">
              <a:buAutoNum type="arabicPeriod"/>
            </a:pPr>
            <a:r>
              <a:rPr lang="en-US" sz="4400" dirty="0" err="1"/>
              <a:t>Difesa</a:t>
            </a:r>
            <a:r>
              <a:rPr lang="en-US" sz="4400" dirty="0"/>
              <a:t> </a:t>
            </a:r>
            <a:r>
              <a:rPr lang="en-US" sz="4400" dirty="0" err="1"/>
              <a:t>intercettiva</a:t>
            </a:r>
            <a:r>
              <a:rPr lang="en-US" sz="4400" dirty="0"/>
              <a:t> (Y. </a:t>
            </a:r>
            <a:r>
              <a:rPr lang="en-US" sz="4400" dirty="0" err="1"/>
              <a:t>Dinstein</a:t>
            </a:r>
            <a:r>
              <a:rPr lang="en-US" sz="4400" dirty="0"/>
              <a:t>)</a:t>
            </a:r>
          </a:p>
          <a:p>
            <a:pPr marL="742950" indent="-742950" algn="just">
              <a:buAutoNum type="arabicPeriod"/>
            </a:pPr>
            <a:endParaRPr lang="en-US" sz="4400" dirty="0"/>
          </a:p>
          <a:p>
            <a:pPr marL="742950" indent="-742950" algn="just">
              <a:buAutoNum type="arabicPeriod"/>
            </a:pPr>
            <a:r>
              <a:rPr lang="en-US" sz="4400" dirty="0"/>
              <a:t>Ultima </a:t>
            </a:r>
            <a:r>
              <a:rPr lang="en-US" sz="4400" dirty="0" err="1"/>
              <a:t>finestra</a:t>
            </a:r>
            <a:r>
              <a:rPr lang="en-US" sz="4400" dirty="0"/>
              <a:t> di </a:t>
            </a:r>
            <a:r>
              <a:rPr lang="en-US" sz="4400" dirty="0" err="1"/>
              <a:t>opportunità</a:t>
            </a:r>
            <a:r>
              <a:rPr lang="en-US" sz="4400" dirty="0"/>
              <a:t> (M. Schmitt)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BAE7F4-C37F-F1CC-BBDC-86D303A19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72091CE-0C85-D1F4-A565-D4EC6EE068F2}"/>
              </a:ext>
            </a:extLst>
          </p:cNvPr>
          <p:cNvSpPr txBox="1"/>
          <p:nvPr/>
        </p:nvSpPr>
        <p:spPr>
          <a:xfrm>
            <a:off x="1415772" y="396534"/>
            <a:ext cx="93604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Legittima difesa preventiva?</a:t>
            </a:r>
          </a:p>
        </p:txBody>
      </p:sp>
    </p:spTree>
    <p:extLst>
      <p:ext uri="{BB962C8B-B14F-4D97-AF65-F5344CB8AC3E}">
        <p14:creationId xmlns:p14="http://schemas.microsoft.com/office/powerpoint/2010/main" val="3205413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Il </a:t>
            </a:r>
            <a:r>
              <a:rPr lang="en-US" sz="4400" dirty="0" err="1"/>
              <a:t>Consiglio</a:t>
            </a:r>
            <a:r>
              <a:rPr lang="en-US" sz="4400" dirty="0"/>
              <a:t> di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determinerà</a:t>
            </a:r>
            <a:r>
              <a:rPr lang="en-US" sz="4400" dirty="0"/>
              <a:t> </a:t>
            </a:r>
            <a:r>
              <a:rPr lang="en-US" sz="4400" dirty="0" err="1"/>
              <a:t>l'esistenza</a:t>
            </a:r>
            <a:r>
              <a:rPr lang="en-US" sz="4400" dirty="0"/>
              <a:t> di </a:t>
            </a:r>
            <a:r>
              <a:rPr lang="en-US" sz="4400" dirty="0" err="1"/>
              <a:t>qualsiasi</a:t>
            </a:r>
            <a:r>
              <a:rPr lang="en-US" sz="4400" dirty="0"/>
              <a:t> </a:t>
            </a:r>
            <a:r>
              <a:rPr lang="en-US" sz="4400" dirty="0" err="1"/>
              <a:t>minaccia</a:t>
            </a:r>
            <a:r>
              <a:rPr lang="en-US" sz="4400" dirty="0"/>
              <a:t> </a:t>
            </a:r>
            <a:r>
              <a:rPr lang="en-US" sz="4400" dirty="0" err="1"/>
              <a:t>alla</a:t>
            </a:r>
            <a:r>
              <a:rPr lang="en-US" sz="4400" dirty="0"/>
              <a:t> pace, di </a:t>
            </a:r>
            <a:r>
              <a:rPr lang="en-US" sz="4400" dirty="0" err="1"/>
              <a:t>violazione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pace o di un </a:t>
            </a:r>
            <a:r>
              <a:rPr lang="en-US" sz="4400" dirty="0" err="1"/>
              <a:t>atto</a:t>
            </a:r>
            <a:r>
              <a:rPr lang="en-US" sz="4400" dirty="0"/>
              <a:t> di </a:t>
            </a:r>
            <a:r>
              <a:rPr lang="en-US" sz="4400" dirty="0" err="1"/>
              <a:t>aggressione</a:t>
            </a:r>
            <a:r>
              <a:rPr lang="en-US" sz="4400" dirty="0"/>
              <a:t> e </a:t>
            </a:r>
            <a:r>
              <a:rPr lang="en-US" sz="4400" dirty="0" err="1"/>
              <a:t>formulerà</a:t>
            </a:r>
            <a:r>
              <a:rPr lang="en-US" sz="4400" dirty="0"/>
              <a:t> </a:t>
            </a:r>
            <a:r>
              <a:rPr lang="en-US" sz="4400" dirty="0" err="1"/>
              <a:t>raccomandazioni</a:t>
            </a:r>
            <a:r>
              <a:rPr lang="en-US" sz="4400" dirty="0"/>
              <a:t>, o </a:t>
            </a:r>
            <a:r>
              <a:rPr lang="en-US" sz="4400" dirty="0" err="1"/>
              <a:t>deciderà</a:t>
            </a:r>
            <a:r>
              <a:rPr lang="en-US" sz="4400" dirty="0"/>
              <a:t> </a:t>
            </a:r>
            <a:r>
              <a:rPr lang="en-US" sz="4400" dirty="0" err="1"/>
              <a:t>quali</a:t>
            </a:r>
            <a:r>
              <a:rPr lang="en-US" sz="4400" dirty="0"/>
              <a:t> </a:t>
            </a:r>
            <a:r>
              <a:rPr lang="en-US" sz="4400" dirty="0" err="1"/>
              <a:t>misure</a:t>
            </a:r>
            <a:r>
              <a:rPr lang="en-US" sz="4400" dirty="0"/>
              <a:t> </a:t>
            </a:r>
            <a:r>
              <a:rPr lang="en-US" sz="4400" dirty="0" err="1"/>
              <a:t>debbano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prese in </a:t>
            </a:r>
            <a:r>
              <a:rPr lang="en-US" sz="4400" dirty="0" err="1"/>
              <a:t>conformità</a:t>
            </a:r>
            <a:r>
              <a:rPr lang="en-US" sz="4400" dirty="0"/>
              <a:t> con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articoli</a:t>
            </a:r>
            <a:r>
              <a:rPr lang="en-US" sz="4400" dirty="0"/>
              <a:t> 41 e 42, per </a:t>
            </a:r>
            <a:r>
              <a:rPr lang="en-US" sz="4400" dirty="0" err="1"/>
              <a:t>mantenere</a:t>
            </a:r>
            <a:r>
              <a:rPr lang="en-US" sz="4400" dirty="0"/>
              <a:t> o </a:t>
            </a:r>
            <a:r>
              <a:rPr lang="en-US" sz="4400" dirty="0" err="1"/>
              <a:t>ristabilire</a:t>
            </a:r>
            <a:r>
              <a:rPr lang="en-US" sz="4400" dirty="0"/>
              <a:t> la pace e la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39</a:t>
            </a:r>
          </a:p>
        </p:txBody>
      </p:sp>
    </p:spTree>
    <p:extLst>
      <p:ext uri="{BB962C8B-B14F-4D97-AF65-F5344CB8AC3E}">
        <p14:creationId xmlns:p14="http://schemas.microsoft.com/office/powerpoint/2010/main" val="582142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Il </a:t>
            </a:r>
            <a:r>
              <a:rPr lang="en-US" sz="4400" dirty="0" err="1"/>
              <a:t>Consiglio</a:t>
            </a:r>
            <a:r>
              <a:rPr lang="en-US" sz="4400" dirty="0"/>
              <a:t> di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decidere</a:t>
            </a:r>
            <a:r>
              <a:rPr lang="en-US" sz="4400" dirty="0"/>
              <a:t> </a:t>
            </a:r>
            <a:r>
              <a:rPr lang="en-US" sz="4400" dirty="0" err="1"/>
              <a:t>quali</a:t>
            </a:r>
            <a:r>
              <a:rPr lang="en-US" sz="4400" dirty="0"/>
              <a:t> </a:t>
            </a:r>
            <a:r>
              <a:rPr lang="en-US" sz="4400" dirty="0" err="1"/>
              <a:t>misure</a:t>
            </a:r>
            <a:r>
              <a:rPr lang="en-US" sz="4400" dirty="0"/>
              <a:t>, non </a:t>
            </a:r>
            <a:r>
              <a:rPr lang="en-US" sz="4400" dirty="0" err="1"/>
              <a:t>implicanti</a:t>
            </a:r>
            <a:r>
              <a:rPr lang="en-US" sz="4400" dirty="0"/>
              <a:t> </a:t>
            </a:r>
            <a:r>
              <a:rPr lang="en-US" sz="4400" dirty="0" err="1"/>
              <a:t>l’impiego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forza </a:t>
            </a:r>
            <a:r>
              <a:rPr lang="en-US" sz="4400" dirty="0" err="1"/>
              <a:t>armata</a:t>
            </a:r>
            <a:r>
              <a:rPr lang="en-US" sz="4400" dirty="0"/>
              <a:t>, </a:t>
            </a:r>
            <a:r>
              <a:rPr lang="en-US" sz="4400" dirty="0" err="1"/>
              <a:t>debbano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adottate</a:t>
            </a:r>
            <a:r>
              <a:rPr lang="en-US" sz="4400" dirty="0"/>
              <a:t> per dare </a:t>
            </a:r>
            <a:r>
              <a:rPr lang="en-US" sz="4400" dirty="0" err="1"/>
              <a:t>effetto</a:t>
            </a:r>
            <a:r>
              <a:rPr lang="en-US" sz="4400" dirty="0"/>
              <a:t> alle sue </a:t>
            </a:r>
            <a:r>
              <a:rPr lang="en-US" sz="4400" dirty="0" err="1"/>
              <a:t>decisioni</a:t>
            </a:r>
            <a:r>
              <a:rPr lang="en-US" sz="4400" dirty="0"/>
              <a:t>, e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invitare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membri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 ad </a:t>
            </a:r>
            <a:r>
              <a:rPr lang="en-US" sz="4400" dirty="0" err="1"/>
              <a:t>applicare</a:t>
            </a:r>
            <a:r>
              <a:rPr lang="en-US" sz="4400" dirty="0"/>
              <a:t> </a:t>
            </a: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misure</a:t>
            </a:r>
            <a:r>
              <a:rPr lang="en-US" sz="4400" dirty="0"/>
              <a:t>. </a:t>
            </a:r>
            <a:r>
              <a:rPr lang="en-US" sz="4400" dirty="0" err="1"/>
              <a:t>Queste</a:t>
            </a:r>
            <a:r>
              <a:rPr lang="en-US" sz="4400" dirty="0"/>
              <a:t> </a:t>
            </a:r>
            <a:r>
              <a:rPr lang="en-US" sz="4400" dirty="0" err="1"/>
              <a:t>possono</a:t>
            </a:r>
            <a:r>
              <a:rPr lang="en-US" sz="4400" dirty="0"/>
              <a:t> </a:t>
            </a:r>
            <a:r>
              <a:rPr lang="en-US" sz="4400" dirty="0" err="1"/>
              <a:t>comprendere</a:t>
            </a:r>
            <a:r>
              <a:rPr lang="en-US" sz="4400" dirty="0"/>
              <a:t> </a:t>
            </a:r>
            <a:r>
              <a:rPr lang="en-US" sz="4400" dirty="0" err="1"/>
              <a:t>un’interruzione</a:t>
            </a:r>
            <a:r>
              <a:rPr lang="en-US" sz="4400" dirty="0"/>
              <a:t> </a:t>
            </a:r>
            <a:r>
              <a:rPr lang="en-US" sz="4400" dirty="0" err="1"/>
              <a:t>totale</a:t>
            </a:r>
            <a:r>
              <a:rPr lang="en-US" sz="4400" dirty="0"/>
              <a:t> o </a:t>
            </a:r>
            <a:r>
              <a:rPr lang="en-US" sz="4400" dirty="0" err="1"/>
              <a:t>parziale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relazioni</a:t>
            </a:r>
            <a:r>
              <a:rPr lang="en-US" sz="4400" dirty="0"/>
              <a:t> </a:t>
            </a:r>
            <a:r>
              <a:rPr lang="en-US" sz="4400" dirty="0" err="1"/>
              <a:t>economiche</a:t>
            </a:r>
            <a:r>
              <a:rPr lang="en-US" sz="4400" dirty="0"/>
              <a:t> e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comunicazioni</a:t>
            </a:r>
            <a:r>
              <a:rPr lang="en-US" sz="4400" dirty="0"/>
              <a:t> </a:t>
            </a:r>
            <a:r>
              <a:rPr lang="en-US" sz="4400" dirty="0" err="1"/>
              <a:t>ferroviarie</a:t>
            </a:r>
            <a:r>
              <a:rPr lang="en-US" sz="4400" dirty="0"/>
              <a:t>, </a:t>
            </a:r>
            <a:r>
              <a:rPr lang="en-US" sz="4400" dirty="0" err="1"/>
              <a:t>marittime</a:t>
            </a:r>
            <a:r>
              <a:rPr lang="en-US" sz="4400" dirty="0"/>
              <a:t>, </a:t>
            </a:r>
            <a:r>
              <a:rPr lang="en-US" sz="4400" dirty="0" err="1"/>
              <a:t>aeree</a:t>
            </a:r>
            <a:r>
              <a:rPr lang="en-US" sz="4400" dirty="0"/>
              <a:t>, </a:t>
            </a:r>
            <a:r>
              <a:rPr lang="en-US" sz="4400" dirty="0" err="1"/>
              <a:t>postali</a:t>
            </a:r>
            <a:r>
              <a:rPr lang="en-US" sz="4400" dirty="0"/>
              <a:t>, </a:t>
            </a:r>
            <a:r>
              <a:rPr lang="en-US" sz="4400" dirty="0" err="1"/>
              <a:t>telegrafiche</a:t>
            </a:r>
            <a:r>
              <a:rPr lang="en-US" sz="4400" dirty="0"/>
              <a:t>, radio ed </a:t>
            </a:r>
            <a:r>
              <a:rPr lang="en-US" sz="4400" dirty="0" err="1"/>
              <a:t>altre</a:t>
            </a:r>
            <a:r>
              <a:rPr lang="en-US" sz="4400" dirty="0"/>
              <a:t>, e la </a:t>
            </a:r>
            <a:r>
              <a:rPr lang="en-US" sz="4400" dirty="0" err="1"/>
              <a:t>rottura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relazioni</a:t>
            </a:r>
            <a:r>
              <a:rPr lang="en-US" sz="4400" dirty="0"/>
              <a:t> </a:t>
            </a:r>
            <a:r>
              <a:rPr lang="en-US" sz="4400" dirty="0" err="1"/>
              <a:t>diplomatiche</a:t>
            </a:r>
            <a:r>
              <a:rPr lang="en-US" sz="4400" dirty="0"/>
              <a:t>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41</a:t>
            </a:r>
          </a:p>
        </p:txBody>
      </p:sp>
    </p:spTree>
    <p:extLst>
      <p:ext uri="{BB962C8B-B14F-4D97-AF65-F5344CB8AC3E}">
        <p14:creationId xmlns:p14="http://schemas.microsoft.com/office/powerpoint/2010/main" val="35556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Se il </a:t>
            </a:r>
            <a:r>
              <a:rPr lang="en-US" sz="4400" dirty="0" err="1"/>
              <a:t>Consiglio</a:t>
            </a:r>
            <a:r>
              <a:rPr lang="en-US" sz="4400" dirty="0"/>
              <a:t> di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ritiene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le </a:t>
            </a:r>
            <a:r>
              <a:rPr lang="en-US" sz="4400" dirty="0" err="1"/>
              <a:t>misure</a:t>
            </a:r>
            <a:r>
              <a:rPr lang="en-US" sz="4400" dirty="0"/>
              <a:t> </a:t>
            </a:r>
            <a:r>
              <a:rPr lang="en-US" sz="4400" dirty="0" err="1"/>
              <a:t>previste</a:t>
            </a:r>
            <a:r>
              <a:rPr lang="en-US" sz="4400" dirty="0"/>
              <a:t> </a:t>
            </a:r>
            <a:r>
              <a:rPr lang="en-US" sz="4400" dirty="0" err="1"/>
              <a:t>nell’articolo</a:t>
            </a:r>
            <a:r>
              <a:rPr lang="en-US" sz="4400" dirty="0"/>
              <a:t> 41 </a:t>
            </a:r>
            <a:r>
              <a:rPr lang="en-US" sz="4400" dirty="0" err="1"/>
              <a:t>siano</a:t>
            </a:r>
            <a:r>
              <a:rPr lang="en-US" sz="4400" dirty="0"/>
              <a:t> </a:t>
            </a:r>
            <a:r>
              <a:rPr lang="en-US" sz="4400" dirty="0" err="1"/>
              <a:t>inadeguate</a:t>
            </a:r>
            <a:r>
              <a:rPr lang="en-US" sz="4400" dirty="0"/>
              <a:t> o </a:t>
            </a:r>
            <a:r>
              <a:rPr lang="en-US" sz="4400" dirty="0" err="1"/>
              <a:t>si</a:t>
            </a:r>
            <a:r>
              <a:rPr lang="en-US" sz="4400" dirty="0"/>
              <a:t> </a:t>
            </a:r>
            <a:r>
              <a:rPr lang="en-US" sz="4400" dirty="0" err="1"/>
              <a:t>siano</a:t>
            </a:r>
            <a:r>
              <a:rPr lang="en-US" sz="4400" dirty="0"/>
              <a:t> </a:t>
            </a:r>
            <a:r>
              <a:rPr lang="en-US" sz="4400" dirty="0" err="1"/>
              <a:t>dimostrate</a:t>
            </a:r>
            <a:r>
              <a:rPr lang="en-US" sz="4400" dirty="0"/>
              <a:t> </a:t>
            </a:r>
            <a:r>
              <a:rPr lang="en-US" sz="4400" dirty="0" err="1"/>
              <a:t>inadeguate</a:t>
            </a:r>
            <a:r>
              <a:rPr lang="en-US" sz="4400" dirty="0"/>
              <a:t>, </a:t>
            </a:r>
            <a:r>
              <a:rPr lang="en-US" sz="4400" dirty="0" err="1"/>
              <a:t>esso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intraprendere</a:t>
            </a:r>
            <a:r>
              <a:rPr lang="en-US" sz="4400" dirty="0"/>
              <a:t>, con </a:t>
            </a:r>
            <a:r>
              <a:rPr lang="en-US" sz="4400" dirty="0" err="1"/>
              <a:t>forze</a:t>
            </a:r>
            <a:r>
              <a:rPr lang="en-US" sz="4400" dirty="0"/>
              <a:t> </a:t>
            </a:r>
            <a:r>
              <a:rPr lang="en-US" sz="4400" dirty="0" err="1"/>
              <a:t>aeree</a:t>
            </a:r>
            <a:r>
              <a:rPr lang="en-US" sz="4400" dirty="0"/>
              <a:t>, </a:t>
            </a:r>
            <a:r>
              <a:rPr lang="en-US" sz="4400" dirty="0" err="1"/>
              <a:t>navali</a:t>
            </a:r>
            <a:r>
              <a:rPr lang="en-US" sz="4400" dirty="0"/>
              <a:t> o </a:t>
            </a:r>
            <a:r>
              <a:rPr lang="en-US" sz="4400" dirty="0" err="1"/>
              <a:t>terrestri</a:t>
            </a:r>
            <a:r>
              <a:rPr lang="en-US" sz="4400" dirty="0"/>
              <a:t>, </a:t>
            </a:r>
            <a:r>
              <a:rPr lang="en-US" sz="4400" b="1" dirty="0" err="1"/>
              <a:t>ogni</a:t>
            </a:r>
            <a:r>
              <a:rPr lang="en-US" sz="4400" b="1" dirty="0"/>
              <a:t> azione </a:t>
            </a:r>
            <a:r>
              <a:rPr lang="en-US" sz="4400" b="1" dirty="0" err="1"/>
              <a:t>che</a:t>
            </a:r>
            <a:r>
              <a:rPr lang="en-US" sz="4400" b="1" dirty="0"/>
              <a:t> </a:t>
            </a:r>
            <a:r>
              <a:rPr lang="en-US" sz="4400" b="1" dirty="0" err="1"/>
              <a:t>sia</a:t>
            </a:r>
            <a:r>
              <a:rPr lang="en-US" sz="4400" b="1" dirty="0"/>
              <a:t> </a:t>
            </a:r>
            <a:r>
              <a:rPr lang="en-US" sz="4400" b="1" dirty="0" err="1"/>
              <a:t>necessaria</a:t>
            </a:r>
            <a:r>
              <a:rPr lang="en-US" sz="4400" b="1" dirty="0"/>
              <a:t> per </a:t>
            </a:r>
            <a:r>
              <a:rPr lang="en-US" sz="4400" b="1" dirty="0" err="1"/>
              <a:t>mantenere</a:t>
            </a:r>
            <a:r>
              <a:rPr lang="en-US" sz="4400" b="1" dirty="0"/>
              <a:t> o </a:t>
            </a:r>
            <a:r>
              <a:rPr lang="en-US" sz="4400" b="1" dirty="0" err="1"/>
              <a:t>ristabilire</a:t>
            </a:r>
            <a:r>
              <a:rPr lang="en-US" sz="4400" b="1" dirty="0"/>
              <a:t> la pace e la </a:t>
            </a:r>
            <a:r>
              <a:rPr lang="en-US" sz="4400" b="1" dirty="0" err="1"/>
              <a:t>sicurezza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dirty="0"/>
              <a:t>. Tale azione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comprendere</a:t>
            </a:r>
            <a:r>
              <a:rPr lang="en-US" sz="4400" dirty="0"/>
              <a:t> </a:t>
            </a:r>
            <a:r>
              <a:rPr lang="en-US" sz="4400" dirty="0" err="1"/>
              <a:t>dimostrazioni</a:t>
            </a:r>
            <a:r>
              <a:rPr lang="en-US" sz="4400" dirty="0"/>
              <a:t>, </a:t>
            </a:r>
            <a:r>
              <a:rPr lang="en-US" sz="4400" dirty="0" err="1"/>
              <a:t>blocchi</a:t>
            </a:r>
            <a:r>
              <a:rPr lang="en-US" sz="4400" dirty="0"/>
              <a:t> ed </a:t>
            </a:r>
            <a:r>
              <a:rPr lang="en-US" sz="4400" dirty="0" err="1"/>
              <a:t>altre</a:t>
            </a:r>
            <a:r>
              <a:rPr lang="en-US" sz="4400" dirty="0"/>
              <a:t> </a:t>
            </a:r>
            <a:r>
              <a:rPr lang="en-US" sz="4400" dirty="0" err="1"/>
              <a:t>operazioni</a:t>
            </a:r>
            <a:r>
              <a:rPr lang="en-US" sz="4400" dirty="0"/>
              <a:t> </a:t>
            </a:r>
            <a:r>
              <a:rPr lang="en-US" sz="4400" dirty="0" err="1"/>
              <a:t>mediante</a:t>
            </a:r>
            <a:r>
              <a:rPr lang="en-US" sz="4400" dirty="0"/>
              <a:t> </a:t>
            </a:r>
            <a:r>
              <a:rPr lang="en-US" sz="4400" dirty="0" err="1"/>
              <a:t>forze</a:t>
            </a:r>
            <a:r>
              <a:rPr lang="en-US" sz="4400" dirty="0"/>
              <a:t> </a:t>
            </a:r>
            <a:r>
              <a:rPr lang="en-US" sz="4400" dirty="0" err="1"/>
              <a:t>aeree</a:t>
            </a:r>
            <a:r>
              <a:rPr lang="en-US" sz="4400" dirty="0"/>
              <a:t>, </a:t>
            </a:r>
            <a:r>
              <a:rPr lang="en-US" sz="4400" dirty="0" err="1"/>
              <a:t>navali</a:t>
            </a:r>
            <a:r>
              <a:rPr lang="en-US" sz="4400" dirty="0"/>
              <a:t> o </a:t>
            </a:r>
            <a:r>
              <a:rPr lang="en-US" sz="4400" dirty="0" err="1"/>
              <a:t>terrestri</a:t>
            </a:r>
            <a:r>
              <a:rPr lang="en-US" sz="4400" dirty="0"/>
              <a:t> di </a:t>
            </a:r>
            <a:r>
              <a:rPr lang="en-US" sz="4400" dirty="0" err="1"/>
              <a:t>Membri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42</a:t>
            </a:r>
          </a:p>
        </p:txBody>
      </p:sp>
    </p:spTree>
    <p:extLst>
      <p:ext uri="{BB962C8B-B14F-4D97-AF65-F5344CB8AC3E}">
        <p14:creationId xmlns:p14="http://schemas.microsoft.com/office/powerpoint/2010/main" val="34492960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6788</TotalTime>
  <Words>439</Words>
  <Application>Microsoft Macintosh PowerPoint</Application>
  <PresentationFormat>Widescreen</PresentationFormat>
  <Paragraphs>61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274</cp:revision>
  <dcterms:created xsi:type="dcterms:W3CDTF">2023-02-07T10:10:48Z</dcterms:created>
  <dcterms:modified xsi:type="dcterms:W3CDTF">2026-05-11T15:23:54Z</dcterms:modified>
</cp:coreProperties>
</file>