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07" r:id="rId1"/>
  </p:sldMasterIdLst>
  <p:notesMasterIdLst>
    <p:notesMasterId r:id="rId10"/>
  </p:notesMasterIdLst>
  <p:sldIdLst>
    <p:sldId id="256" r:id="rId2"/>
    <p:sldId id="272" r:id="rId3"/>
    <p:sldId id="262" r:id="rId4"/>
    <p:sldId id="266" r:id="rId5"/>
    <p:sldId id="267" r:id="rId6"/>
    <p:sldId id="268" r:id="rId7"/>
    <p:sldId id="269" r:id="rId8"/>
    <p:sldId id="270"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909"/>
  </p:normalViewPr>
  <p:slideViewPr>
    <p:cSldViewPr snapToGrid="0" snapToObjects="1">
      <p:cViewPr varScale="1">
        <p:scale>
          <a:sx n="115" d="100"/>
          <a:sy n="115" d="100"/>
        </p:scale>
        <p:origin x="472"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6-03T08:11:12.674"/>
    </inkml:context>
    <inkml:brush xml:id="br0">
      <inkml:brushProperty name="width" value="0.05" units="cm"/>
      <inkml:brushProperty name="height" value="0.05" units="cm"/>
    </inkml:brush>
  </inkml:definitions>
  <inkml:trace contextRef="#ctx0" brushRef="#br0">1 1 24575,'82'50'0,"0"0"0,1 0 0,-1 1 0,1-1 0,-1 0 0,0 0 0,1 0 0,-1 1 0,1-1 0,-1 0 0,0 0 0,1 1 0,-1-1 0,1 0 0,-1 0 0,0 1 0,1-1 0,-1 0 0,1 0 0,-1 1 0,0-1 0,1 0 0,-1 0 0,19 11 0,-19-12 0,-9-5 0,0 0 0,9 5 0,18 12-73,-40-25 1,9 6-1,8 5 1,6 5-1,6 3 1,5 3 0,5 3-1,2 1 1,3 2-1,0 1 1,2 0-1,-1 0 1,-2-2 0,-2 0-1,-3-3 1,-5-3-1,-5-3 1,-5-5-1,-8-3 1,-8-6 0,-8-5-1,-10-7 1,-11-7-1,-11-7 73,12 1 563,-23-8-563,14 8 287,-33-11-287,-2 0 0,-2-4 0,-1 0 222,1 0 0,3 0 0,0 0 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6-03T08:11:16.135"/>
    </inkml:context>
    <inkml:brush xml:id="br0">
      <inkml:brushProperty name="width" value="0.05" units="cm"/>
      <inkml:brushProperty name="height" value="0.05" units="cm"/>
    </inkml:brush>
  </inkml:definitions>
  <inkml:trace contextRef="#ctx0" brushRef="#br0">181 462 24575,'-9'-3'0,"3"-1"0,6-4 0,0 0 0,0-3 0,0 2 0,-4-7 0,3 7 0,-7-8 0,3 4 0,-4-5 0,4 1 0,-3-1 0,3 0 0,-3 1 0,-1-1 0,0 4 0,0-2 0,1 7 0,4-8 0,-4 8 0,4-3 0,0 4 0,-3 0 0,6 0 0,-3 0 0,4 1 0,-3 2 0,2-1 0,-5 5 0,5-6 0,-2 3 0,3-4 0,0 1 0,0 0 0,-4-1 0,3 1 0,-2-1 0,0 0 0,2 0 0,-2 1 0,3-1 0,-4 4 0,3-4 0,-2 4 0,3-4 0,0 1 0,-4 2 0,3-1 0,-2 8 0,3-5 0,0 7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6-03T08:11:18.539"/>
    </inkml:context>
    <inkml:brush xml:id="br0">
      <inkml:brushProperty name="width" value="0.05" units="cm"/>
      <inkml:brushProperty name="height" value="0.05" units="cm"/>
    </inkml:brush>
  </inkml:definitions>
  <inkml:trace contextRef="#ctx0" brushRef="#br0">677 28 24575,'-11'0'0,"3"0"0,-8 0 0,2 0 0,-3 0 0,-1-4 0,-5 3 0,-1-3 0,0 0 0,-4 3 0,5-3 0,-7 0 0,6 3 0,2-4 0,-1 5 0,8 0 0,-6 0 0,7 0 0,1 0 0,0 0 0,5 0 0,0 0 0,0 0 0,1 0 0,-1 0 0,0 0 0,1 0 0,-1 0 0,1 0 0,-1 0 0,0 0 0,0 0 0,1 0 0,-1 0 0,0 0 0,0 0 0,0 0 0,1 0 0,-1 0 0,1 0 0,-1 0 0,0 0 0,1 0 0,-1 0 0,0 0 0,0 0 0,-4 0 0,3 0 0,-4 0 0,5 0 0,-4 0 0,3 0 0,-3 0 0,4 0 0,0 0 0,7 0 0,-1 0 0,5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2CB388-FB86-494F-A050-EC0FBFFE080D}" type="datetimeFigureOut">
              <a:rPr lang="it-IT" smtClean="0"/>
              <a:t>02/10/23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CCDFFE-6842-42C6-9E8A-6B5A0D0F58C0}" type="slidenum">
              <a:rPr lang="it-IT" smtClean="0"/>
              <a:t>‹N›</a:t>
            </a:fld>
            <a:endParaRPr lang="it-IT"/>
          </a:p>
        </p:txBody>
      </p:sp>
    </p:spTree>
    <p:extLst>
      <p:ext uri="{BB962C8B-B14F-4D97-AF65-F5344CB8AC3E}">
        <p14:creationId xmlns:p14="http://schemas.microsoft.com/office/powerpoint/2010/main" val="3548257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C683E56F-8C37-4C7B-9515-8AD2AA262AC2}" type="datetime1">
              <a:rPr lang="en-US" smtClean="0"/>
              <a:t>10/2/23</a:t>
            </a:fld>
            <a:endParaRPr lang="en-US" dirty="0"/>
          </a:p>
        </p:txBody>
      </p:sp>
      <p:sp>
        <p:nvSpPr>
          <p:cNvPr id="5" name="Footer Placeholder 4"/>
          <p:cNvSpPr>
            <a:spLocks noGrp="1"/>
          </p:cNvSpPr>
          <p:nvPr>
            <p:ph type="ftr" sz="quarter" idx="11"/>
          </p:nvPr>
        </p:nvSpPr>
        <p:spPr/>
        <p:txBody>
          <a:bodyPr/>
          <a:lstStyle/>
          <a:p>
            <a:r>
              <a:rPr lang="en-US"/>
              <a:t>Dottorato Economic and social sciences</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4058342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4D4BAB1-BA12-400C-A506-54B7A95A2F71}" type="datetime1">
              <a:rPr lang="en-US" smtClean="0"/>
              <a:t>10/2/23</a:t>
            </a:fld>
            <a:endParaRPr lang="en-US" dirty="0"/>
          </a:p>
        </p:txBody>
      </p:sp>
      <p:sp>
        <p:nvSpPr>
          <p:cNvPr id="6" name="Footer Placeholder 5"/>
          <p:cNvSpPr>
            <a:spLocks noGrp="1"/>
          </p:cNvSpPr>
          <p:nvPr>
            <p:ph type="ftr" sz="quarter" idx="11"/>
          </p:nvPr>
        </p:nvSpPr>
        <p:spPr/>
        <p:txBody>
          <a:bodyPr/>
          <a:lstStyle/>
          <a:p>
            <a:r>
              <a:rPr lang="en-US"/>
              <a:t>Dottorato Economic and social sciences</a:t>
            </a:r>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1055088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it-IT"/>
              <a:t>Fare clic per modificare lo stile del titolo dello schema</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E02BF28-1676-4A2A-ADE2-979F4BE680A3}" type="datetime1">
              <a:rPr lang="en-US" smtClean="0"/>
              <a:t>10/2/23</a:t>
            </a:fld>
            <a:endParaRPr lang="en-US" dirty="0"/>
          </a:p>
        </p:txBody>
      </p:sp>
      <p:sp>
        <p:nvSpPr>
          <p:cNvPr id="5" name="Footer Placeholder 4"/>
          <p:cNvSpPr>
            <a:spLocks noGrp="1"/>
          </p:cNvSpPr>
          <p:nvPr>
            <p:ph type="ftr" sz="quarter" idx="11"/>
          </p:nvPr>
        </p:nvSpPr>
        <p:spPr/>
        <p:txBody>
          <a:bodyPr/>
          <a:lstStyle/>
          <a:p>
            <a:r>
              <a:rPr lang="en-US"/>
              <a:t>Dottorato Economic and social sciences</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409493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it-IT"/>
              <a:t>Fare clic per modificare lo stile del titolo dello schema</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94400994-A7FC-4658-95BC-4B2466460BEA}" type="datetime1">
              <a:rPr lang="en-US" smtClean="0"/>
              <a:t>10/2/23</a:t>
            </a:fld>
            <a:endParaRPr lang="en-US" dirty="0"/>
          </a:p>
        </p:txBody>
      </p:sp>
      <p:sp>
        <p:nvSpPr>
          <p:cNvPr id="5" name="Footer Placeholder 4"/>
          <p:cNvSpPr>
            <a:spLocks noGrp="1"/>
          </p:cNvSpPr>
          <p:nvPr>
            <p:ph type="ftr" sz="quarter" idx="11"/>
          </p:nvPr>
        </p:nvSpPr>
        <p:spPr/>
        <p:txBody>
          <a:bodyPr/>
          <a:lstStyle/>
          <a:p>
            <a:r>
              <a:rPr lang="en-US"/>
              <a:t>Dottorato Economic and social sciences</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6207617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7E36DDC9-B36F-4DED-B4F5-3E4F4B30906E}" type="datetime1">
              <a:rPr lang="en-US" smtClean="0"/>
              <a:t>10/2/23</a:t>
            </a:fld>
            <a:endParaRPr lang="en-US" dirty="0"/>
          </a:p>
        </p:txBody>
      </p:sp>
      <p:sp>
        <p:nvSpPr>
          <p:cNvPr id="5" name="Footer Placeholder 4"/>
          <p:cNvSpPr>
            <a:spLocks noGrp="1"/>
          </p:cNvSpPr>
          <p:nvPr>
            <p:ph type="ftr" sz="quarter" idx="11"/>
          </p:nvPr>
        </p:nvSpPr>
        <p:spPr/>
        <p:txBody>
          <a:bodyPr/>
          <a:lstStyle/>
          <a:p>
            <a:r>
              <a:rPr lang="en-US"/>
              <a:t>Dottorato Economic and social sciences</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40604587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27F029E-6695-4A28-B945-707ECA339C9B}" type="datetime1">
              <a:rPr lang="en-US" smtClean="0"/>
              <a:t>10/2/23</a:t>
            </a:fld>
            <a:endParaRPr lang="en-US" dirty="0"/>
          </a:p>
        </p:txBody>
      </p:sp>
      <p:sp>
        <p:nvSpPr>
          <p:cNvPr id="4" name="Footer Placeholder 4"/>
          <p:cNvSpPr>
            <a:spLocks noGrp="1"/>
          </p:cNvSpPr>
          <p:nvPr>
            <p:ph type="ftr" sz="quarter" idx="11"/>
          </p:nvPr>
        </p:nvSpPr>
        <p:spPr/>
        <p:txBody>
          <a:bodyPr/>
          <a:lstStyle/>
          <a:p>
            <a:r>
              <a:rPr lang="en-US"/>
              <a:t>Dottorato Economic and social sciences</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32085084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6E903CE-E5F1-42EB-8D97-40EDC17574A8}" type="datetime1">
              <a:rPr lang="en-US" smtClean="0"/>
              <a:t>10/2/23</a:t>
            </a:fld>
            <a:endParaRPr lang="en-US" dirty="0"/>
          </a:p>
        </p:txBody>
      </p:sp>
      <p:sp>
        <p:nvSpPr>
          <p:cNvPr id="4" name="Footer Placeholder 4"/>
          <p:cNvSpPr>
            <a:spLocks noGrp="1"/>
          </p:cNvSpPr>
          <p:nvPr>
            <p:ph type="ftr" sz="quarter" idx="11"/>
          </p:nvPr>
        </p:nvSpPr>
        <p:spPr/>
        <p:txBody>
          <a:bodyPr/>
          <a:lstStyle/>
          <a:p>
            <a:r>
              <a:rPr lang="en-US"/>
              <a:t>Dottorato Economic and social sciences</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34859981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nchorCtr="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9FF1F5C-7E0B-4C28-90CC-1B1CD2B80024}" type="datetime1">
              <a:rPr lang="en-US" smtClean="0"/>
              <a:t>10/2/23</a:t>
            </a:fld>
            <a:endParaRPr lang="en-US" dirty="0"/>
          </a:p>
        </p:txBody>
      </p:sp>
      <p:sp>
        <p:nvSpPr>
          <p:cNvPr id="5" name="Footer Placeholder 4"/>
          <p:cNvSpPr>
            <a:spLocks noGrp="1"/>
          </p:cNvSpPr>
          <p:nvPr>
            <p:ph type="ftr" sz="quarter" idx="11"/>
          </p:nvPr>
        </p:nvSpPr>
        <p:spPr/>
        <p:txBody>
          <a:bodyPr/>
          <a:lstStyle/>
          <a:p>
            <a:r>
              <a:rPr lang="en-US"/>
              <a:t>Dottorato Economic and social sciences</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4420541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F685A52-FE93-4B27-B767-C6CC2BAE0187}" type="datetime1">
              <a:rPr lang="en-US" smtClean="0"/>
              <a:t>10/2/23</a:t>
            </a:fld>
            <a:endParaRPr lang="en-US" dirty="0"/>
          </a:p>
        </p:txBody>
      </p:sp>
      <p:sp>
        <p:nvSpPr>
          <p:cNvPr id="5" name="Footer Placeholder 4"/>
          <p:cNvSpPr>
            <a:spLocks noGrp="1"/>
          </p:cNvSpPr>
          <p:nvPr>
            <p:ph type="ftr" sz="quarter" idx="11"/>
          </p:nvPr>
        </p:nvSpPr>
        <p:spPr/>
        <p:txBody>
          <a:bodyPr/>
          <a:lstStyle/>
          <a:p>
            <a:r>
              <a:rPr lang="en-US"/>
              <a:t>Dottorato Economic and social sciences</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2037665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A2C554B-9316-4CDD-BFCB-39884903F08D}" type="datetime1">
              <a:rPr lang="en-US" smtClean="0"/>
              <a:t>10/2/23</a:t>
            </a:fld>
            <a:endParaRPr lang="en-US" dirty="0"/>
          </a:p>
        </p:txBody>
      </p:sp>
      <p:sp>
        <p:nvSpPr>
          <p:cNvPr id="5" name="Footer Placeholder 4"/>
          <p:cNvSpPr>
            <a:spLocks noGrp="1"/>
          </p:cNvSpPr>
          <p:nvPr>
            <p:ph type="ftr" sz="quarter" idx="11"/>
          </p:nvPr>
        </p:nvSpPr>
        <p:spPr/>
        <p:txBody>
          <a:bodyPr/>
          <a:lstStyle/>
          <a:p>
            <a:r>
              <a:rPr lang="en-US"/>
              <a:t>Dottorato Economic and social sciences</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2286521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2C707A0-8E5C-47DF-A5EB-ACC073C9D5CC}" type="datetime1">
              <a:rPr lang="en-US" smtClean="0"/>
              <a:t>10/2/23</a:t>
            </a:fld>
            <a:endParaRPr lang="en-US" dirty="0"/>
          </a:p>
        </p:txBody>
      </p:sp>
      <p:sp>
        <p:nvSpPr>
          <p:cNvPr id="5" name="Footer Placeholder 4"/>
          <p:cNvSpPr>
            <a:spLocks noGrp="1"/>
          </p:cNvSpPr>
          <p:nvPr>
            <p:ph type="ftr" sz="quarter" idx="11"/>
          </p:nvPr>
        </p:nvSpPr>
        <p:spPr/>
        <p:txBody>
          <a:bodyPr/>
          <a:lstStyle/>
          <a:p>
            <a:r>
              <a:rPr lang="en-US"/>
              <a:t>Dottorato Economic and social sciences</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1058027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77EF0085-604C-4D46-982B-685A605811C8}" type="datetime1">
              <a:rPr lang="en-US" smtClean="0"/>
              <a:t>10/2/23</a:t>
            </a:fld>
            <a:endParaRPr lang="en-US" dirty="0"/>
          </a:p>
        </p:txBody>
      </p:sp>
      <p:sp>
        <p:nvSpPr>
          <p:cNvPr id="6" name="Footer Placeholder 5"/>
          <p:cNvSpPr>
            <a:spLocks noGrp="1"/>
          </p:cNvSpPr>
          <p:nvPr>
            <p:ph type="ftr" sz="quarter" idx="11"/>
          </p:nvPr>
        </p:nvSpPr>
        <p:spPr/>
        <p:txBody>
          <a:bodyPr/>
          <a:lstStyle/>
          <a:p>
            <a:r>
              <a:rPr lang="en-US"/>
              <a:t>Dottorato Economic and social sciences</a:t>
            </a:r>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2196055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A4D12ED9-9CEC-48FE-8319-3AA14773AAB1}" type="datetime1">
              <a:rPr lang="en-US" smtClean="0"/>
              <a:t>10/2/23</a:t>
            </a:fld>
            <a:endParaRPr lang="en-US" dirty="0"/>
          </a:p>
        </p:txBody>
      </p:sp>
      <p:sp>
        <p:nvSpPr>
          <p:cNvPr id="8" name="Footer Placeholder 7"/>
          <p:cNvSpPr>
            <a:spLocks noGrp="1"/>
          </p:cNvSpPr>
          <p:nvPr>
            <p:ph type="ftr" sz="quarter" idx="11"/>
          </p:nvPr>
        </p:nvSpPr>
        <p:spPr/>
        <p:txBody>
          <a:bodyPr/>
          <a:lstStyle/>
          <a:p>
            <a:r>
              <a:rPr lang="en-US"/>
              <a:t>Dottorato Economic and social sciences</a:t>
            </a:r>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2810824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7" name="Date Placeholder 2"/>
          <p:cNvSpPr>
            <a:spLocks noGrp="1"/>
          </p:cNvSpPr>
          <p:nvPr>
            <p:ph type="dt" sz="half" idx="10"/>
          </p:nvPr>
        </p:nvSpPr>
        <p:spPr/>
        <p:txBody>
          <a:bodyPr/>
          <a:lstStyle/>
          <a:p>
            <a:fld id="{D516BA77-B195-48C3-8ED1-248CAA486EB3}" type="datetime1">
              <a:rPr lang="en-US" smtClean="0"/>
              <a:t>10/2/23</a:t>
            </a:fld>
            <a:endParaRPr lang="en-US" dirty="0"/>
          </a:p>
        </p:txBody>
      </p:sp>
      <p:sp>
        <p:nvSpPr>
          <p:cNvPr id="5" name="Footer Placeholder 3"/>
          <p:cNvSpPr>
            <a:spLocks noGrp="1"/>
          </p:cNvSpPr>
          <p:nvPr>
            <p:ph type="ftr" sz="quarter" idx="11"/>
          </p:nvPr>
        </p:nvSpPr>
        <p:spPr/>
        <p:txBody>
          <a:bodyPr/>
          <a:lstStyle/>
          <a:p>
            <a:r>
              <a:rPr lang="en-US"/>
              <a:t>Dottorato Economic and social sciences</a:t>
            </a:r>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1531295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47D812C-EC10-4C6E-BFEC-4D1024F2B950}" type="datetime1">
              <a:rPr lang="en-US" smtClean="0"/>
              <a:t>10/2/23</a:t>
            </a:fld>
            <a:endParaRPr lang="en-US" dirty="0"/>
          </a:p>
        </p:txBody>
      </p:sp>
      <p:sp>
        <p:nvSpPr>
          <p:cNvPr id="5" name="Footer Placeholder 2"/>
          <p:cNvSpPr>
            <a:spLocks noGrp="1"/>
          </p:cNvSpPr>
          <p:nvPr>
            <p:ph type="ftr" sz="quarter" idx="11"/>
          </p:nvPr>
        </p:nvSpPr>
        <p:spPr/>
        <p:txBody>
          <a:bodyPr/>
          <a:lstStyle/>
          <a:p>
            <a:r>
              <a:rPr lang="en-US"/>
              <a:t>Dottorato Economic and social sciences</a:t>
            </a:r>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2580671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7" name="Date Placeholder 4"/>
          <p:cNvSpPr>
            <a:spLocks noGrp="1"/>
          </p:cNvSpPr>
          <p:nvPr>
            <p:ph type="dt" sz="half" idx="10"/>
          </p:nvPr>
        </p:nvSpPr>
        <p:spPr/>
        <p:txBody>
          <a:bodyPr/>
          <a:lstStyle/>
          <a:p>
            <a:fld id="{6F6B997B-9F85-4A55-B854-AFF94C572597}" type="datetime1">
              <a:rPr lang="en-US" smtClean="0"/>
              <a:t>10/2/23</a:t>
            </a:fld>
            <a:endParaRPr lang="en-US" dirty="0"/>
          </a:p>
        </p:txBody>
      </p:sp>
      <p:sp>
        <p:nvSpPr>
          <p:cNvPr id="5" name="Footer Placeholder 5"/>
          <p:cNvSpPr>
            <a:spLocks noGrp="1"/>
          </p:cNvSpPr>
          <p:nvPr>
            <p:ph type="ftr" sz="quarter" idx="11"/>
          </p:nvPr>
        </p:nvSpPr>
        <p:spPr/>
        <p:txBody>
          <a:bodyPr/>
          <a:lstStyle/>
          <a:p>
            <a:r>
              <a:rPr lang="en-US"/>
              <a:t>Dottorato Economic and social sciences</a:t>
            </a:r>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958525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E8F514DC-6CDF-462C-BCB6-2BE1E8641345}" type="datetime1">
              <a:rPr lang="en-US" smtClean="0"/>
              <a:t>10/2/23</a:t>
            </a:fld>
            <a:endParaRPr lang="en-US" dirty="0"/>
          </a:p>
        </p:txBody>
      </p:sp>
      <p:sp>
        <p:nvSpPr>
          <p:cNvPr id="6" name="Footer Placeholder 5"/>
          <p:cNvSpPr>
            <a:spLocks noGrp="1"/>
          </p:cNvSpPr>
          <p:nvPr>
            <p:ph type="ftr" sz="quarter" idx="11"/>
          </p:nvPr>
        </p:nvSpPr>
        <p:spPr/>
        <p:txBody>
          <a:bodyPr/>
          <a:lstStyle/>
          <a:p>
            <a:r>
              <a:rPr lang="en-US"/>
              <a:t>Dottorato Economic and social sciences</a:t>
            </a:r>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127375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7F7CB4A-3F29-4AFE-B34D-8686D90B8974}" type="datetime1">
              <a:rPr lang="en-US" smtClean="0"/>
              <a:t>10/2/23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en-US"/>
              <a:t>Dottorato Economic and social sciences</a:t>
            </a:r>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smtClean="0"/>
              <a:t>‹N›</a:t>
            </a:fld>
            <a:endParaRPr lang="en-US" dirty="0"/>
          </a:p>
        </p:txBody>
      </p:sp>
    </p:spTree>
    <p:extLst>
      <p:ext uri="{BB962C8B-B14F-4D97-AF65-F5344CB8AC3E}">
        <p14:creationId xmlns:p14="http://schemas.microsoft.com/office/powerpoint/2010/main" val="2207336703"/>
      </p:ext>
    </p:extLst>
  </p:cSld>
  <p:clrMap bg1="dk1" tx1="lt1" bg2="dk2" tx2="lt2" accent1="accent1" accent2="accent2" accent3="accent3" accent4="accent4" accent5="accent5" accent6="accent6" hlink="hlink" folHlink="folHlink"/>
  <p:sldLayoutIdLst>
    <p:sldLayoutId id="2147483908" r:id="rId1"/>
    <p:sldLayoutId id="2147483909" r:id="rId2"/>
    <p:sldLayoutId id="2147483910" r:id="rId3"/>
    <p:sldLayoutId id="2147483911" r:id="rId4"/>
    <p:sldLayoutId id="2147483912" r:id="rId5"/>
    <p:sldLayoutId id="2147483913" r:id="rId6"/>
    <p:sldLayoutId id="2147483914" r:id="rId7"/>
    <p:sldLayoutId id="2147483915" r:id="rId8"/>
    <p:sldLayoutId id="2147483916" r:id="rId9"/>
    <p:sldLayoutId id="2147483917" r:id="rId10"/>
    <p:sldLayoutId id="2147483918" r:id="rId11"/>
    <p:sldLayoutId id="2147483919" r:id="rId12"/>
    <p:sldLayoutId id="2147483920" r:id="rId13"/>
    <p:sldLayoutId id="2147483921" r:id="rId14"/>
    <p:sldLayoutId id="2147483922" r:id="rId15"/>
    <p:sldLayoutId id="2147483923" r:id="rId16"/>
    <p:sldLayoutId id="2147483924" r:id="rId17"/>
  </p:sldLayoutIdLst>
  <p:hf sldNum="0" hd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60.png"/><Relationship Id="rId7" Type="http://schemas.openxmlformats.org/officeDocument/2006/relationships/image" Target="../media/image8.png"/><Relationship Id="rId2" Type="http://schemas.openxmlformats.org/officeDocument/2006/relationships/customXml" Target="../ink/ink1.xml"/><Relationship Id="rId1" Type="http://schemas.openxmlformats.org/officeDocument/2006/relationships/slideLayout" Target="../slideLayouts/slideLayout7.xml"/><Relationship Id="rId6" Type="http://schemas.openxmlformats.org/officeDocument/2006/relationships/customXml" Target="../ink/ink3.xml"/><Relationship Id="rId5" Type="http://schemas.openxmlformats.org/officeDocument/2006/relationships/image" Target="../media/image7.png"/><Relationship Id="rId4" Type="http://schemas.openxmlformats.org/officeDocument/2006/relationships/customXml" Target="../ink/ink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B161035-7C0F-54DC-26A6-83580EB3E3D9}"/>
              </a:ext>
            </a:extLst>
          </p:cNvPr>
          <p:cNvSpPr>
            <a:spLocks noGrp="1"/>
          </p:cNvSpPr>
          <p:nvPr>
            <p:ph type="ctrTitle"/>
          </p:nvPr>
        </p:nvSpPr>
        <p:spPr>
          <a:xfrm>
            <a:off x="1154955" y="680224"/>
            <a:ext cx="8825658" cy="3980985"/>
          </a:xfrm>
        </p:spPr>
        <p:txBody>
          <a:bodyPr>
            <a:normAutofit fontScale="90000"/>
          </a:bodyPr>
          <a:lstStyle/>
          <a:p>
            <a:br>
              <a:rPr lang="it-IT" sz="3200" dirty="0"/>
            </a:br>
            <a:r>
              <a:rPr lang="it-IT" sz="3200" b="1" dirty="0">
                <a:latin typeface="Times New Roman" panose="02020603050405020304" pitchFamily="18" charset="0"/>
                <a:cs typeface="Times New Roman" panose="02020603050405020304" pitchFamily="18" charset="0"/>
              </a:rPr>
              <a:t>La gestione delle risorse umane nelle PMI dopo il Covid-19: un’opportunità di crescita?</a:t>
            </a:r>
            <a:br>
              <a:rPr lang="it-IT" sz="3200" dirty="0">
                <a:latin typeface="Times New Roman" panose="02020603050405020304" pitchFamily="18" charset="0"/>
                <a:cs typeface="Times New Roman" panose="02020603050405020304" pitchFamily="18" charset="0"/>
              </a:rPr>
            </a:br>
            <a:br>
              <a:rPr lang="it-IT" sz="5400" dirty="0"/>
            </a:br>
            <a:br>
              <a:rPr lang="it-IT" sz="5400" dirty="0"/>
            </a:br>
            <a:r>
              <a:rPr lang="it-IT" sz="1800" dirty="0">
                <a:latin typeface="Times New Roman" panose="02020603050405020304" pitchFamily="18" charset="0"/>
                <a:cs typeface="Times New Roman" panose="02020603050405020304" pitchFamily="18" charset="0"/>
              </a:rPr>
              <a:t>ROSSELLA DI FEDERICO</a:t>
            </a:r>
            <a:br>
              <a:rPr lang="it-IT" sz="2000" dirty="0">
                <a:latin typeface="Times New Roman" panose="02020603050405020304" pitchFamily="18" charset="0"/>
                <a:cs typeface="Times New Roman" panose="02020603050405020304" pitchFamily="18" charset="0"/>
              </a:rPr>
            </a:br>
            <a:endParaRPr lang="it-IT" sz="5400" dirty="0">
              <a:latin typeface="Times New Roman" panose="02020603050405020304" pitchFamily="18" charset="0"/>
              <a:cs typeface="Times New Roman" panose="02020603050405020304" pitchFamily="18" charset="0"/>
            </a:endParaRPr>
          </a:p>
        </p:txBody>
      </p:sp>
      <p:sp>
        <p:nvSpPr>
          <p:cNvPr id="3" name="Sottotitolo 2">
            <a:extLst>
              <a:ext uri="{FF2B5EF4-FFF2-40B4-BE49-F238E27FC236}">
                <a16:creationId xmlns:a16="http://schemas.microsoft.com/office/drawing/2014/main" id="{B11E620B-1CFF-CDD1-AF68-4B1887C46E1A}"/>
              </a:ext>
            </a:extLst>
          </p:cNvPr>
          <p:cNvSpPr>
            <a:spLocks noGrp="1"/>
          </p:cNvSpPr>
          <p:nvPr>
            <p:ph type="subTitle" idx="1"/>
          </p:nvPr>
        </p:nvSpPr>
        <p:spPr/>
        <p:txBody>
          <a:bodyPr>
            <a:normAutofit/>
          </a:bodyPr>
          <a:lstStyle/>
          <a:p>
            <a:endParaRPr lang="it-IT" dirty="0"/>
          </a:p>
        </p:txBody>
      </p:sp>
      <p:sp>
        <p:nvSpPr>
          <p:cNvPr id="5" name="Segnaposto piè di pagina 4"/>
          <p:cNvSpPr>
            <a:spLocks noGrp="1"/>
          </p:cNvSpPr>
          <p:nvPr>
            <p:ph type="ftr" sz="quarter" idx="11"/>
          </p:nvPr>
        </p:nvSpPr>
        <p:spPr/>
        <p:txBody>
          <a:bodyPr/>
          <a:lstStyle/>
          <a:p>
            <a:endParaRPr lang="en-US" dirty="0"/>
          </a:p>
        </p:txBody>
      </p:sp>
      <p:pic>
        <p:nvPicPr>
          <p:cNvPr id="7" name="Immagine 6">
            <a:extLst>
              <a:ext uri="{FF2B5EF4-FFF2-40B4-BE49-F238E27FC236}">
                <a16:creationId xmlns:a16="http://schemas.microsoft.com/office/drawing/2014/main" id="{78EABC3B-DD95-660C-B12B-274E1EC0AEEB}"/>
              </a:ext>
            </a:extLst>
          </p:cNvPr>
          <p:cNvPicPr>
            <a:picLocks noChangeAspect="1"/>
          </p:cNvPicPr>
          <p:nvPr/>
        </p:nvPicPr>
        <p:blipFill>
          <a:blip r:embed="rId2"/>
          <a:stretch>
            <a:fillRect/>
          </a:stretch>
        </p:blipFill>
        <p:spPr>
          <a:xfrm>
            <a:off x="7891042" y="2108200"/>
            <a:ext cx="2463800" cy="812800"/>
          </a:xfrm>
          <a:prstGeom prst="rect">
            <a:avLst/>
          </a:prstGeom>
        </p:spPr>
      </p:pic>
    </p:spTree>
    <p:extLst>
      <p:ext uri="{BB962C8B-B14F-4D97-AF65-F5344CB8AC3E}">
        <p14:creationId xmlns:p14="http://schemas.microsoft.com/office/powerpoint/2010/main" val="245450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44D74B-F250-DABB-9CC1-BA9570944905}"/>
              </a:ext>
            </a:extLst>
          </p:cNvPr>
          <p:cNvSpPr>
            <a:spLocks noGrp="1"/>
          </p:cNvSpPr>
          <p:nvPr>
            <p:ph type="title"/>
          </p:nvPr>
        </p:nvSpPr>
        <p:spPr/>
        <p:txBody>
          <a:bodyPr/>
          <a:lstStyle/>
          <a:p>
            <a:r>
              <a:rPr lang="it-IT" dirty="0"/>
              <a:t>La vulnerabilità delle piccole imprese in Italia</a:t>
            </a:r>
          </a:p>
        </p:txBody>
      </p:sp>
      <p:sp>
        <p:nvSpPr>
          <p:cNvPr id="3" name="Segnaposto contenuto 2">
            <a:extLst>
              <a:ext uri="{FF2B5EF4-FFF2-40B4-BE49-F238E27FC236}">
                <a16:creationId xmlns:a16="http://schemas.microsoft.com/office/drawing/2014/main" id="{F24841A3-7A07-11A6-7093-E2C0FD78B924}"/>
              </a:ext>
            </a:extLst>
          </p:cNvPr>
          <p:cNvSpPr>
            <a:spLocks noGrp="1"/>
          </p:cNvSpPr>
          <p:nvPr>
            <p:ph idx="1"/>
          </p:nvPr>
        </p:nvSpPr>
        <p:spPr/>
        <p:txBody>
          <a:bodyPr>
            <a:normAutofit lnSpcReduction="10000"/>
          </a:bodyPr>
          <a:lstStyle/>
          <a:p>
            <a:pPr rtl="0"/>
            <a:r>
              <a:rPr lang="it-IT" dirty="0"/>
              <a:t>Crisi finanziaria del 2008 e Coronavirus 2020</a:t>
            </a:r>
          </a:p>
          <a:p>
            <a:pPr rtl="0"/>
            <a:r>
              <a:rPr lang="it-IT" dirty="0"/>
              <a:t>Le PMI operano nei settori più colpiti a seguito della pandemia del 2020, Ciò mette a rischio di sopravvivenza più del 50% delle micro e piccole imprese</a:t>
            </a:r>
          </a:p>
          <a:p>
            <a:pPr rtl="0"/>
            <a:r>
              <a:rPr lang="it-IT" dirty="0"/>
              <a:t>Recenti ricerche evidenziano che la resilienza delle piccole imprese passa dalla capacità di rispondere alle nuove sfide poste dalla pandemia, quindi dalla capacità di avere risorse umane di qualità, di avere stretti rapporti con il mondo esterno.</a:t>
            </a:r>
          </a:p>
          <a:p>
            <a:r>
              <a:rPr lang="it-IT" dirty="0"/>
              <a:t>Le PMI non hanno una gestione strutturata delle risorse umane</a:t>
            </a:r>
          </a:p>
          <a:p>
            <a:pPr marL="0" indent="0" rtl="0">
              <a:buNone/>
            </a:pPr>
            <a:r>
              <a:rPr lang="it-IT" dirty="0"/>
              <a:t>I METODI INFORMALI DI GESTIONE DELLE RISORSE UMANE SONO IN GRADO DI GARANTIRE LE SKILLS GIUSTE PER LE PICCOLE REALTA’ PRODUTTIVE?</a:t>
            </a:r>
          </a:p>
          <a:p>
            <a:endParaRPr lang="it-IT" dirty="0"/>
          </a:p>
        </p:txBody>
      </p:sp>
      <p:sp>
        <p:nvSpPr>
          <p:cNvPr id="4" name="Segnaposto piè di pagina 3">
            <a:extLst>
              <a:ext uri="{FF2B5EF4-FFF2-40B4-BE49-F238E27FC236}">
                <a16:creationId xmlns:a16="http://schemas.microsoft.com/office/drawing/2014/main" id="{8196A28E-1BDB-3070-CB9A-5CF2D99AE53F}"/>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984288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1500E6-58AF-53F4-4FE3-BEA6DE81AFD2}"/>
              </a:ext>
            </a:extLst>
          </p:cNvPr>
          <p:cNvSpPr>
            <a:spLocks noGrp="1"/>
          </p:cNvSpPr>
          <p:nvPr>
            <p:ph type="title"/>
          </p:nvPr>
        </p:nvSpPr>
        <p:spPr/>
        <p:txBody>
          <a:bodyPr/>
          <a:lstStyle/>
          <a:p>
            <a:r>
              <a:rPr lang="it-IT" dirty="0"/>
              <a:t>LA RESILIENZA DELLE PMI</a:t>
            </a:r>
          </a:p>
        </p:txBody>
      </p:sp>
      <p:sp>
        <p:nvSpPr>
          <p:cNvPr id="3" name="Segnaposto contenuto 2">
            <a:extLst>
              <a:ext uri="{FF2B5EF4-FFF2-40B4-BE49-F238E27FC236}">
                <a16:creationId xmlns:a16="http://schemas.microsoft.com/office/drawing/2014/main" id="{C5F647D6-4DB2-783A-B520-B9DCEFE03785}"/>
              </a:ext>
            </a:extLst>
          </p:cNvPr>
          <p:cNvSpPr>
            <a:spLocks noGrp="1"/>
          </p:cNvSpPr>
          <p:nvPr>
            <p:ph idx="1"/>
          </p:nvPr>
        </p:nvSpPr>
        <p:spPr/>
        <p:txBody>
          <a:bodyPr/>
          <a:lstStyle/>
          <a:p>
            <a:r>
              <a:rPr lang="it-IT" dirty="0"/>
              <a:t>DIPENDE:</a:t>
            </a:r>
          </a:p>
          <a:p>
            <a:pPr marL="0" indent="0">
              <a:buNone/>
            </a:pPr>
            <a:endParaRPr lang="it-IT" dirty="0"/>
          </a:p>
          <a:p>
            <a:pPr marL="0" indent="0">
              <a:buNone/>
            </a:pPr>
            <a:r>
              <a:rPr lang="it-IT" dirty="0"/>
              <a:t>Dalla qualità delle skills dei dipendenti (Cerved, 2020; Intesa San Paolo, 2021).</a:t>
            </a:r>
          </a:p>
          <a:p>
            <a:pPr marL="0" indent="0">
              <a:buNone/>
            </a:pPr>
            <a:endParaRPr lang="it-IT" dirty="0"/>
          </a:p>
          <a:p>
            <a:pPr marL="0" indent="0">
              <a:buNone/>
            </a:pPr>
            <a:r>
              <a:rPr lang="it-IT" dirty="0"/>
              <a:t>Dalla qualità delle relazioni delle imprese con gli attori sociali delle relazioni industriali e con le istituzioni locali (Burroni e Regalia, 2021)</a:t>
            </a:r>
          </a:p>
          <a:p>
            <a:pPr marL="0" indent="0">
              <a:buNone/>
            </a:pPr>
            <a:endParaRPr lang="it-IT" dirty="0"/>
          </a:p>
        </p:txBody>
      </p:sp>
      <p:sp>
        <p:nvSpPr>
          <p:cNvPr id="4" name="Segnaposto piè di pagina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565492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55AA2F-F613-3AC9-19A5-690DDCA97A86}"/>
              </a:ext>
            </a:extLst>
          </p:cNvPr>
          <p:cNvSpPr>
            <a:spLocks noGrp="1"/>
          </p:cNvSpPr>
          <p:nvPr>
            <p:ph type="title"/>
          </p:nvPr>
        </p:nvSpPr>
        <p:spPr/>
        <p:txBody>
          <a:bodyPr/>
          <a:lstStyle/>
          <a:p>
            <a:r>
              <a:rPr lang="it-IT" dirty="0"/>
              <a:t>Ricerca qualitativa</a:t>
            </a:r>
          </a:p>
        </p:txBody>
      </p:sp>
      <p:sp>
        <p:nvSpPr>
          <p:cNvPr id="3" name="Segnaposto contenuto 2">
            <a:extLst>
              <a:ext uri="{FF2B5EF4-FFF2-40B4-BE49-F238E27FC236}">
                <a16:creationId xmlns:a16="http://schemas.microsoft.com/office/drawing/2014/main" id="{ADAA7DF4-1778-FB0F-DB2D-16CF2F9C7C3C}"/>
              </a:ext>
            </a:extLst>
          </p:cNvPr>
          <p:cNvSpPr>
            <a:spLocks noGrp="1"/>
          </p:cNvSpPr>
          <p:nvPr>
            <p:ph sz="half" idx="1"/>
          </p:nvPr>
        </p:nvSpPr>
        <p:spPr>
          <a:xfrm>
            <a:off x="1103312" y="1520351"/>
            <a:ext cx="4396339" cy="4735988"/>
          </a:xfrm>
        </p:spPr>
        <p:txBody>
          <a:bodyPr/>
          <a:lstStyle/>
          <a:p>
            <a:pPr marL="0" indent="0">
              <a:buNone/>
            </a:pPr>
            <a:r>
              <a:rPr lang="it-IT" b="1" dirty="0"/>
              <a:t>I step: Marzo-Luglio 2021</a:t>
            </a:r>
          </a:p>
          <a:p>
            <a:pPr marL="0" indent="0">
              <a:buNone/>
            </a:pPr>
            <a:r>
              <a:rPr lang="it-IT" dirty="0"/>
              <a:t>30 interviste in profondità a esperti/osservatori privilegiati del mondo delle PMI</a:t>
            </a:r>
          </a:p>
          <a:p>
            <a:pPr marL="0" indent="0">
              <a:buNone/>
            </a:pPr>
            <a:endParaRPr lang="it-IT" dirty="0"/>
          </a:p>
          <a:p>
            <a:pPr marL="0" indent="0">
              <a:buNone/>
            </a:pPr>
            <a:r>
              <a:rPr lang="it-IT" b="1" dirty="0"/>
              <a:t>II step: Ottobre 2021</a:t>
            </a:r>
          </a:p>
          <a:p>
            <a:pPr marL="0" indent="0">
              <a:buNone/>
            </a:pPr>
            <a:r>
              <a:rPr lang="it-IT" dirty="0"/>
              <a:t>Focus group</a:t>
            </a:r>
          </a:p>
          <a:p>
            <a:pPr marL="0" indent="0">
              <a:buNone/>
            </a:pPr>
            <a:endParaRPr lang="it-IT" dirty="0"/>
          </a:p>
          <a:p>
            <a:pPr marL="0" indent="0">
              <a:buNone/>
            </a:pPr>
            <a:r>
              <a:rPr lang="it-IT" sz="1400" dirty="0"/>
              <a:t>a. Strategie di formazione e reclutamento post Covid-19…………</a:t>
            </a:r>
          </a:p>
          <a:p>
            <a:pPr marL="0" indent="0">
              <a:buNone/>
            </a:pPr>
            <a:r>
              <a:rPr lang="it-IT" sz="1400" dirty="0"/>
              <a:t>b. Le determinanti esterne rilevanti per attuare tali strategie</a:t>
            </a:r>
          </a:p>
        </p:txBody>
      </p:sp>
      <p:sp>
        <p:nvSpPr>
          <p:cNvPr id="4" name="Segnaposto piè di pagina 3"/>
          <p:cNvSpPr>
            <a:spLocks noGrp="1"/>
          </p:cNvSpPr>
          <p:nvPr>
            <p:ph type="ftr" sz="quarter" idx="11"/>
          </p:nvPr>
        </p:nvSpPr>
        <p:spPr/>
        <p:txBody>
          <a:bodyPr/>
          <a:lstStyle/>
          <a:p>
            <a:endParaRPr lang="en-US" dirty="0"/>
          </a:p>
        </p:txBody>
      </p:sp>
      <p:graphicFrame>
        <p:nvGraphicFramePr>
          <p:cNvPr id="7" name="Segnaposto contenuto 6"/>
          <p:cNvGraphicFramePr>
            <a:graphicFrameLocks noGrp="1"/>
          </p:cNvGraphicFramePr>
          <p:nvPr>
            <p:ph sz="half" idx="2"/>
            <p:extLst>
              <p:ext uri="{D42A27DB-BD31-4B8C-83A1-F6EECF244321}">
                <p14:modId xmlns:p14="http://schemas.microsoft.com/office/powerpoint/2010/main" val="733161989"/>
              </p:ext>
            </p:extLst>
          </p:nvPr>
        </p:nvGraphicFramePr>
        <p:xfrm>
          <a:off x="5738653" y="1127234"/>
          <a:ext cx="4769381" cy="5273619"/>
        </p:xfrm>
        <a:graphic>
          <a:graphicData uri="http://schemas.openxmlformats.org/drawingml/2006/table">
            <a:tbl>
              <a:tblPr firstRow="1" firstCol="1" bandRow="1">
                <a:tableStyleId>{5C22544A-7EE6-4342-B048-85BDC9FD1C3A}</a:tableStyleId>
              </a:tblPr>
              <a:tblGrid>
                <a:gridCol w="2433401">
                  <a:extLst>
                    <a:ext uri="{9D8B030D-6E8A-4147-A177-3AD203B41FA5}">
                      <a16:colId xmlns:a16="http://schemas.microsoft.com/office/drawing/2014/main" val="20000"/>
                    </a:ext>
                  </a:extLst>
                </a:gridCol>
                <a:gridCol w="2335980">
                  <a:extLst>
                    <a:ext uri="{9D8B030D-6E8A-4147-A177-3AD203B41FA5}">
                      <a16:colId xmlns:a16="http://schemas.microsoft.com/office/drawing/2014/main" val="20001"/>
                    </a:ext>
                  </a:extLst>
                </a:gridCol>
              </a:tblGrid>
              <a:tr h="160285">
                <a:tc>
                  <a:txBody>
                    <a:bodyPr/>
                    <a:lstStyle/>
                    <a:p>
                      <a:pPr marR="17145" algn="just">
                        <a:spcAft>
                          <a:spcPts val="0"/>
                        </a:spcAft>
                        <a:tabLst>
                          <a:tab pos="5760085" algn="l"/>
                        </a:tabLst>
                      </a:pPr>
                      <a:r>
                        <a:rPr lang="it-IT" sz="900" b="1" dirty="0">
                          <a:solidFill>
                            <a:schemeClr val="bg1"/>
                          </a:solidFill>
                          <a:effectLst/>
                        </a:rPr>
                        <a:t>Abruzzo</a:t>
                      </a:r>
                      <a:endParaRPr lang="it-IT"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R="17145" algn="just">
                        <a:spcAft>
                          <a:spcPts val="0"/>
                        </a:spcAft>
                        <a:tabLst>
                          <a:tab pos="5760085" algn="l"/>
                        </a:tabLst>
                      </a:pPr>
                      <a:r>
                        <a:rPr lang="it-IT" sz="900" b="1" dirty="0">
                          <a:solidFill>
                            <a:schemeClr val="bg1"/>
                          </a:solidFill>
                          <a:effectLst/>
                        </a:rPr>
                        <a:t>Emilia Romagna</a:t>
                      </a:r>
                    </a:p>
                    <a:p>
                      <a:pPr marR="17145" algn="just">
                        <a:spcAft>
                          <a:spcPts val="0"/>
                        </a:spcAft>
                        <a:tabLst>
                          <a:tab pos="5760085" algn="l"/>
                        </a:tabLst>
                      </a:pPr>
                      <a:endParaRPr lang="it-IT"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160285">
                <a:tc>
                  <a:txBody>
                    <a:bodyPr/>
                    <a:lstStyle/>
                    <a:p>
                      <a:pPr marR="17145" algn="just">
                        <a:spcAft>
                          <a:spcPts val="0"/>
                        </a:spcAft>
                        <a:tabLst>
                          <a:tab pos="5760085" algn="l"/>
                        </a:tabLst>
                      </a:pPr>
                      <a:r>
                        <a:rPr lang="it-IT" sz="900" b="1" dirty="0">
                          <a:solidFill>
                            <a:schemeClr val="bg1"/>
                          </a:solidFill>
                          <a:effectLst/>
                        </a:rPr>
                        <a:t>Int.1 CGIL – Segretario regionale</a:t>
                      </a:r>
                      <a:endParaRPr lang="it-IT"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R="17145" algn="just">
                        <a:spcAft>
                          <a:spcPts val="0"/>
                        </a:spcAft>
                        <a:tabLst>
                          <a:tab pos="5760085" algn="l"/>
                        </a:tabLst>
                      </a:pPr>
                      <a:r>
                        <a:rPr lang="it-IT" sz="900" b="1" dirty="0">
                          <a:solidFill>
                            <a:schemeClr val="bg1"/>
                          </a:solidFill>
                          <a:effectLst/>
                        </a:rPr>
                        <a:t>Int.2 CGIL – Segretario regionale</a:t>
                      </a:r>
                      <a:endParaRPr lang="it-IT"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801422">
                <a:tc>
                  <a:txBody>
                    <a:bodyPr/>
                    <a:lstStyle/>
                    <a:p>
                      <a:pPr marR="17145" algn="just">
                        <a:spcAft>
                          <a:spcPts val="0"/>
                        </a:spcAft>
                        <a:tabLst>
                          <a:tab pos="5760085" algn="l"/>
                        </a:tabLst>
                      </a:pPr>
                      <a:r>
                        <a:rPr lang="it-IT" sz="900" b="1" dirty="0">
                          <a:solidFill>
                            <a:schemeClr val="bg1"/>
                          </a:solidFill>
                          <a:effectLst/>
                        </a:rPr>
                        <a:t>Int.3 CNA Impresa Donna – Imprenditore e Presidente regionale</a:t>
                      </a:r>
                      <a:endParaRPr lang="it-IT" sz="1100" b="1" dirty="0">
                        <a:solidFill>
                          <a:schemeClr val="bg1"/>
                        </a:solidFill>
                        <a:effectLst/>
                      </a:endParaRPr>
                    </a:p>
                    <a:p>
                      <a:pPr marR="17145" algn="just">
                        <a:spcAft>
                          <a:spcPts val="0"/>
                        </a:spcAft>
                        <a:tabLst>
                          <a:tab pos="5760085" algn="l"/>
                        </a:tabLst>
                      </a:pPr>
                      <a:r>
                        <a:rPr lang="it-IT" sz="900" b="1" dirty="0">
                          <a:solidFill>
                            <a:schemeClr val="bg1"/>
                          </a:solidFill>
                          <a:effectLst/>
                        </a:rPr>
                        <a:t>Int.5 CNA – Imprenditore e Presidente regionale</a:t>
                      </a:r>
                      <a:endParaRPr lang="it-IT"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R="17145" algn="just">
                        <a:spcAft>
                          <a:spcPts val="0"/>
                        </a:spcAft>
                        <a:tabLst>
                          <a:tab pos="5760085" algn="l"/>
                        </a:tabLst>
                      </a:pPr>
                      <a:r>
                        <a:rPr lang="it-IT" sz="900" b="1" dirty="0">
                          <a:solidFill>
                            <a:schemeClr val="bg1"/>
                          </a:solidFill>
                          <a:effectLst/>
                        </a:rPr>
                        <a:t>Int.4 CNA Impresa Donna – Imprenditore e Presidente regionale </a:t>
                      </a:r>
                      <a:endParaRPr lang="it-IT" sz="1100" b="1" dirty="0">
                        <a:solidFill>
                          <a:schemeClr val="bg1"/>
                        </a:solidFill>
                        <a:effectLst/>
                      </a:endParaRPr>
                    </a:p>
                    <a:p>
                      <a:pPr marR="17145" algn="just">
                        <a:spcAft>
                          <a:spcPts val="0"/>
                        </a:spcAft>
                        <a:tabLst>
                          <a:tab pos="5760085" algn="l"/>
                        </a:tabLst>
                      </a:pPr>
                      <a:r>
                        <a:rPr lang="it-IT" sz="900" b="1" dirty="0">
                          <a:solidFill>
                            <a:schemeClr val="bg1"/>
                          </a:solidFill>
                          <a:effectLst/>
                        </a:rPr>
                        <a:t>Int.6 CNA – Imprenditore e Presidente regionale</a:t>
                      </a:r>
                      <a:endParaRPr lang="it-IT"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320569">
                <a:tc>
                  <a:txBody>
                    <a:bodyPr/>
                    <a:lstStyle/>
                    <a:p>
                      <a:pPr marR="17145" algn="just">
                        <a:spcAft>
                          <a:spcPts val="0"/>
                        </a:spcAft>
                        <a:tabLst>
                          <a:tab pos="5760085" algn="l"/>
                        </a:tabLst>
                      </a:pPr>
                      <a:r>
                        <a:rPr lang="it-IT" sz="900" b="1" dirty="0">
                          <a:solidFill>
                            <a:schemeClr val="bg1"/>
                          </a:solidFill>
                          <a:effectLst/>
                        </a:rPr>
                        <a:t>Int.7 Confartigianato – Direttore regionale</a:t>
                      </a:r>
                      <a:endParaRPr lang="it-IT"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tabLst>
                          <a:tab pos="5760085" algn="l"/>
                        </a:tabLst>
                      </a:pPr>
                      <a:r>
                        <a:rPr lang="it-IT" sz="900" b="1" dirty="0">
                          <a:solidFill>
                            <a:schemeClr val="bg1"/>
                          </a:solidFill>
                          <a:effectLst/>
                        </a:rPr>
                        <a:t>Int.8 Confartigianato – Direttore regionale</a:t>
                      </a:r>
                      <a:endParaRPr lang="it-IT"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320569">
                <a:tc>
                  <a:txBody>
                    <a:bodyPr/>
                    <a:lstStyle/>
                    <a:p>
                      <a:pPr marR="17145" algn="just">
                        <a:spcAft>
                          <a:spcPts val="0"/>
                        </a:spcAft>
                        <a:tabLst>
                          <a:tab pos="5760085" algn="l"/>
                        </a:tabLst>
                      </a:pPr>
                      <a:r>
                        <a:rPr lang="it-IT" sz="900" b="1" dirty="0">
                          <a:solidFill>
                            <a:schemeClr val="bg1"/>
                          </a:solidFill>
                          <a:effectLst/>
                        </a:rPr>
                        <a:t>Int.9 Confcommercio – Imprenditore e Presidente regionale </a:t>
                      </a:r>
                      <a:endParaRPr lang="it-IT"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tabLst>
                          <a:tab pos="5760085" algn="l"/>
                        </a:tabLst>
                      </a:pPr>
                      <a:r>
                        <a:rPr lang="it-IT" sz="900" b="1" dirty="0">
                          <a:solidFill>
                            <a:schemeClr val="bg1"/>
                          </a:solidFill>
                          <a:effectLst/>
                        </a:rPr>
                        <a:t>Int.10 CNA – Imprenditore e Presidente provinciale</a:t>
                      </a:r>
                      <a:endParaRPr lang="it-IT"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320569">
                <a:tc>
                  <a:txBody>
                    <a:bodyPr/>
                    <a:lstStyle/>
                    <a:p>
                      <a:pPr marR="17145" algn="just">
                        <a:spcAft>
                          <a:spcPts val="0"/>
                        </a:spcAft>
                        <a:tabLst>
                          <a:tab pos="5760085" algn="l"/>
                        </a:tabLst>
                      </a:pPr>
                      <a:r>
                        <a:rPr lang="it-IT" sz="900" b="1" dirty="0">
                          <a:solidFill>
                            <a:schemeClr val="bg1"/>
                          </a:solidFill>
                          <a:effectLst/>
                        </a:rPr>
                        <a:t>Int.11 ITS MO.ST – Imprenditore e Vice-Presidente</a:t>
                      </a:r>
                      <a:endParaRPr lang="it-IT"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R="17145" algn="just">
                        <a:spcAft>
                          <a:spcPts val="0"/>
                        </a:spcAft>
                        <a:tabLst>
                          <a:tab pos="5760085" algn="l"/>
                        </a:tabLst>
                      </a:pPr>
                      <a:r>
                        <a:rPr lang="it-IT" sz="900" b="1" dirty="0">
                          <a:solidFill>
                            <a:schemeClr val="bg1"/>
                          </a:solidFill>
                          <a:effectLst/>
                        </a:rPr>
                        <a:t>Int.12 ITS MO.ST – Imprenditore e Presidente</a:t>
                      </a:r>
                      <a:endParaRPr lang="it-IT"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641138">
                <a:tc>
                  <a:txBody>
                    <a:bodyPr/>
                    <a:lstStyle/>
                    <a:p>
                      <a:pPr marR="17145" algn="just">
                        <a:spcAft>
                          <a:spcPts val="0"/>
                        </a:spcAft>
                        <a:tabLst>
                          <a:tab pos="5760085" algn="l"/>
                        </a:tabLst>
                      </a:pPr>
                      <a:r>
                        <a:rPr lang="it-IT" sz="900" b="1" dirty="0">
                          <a:solidFill>
                            <a:schemeClr val="bg1"/>
                          </a:solidFill>
                          <a:effectLst/>
                        </a:rPr>
                        <a:t>Int.13 CNA – Direttore provinciale – Settore Innovazione e Formazione </a:t>
                      </a:r>
                      <a:endParaRPr lang="it-IT"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R="17145" algn="just">
                        <a:spcAft>
                          <a:spcPts val="0"/>
                        </a:spcAft>
                        <a:tabLst>
                          <a:tab pos="5760085" algn="l"/>
                        </a:tabLst>
                      </a:pPr>
                      <a:r>
                        <a:rPr lang="it-IT" sz="900" b="1" dirty="0">
                          <a:solidFill>
                            <a:schemeClr val="bg1"/>
                          </a:solidFill>
                          <a:effectLst/>
                        </a:rPr>
                        <a:t>Int.14 Uil – Segretario regionale</a:t>
                      </a:r>
                      <a:endParaRPr lang="it-IT" sz="1100" b="1" dirty="0">
                        <a:solidFill>
                          <a:schemeClr val="bg1"/>
                        </a:solidFill>
                        <a:effectLst/>
                      </a:endParaRPr>
                    </a:p>
                    <a:p>
                      <a:pPr marR="17145" algn="just">
                        <a:spcAft>
                          <a:spcPts val="0"/>
                        </a:spcAft>
                        <a:tabLst>
                          <a:tab pos="5760085" algn="l"/>
                        </a:tabLst>
                      </a:pPr>
                      <a:r>
                        <a:rPr lang="it-IT" sz="900" b="1" dirty="0" err="1">
                          <a:solidFill>
                            <a:schemeClr val="bg1"/>
                          </a:solidFill>
                          <a:effectLst/>
                        </a:rPr>
                        <a:t>Int</a:t>
                      </a:r>
                      <a:r>
                        <a:rPr lang="it-IT" sz="900" b="1" dirty="0">
                          <a:solidFill>
                            <a:schemeClr val="bg1"/>
                          </a:solidFill>
                          <a:effectLst/>
                        </a:rPr>
                        <a:t>. 16 Confcommercio – Imprenditore e Presidente provinciale</a:t>
                      </a:r>
                      <a:endParaRPr lang="it-IT"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2404267">
                <a:tc>
                  <a:txBody>
                    <a:bodyPr/>
                    <a:lstStyle/>
                    <a:p>
                      <a:pPr marR="17145" algn="just">
                        <a:spcAft>
                          <a:spcPts val="0"/>
                        </a:spcAft>
                        <a:tabLst>
                          <a:tab pos="5760085" algn="l"/>
                        </a:tabLst>
                      </a:pPr>
                      <a:r>
                        <a:rPr lang="it-IT" sz="900" b="1" dirty="0">
                          <a:solidFill>
                            <a:schemeClr val="bg1"/>
                          </a:solidFill>
                          <a:effectLst/>
                        </a:rPr>
                        <a:t>Int.15 EBTER - Ente Bilaterale per il Terziario – Presidente provinciale  (Uil) </a:t>
                      </a:r>
                      <a:endParaRPr lang="it-IT" sz="1100" b="1" dirty="0">
                        <a:solidFill>
                          <a:schemeClr val="bg1"/>
                        </a:solidFill>
                        <a:effectLst/>
                      </a:endParaRPr>
                    </a:p>
                    <a:p>
                      <a:pPr marR="17145" algn="just">
                        <a:spcAft>
                          <a:spcPts val="0"/>
                        </a:spcAft>
                        <a:tabLst>
                          <a:tab pos="5760085" algn="l"/>
                        </a:tabLst>
                      </a:pPr>
                      <a:r>
                        <a:rPr lang="it-IT" sz="900" b="1" dirty="0">
                          <a:solidFill>
                            <a:schemeClr val="bg1"/>
                          </a:solidFill>
                          <a:effectLst/>
                        </a:rPr>
                        <a:t>Int.18 CNA- Imprenditore e Presidente provinciale</a:t>
                      </a:r>
                      <a:endParaRPr lang="it-IT" sz="1100" b="1" dirty="0">
                        <a:solidFill>
                          <a:schemeClr val="bg1"/>
                        </a:solidFill>
                        <a:effectLst/>
                      </a:endParaRPr>
                    </a:p>
                    <a:p>
                      <a:pPr marR="17145" algn="just">
                        <a:spcAft>
                          <a:spcPts val="0"/>
                        </a:spcAft>
                        <a:tabLst>
                          <a:tab pos="5760085" algn="l"/>
                        </a:tabLst>
                      </a:pPr>
                      <a:r>
                        <a:rPr lang="it-IT" sz="900" b="1" dirty="0" err="1">
                          <a:solidFill>
                            <a:schemeClr val="bg1"/>
                          </a:solidFill>
                          <a:effectLst/>
                        </a:rPr>
                        <a:t>Int</a:t>
                      </a:r>
                      <a:r>
                        <a:rPr lang="it-IT" sz="900" b="1" dirty="0">
                          <a:solidFill>
                            <a:schemeClr val="bg1"/>
                          </a:solidFill>
                          <a:effectLst/>
                        </a:rPr>
                        <a:t>. 20 Uil - Segretario regionale</a:t>
                      </a:r>
                      <a:endParaRPr lang="it-IT" sz="1100" b="1" dirty="0">
                        <a:solidFill>
                          <a:schemeClr val="bg1"/>
                        </a:solidFill>
                        <a:effectLst/>
                      </a:endParaRPr>
                    </a:p>
                    <a:p>
                      <a:pPr marR="17145" algn="just">
                        <a:spcAft>
                          <a:spcPts val="0"/>
                        </a:spcAft>
                        <a:tabLst>
                          <a:tab pos="5760085" algn="l"/>
                        </a:tabLst>
                      </a:pPr>
                      <a:r>
                        <a:rPr lang="it-IT" sz="900" b="1" dirty="0">
                          <a:solidFill>
                            <a:schemeClr val="bg1"/>
                          </a:solidFill>
                          <a:effectLst/>
                        </a:rPr>
                        <a:t>Int.23 Uil – Segretario provinciale</a:t>
                      </a:r>
                      <a:endParaRPr lang="it-IT" sz="1100" b="1" dirty="0">
                        <a:solidFill>
                          <a:schemeClr val="bg1"/>
                        </a:solidFill>
                        <a:effectLst/>
                      </a:endParaRPr>
                    </a:p>
                    <a:p>
                      <a:pPr marR="17145" algn="just">
                        <a:spcAft>
                          <a:spcPts val="0"/>
                        </a:spcAft>
                        <a:tabLst>
                          <a:tab pos="5760085" algn="l"/>
                        </a:tabLst>
                      </a:pPr>
                      <a:r>
                        <a:rPr lang="it-IT" sz="900" b="1" dirty="0" err="1">
                          <a:solidFill>
                            <a:schemeClr val="bg1"/>
                          </a:solidFill>
                          <a:effectLst/>
                        </a:rPr>
                        <a:t>Int</a:t>
                      </a:r>
                      <a:r>
                        <a:rPr lang="it-IT" sz="900" b="1" dirty="0">
                          <a:solidFill>
                            <a:schemeClr val="bg1"/>
                          </a:solidFill>
                          <a:effectLst/>
                        </a:rPr>
                        <a:t>. 25 </a:t>
                      </a:r>
                      <a:r>
                        <a:rPr lang="it-IT" sz="900" b="1" dirty="0" err="1">
                          <a:solidFill>
                            <a:schemeClr val="bg1"/>
                          </a:solidFill>
                          <a:effectLst/>
                        </a:rPr>
                        <a:t>Cam-Com</a:t>
                      </a:r>
                      <a:r>
                        <a:rPr lang="it-IT" sz="900" b="1" dirty="0">
                          <a:solidFill>
                            <a:schemeClr val="bg1"/>
                          </a:solidFill>
                          <a:effectLst/>
                        </a:rPr>
                        <a:t> - Presidente provinciale</a:t>
                      </a:r>
                      <a:endParaRPr lang="it-IT" sz="1100" b="1" dirty="0">
                        <a:solidFill>
                          <a:schemeClr val="bg1"/>
                        </a:solidFill>
                        <a:effectLst/>
                      </a:endParaRPr>
                    </a:p>
                    <a:p>
                      <a:pPr marR="17145" algn="just">
                        <a:spcAft>
                          <a:spcPts val="0"/>
                        </a:spcAft>
                        <a:tabLst>
                          <a:tab pos="5760085" algn="l"/>
                        </a:tabLst>
                      </a:pPr>
                      <a:r>
                        <a:rPr lang="it-IT" sz="900" b="1" dirty="0" err="1">
                          <a:solidFill>
                            <a:schemeClr val="bg1"/>
                          </a:solidFill>
                          <a:effectLst/>
                        </a:rPr>
                        <a:t>Int</a:t>
                      </a:r>
                      <a:r>
                        <a:rPr lang="it-IT" sz="900" b="1" dirty="0">
                          <a:solidFill>
                            <a:schemeClr val="bg1"/>
                          </a:solidFill>
                          <a:effectLst/>
                        </a:rPr>
                        <a:t>. 28 Confesercenti – Direttore provinciale</a:t>
                      </a:r>
                      <a:endParaRPr lang="it-IT" sz="1100" b="1" dirty="0">
                        <a:solidFill>
                          <a:schemeClr val="bg1"/>
                        </a:solidFill>
                        <a:effectLst/>
                      </a:endParaRPr>
                    </a:p>
                    <a:p>
                      <a:pPr marR="17145" algn="just">
                        <a:spcAft>
                          <a:spcPts val="0"/>
                        </a:spcAft>
                        <a:tabLst>
                          <a:tab pos="5760085" algn="l"/>
                        </a:tabLst>
                      </a:pPr>
                      <a:r>
                        <a:rPr lang="it-IT" sz="900" b="1" dirty="0" err="1">
                          <a:solidFill>
                            <a:schemeClr val="bg1"/>
                          </a:solidFill>
                          <a:effectLst/>
                        </a:rPr>
                        <a:t>Int</a:t>
                      </a:r>
                      <a:r>
                        <a:rPr lang="it-IT" sz="900" b="1" dirty="0">
                          <a:solidFill>
                            <a:schemeClr val="bg1"/>
                          </a:solidFill>
                          <a:effectLst/>
                        </a:rPr>
                        <a:t>. 29 Confcommercio – Direttore provinciale</a:t>
                      </a:r>
                      <a:endParaRPr lang="it-IT" sz="1100" b="1" dirty="0">
                        <a:solidFill>
                          <a:schemeClr val="bg1"/>
                        </a:solidFill>
                        <a:effectLst/>
                      </a:endParaRPr>
                    </a:p>
                    <a:p>
                      <a:pPr marR="17145" algn="just">
                        <a:spcAft>
                          <a:spcPts val="0"/>
                        </a:spcAft>
                        <a:tabLst>
                          <a:tab pos="5760085" algn="l"/>
                        </a:tabLst>
                      </a:pPr>
                      <a:r>
                        <a:rPr lang="it-IT" sz="900" b="1" dirty="0">
                          <a:solidFill>
                            <a:schemeClr val="bg1"/>
                          </a:solidFill>
                          <a:effectLst/>
                        </a:rPr>
                        <a:t>Int.30 Confartigianato – Direttore provinciale</a:t>
                      </a:r>
                      <a:endParaRPr lang="it-IT"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R="17145" algn="just">
                        <a:spcAft>
                          <a:spcPts val="0"/>
                        </a:spcAft>
                        <a:tabLst>
                          <a:tab pos="5760085" algn="l"/>
                        </a:tabLst>
                      </a:pPr>
                      <a:r>
                        <a:rPr lang="it-IT" sz="900" b="1" dirty="0" err="1">
                          <a:solidFill>
                            <a:schemeClr val="bg1"/>
                          </a:solidFill>
                          <a:effectLst/>
                        </a:rPr>
                        <a:t>Int</a:t>
                      </a:r>
                      <a:r>
                        <a:rPr lang="it-IT" sz="900" b="1" dirty="0">
                          <a:solidFill>
                            <a:schemeClr val="bg1"/>
                          </a:solidFill>
                          <a:effectLst/>
                        </a:rPr>
                        <a:t>. 17 Confartigianato – Presidente provinciale</a:t>
                      </a:r>
                      <a:endParaRPr lang="it-IT" sz="1100" b="1" dirty="0">
                        <a:solidFill>
                          <a:schemeClr val="bg1"/>
                        </a:solidFill>
                        <a:effectLst/>
                      </a:endParaRPr>
                    </a:p>
                    <a:p>
                      <a:pPr marR="17145" algn="just">
                        <a:spcAft>
                          <a:spcPts val="0"/>
                        </a:spcAft>
                        <a:tabLst>
                          <a:tab pos="5760085" algn="l"/>
                        </a:tabLst>
                      </a:pPr>
                      <a:r>
                        <a:rPr lang="it-IT" sz="900" b="1" dirty="0">
                          <a:solidFill>
                            <a:schemeClr val="bg1"/>
                          </a:solidFill>
                          <a:effectLst/>
                        </a:rPr>
                        <a:t>Int.19 CGIL - Segretario provinciale</a:t>
                      </a:r>
                      <a:endParaRPr lang="it-IT" sz="1100" b="1" dirty="0">
                        <a:solidFill>
                          <a:schemeClr val="bg1"/>
                        </a:solidFill>
                        <a:effectLst/>
                      </a:endParaRPr>
                    </a:p>
                    <a:p>
                      <a:pPr marR="17145" algn="just">
                        <a:spcAft>
                          <a:spcPts val="0"/>
                        </a:spcAft>
                        <a:tabLst>
                          <a:tab pos="5760085" algn="l"/>
                        </a:tabLst>
                      </a:pPr>
                      <a:r>
                        <a:rPr lang="it-IT" sz="900" b="1" dirty="0">
                          <a:solidFill>
                            <a:schemeClr val="bg1"/>
                          </a:solidFill>
                          <a:effectLst/>
                        </a:rPr>
                        <a:t>Int.21 Confartigianato – Direttore provinciale</a:t>
                      </a:r>
                      <a:endParaRPr lang="it-IT" sz="1100" b="1" dirty="0">
                        <a:solidFill>
                          <a:schemeClr val="bg1"/>
                        </a:solidFill>
                        <a:effectLst/>
                      </a:endParaRPr>
                    </a:p>
                    <a:p>
                      <a:pPr marR="17145" algn="just">
                        <a:spcAft>
                          <a:spcPts val="0"/>
                        </a:spcAft>
                        <a:tabLst>
                          <a:tab pos="5760085" algn="l"/>
                        </a:tabLst>
                      </a:pPr>
                      <a:r>
                        <a:rPr lang="it-IT" sz="900" b="1" dirty="0">
                          <a:solidFill>
                            <a:schemeClr val="bg1"/>
                          </a:solidFill>
                          <a:effectLst/>
                        </a:rPr>
                        <a:t>Int.22 Confcommercio - Direttore provinciale</a:t>
                      </a:r>
                      <a:endParaRPr lang="it-IT" sz="1100" b="1" dirty="0">
                        <a:solidFill>
                          <a:schemeClr val="bg1"/>
                        </a:solidFill>
                        <a:effectLst/>
                      </a:endParaRPr>
                    </a:p>
                    <a:p>
                      <a:pPr marR="17145" algn="just">
                        <a:spcAft>
                          <a:spcPts val="0"/>
                        </a:spcAft>
                        <a:tabLst>
                          <a:tab pos="5760085" algn="l"/>
                        </a:tabLst>
                      </a:pPr>
                      <a:r>
                        <a:rPr lang="it-IT" sz="900" b="1" dirty="0" err="1">
                          <a:solidFill>
                            <a:schemeClr val="bg1"/>
                          </a:solidFill>
                          <a:effectLst/>
                        </a:rPr>
                        <a:t>Int</a:t>
                      </a:r>
                      <a:r>
                        <a:rPr lang="it-IT" sz="900" b="1" dirty="0">
                          <a:solidFill>
                            <a:schemeClr val="bg1"/>
                          </a:solidFill>
                          <a:effectLst/>
                        </a:rPr>
                        <a:t>. 24 Confesercenti – Direttore provinciale</a:t>
                      </a:r>
                      <a:endParaRPr lang="it-IT" sz="1100" b="1" dirty="0">
                        <a:solidFill>
                          <a:schemeClr val="bg1"/>
                        </a:solidFill>
                        <a:effectLst/>
                      </a:endParaRPr>
                    </a:p>
                    <a:p>
                      <a:pPr marR="17145" algn="just">
                        <a:spcAft>
                          <a:spcPts val="0"/>
                        </a:spcAft>
                        <a:tabLst>
                          <a:tab pos="5760085" algn="l"/>
                        </a:tabLst>
                      </a:pPr>
                      <a:r>
                        <a:rPr lang="it-IT" sz="900" b="1" dirty="0" err="1">
                          <a:solidFill>
                            <a:schemeClr val="bg1"/>
                          </a:solidFill>
                          <a:effectLst/>
                        </a:rPr>
                        <a:t>Int</a:t>
                      </a:r>
                      <a:r>
                        <a:rPr lang="it-IT" sz="900" b="1" dirty="0">
                          <a:solidFill>
                            <a:schemeClr val="bg1"/>
                          </a:solidFill>
                          <a:effectLst/>
                        </a:rPr>
                        <a:t>. 26 </a:t>
                      </a:r>
                      <a:r>
                        <a:rPr lang="it-IT" sz="900" b="1" dirty="0" err="1">
                          <a:solidFill>
                            <a:schemeClr val="bg1"/>
                          </a:solidFill>
                          <a:effectLst/>
                        </a:rPr>
                        <a:t>Cam-Com</a:t>
                      </a:r>
                      <a:r>
                        <a:rPr lang="it-IT" sz="900" b="1" dirty="0">
                          <a:solidFill>
                            <a:schemeClr val="bg1"/>
                          </a:solidFill>
                          <a:effectLst/>
                        </a:rPr>
                        <a:t>- Presidente provinciale</a:t>
                      </a:r>
                      <a:endParaRPr lang="it-IT" sz="1100" b="1" dirty="0">
                        <a:solidFill>
                          <a:schemeClr val="bg1"/>
                        </a:solidFill>
                        <a:effectLst/>
                      </a:endParaRPr>
                    </a:p>
                    <a:p>
                      <a:pPr marR="17145" algn="just">
                        <a:spcAft>
                          <a:spcPts val="0"/>
                        </a:spcAft>
                        <a:tabLst>
                          <a:tab pos="5760085" algn="l"/>
                        </a:tabLst>
                      </a:pPr>
                      <a:r>
                        <a:rPr lang="it-IT" sz="900" b="1" dirty="0" err="1">
                          <a:solidFill>
                            <a:schemeClr val="bg1"/>
                          </a:solidFill>
                          <a:effectLst/>
                        </a:rPr>
                        <a:t>Int</a:t>
                      </a:r>
                      <a:r>
                        <a:rPr lang="it-IT" sz="900" b="1" dirty="0">
                          <a:solidFill>
                            <a:schemeClr val="bg1"/>
                          </a:solidFill>
                          <a:effectLst/>
                        </a:rPr>
                        <a:t>. 27 Uil - Segretario provinciale</a:t>
                      </a:r>
                      <a:endParaRPr lang="it-IT" sz="11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854344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A5A91E-D682-35E6-3EB4-3175C799903F}"/>
              </a:ext>
            </a:extLst>
          </p:cNvPr>
          <p:cNvSpPr>
            <a:spLocks noGrp="1"/>
          </p:cNvSpPr>
          <p:nvPr>
            <p:ph type="title"/>
          </p:nvPr>
        </p:nvSpPr>
        <p:spPr/>
        <p:txBody>
          <a:bodyPr/>
          <a:lstStyle/>
          <a:p>
            <a:pPr algn="ctr"/>
            <a:r>
              <a:rPr lang="it-IT" dirty="0"/>
              <a:t>Nuove traiettorie di reclutamento</a:t>
            </a:r>
          </a:p>
        </p:txBody>
      </p:sp>
      <p:sp>
        <p:nvSpPr>
          <p:cNvPr id="3" name="Segnaposto contenuto 2">
            <a:extLst>
              <a:ext uri="{FF2B5EF4-FFF2-40B4-BE49-F238E27FC236}">
                <a16:creationId xmlns:a16="http://schemas.microsoft.com/office/drawing/2014/main" id="{7A5CFC81-5D67-66A0-241D-42E4E8ABB4F9}"/>
              </a:ext>
            </a:extLst>
          </p:cNvPr>
          <p:cNvSpPr>
            <a:spLocks noGrp="1"/>
          </p:cNvSpPr>
          <p:nvPr>
            <p:ph sz="half" idx="1"/>
          </p:nvPr>
        </p:nvSpPr>
        <p:spPr/>
        <p:txBody>
          <a:bodyPr>
            <a:normAutofit lnSpcReduction="10000"/>
          </a:bodyPr>
          <a:lstStyle/>
          <a:p>
            <a:pPr marL="0" indent="0">
              <a:buNone/>
            </a:pPr>
            <a:r>
              <a:rPr lang="it-IT" b="1" dirty="0"/>
              <a:t>1. ITS (Istituti tecnici superiori di secondo livello di durata biennale)</a:t>
            </a:r>
          </a:p>
          <a:p>
            <a:pPr marL="0" indent="0">
              <a:buNone/>
            </a:pPr>
            <a:endParaRPr lang="it-IT" dirty="0"/>
          </a:p>
          <a:p>
            <a:pPr marL="0" indent="0">
              <a:buNone/>
            </a:pPr>
            <a:r>
              <a:rPr lang="it-IT" sz="1400" dirty="0"/>
              <a:t>«</a:t>
            </a:r>
            <a:r>
              <a:rPr lang="it-IT" sz="1400" i="1" dirty="0"/>
              <a:t>Gli ITS rappresentano il </a:t>
            </a:r>
            <a:r>
              <a:rPr lang="it-IT" sz="1400" i="1" dirty="0" err="1"/>
              <a:t>passepartout</a:t>
            </a:r>
            <a:r>
              <a:rPr lang="it-IT" sz="1400" i="1" dirty="0"/>
              <a:t> per accedere a giovani a lavoratori qualificati tecnicamente e culturalmente</a:t>
            </a:r>
            <a:r>
              <a:rPr lang="it-IT" sz="1400" dirty="0"/>
              <a:t>» (Presidente CNA)</a:t>
            </a:r>
          </a:p>
          <a:p>
            <a:pPr marL="0" indent="0">
              <a:buNone/>
            </a:pPr>
            <a:r>
              <a:rPr lang="it-IT" sz="1400" dirty="0"/>
              <a:t>«</a:t>
            </a:r>
            <a:r>
              <a:rPr lang="it-IT" sz="1400" i="1" dirty="0"/>
              <a:t>Con l’accelerazione tecnologica, prodotta dalla pandemia è necessario creare nuovi ITS finalizzati all’innovazione 4.0</a:t>
            </a:r>
            <a:r>
              <a:rPr lang="it-IT" sz="1400" dirty="0"/>
              <a:t>» (Direttore CNA)</a:t>
            </a:r>
          </a:p>
          <a:p>
            <a:pPr marL="0" indent="0">
              <a:buNone/>
            </a:pPr>
            <a:r>
              <a:rPr lang="it-IT" sz="1400" dirty="0"/>
              <a:t>«</a:t>
            </a:r>
            <a:r>
              <a:rPr lang="it-IT" sz="1400" i="1" dirty="0"/>
              <a:t>In Emilia Romagna e in Piemonte c’è almeno un ITS per ogni settore strategico</a:t>
            </a:r>
            <a:r>
              <a:rPr lang="it-IT" sz="1400" dirty="0"/>
              <a:t>» (Presidente ITS, MO.ST)</a:t>
            </a:r>
          </a:p>
          <a:p>
            <a:pPr marL="0" indent="0">
              <a:buNone/>
            </a:pPr>
            <a:r>
              <a:rPr lang="it-IT" sz="1400" dirty="0"/>
              <a:t>«</a:t>
            </a:r>
            <a:r>
              <a:rPr lang="it-IT" sz="1400" i="1" dirty="0"/>
              <a:t>In Abruzzo abbiamo lanciato l’ITS MO.ST sulla scia di quanto era già stato fatto in Emilia Romagna…</a:t>
            </a:r>
            <a:r>
              <a:rPr lang="it-IT" sz="1400" dirty="0"/>
              <a:t>.» (Vice-Presidente </a:t>
            </a:r>
            <a:r>
              <a:rPr lang="it-IT" sz="1400" dirty="0" err="1"/>
              <a:t>MO.St</a:t>
            </a:r>
            <a:r>
              <a:rPr lang="it-IT" sz="1400" dirty="0"/>
              <a:t>)</a:t>
            </a:r>
          </a:p>
        </p:txBody>
      </p:sp>
      <p:sp>
        <p:nvSpPr>
          <p:cNvPr id="4" name="Segnaposto contenuto 3">
            <a:extLst>
              <a:ext uri="{FF2B5EF4-FFF2-40B4-BE49-F238E27FC236}">
                <a16:creationId xmlns:a16="http://schemas.microsoft.com/office/drawing/2014/main" id="{5C3FE018-3215-3D7B-0F31-7B82EBE072BE}"/>
              </a:ext>
            </a:extLst>
          </p:cNvPr>
          <p:cNvSpPr>
            <a:spLocks noGrp="1"/>
          </p:cNvSpPr>
          <p:nvPr>
            <p:ph sz="half" idx="2"/>
          </p:nvPr>
        </p:nvSpPr>
        <p:spPr/>
        <p:txBody>
          <a:bodyPr>
            <a:normAutofit lnSpcReduction="10000"/>
          </a:bodyPr>
          <a:lstStyle/>
          <a:p>
            <a:pPr marL="0" indent="0">
              <a:buNone/>
            </a:pPr>
            <a:r>
              <a:rPr lang="it-IT" sz="1600" b="1" dirty="0"/>
              <a:t>2. APL (Agenzie per il Lavoro direttamente gestite dalle associazioni datoriali)</a:t>
            </a:r>
          </a:p>
          <a:p>
            <a:pPr marL="0" indent="0">
              <a:buNone/>
            </a:pPr>
            <a:endParaRPr lang="it-IT" sz="1600" dirty="0"/>
          </a:p>
          <a:p>
            <a:pPr marL="0" indent="0">
              <a:buNone/>
            </a:pPr>
            <a:r>
              <a:rPr lang="it-IT" sz="1600" dirty="0"/>
              <a:t>«</a:t>
            </a:r>
            <a:r>
              <a:rPr lang="it-IT" sz="1400" i="1" dirty="0"/>
              <a:t>Le APL entrano nelle aziende, identificano i fabbisogni delle imprese di nuove skills. Allo stesso tempo profilano i lavoratori, forniscono informazioni al fine di aiutarli ad accrescere il loro potenziale occupazionale, attraverso l’aiuto anche dei sindacati</a:t>
            </a:r>
            <a:r>
              <a:rPr lang="it-IT" sz="1600" dirty="0"/>
              <a:t>» </a:t>
            </a:r>
            <a:r>
              <a:rPr lang="it-IT" sz="1400" dirty="0"/>
              <a:t>(Presidente CNA)</a:t>
            </a:r>
          </a:p>
          <a:p>
            <a:pPr marL="0" indent="0">
              <a:buNone/>
            </a:pPr>
            <a:r>
              <a:rPr lang="it-IT" sz="1400" dirty="0"/>
              <a:t>«</a:t>
            </a:r>
            <a:r>
              <a:rPr lang="it-IT" sz="1400" i="1" dirty="0"/>
              <a:t>In Abruzzo le APL hanno difficoltà a farsi strada perché qui, come in altre regioni del sud, il rapporto tra piccoli imprenditori, associazioni datoriali e sindacati è debole, in un contesto culturale che tradizionalmente privilegia le politiche passive a quelle attive del lavoro</a:t>
            </a:r>
            <a:r>
              <a:rPr lang="it-IT" sz="1400" dirty="0"/>
              <a:t>» (Direttore CNA)</a:t>
            </a:r>
          </a:p>
        </p:txBody>
      </p:sp>
      <p:sp>
        <p:nvSpPr>
          <p:cNvPr id="5" name="Segnaposto piè di pagina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352840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DF1383B-D4DD-BB74-30E4-452D3FA416F9}"/>
              </a:ext>
            </a:extLst>
          </p:cNvPr>
          <p:cNvSpPr>
            <a:spLocks noGrp="1"/>
          </p:cNvSpPr>
          <p:nvPr>
            <p:ph type="title"/>
          </p:nvPr>
        </p:nvSpPr>
        <p:spPr/>
        <p:txBody>
          <a:bodyPr/>
          <a:lstStyle/>
          <a:p>
            <a:pPr algn="ctr"/>
            <a:r>
              <a:rPr lang="it-IT" dirty="0"/>
              <a:t>Nuove traiettorie di formazione professionale</a:t>
            </a:r>
          </a:p>
        </p:txBody>
      </p:sp>
      <p:sp>
        <p:nvSpPr>
          <p:cNvPr id="3" name="Segnaposto contenuto 2">
            <a:extLst>
              <a:ext uri="{FF2B5EF4-FFF2-40B4-BE49-F238E27FC236}">
                <a16:creationId xmlns:a16="http://schemas.microsoft.com/office/drawing/2014/main" id="{9428CD53-31C1-7765-855C-33C3AC9F3DD4}"/>
              </a:ext>
            </a:extLst>
          </p:cNvPr>
          <p:cNvSpPr>
            <a:spLocks noGrp="1"/>
          </p:cNvSpPr>
          <p:nvPr>
            <p:ph sz="half" idx="1"/>
          </p:nvPr>
        </p:nvSpPr>
        <p:spPr/>
        <p:txBody>
          <a:bodyPr/>
          <a:lstStyle/>
          <a:p>
            <a:pPr marL="0" indent="0">
              <a:buNone/>
            </a:pPr>
            <a:r>
              <a:rPr lang="it-IT" b="1" dirty="0"/>
              <a:t>1. Accrescere la formazione formale specifica (off-the-job) per lavoratori e imprenditori</a:t>
            </a:r>
          </a:p>
          <a:p>
            <a:pPr marL="0" indent="0">
              <a:buNone/>
            </a:pPr>
            <a:endParaRPr lang="it-IT" sz="1400" dirty="0"/>
          </a:p>
          <a:p>
            <a:pPr marL="0" indent="0">
              <a:buNone/>
            </a:pPr>
            <a:r>
              <a:rPr lang="it-IT" sz="1400" dirty="0"/>
              <a:t>«</a:t>
            </a:r>
            <a:r>
              <a:rPr lang="it-IT" sz="1400" i="1" dirty="0"/>
              <a:t>Le imprese che sopravviveranno saranno solo quelle che capiranno l’importanza di fare </a:t>
            </a:r>
            <a:r>
              <a:rPr lang="it-IT" sz="1400" i="1" dirty="0" err="1"/>
              <a:t>upskilling</a:t>
            </a:r>
            <a:r>
              <a:rPr lang="it-IT" sz="1400" i="1" dirty="0"/>
              <a:t> per gli imprenditori e i dipendenti</a:t>
            </a:r>
            <a:r>
              <a:rPr lang="it-IT" sz="1400" dirty="0"/>
              <a:t>» (Segretario regionale CGIL ).</a:t>
            </a:r>
          </a:p>
          <a:p>
            <a:pPr marL="0" indent="0">
              <a:buNone/>
            </a:pPr>
            <a:r>
              <a:rPr lang="it-IT" sz="1400" dirty="0"/>
              <a:t>«</a:t>
            </a:r>
            <a:r>
              <a:rPr lang="it-IT" sz="1400" i="1" dirty="0"/>
              <a:t>Con il PNRR saranno disponibili molte risorse per la formazione. E’ importante promuovere corsi non solo sull’innovazione digitale ma anche sull’economia circolare e la transizione ambientale</a:t>
            </a:r>
            <a:r>
              <a:rPr lang="it-IT" sz="1400" dirty="0"/>
              <a:t>» (Presidente Confartigianato).</a:t>
            </a:r>
          </a:p>
        </p:txBody>
      </p:sp>
      <p:sp>
        <p:nvSpPr>
          <p:cNvPr id="4" name="Segnaposto contenuto 3">
            <a:extLst>
              <a:ext uri="{FF2B5EF4-FFF2-40B4-BE49-F238E27FC236}">
                <a16:creationId xmlns:a16="http://schemas.microsoft.com/office/drawing/2014/main" id="{6E9EA023-F5D6-70D4-6FF3-D604C8509BBB}"/>
              </a:ext>
            </a:extLst>
          </p:cNvPr>
          <p:cNvSpPr>
            <a:spLocks noGrp="1"/>
          </p:cNvSpPr>
          <p:nvPr>
            <p:ph sz="half" idx="2"/>
          </p:nvPr>
        </p:nvSpPr>
        <p:spPr/>
        <p:txBody>
          <a:bodyPr/>
          <a:lstStyle/>
          <a:p>
            <a:pPr marL="0" indent="0">
              <a:buNone/>
            </a:pPr>
            <a:r>
              <a:rPr lang="it-IT" b="1" dirty="0"/>
              <a:t>2. Formalizzazione della formazione informale</a:t>
            </a:r>
          </a:p>
          <a:p>
            <a:pPr marL="0" indent="0">
              <a:buNone/>
            </a:pPr>
            <a:r>
              <a:rPr lang="it-IT" sz="1400" dirty="0"/>
              <a:t>«</a:t>
            </a:r>
            <a:r>
              <a:rPr lang="it-IT" sz="1400" i="1" dirty="0"/>
              <a:t>In Emilia Romagna la formalizzazione della conoscenza tacita è una realtà consolidata</a:t>
            </a:r>
            <a:r>
              <a:rPr lang="it-IT" sz="1400" dirty="0"/>
              <a:t>» (segretario provinciale CGIL)</a:t>
            </a:r>
          </a:p>
          <a:p>
            <a:pPr marL="0" indent="0">
              <a:buNone/>
            </a:pPr>
            <a:r>
              <a:rPr lang="it-IT" sz="1400" dirty="0"/>
              <a:t>«</a:t>
            </a:r>
            <a:r>
              <a:rPr lang="it-IT" sz="1400" i="1" dirty="0"/>
              <a:t>In Abruzzo soltanto la scorsa settimana abbiamo definito il registro degli esperti e dei certificatori che andranno a validare il documento di trasparenza delle attività prodotto dal lavoratore</a:t>
            </a:r>
            <a:r>
              <a:rPr lang="it-IT" sz="1400" dirty="0"/>
              <a:t>» (Presidente Confartigianato).</a:t>
            </a:r>
          </a:p>
          <a:p>
            <a:pPr marL="0" indent="0">
              <a:buNone/>
            </a:pPr>
            <a:r>
              <a:rPr lang="it-IT" sz="1400" dirty="0"/>
              <a:t>«</a:t>
            </a:r>
            <a:r>
              <a:rPr lang="it-IT" sz="1400" i="1" dirty="0"/>
              <a:t>Gli imprenditori delle aree meno sviluppate per molto tempo hanno osteggiato la formalizzazione delle competenze acquisite sul posto di lavoro</a:t>
            </a:r>
            <a:r>
              <a:rPr lang="it-IT" sz="1400" dirty="0"/>
              <a:t>….» (Direttore regionale EBTER-UIL)</a:t>
            </a:r>
          </a:p>
        </p:txBody>
      </p:sp>
      <p:sp>
        <p:nvSpPr>
          <p:cNvPr id="5" name="Segnaposto piè di pagina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022157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a 1">
            <a:extLst>
              <a:ext uri="{FF2B5EF4-FFF2-40B4-BE49-F238E27FC236}">
                <a16:creationId xmlns:a16="http://schemas.microsoft.com/office/drawing/2014/main" id="{6660761F-0D91-626B-CC0B-96A2E793B8D8}"/>
              </a:ext>
            </a:extLst>
          </p:cNvPr>
          <p:cNvGraphicFramePr>
            <a:graphicFrameLocks noGrp="1"/>
          </p:cNvGraphicFramePr>
          <p:nvPr>
            <p:extLst>
              <p:ext uri="{D42A27DB-BD31-4B8C-83A1-F6EECF244321}">
                <p14:modId xmlns:p14="http://schemas.microsoft.com/office/powerpoint/2010/main" val="2656821239"/>
              </p:ext>
            </p:extLst>
          </p:nvPr>
        </p:nvGraphicFramePr>
        <p:xfrm>
          <a:off x="747132" y="1605777"/>
          <a:ext cx="10337180" cy="4816577"/>
        </p:xfrm>
        <a:graphic>
          <a:graphicData uri="http://schemas.openxmlformats.org/drawingml/2006/table">
            <a:tbl>
              <a:tblPr firstRow="1" firstCol="1" bandRow="1">
                <a:tableStyleId>{5C22544A-7EE6-4342-B048-85BDC9FD1C3A}</a:tableStyleId>
              </a:tblPr>
              <a:tblGrid>
                <a:gridCol w="3222702">
                  <a:extLst>
                    <a:ext uri="{9D8B030D-6E8A-4147-A177-3AD203B41FA5}">
                      <a16:colId xmlns:a16="http://schemas.microsoft.com/office/drawing/2014/main" val="2502927573"/>
                    </a:ext>
                  </a:extLst>
                </a:gridCol>
                <a:gridCol w="1115122">
                  <a:extLst>
                    <a:ext uri="{9D8B030D-6E8A-4147-A177-3AD203B41FA5}">
                      <a16:colId xmlns:a16="http://schemas.microsoft.com/office/drawing/2014/main" val="1696059717"/>
                    </a:ext>
                  </a:extLst>
                </a:gridCol>
                <a:gridCol w="2821259">
                  <a:extLst>
                    <a:ext uri="{9D8B030D-6E8A-4147-A177-3AD203B41FA5}">
                      <a16:colId xmlns:a16="http://schemas.microsoft.com/office/drawing/2014/main" val="105604830"/>
                    </a:ext>
                  </a:extLst>
                </a:gridCol>
                <a:gridCol w="3178097">
                  <a:extLst>
                    <a:ext uri="{9D8B030D-6E8A-4147-A177-3AD203B41FA5}">
                      <a16:colId xmlns:a16="http://schemas.microsoft.com/office/drawing/2014/main" val="3835006467"/>
                    </a:ext>
                  </a:extLst>
                </a:gridCol>
              </a:tblGrid>
              <a:tr h="554206">
                <a:tc>
                  <a:txBody>
                    <a:bodyPr/>
                    <a:lstStyle/>
                    <a:p>
                      <a:pPr algn="ctr">
                        <a:lnSpc>
                          <a:spcPct val="107000"/>
                        </a:lnSpc>
                        <a:spcAft>
                          <a:spcPts val="800"/>
                        </a:spcAft>
                        <a:tabLst>
                          <a:tab pos="5760085" algn="l"/>
                        </a:tabLst>
                      </a:pPr>
                      <a:r>
                        <a:rPr lang="en-US" sz="10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tabLst>
                          <a:tab pos="5760085" algn="l"/>
                        </a:tabLst>
                      </a:pPr>
                      <a:r>
                        <a:rPr lang="en-US" sz="10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gn="ctr">
                        <a:lnSpc>
                          <a:spcPct val="107000"/>
                        </a:lnSpc>
                        <a:spcAft>
                          <a:spcPts val="800"/>
                        </a:spcAft>
                        <a:tabLst>
                          <a:tab pos="5760085" algn="l"/>
                        </a:tabLst>
                      </a:pPr>
                      <a:r>
                        <a:rPr lang="en-US" sz="1800" b="1" dirty="0">
                          <a:effectLst/>
                          <a:latin typeface="Times New Roman" panose="02020603050405020304" pitchFamily="18" charset="0"/>
                          <a:cs typeface="Times New Roman" panose="02020603050405020304" pitchFamily="18" charset="0"/>
                        </a:rPr>
                        <a:t>Grado di </a:t>
                      </a:r>
                      <a:r>
                        <a:rPr lang="en-US" sz="1800" b="1" dirty="0" err="1">
                          <a:effectLst/>
                          <a:latin typeface="Times New Roman" panose="02020603050405020304" pitchFamily="18" charset="0"/>
                          <a:cs typeface="Times New Roman" panose="02020603050405020304" pitchFamily="18" charset="0"/>
                        </a:rPr>
                        <a:t>formalizzazione</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delle</a:t>
                      </a:r>
                      <a:r>
                        <a:rPr lang="en-US" sz="1800" b="1" dirty="0">
                          <a:effectLst/>
                          <a:latin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cs typeface="Times New Roman" panose="02020603050405020304" pitchFamily="18" charset="0"/>
                        </a:rPr>
                        <a:t>pratiche</a:t>
                      </a:r>
                      <a:r>
                        <a:rPr lang="en-US" sz="1800" b="1" dirty="0">
                          <a:effectLst/>
                          <a:latin typeface="Times New Roman" panose="02020603050405020304" pitchFamily="18" charset="0"/>
                          <a:cs typeface="Times New Roman" panose="02020603050405020304" pitchFamily="18" charset="0"/>
                        </a:rPr>
                        <a:t> di </a:t>
                      </a:r>
                      <a:r>
                        <a:rPr lang="en-US" sz="1800" b="1" dirty="0" err="1">
                          <a:effectLst/>
                          <a:latin typeface="Times New Roman" panose="02020603050405020304" pitchFamily="18" charset="0"/>
                          <a:cs typeface="Times New Roman" panose="02020603050405020304" pitchFamily="18" charset="0"/>
                        </a:rPr>
                        <a:t>reclutamento</a:t>
                      </a:r>
                      <a:r>
                        <a:rPr lang="en-US" sz="1800" b="1" dirty="0">
                          <a:effectLst/>
                          <a:latin typeface="Times New Roman" panose="02020603050405020304" pitchFamily="18" charset="0"/>
                          <a:cs typeface="Times New Roman" panose="02020603050405020304" pitchFamily="18" charset="0"/>
                        </a:rPr>
                        <a:t> (RE) e </a:t>
                      </a:r>
                      <a:r>
                        <a:rPr lang="en-US" sz="1800" b="1" dirty="0" err="1">
                          <a:effectLst/>
                          <a:latin typeface="Times New Roman" panose="02020603050405020304" pitchFamily="18" charset="0"/>
                          <a:cs typeface="Times New Roman" panose="02020603050405020304" pitchFamily="18" charset="0"/>
                        </a:rPr>
                        <a:t>formazione</a:t>
                      </a:r>
                      <a:r>
                        <a:rPr lang="en-US" sz="1800" b="1" dirty="0">
                          <a:effectLst/>
                          <a:latin typeface="Times New Roman" panose="02020603050405020304" pitchFamily="18" charset="0"/>
                          <a:cs typeface="Times New Roman" panose="02020603050405020304" pitchFamily="18" charset="0"/>
                        </a:rPr>
                        <a:t> (FO)</a:t>
                      </a:r>
                      <a:endParaRPr lang="it-IT"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it-IT"/>
                    </a:p>
                  </a:txBody>
                  <a:tcPr/>
                </a:tc>
                <a:extLst>
                  <a:ext uri="{0D108BD9-81ED-4DB2-BD59-A6C34878D82A}">
                    <a16:rowId xmlns:a16="http://schemas.microsoft.com/office/drawing/2014/main" val="3419038507"/>
                  </a:ext>
                </a:extLst>
              </a:tr>
              <a:tr h="269717">
                <a:tc>
                  <a:txBody>
                    <a:bodyPr/>
                    <a:lstStyle/>
                    <a:p>
                      <a:pPr algn="ctr">
                        <a:lnSpc>
                          <a:spcPct val="107000"/>
                        </a:lnSpc>
                        <a:spcAft>
                          <a:spcPts val="800"/>
                        </a:spcAft>
                        <a:tabLst>
                          <a:tab pos="5760085" algn="l"/>
                        </a:tabLst>
                      </a:pPr>
                      <a:r>
                        <a:rPr lang="en-US" sz="10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tabLst>
                          <a:tab pos="5760085" algn="l"/>
                        </a:tabLst>
                      </a:pPr>
                      <a:r>
                        <a:rPr lang="en-US" sz="1000">
                          <a:effectLst/>
                        </a:rPr>
                        <a:t> </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tabLst>
                          <a:tab pos="5760085" algn="l"/>
                        </a:tabLst>
                      </a:pPr>
                      <a:r>
                        <a:rPr lang="it-IT" sz="1800" b="1" dirty="0">
                          <a:effectLst/>
                          <a:latin typeface="Times New Roman" panose="02020603050405020304" pitchFamily="18" charset="0"/>
                          <a:cs typeface="Times New Roman" panose="02020603050405020304" pitchFamily="18" charset="0"/>
                        </a:rPr>
                        <a:t>BASSO</a:t>
                      </a:r>
                      <a:endParaRPr lang="it-IT"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tabLst>
                          <a:tab pos="5760085" algn="l"/>
                        </a:tabLst>
                      </a:pPr>
                      <a:r>
                        <a:rPr lang="it-IT" sz="1800" b="1" dirty="0">
                          <a:effectLst/>
                          <a:latin typeface="Times New Roman" panose="02020603050405020304" pitchFamily="18" charset="0"/>
                          <a:cs typeface="Times New Roman" panose="02020603050405020304" pitchFamily="18" charset="0"/>
                        </a:rPr>
                        <a:t>ALTO</a:t>
                      </a:r>
                      <a:endParaRPr lang="it-IT"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93947188"/>
                  </a:ext>
                </a:extLst>
              </a:tr>
              <a:tr h="1987791">
                <a:tc rowSpan="2">
                  <a:txBody>
                    <a:bodyPr/>
                    <a:lstStyle/>
                    <a:p>
                      <a:pPr algn="l">
                        <a:lnSpc>
                          <a:spcPct val="107000"/>
                        </a:lnSpc>
                        <a:spcAft>
                          <a:spcPts val="800"/>
                        </a:spcAft>
                        <a:tabLst>
                          <a:tab pos="5760085" algn="l"/>
                        </a:tabLs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Grado di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partecipazione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al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processo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decisionale</a:t>
                      </a:r>
                      <a:endParaRPr lang="it-IT"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800"/>
                        </a:spcAft>
                        <a:tabLst>
                          <a:tab pos="5760085" algn="l"/>
                        </a:tabLst>
                      </a:pPr>
                      <a:r>
                        <a:rPr lang="en-US" sz="1800" dirty="0">
                          <a:effectLst/>
                          <a:latin typeface="Times New Roman" panose="02020603050405020304" pitchFamily="18" charset="0"/>
                          <a:cs typeface="Times New Roman" panose="02020603050405020304" pitchFamily="18" charset="0"/>
                        </a:rPr>
                        <a:t> </a:t>
                      </a:r>
                      <a:endParaRPr lang="it-IT" sz="1800" dirty="0">
                        <a:effectLst/>
                        <a:latin typeface="Times New Roman" panose="02020603050405020304" pitchFamily="18" charset="0"/>
                        <a:cs typeface="Times New Roman" panose="02020603050405020304" pitchFamily="18" charset="0"/>
                      </a:endParaRPr>
                    </a:p>
                    <a:p>
                      <a:pPr algn="l">
                        <a:lnSpc>
                          <a:spcPct val="107000"/>
                        </a:lnSpc>
                        <a:spcAft>
                          <a:spcPts val="800"/>
                        </a:spcAft>
                        <a:tabLst>
                          <a:tab pos="5760085" algn="l"/>
                        </a:tabLst>
                      </a:pPr>
                      <a:r>
                        <a:rPr lang="it-IT" sz="1800" b="1" dirty="0">
                          <a:effectLst/>
                          <a:latin typeface="Times New Roman" panose="02020603050405020304" pitchFamily="18" charset="0"/>
                          <a:cs typeface="Times New Roman" panose="02020603050405020304" pitchFamily="18" charset="0"/>
                        </a:rPr>
                        <a:t>BASSO</a:t>
                      </a:r>
                      <a:endParaRPr lang="it-IT"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800"/>
                        </a:spcAft>
                        <a:tabLst>
                          <a:tab pos="5760085" algn="l"/>
                        </a:tabLst>
                      </a:pPr>
                      <a:endParaRPr lang="en-US" sz="1800" dirty="0">
                        <a:effectLst/>
                        <a:latin typeface="Times New Roman" panose="02020603050405020304" pitchFamily="18" charset="0"/>
                        <a:cs typeface="Times New Roman" panose="02020603050405020304" pitchFamily="18" charset="0"/>
                      </a:endParaRPr>
                    </a:p>
                    <a:p>
                      <a:pPr algn="l">
                        <a:lnSpc>
                          <a:spcPct val="107000"/>
                        </a:lnSpc>
                        <a:spcAft>
                          <a:spcPts val="800"/>
                        </a:spcAft>
                        <a:tabLst>
                          <a:tab pos="5760085" algn="l"/>
                        </a:tabLst>
                      </a:pPr>
                      <a:r>
                        <a:rPr lang="en-US" sz="1800" dirty="0">
                          <a:effectLst/>
                          <a:latin typeface="Times New Roman" panose="02020603050405020304" pitchFamily="18" charset="0"/>
                          <a:cs typeface="Times New Roman" panose="02020603050405020304" pitchFamily="18" charset="0"/>
                        </a:rPr>
                        <a:t>1.</a:t>
                      </a:r>
                      <a:endParaRPr lang="it-IT" sz="1800" dirty="0">
                        <a:effectLst/>
                        <a:latin typeface="Times New Roman" panose="02020603050405020304" pitchFamily="18" charset="0"/>
                        <a:cs typeface="Times New Roman" panose="02020603050405020304" pitchFamily="18" charset="0"/>
                      </a:endParaRPr>
                    </a:p>
                    <a:p>
                      <a:pPr algn="l">
                        <a:lnSpc>
                          <a:spcPct val="107000"/>
                        </a:lnSpc>
                        <a:spcAft>
                          <a:spcPts val="800"/>
                        </a:spcAft>
                        <a:tabLst>
                          <a:tab pos="5760085" algn="l"/>
                        </a:tabLst>
                      </a:pPr>
                      <a:r>
                        <a:rPr lang="en-US" sz="1800" dirty="0" err="1">
                          <a:effectLst/>
                          <a:latin typeface="Times New Roman" panose="02020603050405020304" pitchFamily="18" charset="0"/>
                          <a:cs typeface="Times New Roman" panose="02020603050405020304" pitchFamily="18" charset="0"/>
                        </a:rPr>
                        <a:t>Pratiche</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informali</a:t>
                      </a:r>
                      <a:r>
                        <a:rPr lang="en-US" sz="1800" dirty="0">
                          <a:effectLst/>
                          <a:latin typeface="Times New Roman" panose="02020603050405020304" pitchFamily="18" charset="0"/>
                          <a:cs typeface="Times New Roman" panose="02020603050405020304" pitchFamily="18" charset="0"/>
                        </a:rPr>
                        <a:t> di RE-FO;</a:t>
                      </a:r>
                      <a:endParaRPr lang="it-IT" sz="1800" dirty="0">
                        <a:effectLst/>
                        <a:latin typeface="Times New Roman" panose="02020603050405020304" pitchFamily="18" charset="0"/>
                        <a:cs typeface="Times New Roman" panose="02020603050405020304" pitchFamily="18" charset="0"/>
                      </a:endParaRPr>
                    </a:p>
                    <a:p>
                      <a:pPr algn="l">
                        <a:lnSpc>
                          <a:spcPct val="107000"/>
                        </a:lnSpc>
                        <a:spcAft>
                          <a:spcPts val="800"/>
                        </a:spcAft>
                        <a:tabLst>
                          <a:tab pos="5760085" algn="l"/>
                        </a:tabLst>
                      </a:pPr>
                      <a:r>
                        <a:rPr lang="en-US" sz="1800" dirty="0" err="1">
                          <a:effectLst/>
                          <a:latin typeface="Times New Roman" panose="02020603050405020304" pitchFamily="18" charset="0"/>
                          <a:cs typeface="Times New Roman" panose="02020603050405020304" pitchFamily="18" charset="0"/>
                        </a:rPr>
                        <a:t>Processo</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decisionale</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unilaterale</a:t>
                      </a:r>
                      <a:endParaRPr lang="it-IT"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800"/>
                        </a:spcAft>
                        <a:tabLst>
                          <a:tab pos="5760085" algn="l"/>
                        </a:tabLst>
                      </a:pPr>
                      <a:r>
                        <a:rPr lang="en-US" sz="1800" dirty="0">
                          <a:effectLst/>
                          <a:latin typeface="Times New Roman" panose="02020603050405020304" pitchFamily="18" charset="0"/>
                          <a:cs typeface="Times New Roman" panose="02020603050405020304" pitchFamily="18" charset="0"/>
                        </a:rPr>
                        <a:t>2.</a:t>
                      </a:r>
                      <a:endParaRPr lang="it-IT" sz="1800" dirty="0">
                        <a:effectLst/>
                        <a:latin typeface="Times New Roman" panose="02020603050405020304" pitchFamily="18" charset="0"/>
                        <a:cs typeface="Times New Roman" panose="02020603050405020304" pitchFamily="18" charset="0"/>
                      </a:endParaRPr>
                    </a:p>
                    <a:p>
                      <a:pPr algn="l">
                        <a:lnSpc>
                          <a:spcPct val="107000"/>
                        </a:lnSpc>
                        <a:spcAft>
                          <a:spcPts val="800"/>
                        </a:spcAft>
                        <a:tabLst>
                          <a:tab pos="5760085" algn="l"/>
                        </a:tabLst>
                      </a:pPr>
                      <a:r>
                        <a:rPr lang="en-US" sz="1800" dirty="0" err="1">
                          <a:effectLst/>
                          <a:latin typeface="Times New Roman" panose="02020603050405020304" pitchFamily="18" charset="0"/>
                          <a:cs typeface="Times New Roman" panose="02020603050405020304" pitchFamily="18" charset="0"/>
                        </a:rPr>
                        <a:t>Pratiche</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formali</a:t>
                      </a:r>
                      <a:r>
                        <a:rPr lang="en-US" sz="1800" dirty="0">
                          <a:effectLst/>
                          <a:latin typeface="Times New Roman" panose="02020603050405020304" pitchFamily="18" charset="0"/>
                          <a:cs typeface="Times New Roman" panose="02020603050405020304" pitchFamily="18" charset="0"/>
                        </a:rPr>
                        <a:t> di RE-FO; </a:t>
                      </a:r>
                    </a:p>
                    <a:p>
                      <a:pPr algn="l">
                        <a:lnSpc>
                          <a:spcPct val="107000"/>
                        </a:lnSpc>
                        <a:spcAft>
                          <a:spcPts val="800"/>
                        </a:spcAft>
                        <a:tabLst>
                          <a:tab pos="5760085" algn="l"/>
                        </a:tabLst>
                      </a:pPr>
                      <a:r>
                        <a:rPr lang="en-US" sz="1800" dirty="0" err="1">
                          <a:effectLst/>
                          <a:latin typeface="Times New Roman" panose="02020603050405020304" pitchFamily="18" charset="0"/>
                          <a:cs typeface="Times New Roman" panose="02020603050405020304" pitchFamily="18" charset="0"/>
                        </a:rPr>
                        <a:t>Bassa</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partecipazione</a:t>
                      </a:r>
                      <a:r>
                        <a:rPr lang="en-US" sz="1800" dirty="0">
                          <a:effectLst/>
                          <a:latin typeface="Times New Roman" panose="02020603050405020304" pitchFamily="18" charset="0"/>
                          <a:cs typeface="Times New Roman" panose="02020603050405020304" pitchFamily="18" charset="0"/>
                        </a:rPr>
                        <a:t> al </a:t>
                      </a:r>
                      <a:r>
                        <a:rPr lang="en-US" sz="1800" dirty="0" err="1">
                          <a:effectLst/>
                          <a:latin typeface="Times New Roman" panose="02020603050405020304" pitchFamily="18" charset="0"/>
                          <a:cs typeface="Times New Roman" panose="02020603050405020304" pitchFamily="18" charset="0"/>
                        </a:rPr>
                        <a:t>processo</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decisionale</a:t>
                      </a:r>
                      <a:endParaRPr lang="it-IT" sz="1800" dirty="0">
                        <a:effectLst/>
                        <a:latin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447203427"/>
                  </a:ext>
                </a:extLst>
              </a:tr>
              <a:tr h="1987791">
                <a:tc vMerge="1">
                  <a:txBody>
                    <a:bodyPr/>
                    <a:lstStyle/>
                    <a:p>
                      <a:endParaRPr lang="it-IT"/>
                    </a:p>
                  </a:txBody>
                  <a:tcPr/>
                </a:tc>
                <a:tc>
                  <a:txBody>
                    <a:bodyPr/>
                    <a:lstStyle/>
                    <a:p>
                      <a:pPr algn="l">
                        <a:lnSpc>
                          <a:spcPct val="107000"/>
                        </a:lnSpc>
                        <a:spcAft>
                          <a:spcPts val="800"/>
                        </a:spcAft>
                        <a:tabLst>
                          <a:tab pos="5760085" algn="l"/>
                        </a:tabLst>
                      </a:pPr>
                      <a:r>
                        <a:rPr lang="en-US" sz="1800" dirty="0">
                          <a:effectLst/>
                          <a:latin typeface="Times New Roman" panose="02020603050405020304" pitchFamily="18" charset="0"/>
                          <a:cs typeface="Times New Roman" panose="02020603050405020304" pitchFamily="18" charset="0"/>
                        </a:rPr>
                        <a:t> </a:t>
                      </a:r>
                      <a:endParaRPr lang="it-IT" sz="1800" dirty="0">
                        <a:effectLst/>
                        <a:latin typeface="Times New Roman" panose="02020603050405020304" pitchFamily="18" charset="0"/>
                        <a:cs typeface="Times New Roman" panose="02020603050405020304" pitchFamily="18" charset="0"/>
                      </a:endParaRPr>
                    </a:p>
                    <a:p>
                      <a:pPr algn="l">
                        <a:lnSpc>
                          <a:spcPct val="107000"/>
                        </a:lnSpc>
                        <a:spcAft>
                          <a:spcPts val="800"/>
                        </a:spcAft>
                        <a:tabLst>
                          <a:tab pos="5760085" algn="l"/>
                        </a:tabLst>
                      </a:pPr>
                      <a:r>
                        <a:rPr lang="it-IT" sz="1800" b="1" dirty="0">
                          <a:effectLst/>
                          <a:latin typeface="Times New Roman" panose="02020603050405020304" pitchFamily="18" charset="0"/>
                          <a:cs typeface="Times New Roman" panose="02020603050405020304" pitchFamily="18" charset="0"/>
                        </a:rPr>
                        <a:t>ALTO</a:t>
                      </a:r>
                      <a:endParaRPr lang="it-IT" sz="18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800"/>
                        </a:spcAft>
                        <a:tabLst>
                          <a:tab pos="5760085" algn="l"/>
                        </a:tabLst>
                      </a:pPr>
                      <a:r>
                        <a:rPr lang="en-US" sz="1800" dirty="0">
                          <a:effectLst/>
                          <a:latin typeface="Times New Roman" panose="02020603050405020304" pitchFamily="18" charset="0"/>
                          <a:cs typeface="Times New Roman" panose="02020603050405020304" pitchFamily="18" charset="0"/>
                        </a:rPr>
                        <a:t>3.</a:t>
                      </a:r>
                      <a:endParaRPr lang="it-IT" sz="1800" dirty="0">
                        <a:effectLst/>
                        <a:latin typeface="Times New Roman" panose="02020603050405020304" pitchFamily="18" charset="0"/>
                        <a:cs typeface="Times New Roman" panose="02020603050405020304" pitchFamily="18" charset="0"/>
                      </a:endParaRPr>
                    </a:p>
                    <a:p>
                      <a:pPr algn="l">
                        <a:lnSpc>
                          <a:spcPct val="107000"/>
                        </a:lnSpc>
                        <a:spcAft>
                          <a:spcPts val="800"/>
                        </a:spcAft>
                        <a:tabLst>
                          <a:tab pos="5760085" algn="l"/>
                        </a:tabLst>
                      </a:pPr>
                      <a:r>
                        <a:rPr lang="en-US" sz="1800" dirty="0" err="1">
                          <a:effectLst/>
                          <a:latin typeface="Times New Roman" panose="02020603050405020304" pitchFamily="18" charset="0"/>
                          <a:cs typeface="Times New Roman" panose="02020603050405020304" pitchFamily="18" charset="0"/>
                        </a:rPr>
                        <a:t>Pratiche</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informali</a:t>
                      </a:r>
                      <a:r>
                        <a:rPr lang="en-US" sz="1800" dirty="0">
                          <a:effectLst/>
                          <a:latin typeface="Times New Roman" panose="02020603050405020304" pitchFamily="18" charset="0"/>
                          <a:cs typeface="Times New Roman" panose="02020603050405020304" pitchFamily="18" charset="0"/>
                        </a:rPr>
                        <a:t> di RE-FO;</a:t>
                      </a:r>
                      <a:endParaRPr lang="it-IT" sz="1800" dirty="0">
                        <a:effectLst/>
                        <a:latin typeface="Times New Roman" panose="02020603050405020304" pitchFamily="18" charset="0"/>
                        <a:cs typeface="Times New Roman" panose="02020603050405020304" pitchFamily="18" charset="0"/>
                      </a:endParaRPr>
                    </a:p>
                    <a:p>
                      <a:pPr algn="l">
                        <a:lnSpc>
                          <a:spcPct val="107000"/>
                        </a:lnSpc>
                        <a:spcAft>
                          <a:spcPts val="800"/>
                        </a:spcAft>
                        <a:tabLst>
                          <a:tab pos="5760085" algn="l"/>
                        </a:tabLst>
                      </a:pPr>
                      <a:r>
                        <a:rPr lang="it-IT" sz="1800" dirty="0">
                          <a:effectLst/>
                          <a:latin typeface="Times New Roman" panose="02020603050405020304" pitchFamily="18" charset="0"/>
                          <a:cs typeface="Times New Roman" panose="02020603050405020304" pitchFamily="18" charset="0"/>
                        </a:rPr>
                        <a:t>Processo decisionale partecipativo</a:t>
                      </a:r>
                      <a:endParaRPr lang="it-IT"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800"/>
                        </a:spcAft>
                        <a:tabLst>
                          <a:tab pos="5760085" algn="l"/>
                        </a:tabLst>
                      </a:pPr>
                      <a:r>
                        <a:rPr lang="en-US" sz="1800" dirty="0">
                          <a:effectLst/>
                          <a:latin typeface="Times New Roman" panose="02020603050405020304" pitchFamily="18" charset="0"/>
                          <a:cs typeface="Times New Roman" panose="02020603050405020304" pitchFamily="18" charset="0"/>
                        </a:rPr>
                        <a:t>4.</a:t>
                      </a:r>
                      <a:endParaRPr lang="it-IT" sz="1800" dirty="0">
                        <a:effectLst/>
                        <a:latin typeface="Times New Roman" panose="02020603050405020304" pitchFamily="18" charset="0"/>
                        <a:cs typeface="Times New Roman" panose="02020603050405020304" pitchFamily="18" charset="0"/>
                      </a:endParaRPr>
                    </a:p>
                    <a:p>
                      <a:pPr algn="l">
                        <a:lnSpc>
                          <a:spcPct val="107000"/>
                        </a:lnSpc>
                        <a:spcAft>
                          <a:spcPts val="800"/>
                        </a:spcAft>
                        <a:tabLst>
                          <a:tab pos="5760085" algn="l"/>
                        </a:tabLst>
                      </a:pPr>
                      <a:r>
                        <a:rPr lang="en-US" sz="1800" dirty="0" err="1">
                          <a:effectLst/>
                          <a:latin typeface="Times New Roman" panose="02020603050405020304" pitchFamily="18" charset="0"/>
                          <a:cs typeface="Times New Roman" panose="02020603050405020304" pitchFamily="18" charset="0"/>
                        </a:rPr>
                        <a:t>Pratiche</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formali</a:t>
                      </a:r>
                      <a:r>
                        <a:rPr lang="en-US" sz="1800" dirty="0">
                          <a:effectLst/>
                          <a:latin typeface="Times New Roman" panose="02020603050405020304" pitchFamily="18" charset="0"/>
                          <a:cs typeface="Times New Roman" panose="02020603050405020304" pitchFamily="18" charset="0"/>
                        </a:rPr>
                        <a:t> di RE-FO;</a:t>
                      </a:r>
                    </a:p>
                    <a:p>
                      <a:pPr algn="l">
                        <a:lnSpc>
                          <a:spcPct val="107000"/>
                        </a:lnSpc>
                        <a:spcAft>
                          <a:spcPts val="800"/>
                        </a:spcAft>
                        <a:tabLst>
                          <a:tab pos="5760085" algn="l"/>
                        </a:tabLst>
                      </a:pP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Processo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decisionale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partecipativo</a:t>
                      </a:r>
                      <a:endParaRPr lang="it-IT"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86640365"/>
                  </a:ext>
                </a:extLst>
              </a:tr>
            </a:tbl>
          </a:graphicData>
        </a:graphic>
      </p:graphicFrame>
      <mc:AlternateContent xmlns:mc="http://schemas.openxmlformats.org/markup-compatibility/2006" xmlns:p14="http://schemas.microsoft.com/office/powerpoint/2010/main">
        <mc:Choice Requires="p14">
          <p:contentPart p14:bwMode="auto" r:id="rId2">
            <p14:nvContentPartPr>
              <p14:cNvPr id="3" name="Input penna 2">
                <a:extLst>
                  <a:ext uri="{FF2B5EF4-FFF2-40B4-BE49-F238E27FC236}">
                    <a16:creationId xmlns:a16="http://schemas.microsoft.com/office/drawing/2014/main" id="{803631B1-5D57-B3A5-E77B-0277E517D2CB}"/>
                  </a:ext>
                </a:extLst>
              </p14:cNvPr>
              <p14:cNvContentPartPr/>
              <p14:nvPr/>
            </p14:nvContentPartPr>
            <p14:xfrm>
              <a:off x="7222478" y="3989002"/>
              <a:ext cx="1636560" cy="993960"/>
            </p14:xfrm>
          </p:contentPart>
        </mc:Choice>
        <mc:Fallback xmlns="">
          <p:pic>
            <p:nvPicPr>
              <p:cNvPr id="3" name="Input penna 2">
                <a:extLst>
                  <a:ext uri="{FF2B5EF4-FFF2-40B4-BE49-F238E27FC236}">
                    <a16:creationId xmlns:a16="http://schemas.microsoft.com/office/drawing/2014/main" id="{803631B1-5D57-B3A5-E77B-0277E517D2CB}"/>
                  </a:ext>
                </a:extLst>
              </p:cNvPr>
              <p:cNvPicPr/>
              <p:nvPr/>
            </p:nvPicPr>
            <p:blipFill>
              <a:blip r:embed="rId3"/>
              <a:stretch>
                <a:fillRect/>
              </a:stretch>
            </p:blipFill>
            <p:spPr>
              <a:xfrm>
                <a:off x="7213838" y="3980362"/>
                <a:ext cx="1654200" cy="1011600"/>
              </a:xfrm>
              <a:prstGeom prst="rect">
                <a:avLst/>
              </a:prstGeom>
            </p:spPr>
          </p:pic>
        </mc:Fallback>
      </mc:AlternateContent>
      <p:grpSp>
        <p:nvGrpSpPr>
          <p:cNvPr id="6" name="Gruppo 5">
            <a:extLst>
              <a:ext uri="{FF2B5EF4-FFF2-40B4-BE49-F238E27FC236}">
                <a16:creationId xmlns:a16="http://schemas.microsoft.com/office/drawing/2014/main" id="{266E3F6E-F71F-2C59-81F7-B77D0A79C93D}"/>
              </a:ext>
            </a:extLst>
          </p:cNvPr>
          <p:cNvGrpSpPr/>
          <p:nvPr/>
        </p:nvGrpSpPr>
        <p:grpSpPr>
          <a:xfrm>
            <a:off x="8642318" y="4816282"/>
            <a:ext cx="255960" cy="197640"/>
            <a:chOff x="8642318" y="4816282"/>
            <a:chExt cx="255960" cy="197640"/>
          </a:xfrm>
        </p:grpSpPr>
        <mc:AlternateContent xmlns:mc="http://schemas.openxmlformats.org/markup-compatibility/2006" xmlns:p14="http://schemas.microsoft.com/office/powerpoint/2010/main">
          <mc:Choice Requires="p14">
            <p:contentPart p14:bwMode="auto" r:id="rId4">
              <p14:nvContentPartPr>
                <p14:cNvPr id="4" name="Input penna 3">
                  <a:extLst>
                    <a:ext uri="{FF2B5EF4-FFF2-40B4-BE49-F238E27FC236}">
                      <a16:creationId xmlns:a16="http://schemas.microsoft.com/office/drawing/2014/main" id="{CA74BDDA-8480-D651-F866-B290FE896D1A}"/>
                    </a:ext>
                  </a:extLst>
                </p14:cNvPr>
                <p14:cNvContentPartPr/>
                <p14:nvPr/>
              </p14:nvContentPartPr>
              <p14:xfrm>
                <a:off x="8833118" y="4816282"/>
                <a:ext cx="65160" cy="166680"/>
              </p14:xfrm>
            </p:contentPart>
          </mc:Choice>
          <mc:Fallback xmlns="">
            <p:pic>
              <p:nvPicPr>
                <p:cNvPr id="4" name="Input penna 3">
                  <a:extLst>
                    <a:ext uri="{FF2B5EF4-FFF2-40B4-BE49-F238E27FC236}">
                      <a16:creationId xmlns:a16="http://schemas.microsoft.com/office/drawing/2014/main" id="{CA74BDDA-8480-D651-F866-B290FE896D1A}"/>
                    </a:ext>
                  </a:extLst>
                </p:cNvPr>
                <p:cNvPicPr/>
                <p:nvPr/>
              </p:nvPicPr>
              <p:blipFill>
                <a:blip r:embed="rId5"/>
                <a:stretch>
                  <a:fillRect/>
                </a:stretch>
              </p:blipFill>
              <p:spPr>
                <a:xfrm>
                  <a:off x="8824478" y="4807282"/>
                  <a:ext cx="82800" cy="18432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5" name="Input penna 4">
                  <a:extLst>
                    <a:ext uri="{FF2B5EF4-FFF2-40B4-BE49-F238E27FC236}">
                      <a16:creationId xmlns:a16="http://schemas.microsoft.com/office/drawing/2014/main" id="{F2B8F902-2EE7-696C-D201-6427688E87D2}"/>
                    </a:ext>
                  </a:extLst>
                </p14:cNvPr>
                <p14:cNvContentPartPr/>
                <p14:nvPr/>
              </p14:nvContentPartPr>
              <p14:xfrm>
                <a:off x="8642318" y="5003842"/>
                <a:ext cx="244080" cy="10080"/>
              </p14:xfrm>
            </p:contentPart>
          </mc:Choice>
          <mc:Fallback xmlns="">
            <p:pic>
              <p:nvPicPr>
                <p:cNvPr id="5" name="Input penna 4">
                  <a:extLst>
                    <a:ext uri="{FF2B5EF4-FFF2-40B4-BE49-F238E27FC236}">
                      <a16:creationId xmlns:a16="http://schemas.microsoft.com/office/drawing/2014/main" id="{F2B8F902-2EE7-696C-D201-6427688E87D2}"/>
                    </a:ext>
                  </a:extLst>
                </p:cNvPr>
                <p:cNvPicPr/>
                <p:nvPr/>
              </p:nvPicPr>
              <p:blipFill>
                <a:blip r:embed="rId7"/>
                <a:stretch>
                  <a:fillRect/>
                </a:stretch>
              </p:blipFill>
              <p:spPr>
                <a:xfrm>
                  <a:off x="8633678" y="4994842"/>
                  <a:ext cx="261720" cy="27720"/>
                </a:xfrm>
                <a:prstGeom prst="rect">
                  <a:avLst/>
                </a:prstGeom>
              </p:spPr>
            </p:pic>
          </mc:Fallback>
        </mc:AlternateContent>
      </p:grpSp>
      <p:sp>
        <p:nvSpPr>
          <p:cNvPr id="7" name="Segnaposto piè di pagina 6"/>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204830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D851FE-D625-BA4F-48F1-019313F4ABC1}"/>
              </a:ext>
            </a:extLst>
          </p:cNvPr>
          <p:cNvSpPr>
            <a:spLocks noGrp="1"/>
          </p:cNvSpPr>
          <p:nvPr>
            <p:ph type="title"/>
          </p:nvPr>
        </p:nvSpPr>
        <p:spPr/>
        <p:txBody>
          <a:bodyPr/>
          <a:lstStyle/>
          <a:p>
            <a:r>
              <a:rPr lang="it-IT" dirty="0"/>
              <a:t>Conclusioni</a:t>
            </a:r>
          </a:p>
        </p:txBody>
      </p:sp>
      <p:sp>
        <p:nvSpPr>
          <p:cNvPr id="3" name="Segnaposto contenuto 2">
            <a:extLst>
              <a:ext uri="{FF2B5EF4-FFF2-40B4-BE49-F238E27FC236}">
                <a16:creationId xmlns:a16="http://schemas.microsoft.com/office/drawing/2014/main" id="{0DAC5356-93F5-A152-46AC-A979720465B0}"/>
              </a:ext>
            </a:extLst>
          </p:cNvPr>
          <p:cNvSpPr>
            <a:spLocks noGrp="1"/>
          </p:cNvSpPr>
          <p:nvPr>
            <p:ph idx="1"/>
          </p:nvPr>
        </p:nvSpPr>
        <p:spPr>
          <a:xfrm>
            <a:off x="1103312" y="2330605"/>
            <a:ext cx="8946541" cy="3917794"/>
          </a:xfrm>
        </p:spPr>
        <p:txBody>
          <a:bodyPr/>
          <a:lstStyle/>
          <a:p>
            <a:r>
              <a:rPr lang="it-IT" dirty="0"/>
              <a:t>L’incertezza ambientale è un ulteriore elemento che, oltre alle dimensioni di impresa, spinge verso la formalizzazione della gestione delle risorse umane</a:t>
            </a:r>
          </a:p>
          <a:p>
            <a:r>
              <a:rPr lang="it-IT" dirty="0"/>
              <a:t>Il processo di formalizzazione richiede forme ’’più ampie’’ di partecipazione rispetto al passato</a:t>
            </a:r>
          </a:p>
          <a:p>
            <a:r>
              <a:rPr lang="it-IT" dirty="0"/>
              <a:t>Il conflitto non è più un obiettivo per gli attori sociali interni ed esterni all’azienda, anche nelle regioni economicamente meno sviluppate </a:t>
            </a:r>
          </a:p>
          <a:p>
            <a:r>
              <a:rPr lang="it-IT" dirty="0"/>
              <a:t>Patti regionali, tra attori pubblici/privati e istituzioni locali, sui temi della gestione delle </a:t>
            </a:r>
            <a:r>
              <a:rPr lang="it-IT"/>
              <a:t>risorse umane</a:t>
            </a:r>
            <a:endParaRPr lang="it-IT" dirty="0"/>
          </a:p>
        </p:txBody>
      </p:sp>
      <p:sp>
        <p:nvSpPr>
          <p:cNvPr id="4" name="Segnaposto piè di pagina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4253116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e">
  <a:themeElements>
    <a:clrScheme name="Ione">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e">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e">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{A70E8859-E1B0-1843-B962-940406161320}tf10001062</Template>
  <TotalTime>876</TotalTime>
  <Words>1029</Words>
  <Application>Microsoft Macintosh PowerPoint</Application>
  <PresentationFormat>Widescreen</PresentationFormat>
  <Paragraphs>104</Paragraphs>
  <Slides>8</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8</vt:i4>
      </vt:variant>
    </vt:vector>
  </HeadingPairs>
  <TitlesOfParts>
    <vt:vector size="14" baseType="lpstr">
      <vt:lpstr>Arial</vt:lpstr>
      <vt:lpstr>Calibri</vt:lpstr>
      <vt:lpstr>Century Gothic</vt:lpstr>
      <vt:lpstr>Times New Roman</vt:lpstr>
      <vt:lpstr>Wingdings 3</vt:lpstr>
      <vt:lpstr>Ione</vt:lpstr>
      <vt:lpstr> La gestione delle risorse umane nelle PMI dopo il Covid-19: un’opportunità di crescita?   ROSSELLA DI FEDERICO </vt:lpstr>
      <vt:lpstr>La vulnerabilità delle piccole imprese in Italia</vt:lpstr>
      <vt:lpstr>LA RESILIENZA DELLE PMI</vt:lpstr>
      <vt:lpstr>Ricerca qualitativa</vt:lpstr>
      <vt:lpstr>Nuove traiettorie di reclutamento</vt:lpstr>
      <vt:lpstr>Nuove traiettorie di formazione professionale</vt:lpstr>
      <vt:lpstr>Presentazione standard di PowerPoint</vt:lpstr>
      <vt:lpstr>Conclusioni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Michele Agrippa</dc:creator>
  <cp:lastModifiedBy>Microsoft Office User</cp:lastModifiedBy>
  <cp:revision>48</cp:revision>
  <dcterms:created xsi:type="dcterms:W3CDTF">2022-05-30T06:59:00Z</dcterms:created>
  <dcterms:modified xsi:type="dcterms:W3CDTF">2023-10-02T14:53:35Z</dcterms:modified>
</cp:coreProperties>
</file>