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21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L’Unione economica e monetaria – Creazione, istituzioni specifiche e competenze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590E79-13E0-9508-BE17-DFE64B5C2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Banca centrale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507C9A-E6FE-9E8B-025C-CA657D3C6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più giovane istituzione dell'UE dotata di un'indipendenza statutaria rafforzata (articolo 130 del TFUE e articolo 7 del Protocollo n. 4). </a:t>
            </a:r>
          </a:p>
          <a:p>
            <a:r>
              <a:rPr lang="it-IT" dirty="0"/>
              <a:t>Strumento per costruire una politica monetaria credibile che raggiunga la stabilità dei prezzi:</a:t>
            </a:r>
          </a:p>
          <a:p>
            <a:r>
              <a:rPr lang="it-IT" dirty="0"/>
              <a:t>Bilancio proprio, </a:t>
            </a:r>
          </a:p>
          <a:p>
            <a:r>
              <a:rPr lang="it-IT" dirty="0"/>
              <a:t>requisiti di indipendenza per i membri degli organi direttivi, riservatezza,</a:t>
            </a:r>
          </a:p>
          <a:p>
            <a:r>
              <a:rPr lang="it-IT" dirty="0"/>
              <a:t>mandato,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0341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6279F7-B22A-AC86-6C4D-22390327F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Banca centrale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B7C114-7F0A-7778-9033-3950542B2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Competenze BCE</a:t>
            </a:r>
            <a:r>
              <a:rPr lang="it-IT" dirty="0"/>
              <a:t>:</a:t>
            </a:r>
          </a:p>
          <a:p>
            <a:r>
              <a:rPr lang="it-IT" dirty="0"/>
              <a:t>L'obiettivo primario è garantire la </a:t>
            </a:r>
            <a:r>
              <a:rPr lang="it-IT" b="1" dirty="0">
                <a:solidFill>
                  <a:srgbClr val="00B0F0"/>
                </a:solidFill>
              </a:rPr>
              <a:t>stabilità dei prezzi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La BCE mantiene i tassi di inflazione al di sotto, ma vicini, al 2% nel medio termine.</a:t>
            </a:r>
          </a:p>
          <a:p>
            <a:pPr lvl="1"/>
            <a:r>
              <a:rPr lang="it-IT" dirty="0"/>
              <a:t>ridurre i rischi di deflazione</a:t>
            </a:r>
          </a:p>
          <a:p>
            <a:pPr lvl="1"/>
            <a:r>
              <a:rPr lang="it-IT" dirty="0"/>
              <a:t>evitare che alcuni Paesi o regioni debbano convivere con tassi d'inflazione eccessivamente bassi o addirittura negativi mentre altri Paesi sperimentano tassi d'inflazione più elevati</a:t>
            </a:r>
          </a:p>
          <a:p>
            <a:r>
              <a:rPr lang="it-IT" dirty="0"/>
              <a:t>Sostenere le politiche economiche dell'Unione</a:t>
            </a:r>
            <a:r>
              <a:rPr lang="it-IT" b="1" dirty="0">
                <a:solidFill>
                  <a:srgbClr val="00B0F0"/>
                </a:solidFill>
              </a:rPr>
              <a:t>: stabilità finanziaria</a:t>
            </a:r>
          </a:p>
          <a:p>
            <a:pPr lvl="1"/>
            <a:r>
              <a:rPr lang="it-IT" dirty="0"/>
              <a:t>questo obiettivo secondario non è formulato in modo chiaro:</a:t>
            </a:r>
          </a:p>
          <a:p>
            <a:pPr lvl="1"/>
            <a:r>
              <a:rPr lang="it-IT" dirty="0"/>
              <a:t>Art. 125(5) TFUE: "vigilanza prudenziale degli enti creditizi e stabilità del sistema finanziario".</a:t>
            </a:r>
          </a:p>
          <a:p>
            <a:pPr lvl="1"/>
            <a:r>
              <a:rPr lang="it-IT" dirty="0"/>
              <a:t>Evitare le crisi finanziarie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42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47453F-EDC5-BC7E-3108-201862452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Banca centrale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FAD89C-C479-2CC0-B2F4-6407352C4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Articolo 123 del TFUE: </a:t>
            </a: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di finanziamento monetario 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che impedisce alla banca centrale di intraprendere azioni che finanzierebbero direttamente la spesa pubblica.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Ma significative operazioni monetarie non convenzionali dal 2011 (ad 	esempio, programma di operazioni monetarie definitive, quantitative 	</a:t>
            </a:r>
            <a:r>
              <a:rPr 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easing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, programma di acquisto di emergenza per le pandemie): rientrano o vanno oltre l'obiettivo della stabilità dei prezzi?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Le operazioni monetarie non convenzionali potrebbero essere in linea con il quadro giuridico della BCE. Esse non devono superare tre limiti: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Questo strumento rispetta il divieto di finanziamento monetario, poiché la BCE non acquista titoli di Stato sul mercato primario;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è proporzionato, nel senso che è necessario e adatto a garantire il nostro obiettivo di stabilità dei prezzi.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La BCE ha concepito il programma per limitare le distorsioni dei prezzi relativi.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2794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5766A0-397C-65AE-BD45-509983400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UEM e competenze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D73199-D948-C90F-ED3D-1D5463706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it-IT" altLang="it-IT" b="1" dirty="0">
                <a:solidFill>
                  <a:srgbClr val="00B0F0"/>
                </a:solidFill>
              </a:rPr>
              <a:t>Politica economica (artt. 119-120)</a:t>
            </a:r>
          </a:p>
          <a:p>
            <a:pPr lvl="1" algn="just">
              <a:defRPr/>
            </a:pPr>
            <a:r>
              <a:rPr lang="it-IT" altLang="it-IT" dirty="0"/>
              <a:t>Pol. ec. </a:t>
            </a:r>
            <a:r>
              <a:rPr lang="it-IT" altLang="it-IT" dirty="0" err="1"/>
              <a:t>naz</a:t>
            </a:r>
            <a:r>
              <a:rPr lang="it-IT" altLang="it-IT" dirty="0"/>
              <a:t>. sono «questioni di interesse comune» </a:t>
            </a:r>
            <a:r>
              <a:rPr lang="it-IT" altLang="it-IT" dirty="0">
                <a:solidFill>
                  <a:srgbClr val="00B0F0"/>
                </a:solidFill>
              </a:rPr>
              <a:t>→ 	UE competenza di coordinamento</a:t>
            </a:r>
          </a:p>
          <a:p>
            <a:pPr lvl="1" algn="just">
              <a:defRPr/>
            </a:pPr>
            <a:r>
              <a:rPr lang="it-IT" altLang="it-IT" dirty="0"/>
              <a:t>Principio di un’economia di mercato aperta e in libera concorrenza</a:t>
            </a:r>
          </a:p>
          <a:p>
            <a:pPr lvl="1" algn="just">
              <a:defRPr/>
            </a:pPr>
            <a:r>
              <a:rPr lang="it-IT" altLang="it-IT" dirty="0"/>
              <a:t>Prezzi stabili, finanze pubbliche e condizioni monetarie sane, bilancia dei pagamenti sostenibile</a:t>
            </a:r>
          </a:p>
          <a:p>
            <a:pPr lvl="1" algn="just">
              <a:defRPr/>
            </a:pPr>
            <a:r>
              <a:rPr lang="it-IT" altLang="it-IT" dirty="0"/>
              <a:t>TETTI DI CARATTERE QUANTITATIVO</a:t>
            </a:r>
          </a:p>
          <a:p>
            <a:pPr algn="just">
              <a:defRPr/>
            </a:pPr>
            <a:r>
              <a:rPr lang="it-IT" altLang="it-IT" b="1" dirty="0">
                <a:solidFill>
                  <a:srgbClr val="00B0F0"/>
                </a:solidFill>
              </a:rPr>
              <a:t>Politica monetaria (art. 127)</a:t>
            </a:r>
          </a:p>
          <a:p>
            <a:pPr lvl="1" algn="just">
              <a:defRPr/>
            </a:pPr>
            <a:r>
              <a:rPr lang="it-IT" altLang="it-IT" dirty="0">
                <a:solidFill>
                  <a:srgbClr val="00B0F0"/>
                </a:solidFill>
              </a:rPr>
              <a:t>UE competenza esclusiva per gli Stati Euro (art. 3 TFUE)</a:t>
            </a:r>
          </a:p>
          <a:p>
            <a:pPr lvl="1" algn="just">
              <a:defRPr/>
            </a:pPr>
            <a:r>
              <a:rPr lang="it-IT" altLang="it-IT" dirty="0"/>
              <a:t>Obiettivo stabilità dei prezzi+ sostegno politiche </a:t>
            </a:r>
            <a:r>
              <a:rPr lang="it-IT" altLang="it-IT" dirty="0" err="1"/>
              <a:t>econ</a:t>
            </a:r>
            <a:r>
              <a:rPr lang="it-IT" alt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3290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5EF0B4-06C3-118F-59AB-8C4FC504C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UEM e competenze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3622C8-E502-EADF-CAED-1D923DDA0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alt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Patto di stabilità e crescita (anche Protocollo n. 12):</a:t>
            </a:r>
          </a:p>
          <a:p>
            <a:pPr>
              <a:defRPr/>
            </a:pPr>
            <a:r>
              <a:rPr lang="it-IT" altLang="it-IT" b="1" dirty="0">
                <a:latin typeface="Calibri" panose="020F0502020204030204" pitchFamily="34" charset="0"/>
                <a:cs typeface="Calibri" panose="020F0502020204030204" pitchFamily="34" charset="0"/>
              </a:rPr>
              <a:t>Limite disavanzo</a:t>
            </a:r>
          </a:p>
          <a:p>
            <a:pPr lvl="1">
              <a:defRPr/>
            </a:pPr>
            <a:r>
              <a:rPr lang="it-IT" altLang="it-IT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3% del PIL</a:t>
            </a:r>
            <a:endParaRPr lang="it-IT" altLang="it-IT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it-IT" altLang="it-IT" b="1" dirty="0">
                <a:latin typeface="Calibri" panose="020F0502020204030204" pitchFamily="34" charset="0"/>
                <a:cs typeface="Calibri" panose="020F0502020204030204" pitchFamily="34" charset="0"/>
              </a:rPr>
              <a:t>Limite relativo al debito</a:t>
            </a:r>
          </a:p>
          <a:p>
            <a:pPr lvl="1">
              <a:defRPr/>
            </a:pPr>
            <a:r>
              <a:rPr lang="it-IT" altLang="it-IT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60% del PIL</a:t>
            </a:r>
          </a:p>
          <a:p>
            <a:pPr>
              <a:defRPr/>
            </a:pPr>
            <a:r>
              <a:rPr lang="it-IT" altLang="it-IT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applicano a TUTTI gli Stati membri</a:t>
            </a:r>
          </a:p>
          <a:p>
            <a:pPr>
              <a:defRPr/>
            </a:pPr>
            <a:r>
              <a:rPr lang="it-IT" alt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Obiettivo di migliorare l’equilibrio strutturale (tutti gli Stati membri):</a:t>
            </a:r>
          </a:p>
          <a:p>
            <a:pPr>
              <a:defRPr/>
            </a:pPr>
            <a:r>
              <a:rPr lang="it-IT" altLang="it-IT" b="1" dirty="0">
                <a:latin typeface="Calibri" panose="020F0502020204030204" pitchFamily="34" charset="0"/>
                <a:cs typeface="Calibri" panose="020F0502020204030204" pitchFamily="34" charset="0"/>
              </a:rPr>
              <a:t>Obiettivo a medio termine (di ciascuno Stato)(*)</a:t>
            </a:r>
          </a:p>
          <a:p>
            <a:pPr lvl="1">
              <a:defRPr/>
            </a:pP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Fissato autonomamente, con la Commissione che controlla la sua coerenza con il Patto</a:t>
            </a:r>
          </a:p>
          <a:p>
            <a:pPr>
              <a:defRPr/>
            </a:pPr>
            <a:r>
              <a:rPr lang="it-IT" altLang="it-IT" b="1" dirty="0">
                <a:latin typeface="Calibri" panose="020F0502020204030204" pitchFamily="34" charset="0"/>
                <a:cs typeface="Calibri" panose="020F0502020204030204" pitchFamily="34" charset="0"/>
              </a:rPr>
              <a:t>Standard: raggiungere l’OMT riducendo gli standard dello 0,5% PIL l’anno</a:t>
            </a:r>
          </a:p>
          <a:p>
            <a:pPr lvl="1">
              <a:defRPr/>
            </a:pP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scongiurare i disavanzi eccessivi</a:t>
            </a:r>
          </a:p>
          <a:p>
            <a:pPr lvl="1">
              <a:defRPr/>
            </a:pP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costruire bilanci strutturalmente equilibrati</a:t>
            </a:r>
          </a:p>
          <a:p>
            <a:pPr lvl="1">
              <a:defRPr/>
            </a:pPr>
            <a:r>
              <a:rPr lang="it-IT" altLang="it-IT" sz="2000" b="1" dirty="0">
                <a:latin typeface="Calibri" panose="020F0502020204030204" pitchFamily="34" charset="0"/>
                <a:cs typeface="Calibri" panose="020F0502020204030204" pitchFamily="34" charset="0"/>
              </a:rPr>
              <a:t>(*) Patto SC – reg. 1466/97 modificato </a:t>
            </a:r>
            <a:r>
              <a:rPr lang="it-IT" altLang="it-IT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Six Pack</a:t>
            </a:r>
            <a:endParaRPr lang="it-IT" altLang="it-IT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it-IT" altLang="it-IT" b="1" dirty="0">
              <a:solidFill>
                <a:schemeClr val="tx2"/>
              </a:solidFill>
              <a:latin typeface="Agency FB" panose="020B0503020202020204" pitchFamily="34" charset="0"/>
              <a:cs typeface="Calibri"/>
            </a:endParaRP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9306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94C1A2-157A-C3F7-2948-37E06741F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UEM e competenze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B81AFE-A613-994D-BA4F-4A86BF8F2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sz="3200" dirty="0">
                <a:solidFill>
                  <a:srgbClr val="00B0F0"/>
                </a:solidFill>
              </a:rPr>
              <a:t>Patto di bilancio </a:t>
            </a:r>
            <a:r>
              <a:rPr lang="it-IT" altLang="it-IT" sz="2800" dirty="0">
                <a:solidFill>
                  <a:srgbClr val="00B0F0"/>
                </a:solidFill>
              </a:rPr>
              <a:t>(solo Stati eurozona, gli altri se dichiarino OK)</a:t>
            </a:r>
          </a:p>
          <a:p>
            <a:pPr lvl="1">
              <a:defRPr/>
            </a:pPr>
            <a:r>
              <a:rPr lang="it-IT" altLang="it-IT" b="1" dirty="0">
                <a:cs typeface="Calibri"/>
              </a:rPr>
              <a:t>Obbligo di pareggio di bilancio o avanzo </a:t>
            </a:r>
            <a:r>
              <a:rPr lang="it-IT" altLang="it-IT" dirty="0">
                <a:cs typeface="Calibri"/>
              </a:rPr>
              <a:t>(obbligo di inserire questa regola in disposizioni nazionali permanenti, preferibilmente costituzionali)</a:t>
            </a:r>
          </a:p>
          <a:p>
            <a:pPr lvl="1">
              <a:defRPr/>
            </a:pPr>
            <a:r>
              <a:rPr lang="it-IT" altLang="it-IT" b="1" dirty="0">
                <a:cs typeface="Calibri"/>
              </a:rPr>
              <a:t>La regola si considera rispettata se il saldo strutturale annuo della PA è pari all’OMT del paese</a:t>
            </a:r>
            <a:r>
              <a:rPr lang="it-IT" altLang="it-IT" dirty="0">
                <a:cs typeface="Calibri"/>
              </a:rPr>
              <a:t>, con limite del disavanzo = 0,5% PIL (se debito pubblico/PIL &lt; 60% PIL ….. Limite è disavanzo = 1% PIL</a:t>
            </a:r>
            <a:r>
              <a:rPr lang="it-IT" altLang="it-IT" b="1" dirty="0">
                <a:cs typeface="Calibri"/>
              </a:rPr>
              <a:t>)</a:t>
            </a:r>
            <a:endParaRPr lang="it-IT" altLang="it-IT" dirty="0">
              <a:cs typeface="Calibri"/>
            </a:endParaRPr>
          </a:p>
          <a:p>
            <a:pPr marL="0" indent="0" eaLnBrk="1" hangingPunct="1">
              <a:buFontTx/>
              <a:buNone/>
              <a:defRPr/>
            </a:pPr>
            <a:endParaRPr lang="it-IT" altLang="it-IT" sz="3200" b="1" dirty="0">
              <a:latin typeface="+mj-lt"/>
            </a:endParaRPr>
          </a:p>
          <a:p>
            <a:pPr>
              <a:defRPr/>
            </a:pPr>
            <a:r>
              <a:rPr lang="it-IT" altLang="it-IT" sz="3200" dirty="0">
                <a:solidFill>
                  <a:srgbClr val="00B0F0"/>
                </a:solidFill>
              </a:rPr>
              <a:t>Fonte: Trattato </a:t>
            </a:r>
            <a:r>
              <a:rPr lang="it-IT" altLang="it-IT" sz="3200" i="1" dirty="0">
                <a:solidFill>
                  <a:srgbClr val="00B0F0"/>
                </a:solidFill>
              </a:rPr>
              <a:t>Fiscal Compact </a:t>
            </a:r>
            <a:r>
              <a:rPr lang="it-IT" altLang="it-IT" sz="3200" dirty="0">
                <a:solidFill>
                  <a:srgbClr val="00B0F0"/>
                </a:solidFill>
              </a:rPr>
              <a:t>= Trattato internazionale stipulato da tutti SM – Rep. ceca (e UK) + Croazia – marzo 2012 (obbligo di </a:t>
            </a:r>
            <a:r>
              <a:rPr lang="it-IT" altLang="it-IT" sz="3200" i="1" dirty="0" err="1">
                <a:solidFill>
                  <a:srgbClr val="00B0F0"/>
                </a:solidFill>
              </a:rPr>
              <a:t>repatriation</a:t>
            </a:r>
            <a:r>
              <a:rPr lang="it-IT" altLang="it-IT" sz="3200" dirty="0">
                <a:solidFill>
                  <a:srgbClr val="00B0F0"/>
                </a:solidFill>
              </a:rPr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9096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Creazione dell’UEM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00B0F0"/>
                </a:solidFill>
              </a:rPr>
              <a:t>Antefatti:</a:t>
            </a:r>
          </a:p>
          <a:p>
            <a:pPr lvl="1">
              <a:defRPr/>
            </a:pPr>
            <a:r>
              <a:rPr lang="it-IT" altLang="it-IT" dirty="0"/>
              <a:t>1972 Decisione USA di porre fine agli accordi di Bretton Woods (convertibilità del dollaro in oro)</a:t>
            </a:r>
          </a:p>
          <a:p>
            <a:pPr lvl="1">
              <a:defRPr/>
            </a:pPr>
            <a:r>
              <a:rPr lang="it-IT" altLang="it-IT" dirty="0"/>
              <a:t>1973 Guerra </a:t>
            </a:r>
            <a:r>
              <a:rPr lang="it-IT" altLang="it-IT" i="1" dirty="0"/>
              <a:t>Yom Kippur </a:t>
            </a:r>
            <a:r>
              <a:rPr lang="it-IT" altLang="it-IT" dirty="0"/>
              <a:t>e politica OPEC di sostegno a Siria ed Egitto → 	brusco aumento dei prezzi del petrolio (in dollari) con conseguente scarsità, crisi del sistema monetario di Bretton Woods (basato sul dollaro e sulla sua convertibilità in oro)</a:t>
            </a:r>
          </a:p>
          <a:p>
            <a:pPr lvl="1">
              <a:defRPr/>
            </a:pPr>
            <a:r>
              <a:rPr lang="it-IT" altLang="it-IT" dirty="0"/>
              <a:t>1979-1980 Rivoluzione khomeinista in Iran + guerra Iran/Iraq → 	brusco aumento dei prezzi del petrolio (in dollari)</a:t>
            </a:r>
          </a:p>
          <a:p>
            <a:pPr lvl="1">
              <a:defRPr/>
            </a:pPr>
            <a:r>
              <a:rPr lang="it-IT" altLang="it-IT" dirty="0"/>
              <a:t>Necessità di coordinamento delle politiche monetarie ed economiche tra Stati CEE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Creazione dell’UEM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Antefatti:</a:t>
            </a:r>
          </a:p>
          <a:p>
            <a:pPr lvl="1">
              <a:defRPr/>
            </a:pPr>
            <a:r>
              <a:rPr lang="it-IT" altLang="it-IT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1972 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Serpente monetario europeo</a:t>
            </a:r>
          </a:p>
          <a:p>
            <a:pPr lvl="1">
              <a:defRPr/>
            </a:pP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 6 Stati CEE + GB, Irlanda, Danimarca, Norvegia</a:t>
            </a:r>
          </a:p>
          <a:p>
            <a:pPr lvl="1">
              <a:defRPr/>
            </a:pPr>
            <a:r>
              <a:rPr lang="it-IT" altLang="it-IT" sz="2800" b="1" dirty="0">
                <a:latin typeface="Calibri" panose="020F0502020204030204" pitchFamily="34" charset="0"/>
                <a:cs typeface="Calibri" panose="020F0502020204030204" pitchFamily="34" charset="0"/>
              </a:rPr>
              <a:t>Fondo Europeo di Cooperazione Monetaria</a:t>
            </a: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(19-20 ottobre 1972): strumento per garantire il controllo delle fluttuazioni dei cambi</a:t>
            </a:r>
          </a:p>
          <a:p>
            <a:pPr lvl="1">
              <a:defRPr/>
            </a:pPr>
            <a:r>
              <a:rPr lang="it-IT" altLang="it-IT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Scopo: stabilità monetaria necessaria a salvare il meccanismo dei prezzi di sostegno della politica agricola comune.</a:t>
            </a:r>
          </a:p>
          <a:p>
            <a:pPr lvl="1">
              <a:defRPr/>
            </a:pPr>
            <a:r>
              <a:rPr lang="it-IT" altLang="it-IT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1979 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Sistema monetario europeo (SME)</a:t>
            </a:r>
          </a:p>
          <a:p>
            <a:pPr lvl="1">
              <a:defRPr/>
            </a:pP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Tutti gli Stati CEE tranne GB</a:t>
            </a:r>
          </a:p>
          <a:p>
            <a:pPr lvl="1">
              <a:defRPr/>
            </a:pP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Fissata una parità di cambio entro una fluttuazione del ± 2,25% (del ± 6% per Italia, Gran Bretagna, Spagna e Portogallo), avendo a riferimento un'unità di conto comune (ECU), determinata in rapporto al valore medio dei cambi del paniere delle divise dei paesi aderenti.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26CFF7-EBCA-3C51-4EA6-D4D898AA0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Creazione dell’UEM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BDB2A6-8CF9-ECC1-7DEC-952E098B8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Primi passi concreti verso la creazione dell’UEM:</a:t>
            </a:r>
          </a:p>
          <a:p>
            <a:pPr lvl="1">
              <a:defRPr/>
            </a:pPr>
            <a:r>
              <a:rPr lang="it-IT" altLang="it-IT" sz="2800" b="1" dirty="0">
                <a:solidFill>
                  <a:schemeClr val="accent2">
                    <a:lumMod val="50000"/>
                  </a:schemeClr>
                </a:solidFill>
                <a:cs typeface="Calibri"/>
              </a:rPr>
              <a:t>24 Giugno 1988 </a:t>
            </a:r>
            <a:r>
              <a:rPr lang="it-IT" altLang="it-IT" sz="2800" dirty="0"/>
              <a:t>Direttiva sulla liberalizzazione dei movimenti di capitale (attuazione art. 67)</a:t>
            </a:r>
          </a:p>
          <a:p>
            <a:pPr lvl="1">
              <a:defRPr/>
            </a:pPr>
            <a:r>
              <a:rPr lang="it-IT" altLang="it-IT" sz="2800" b="1" dirty="0">
                <a:solidFill>
                  <a:schemeClr val="accent2">
                    <a:lumMod val="50000"/>
                  </a:schemeClr>
                </a:solidFill>
                <a:cs typeface="Calibri"/>
              </a:rPr>
              <a:t>27-28 giugno 1988 </a:t>
            </a:r>
            <a:r>
              <a:rPr lang="it-IT" altLang="it-IT" sz="2800" dirty="0"/>
              <a:t>Consiglio europeo di Hannover</a:t>
            </a:r>
          </a:p>
          <a:p>
            <a:pPr lvl="1">
              <a:defRPr/>
            </a:pPr>
            <a:r>
              <a:rPr lang="it-IT" altLang="it-IT" sz="2800" dirty="0"/>
              <a:t>Si dà il via alla redazione del «Rapporto Delors»</a:t>
            </a:r>
          </a:p>
          <a:p>
            <a:pPr lvl="1">
              <a:defRPr/>
            </a:pPr>
            <a:r>
              <a:rPr lang="it-IT" altLang="it-IT" sz="2800" dirty="0"/>
              <a:t>T</a:t>
            </a:r>
            <a:r>
              <a:rPr lang="it-IT" altLang="it-IT" sz="2800" dirty="0">
                <a:cs typeface="Calibri"/>
              </a:rPr>
              <a:t>rattato di Maastricht</a:t>
            </a:r>
          </a:p>
          <a:p>
            <a:pPr>
              <a:defRPr/>
            </a:pPr>
            <a:r>
              <a:rPr lang="it-IT" altLang="it-IT" b="1" dirty="0">
                <a:solidFill>
                  <a:srgbClr val="00B0F0"/>
                </a:solidFill>
                <a:cs typeface="Calibri"/>
              </a:rPr>
              <a:t>Tre fasi: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altLang="it-IT" b="1" dirty="0">
                <a:solidFill>
                  <a:schemeClr val="accent2">
                    <a:lumMod val="50000"/>
                  </a:schemeClr>
                </a:solidFill>
                <a:cs typeface="Calibri"/>
              </a:rPr>
              <a:t>	Fase 1 </a:t>
            </a:r>
            <a:r>
              <a:rPr lang="it-IT" altLang="it-IT" dirty="0"/>
              <a:t>Piena operatività della SME</a:t>
            </a:r>
            <a:endParaRPr lang="it-IT" altLang="it-IT" b="1" dirty="0">
              <a:solidFill>
                <a:schemeClr val="accent2">
                  <a:lumMod val="50000"/>
                </a:schemeClr>
              </a:solidFill>
              <a:cs typeface="Calibri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altLang="it-IT" b="1" dirty="0">
                <a:solidFill>
                  <a:schemeClr val="accent2">
                    <a:lumMod val="50000"/>
                  </a:schemeClr>
                </a:solidFill>
                <a:cs typeface="Calibri"/>
              </a:rPr>
              <a:t>	Fase 2 </a:t>
            </a:r>
            <a:r>
              <a:rPr lang="it-IT" altLang="it-IT" dirty="0"/>
              <a:t>Istituto monetario europeo (autorità monetaria)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altLang="it-IT" b="1" dirty="0">
                <a:solidFill>
                  <a:schemeClr val="accent2">
                    <a:lumMod val="50000"/>
                  </a:schemeClr>
                </a:solidFill>
                <a:cs typeface="Calibri"/>
              </a:rPr>
              <a:t>	Fase 3 </a:t>
            </a:r>
            <a:r>
              <a:rPr lang="it-IT" altLang="it-IT" dirty="0"/>
              <a:t>Introduzione della moneta unica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altLang="it-IT" dirty="0"/>
              <a:t>	La Banca centrale europea acquista poteri sovrani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altLang="it-IT" dirty="0">
                <a:solidFill>
                  <a:schemeClr val="accent2">
                    <a:lumMod val="50000"/>
                  </a:schemeClr>
                </a:solidFill>
              </a:rPr>
              <a:t>	(1° gennaio 1999: </a:t>
            </a:r>
            <a:r>
              <a:rPr lang="it-IT" altLang="it-IT" dirty="0"/>
              <a:t>Euro negli scambi elettronici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altLang="it-IT" dirty="0">
                <a:solidFill>
                  <a:schemeClr val="accent2">
                    <a:lumMod val="50000"/>
                  </a:schemeClr>
                </a:solidFill>
              </a:rPr>
              <a:t>	1° gennaio 2002: </a:t>
            </a:r>
            <a:r>
              <a:rPr lang="it-IT" altLang="it-IT" dirty="0"/>
              <a:t>Euro nelle tasche)</a:t>
            </a:r>
          </a:p>
          <a:p>
            <a:pPr lvl="1">
              <a:defRPr/>
            </a:pPr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582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C24700-3243-F50B-AC65-07E35831C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Integrazione differenziata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1F3F0D-74FC-9C58-F5B5-39912F154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rgbClr val="00B0F0"/>
                </a:solidFill>
              </a:rPr>
              <a:t>Integrazione differenziata e UEM:</a:t>
            </a:r>
          </a:p>
          <a:p>
            <a:pPr lvl="1">
              <a:defRPr/>
            </a:pPr>
            <a:r>
              <a:rPr lang="it-IT" altLang="it-IT" b="1" dirty="0">
                <a:cs typeface="Calibri"/>
              </a:rPr>
              <a:t>«Stati con deroga»</a:t>
            </a:r>
            <a:endParaRPr lang="it-IT" altLang="it-IT" b="1" dirty="0">
              <a:solidFill>
                <a:schemeClr val="accent2">
                  <a:lumMod val="50000"/>
                </a:schemeClr>
              </a:solidFill>
              <a:cs typeface="Calibri"/>
            </a:endParaRPr>
          </a:p>
          <a:p>
            <a:pPr lvl="1">
              <a:buFont typeface="Arial" charset="0"/>
              <a:buChar char="•"/>
              <a:defRPr/>
            </a:pPr>
            <a:r>
              <a:rPr lang="it-IT" altLang="it-IT" b="1" dirty="0">
                <a:solidFill>
                  <a:schemeClr val="accent2">
                    <a:lumMod val="50000"/>
                  </a:schemeClr>
                </a:solidFill>
                <a:cs typeface="Calibri"/>
              </a:rPr>
              <a:t>L’adozione dell’Euro è obbligo per tutti TRANNE che per GB (Protocollo 15) e Danimarca (Protocollo 16)</a:t>
            </a:r>
          </a:p>
          <a:p>
            <a:pPr lvl="1">
              <a:buFont typeface="Arial" charset="0"/>
              <a:buChar char="•"/>
              <a:defRPr/>
            </a:pPr>
            <a:r>
              <a:rPr lang="it-IT" altLang="it-IT" dirty="0">
                <a:cs typeface="Calibri"/>
              </a:rPr>
              <a:t>Gli Stati «obbligati» devono rispettare le condizioni dell’art. 140 TFUE (+ Protocollo 13 sui criteri di convergenza)</a:t>
            </a:r>
          </a:p>
          <a:p>
            <a:pPr lvl="1">
              <a:buFont typeface="Arial" charset="0"/>
              <a:buChar char="•"/>
              <a:defRPr/>
            </a:pPr>
            <a:r>
              <a:rPr lang="it-IT" altLang="it-IT" dirty="0">
                <a:solidFill>
                  <a:schemeClr val="accent2">
                    <a:lumMod val="50000"/>
                  </a:schemeClr>
                </a:solidFill>
                <a:cs typeface="Calibri"/>
              </a:rPr>
              <a:t>La situazione particolare della Svezia e della Repubblica Ceca</a:t>
            </a:r>
          </a:p>
          <a:p>
            <a:pPr lvl="1">
              <a:buFont typeface="Arial" charset="0"/>
              <a:buChar char="•"/>
              <a:defRPr/>
            </a:pPr>
            <a:r>
              <a:rPr lang="it-IT" altLang="it-IT" dirty="0">
                <a:solidFill>
                  <a:schemeClr val="accent2">
                    <a:lumMod val="50000"/>
                  </a:schemeClr>
                </a:solidFill>
                <a:cs typeface="Calibri"/>
              </a:rPr>
              <a:t>Assorbimento Stati con deroga</a:t>
            </a:r>
          </a:p>
          <a:p>
            <a:pPr lvl="2">
              <a:buFont typeface="Arial" charset="0"/>
              <a:buChar char="•"/>
              <a:defRPr/>
            </a:pPr>
            <a:r>
              <a:rPr lang="it-IT" altLang="it-IT" b="1" dirty="0">
                <a:cs typeface="Calibri"/>
              </a:rPr>
              <a:t>Stati obbligati: </a:t>
            </a:r>
            <a:r>
              <a:rPr lang="it-IT" altLang="it-IT" dirty="0">
                <a:solidFill>
                  <a:srgbClr val="00B0F0"/>
                </a:solidFill>
                <a:cs typeface="Calibri"/>
              </a:rPr>
              <a:t>Art. 140 TFUE</a:t>
            </a:r>
          </a:p>
          <a:p>
            <a:pPr lvl="2">
              <a:buFont typeface="Arial" charset="0"/>
              <a:buChar char="•"/>
              <a:defRPr/>
            </a:pPr>
            <a:r>
              <a:rPr lang="it-IT" altLang="it-IT" b="1" dirty="0">
                <a:cs typeface="Calibri"/>
              </a:rPr>
              <a:t>Stati NON obbligati: </a:t>
            </a:r>
            <a:r>
              <a:rPr lang="it-IT" altLang="it-IT" dirty="0">
                <a:solidFill>
                  <a:srgbClr val="00B0F0"/>
                </a:solidFill>
                <a:cs typeface="Calibri"/>
              </a:rPr>
              <a:t>Disposizioni nei Protocolli (art. 140)</a:t>
            </a:r>
            <a:endParaRPr lang="it-IT" altLang="it-IT" b="1" dirty="0">
              <a:solidFill>
                <a:srgbClr val="00B0F0"/>
              </a:solidFill>
              <a:cs typeface="Calibri"/>
            </a:endParaRPr>
          </a:p>
          <a:p>
            <a:pPr lvl="1">
              <a:buFont typeface="Arial" charset="0"/>
              <a:buChar char="•"/>
              <a:defRPr/>
            </a:pPr>
            <a:endParaRPr lang="it-IT" altLang="it-IT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5181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F445AB-4820-06B2-85BF-40F0207FC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Integrazione differenziata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78F42-B3EF-4174-DC00-E05BBA5CD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Alcune disposizioni (e il diritto derivato da alcune basi giuridiche) si applicano SOLO agli Stati membri la cui moneta è l’Euro (Capo 4 – artt. 136-138 TFUE)</a:t>
            </a:r>
          </a:p>
          <a:p>
            <a:r>
              <a:rPr lang="it-IT" altLang="it-IT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Particolare </a:t>
            </a:r>
            <a:r>
              <a:rPr lang="it-IT" altLang="it-IT" sz="28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modus operandi </a:t>
            </a:r>
            <a:r>
              <a:rPr lang="it-IT" altLang="it-IT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Consiglio (art. 136, par. 2 TFUE)</a:t>
            </a:r>
            <a:endParaRPr lang="it-IT" altLang="it-I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Alcune disposizioni NON si applicano agli Stati con deroga (elenco art. 139)</a:t>
            </a:r>
            <a:endParaRPr lang="it-IT" alt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Alcune «istituzioni» «riservate» agli Stati la cui moneta è l’Euro</a:t>
            </a:r>
            <a:endParaRPr lang="it-IT" altLang="it-IT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1654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5C5D4E-0A73-FD54-B636-A2BFAE702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Istituzioni specifiche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7952F6-C300-E769-E473-07EA83F96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Eurogruppo</a:t>
            </a:r>
          </a:p>
          <a:p>
            <a:r>
              <a:rPr lang="it-IT" dirty="0"/>
              <a:t>L'Eurogruppo è un organo informale (coordinamento senza adozione di decisioni formali). </a:t>
            </a:r>
          </a:p>
          <a:p>
            <a:r>
              <a:rPr lang="it-IT" dirty="0"/>
              <a:t>I partecipanti alle riunioni dell'Eurogruppo sono:</a:t>
            </a:r>
          </a:p>
          <a:p>
            <a:pPr lvl="1"/>
            <a:r>
              <a:rPr lang="it-IT" dirty="0"/>
              <a:t>i ministri della zona euro responsabili delle finanze</a:t>
            </a:r>
          </a:p>
          <a:p>
            <a:pPr lvl="1"/>
            <a:r>
              <a:rPr lang="it-IT" dirty="0"/>
              <a:t>il presidente dell'Eurogruppo</a:t>
            </a:r>
          </a:p>
          <a:p>
            <a:pPr lvl="1"/>
            <a:r>
              <a:rPr lang="it-IT" dirty="0"/>
              <a:t>Il vicepresidente della Commissione responsabile per gli affari economici e monetari e per l'euro</a:t>
            </a:r>
          </a:p>
          <a:p>
            <a:pPr lvl="1"/>
            <a:r>
              <a:rPr lang="it-IT" dirty="0"/>
              <a:t>il presidente della Banca centrale europea (BCE).  </a:t>
            </a:r>
          </a:p>
          <a:p>
            <a:r>
              <a:rPr lang="it-IT" dirty="0"/>
              <a:t>Il suo compito principale è quello di assicurare uno stretto coordinamento delle politiche economiche tra gli Stati membri dell'area dell'euro e di promuovere le condizioni per una crescita economica più forte. </a:t>
            </a:r>
          </a:p>
          <a:p>
            <a:r>
              <a:rPr lang="it-IT" dirty="0"/>
              <a:t>Le discussioni dell'Eurogruppo vertono quindi su questioni specifiche legate all'euro. </a:t>
            </a:r>
          </a:p>
          <a:p>
            <a:r>
              <a:rPr lang="it-IT" dirty="0"/>
              <a:t>L'Eurogruppo si riunisce solitamente una volta al mese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54142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971CEE-9834-3090-71EB-E01BB346A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Istituzioni specifiche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C238A5-1200-371E-744E-AF818C261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rgbClr val="00B0F0"/>
                </a:solidFill>
              </a:rPr>
              <a:t>Eurogruppo: </a:t>
            </a:r>
          </a:p>
          <a:p>
            <a:r>
              <a:rPr lang="it-IT" dirty="0"/>
              <a:t>L'Eurogruppo discute regolarmente </a:t>
            </a:r>
          </a:p>
          <a:p>
            <a:pPr lvl="1"/>
            <a:r>
              <a:rPr lang="it-IT" dirty="0"/>
              <a:t>la situazione e le prospettive economiche dell'area dell'euro</a:t>
            </a:r>
          </a:p>
          <a:p>
            <a:pPr lvl="1"/>
            <a:r>
              <a:rPr lang="it-IT" dirty="0"/>
              <a:t>le politiche di bilancio degli Stati membri dell'area dell'euro</a:t>
            </a:r>
          </a:p>
          <a:p>
            <a:pPr lvl="1"/>
            <a:r>
              <a:rPr lang="it-IT" dirty="0"/>
              <a:t>la situazione macroeconomica dell'area dell'euro</a:t>
            </a:r>
          </a:p>
          <a:p>
            <a:pPr lvl="1"/>
            <a:r>
              <a:rPr lang="it-IT" dirty="0"/>
              <a:t>le riforme strutturali che hanno il potenziale per aumentare la crescita</a:t>
            </a:r>
          </a:p>
          <a:p>
            <a:pPr lvl="1"/>
            <a:r>
              <a:rPr lang="it-IT" dirty="0"/>
              <a:t>questioni relative al mantenimento della stabilità finanziaria nell'area dell'euro</a:t>
            </a:r>
          </a:p>
          <a:p>
            <a:pPr lvl="1"/>
            <a:r>
              <a:rPr lang="it-IT" dirty="0"/>
              <a:t>i preparativi per le riunioni internazionali</a:t>
            </a:r>
          </a:p>
          <a:p>
            <a:pPr lvl="1"/>
            <a:r>
              <a:rPr lang="it-IT" dirty="0"/>
              <a:t>l'allargamento dell'area dell'euro  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8060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7FD140-8ED8-1957-6368-8C8625B0E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Istituzioni specifiche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D31902-5AD4-6A06-9B46-2ACB8FA45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Eurogruppo:</a:t>
            </a:r>
          </a:p>
          <a:p>
            <a:r>
              <a:rPr lang="it-IT" dirty="0"/>
              <a:t>Inoltre, l'Eurogruppo può tenere discussioni preliminari sulle decisioni del Consiglio che si applicherebbero solo agli Stati membri dell'area dell'euro. </a:t>
            </a:r>
          </a:p>
          <a:p>
            <a:r>
              <a:rPr lang="it-IT" dirty="0"/>
              <a:t>Quando il Consiglio adotta tali decisioni, solo i ministri degli Stati membri dell'area dell'euro votano al Consiglio.  </a:t>
            </a:r>
          </a:p>
          <a:p>
            <a:r>
              <a:rPr lang="it-IT" dirty="0"/>
              <a:t>L'Eurogruppo non può essere assimilato a una composizione specifica del Consiglio.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5946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</TotalTime>
  <Words>1347</Words>
  <Application>Microsoft Macintosh PowerPoint</Application>
  <PresentationFormat>Widescreen</PresentationFormat>
  <Paragraphs>124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Agency FB</vt:lpstr>
      <vt:lpstr>Arial</vt:lpstr>
      <vt:lpstr>Calibri</vt:lpstr>
      <vt:lpstr>Calibri Light</vt:lpstr>
      <vt:lpstr>Tema di Office</vt:lpstr>
      <vt:lpstr>Diritto del Mercato Unico Europeo Prof. Dr. Alessandro Nato</vt:lpstr>
      <vt:lpstr>Creazione dell’UEM</vt:lpstr>
      <vt:lpstr>Creazione dell’UEM</vt:lpstr>
      <vt:lpstr>Creazione dell’UEM</vt:lpstr>
      <vt:lpstr>Integrazione differenziata</vt:lpstr>
      <vt:lpstr>Integrazione differenziata</vt:lpstr>
      <vt:lpstr>Istituzioni specifiche</vt:lpstr>
      <vt:lpstr>Istituzioni specifiche</vt:lpstr>
      <vt:lpstr>Istituzioni specifiche</vt:lpstr>
      <vt:lpstr>Banca centrale europea</vt:lpstr>
      <vt:lpstr>Banca centrale europea</vt:lpstr>
      <vt:lpstr>Banca centrale europea</vt:lpstr>
      <vt:lpstr>UEM e competenze</vt:lpstr>
      <vt:lpstr>UEM e competenze</vt:lpstr>
      <vt:lpstr>UEM e competenze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107</cp:revision>
  <dcterms:created xsi:type="dcterms:W3CDTF">2022-09-09T08:27:37Z</dcterms:created>
  <dcterms:modified xsi:type="dcterms:W3CDTF">2023-01-23T09:17:18Z</dcterms:modified>
</cp:coreProperties>
</file>