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35" r:id="rId2"/>
    <p:sldId id="404" r:id="rId3"/>
    <p:sldId id="405" r:id="rId4"/>
    <p:sldId id="403" r:id="rId5"/>
    <p:sldId id="389" r:id="rId6"/>
    <p:sldId id="406" r:id="rId7"/>
    <p:sldId id="407" r:id="rId8"/>
    <p:sldId id="408" r:id="rId9"/>
    <p:sldId id="410" r:id="rId10"/>
    <p:sldId id="409"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ile chiaro 2 - Color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81"/>
  </p:normalViewPr>
  <p:slideViewPr>
    <p:cSldViewPr snapToGrid="0">
      <p:cViewPr>
        <p:scale>
          <a:sx n="121" d="100"/>
          <a:sy n="121" d="100"/>
        </p:scale>
        <p:origin x="200"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CA80CC-20A3-C344-B06D-E9D596BF494B}" type="datetimeFigureOut">
              <a:rPr lang="it-IT" smtClean="0"/>
              <a:t>02/04/25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82D968-9B0B-C141-B041-8A419C610F87}" type="slidenum">
              <a:rPr lang="it-IT" smtClean="0"/>
              <a:t>‹N›</a:t>
            </a:fld>
            <a:endParaRPr lang="it-IT"/>
          </a:p>
        </p:txBody>
      </p:sp>
    </p:spTree>
    <p:extLst>
      <p:ext uri="{BB962C8B-B14F-4D97-AF65-F5344CB8AC3E}">
        <p14:creationId xmlns:p14="http://schemas.microsoft.com/office/powerpoint/2010/main" val="144815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A168A-61D4-FFA8-8073-8B113514F75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3F24C7C-F9AE-37D4-7916-639B83782FF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8DA0A5D-BAC1-6231-25FF-C79C520B5517}"/>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0D2ABB0-65E2-83C1-F146-325C1B00B94C}"/>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304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472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06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415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807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3948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291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660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8526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7792AD-938C-10A9-B6AF-C95D395798B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163C498-7931-A46D-6B14-F1182386DE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324016E-BF3A-3B42-EBC3-2AB20311CDD3}"/>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6F8BD02-E2E0-EC8A-9181-1464A51DF7C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3C4299-DFA9-814B-AD28-ECDE1FA0A815}"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029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ECC72-280E-72C2-E2B3-2F41D58E58B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D44E9CE-69A3-29A1-5AF6-6DD7B66EE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6F349DE-8CBE-779B-A2B8-725146DDC29D}"/>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2165AB88-27BE-6551-CEA1-2E5FD43011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A126DFB-E67D-104D-E92C-6B481273BF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30316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A4BCF8-B44D-75F6-05F6-C51F42D766D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6950FA2-3CA6-EC55-018D-FC99DCE488B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FA36E9-0A85-B334-9BF5-E95E8FDD2914}"/>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12F4449E-A309-30FC-E172-8B6E05F2BDF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FD431D-B051-D7FD-CF35-A802BBE0D431}"/>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828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43160DE-C0F2-241D-A089-6DBD3CDD0DB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4C2FF80-ED34-BC9E-9C4A-6EF48C078F6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75C88F-9995-28B1-DB86-B48F4273FFE8}"/>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6DCFADBB-B403-A9DF-C4E8-1D2E8FD6E11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23251D9-4DE2-1CB8-5940-ED4B6BB106B9}"/>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10290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BB0A04-BBE7-D343-BF4A-4CC426B845C4}"/>
              </a:ext>
            </a:extLst>
          </p:cNvPr>
          <p:cNvSpPr>
            <a:spLocks noGrp="1"/>
          </p:cNvSpPr>
          <p:nvPr>
            <p:ph type="ctrTitle"/>
          </p:nvPr>
        </p:nvSpPr>
        <p:spPr>
          <a:xfrm>
            <a:off x="506353" y="1672314"/>
            <a:ext cx="11189995" cy="547200"/>
          </a:xfrm>
        </p:spPr>
        <p:txBody>
          <a:bodyPr lIns="0" tIns="0" rIns="0" bIns="0" anchor="t" anchorCtr="0">
            <a:spAutoFit/>
          </a:bodyPr>
          <a:lstStyle>
            <a:lvl1pPr algn="l">
              <a:defRPr sz="3800" b="1" i="0">
                <a:solidFill>
                  <a:srgbClr val="003A70"/>
                </a:solidFill>
                <a:latin typeface="Luiss Sans" pitchFamily="2" charset="0"/>
              </a:defRPr>
            </a:lvl1pPr>
          </a:lstStyle>
          <a:p>
            <a:r>
              <a:rPr lang="it-IT" dirty="0"/>
              <a:t>Fare clic per modificare lo stile del titolo dello schema</a:t>
            </a:r>
          </a:p>
        </p:txBody>
      </p:sp>
      <p:sp>
        <p:nvSpPr>
          <p:cNvPr id="3" name="Sottotitolo 2">
            <a:extLst>
              <a:ext uri="{FF2B5EF4-FFF2-40B4-BE49-F238E27FC236}">
                <a16:creationId xmlns:a16="http://schemas.microsoft.com/office/drawing/2014/main" id="{E0679AF4-40BB-0349-820B-505BF6BB121D}"/>
              </a:ext>
            </a:extLst>
          </p:cNvPr>
          <p:cNvSpPr>
            <a:spLocks noGrp="1"/>
          </p:cNvSpPr>
          <p:nvPr>
            <p:ph type="subTitle" idx="1"/>
          </p:nvPr>
        </p:nvSpPr>
        <p:spPr>
          <a:xfrm>
            <a:off x="498261" y="2243181"/>
            <a:ext cx="11189994" cy="619850"/>
          </a:xfrm>
        </p:spPr>
        <p:txBody>
          <a:bodyPr lIns="0" tIns="0" rIns="0" bIns="0" anchor="t">
            <a:spAutoFit/>
          </a:bodyPr>
          <a:lstStyle>
            <a:lvl1pPr marL="0" indent="0" algn="l">
              <a:buNone/>
              <a:defRPr sz="3800">
                <a:solidFill>
                  <a:srgbClr val="003A70"/>
                </a:solidFill>
                <a:latin typeface="Luiss Sans"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a:extLst>
              <a:ext uri="{FF2B5EF4-FFF2-40B4-BE49-F238E27FC236}">
                <a16:creationId xmlns:a16="http://schemas.microsoft.com/office/drawing/2014/main" id="{B71A5510-EE32-3446-8828-82083C2039E6}"/>
              </a:ext>
            </a:extLst>
          </p:cNvPr>
          <p:cNvSpPr>
            <a:spLocks noGrp="1"/>
          </p:cNvSpPr>
          <p:nvPr>
            <p:ph type="dt" sz="half" idx="10"/>
          </p:nvPr>
        </p:nvSpPr>
        <p:spPr>
          <a:xfrm>
            <a:off x="522271" y="3891534"/>
            <a:ext cx="5565913" cy="547200"/>
          </a:xfrm>
        </p:spPr>
        <p:txBody>
          <a:bodyPr lIns="0" tIns="0" rIns="0" bIns="0" anchor="b"/>
          <a:lstStyle>
            <a:lvl1pPr algn="l">
              <a:defRPr sz="2200" b="1" i="0">
                <a:solidFill>
                  <a:srgbClr val="003A70"/>
                </a:solidFill>
                <a:latin typeface="Luiss Sans" pitchFamily="2" charset="0"/>
              </a:defRPr>
            </a:lvl1pPr>
          </a:lstStyle>
          <a:p>
            <a:fld id="{90A97C65-1B54-DB47-A604-7DF0E350DE20}" type="datetime4">
              <a:rPr lang="it-IT" smtClean="0"/>
              <a:pPr/>
              <a:t>2 aprile 2025</a:t>
            </a:fld>
            <a:endParaRPr lang="it-IT" dirty="0"/>
          </a:p>
        </p:txBody>
      </p:sp>
      <p:grpSp>
        <p:nvGrpSpPr>
          <p:cNvPr id="82" name="Gruppo 81">
            <a:extLst>
              <a:ext uri="{FF2B5EF4-FFF2-40B4-BE49-F238E27FC236}">
                <a16:creationId xmlns:a16="http://schemas.microsoft.com/office/drawing/2014/main" id="{5540BA0A-A2F8-1E48-AF86-D2449D532D96}"/>
              </a:ext>
            </a:extLst>
          </p:cNvPr>
          <p:cNvGrpSpPr/>
          <p:nvPr userDrawn="1"/>
        </p:nvGrpSpPr>
        <p:grpSpPr>
          <a:xfrm>
            <a:off x="530087" y="6138000"/>
            <a:ext cx="11131826" cy="720000"/>
            <a:chOff x="530087" y="6138000"/>
            <a:chExt cx="11131826" cy="720000"/>
          </a:xfrm>
        </p:grpSpPr>
        <p:sp>
          <p:nvSpPr>
            <p:cNvPr id="54" name="Rettangolo 53">
              <a:extLst>
                <a:ext uri="{FF2B5EF4-FFF2-40B4-BE49-F238E27FC236}">
                  <a16:creationId xmlns:a16="http://schemas.microsoft.com/office/drawing/2014/main" id="{A5FC1A69-9F52-EF47-8F85-0B6FB45ADFC0}"/>
                </a:ext>
              </a:extLst>
            </p:cNvPr>
            <p:cNvSpPr/>
            <p:nvPr userDrawn="1"/>
          </p:nvSpPr>
          <p:spPr>
            <a:xfrm>
              <a:off x="53008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a:extLst>
                <a:ext uri="{FF2B5EF4-FFF2-40B4-BE49-F238E27FC236}">
                  <a16:creationId xmlns:a16="http://schemas.microsoft.com/office/drawing/2014/main" id="{E7ECF867-CD1F-A544-93A7-59F02B7EB3F9}"/>
                </a:ext>
              </a:extLst>
            </p:cNvPr>
            <p:cNvSpPr/>
            <p:nvPr userDrawn="1"/>
          </p:nvSpPr>
          <p:spPr>
            <a:xfrm>
              <a:off x="1590261"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a:extLst>
                <a:ext uri="{FF2B5EF4-FFF2-40B4-BE49-F238E27FC236}">
                  <a16:creationId xmlns:a16="http://schemas.microsoft.com/office/drawing/2014/main" id="{E112286F-F6FC-FB40-A761-246E00D4D855}"/>
                </a:ext>
              </a:extLst>
            </p:cNvPr>
            <p:cNvSpPr/>
            <p:nvPr userDrawn="1"/>
          </p:nvSpPr>
          <p:spPr>
            <a:xfrm>
              <a:off x="2650435"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Rettangolo 58">
              <a:extLst>
                <a:ext uri="{FF2B5EF4-FFF2-40B4-BE49-F238E27FC236}">
                  <a16:creationId xmlns:a16="http://schemas.microsoft.com/office/drawing/2014/main" id="{61B4BD18-F688-0F4E-93F6-53DE176B107F}"/>
                </a:ext>
              </a:extLst>
            </p:cNvPr>
            <p:cNvSpPr/>
            <p:nvPr userDrawn="1"/>
          </p:nvSpPr>
          <p:spPr>
            <a:xfrm>
              <a:off x="3710609"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Rettangolo 60">
              <a:extLst>
                <a:ext uri="{FF2B5EF4-FFF2-40B4-BE49-F238E27FC236}">
                  <a16:creationId xmlns:a16="http://schemas.microsoft.com/office/drawing/2014/main" id="{35B704C4-AEA3-C647-9999-62D70618425C}"/>
                </a:ext>
              </a:extLst>
            </p:cNvPr>
            <p:cNvSpPr/>
            <p:nvPr userDrawn="1"/>
          </p:nvSpPr>
          <p:spPr>
            <a:xfrm>
              <a:off x="4770783"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62">
              <a:extLst>
                <a:ext uri="{FF2B5EF4-FFF2-40B4-BE49-F238E27FC236}">
                  <a16:creationId xmlns:a16="http://schemas.microsoft.com/office/drawing/2014/main" id="{B5B290BF-9576-1543-872D-91DDB5937065}"/>
                </a:ext>
              </a:extLst>
            </p:cNvPr>
            <p:cNvSpPr/>
            <p:nvPr userDrawn="1"/>
          </p:nvSpPr>
          <p:spPr>
            <a:xfrm>
              <a:off x="5830957"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Rettangolo 64">
              <a:extLst>
                <a:ext uri="{FF2B5EF4-FFF2-40B4-BE49-F238E27FC236}">
                  <a16:creationId xmlns:a16="http://schemas.microsoft.com/office/drawing/2014/main" id="{0DCA18FE-2923-3B4E-A5C2-85D922F38FD0}"/>
                </a:ext>
              </a:extLst>
            </p:cNvPr>
            <p:cNvSpPr/>
            <p:nvPr userDrawn="1"/>
          </p:nvSpPr>
          <p:spPr>
            <a:xfrm>
              <a:off x="6891130"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Rettangolo 66">
              <a:extLst>
                <a:ext uri="{FF2B5EF4-FFF2-40B4-BE49-F238E27FC236}">
                  <a16:creationId xmlns:a16="http://schemas.microsoft.com/office/drawing/2014/main" id="{1E45AD85-CF93-2846-BC0C-2BA8D4DB418A}"/>
                </a:ext>
              </a:extLst>
            </p:cNvPr>
            <p:cNvSpPr/>
            <p:nvPr userDrawn="1"/>
          </p:nvSpPr>
          <p:spPr>
            <a:xfrm>
              <a:off x="7951304"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a:extLst>
                <a:ext uri="{FF2B5EF4-FFF2-40B4-BE49-F238E27FC236}">
                  <a16:creationId xmlns:a16="http://schemas.microsoft.com/office/drawing/2014/main" id="{0CF0D82F-31DB-C64B-8A03-2D08FA7E79D9}"/>
                </a:ext>
              </a:extLst>
            </p:cNvPr>
            <p:cNvSpPr/>
            <p:nvPr userDrawn="1"/>
          </p:nvSpPr>
          <p:spPr>
            <a:xfrm>
              <a:off x="9011478"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 name="Rettangolo 70">
              <a:extLst>
                <a:ext uri="{FF2B5EF4-FFF2-40B4-BE49-F238E27FC236}">
                  <a16:creationId xmlns:a16="http://schemas.microsoft.com/office/drawing/2014/main" id="{324BE938-9044-8E47-9BA4-80AF2F19990B}"/>
                </a:ext>
              </a:extLst>
            </p:cNvPr>
            <p:cNvSpPr/>
            <p:nvPr userDrawn="1"/>
          </p:nvSpPr>
          <p:spPr>
            <a:xfrm>
              <a:off x="10071652"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 name="Rettangolo 72">
              <a:extLst>
                <a:ext uri="{FF2B5EF4-FFF2-40B4-BE49-F238E27FC236}">
                  <a16:creationId xmlns:a16="http://schemas.microsoft.com/office/drawing/2014/main" id="{EDAFE086-4A55-2347-8DE3-D7DF548A3C4F}"/>
                </a:ext>
              </a:extLst>
            </p:cNvPr>
            <p:cNvSpPr/>
            <p:nvPr userDrawn="1"/>
          </p:nvSpPr>
          <p:spPr>
            <a:xfrm>
              <a:off x="11131826" y="6138000"/>
              <a:ext cx="530087" cy="720000"/>
            </a:xfrm>
            <a:prstGeom prst="rect">
              <a:avLst/>
            </a:prstGeom>
            <a:solidFill>
              <a:srgbClr val="003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81" name="Gruppo 80">
            <a:extLst>
              <a:ext uri="{FF2B5EF4-FFF2-40B4-BE49-F238E27FC236}">
                <a16:creationId xmlns:a16="http://schemas.microsoft.com/office/drawing/2014/main" id="{A4C5C7EC-083B-CD48-A862-19F4ED944048}"/>
              </a:ext>
            </a:extLst>
          </p:cNvPr>
          <p:cNvGrpSpPr/>
          <p:nvPr userDrawn="1"/>
        </p:nvGrpSpPr>
        <p:grpSpPr>
          <a:xfrm>
            <a:off x="1060174" y="6138000"/>
            <a:ext cx="10071652" cy="720000"/>
            <a:chOff x="1060174" y="6138000"/>
            <a:chExt cx="10071652" cy="720000"/>
          </a:xfrm>
          <a:solidFill>
            <a:srgbClr val="006298"/>
          </a:solidFill>
        </p:grpSpPr>
        <p:sp>
          <p:nvSpPr>
            <p:cNvPr id="56" name="Rettangolo 55">
              <a:extLst>
                <a:ext uri="{FF2B5EF4-FFF2-40B4-BE49-F238E27FC236}">
                  <a16:creationId xmlns:a16="http://schemas.microsoft.com/office/drawing/2014/main" id="{0C028009-61B6-504A-86BF-75FC39DE243E}"/>
                </a:ext>
              </a:extLst>
            </p:cNvPr>
            <p:cNvSpPr/>
            <p:nvPr userDrawn="1"/>
          </p:nvSpPr>
          <p:spPr>
            <a:xfrm>
              <a:off x="1060174"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a:extLst>
                <a:ext uri="{FF2B5EF4-FFF2-40B4-BE49-F238E27FC236}">
                  <a16:creationId xmlns:a16="http://schemas.microsoft.com/office/drawing/2014/main" id="{359FF146-AD7A-8345-996B-F028DF33A537}"/>
                </a:ext>
              </a:extLst>
            </p:cNvPr>
            <p:cNvSpPr/>
            <p:nvPr userDrawn="1"/>
          </p:nvSpPr>
          <p:spPr>
            <a:xfrm>
              <a:off x="2120348"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a:extLst>
                <a:ext uri="{FF2B5EF4-FFF2-40B4-BE49-F238E27FC236}">
                  <a16:creationId xmlns:a16="http://schemas.microsoft.com/office/drawing/2014/main" id="{C3BE867D-189E-E140-90A2-9C373B76323D}"/>
                </a:ext>
              </a:extLst>
            </p:cNvPr>
            <p:cNvSpPr/>
            <p:nvPr userDrawn="1"/>
          </p:nvSpPr>
          <p:spPr>
            <a:xfrm>
              <a:off x="3180522"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a:extLst>
                <a:ext uri="{FF2B5EF4-FFF2-40B4-BE49-F238E27FC236}">
                  <a16:creationId xmlns:a16="http://schemas.microsoft.com/office/drawing/2014/main" id="{B3968CAB-E9C9-C448-BAED-1164B67B83D6}"/>
                </a:ext>
              </a:extLst>
            </p:cNvPr>
            <p:cNvSpPr/>
            <p:nvPr userDrawn="1"/>
          </p:nvSpPr>
          <p:spPr>
            <a:xfrm>
              <a:off x="4240696"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a:extLst>
                <a:ext uri="{FF2B5EF4-FFF2-40B4-BE49-F238E27FC236}">
                  <a16:creationId xmlns:a16="http://schemas.microsoft.com/office/drawing/2014/main" id="{DD7E810C-6698-4141-AE4D-FED7B888FB8E}"/>
                </a:ext>
              </a:extLst>
            </p:cNvPr>
            <p:cNvSpPr/>
            <p:nvPr userDrawn="1"/>
          </p:nvSpPr>
          <p:spPr>
            <a:xfrm>
              <a:off x="5300870"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a:extLst>
                <a:ext uri="{FF2B5EF4-FFF2-40B4-BE49-F238E27FC236}">
                  <a16:creationId xmlns:a16="http://schemas.microsoft.com/office/drawing/2014/main" id="{9B0258DC-87FE-6E48-B377-3E2FDBC08326}"/>
                </a:ext>
              </a:extLst>
            </p:cNvPr>
            <p:cNvSpPr/>
            <p:nvPr userDrawn="1"/>
          </p:nvSpPr>
          <p:spPr>
            <a:xfrm>
              <a:off x="6361043"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a:extLst>
                <a:ext uri="{FF2B5EF4-FFF2-40B4-BE49-F238E27FC236}">
                  <a16:creationId xmlns:a16="http://schemas.microsoft.com/office/drawing/2014/main" id="{922BA846-4255-384A-97F0-52FD5A3C3965}"/>
                </a:ext>
              </a:extLst>
            </p:cNvPr>
            <p:cNvSpPr/>
            <p:nvPr userDrawn="1"/>
          </p:nvSpPr>
          <p:spPr>
            <a:xfrm>
              <a:off x="7421217"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a:extLst>
                <a:ext uri="{FF2B5EF4-FFF2-40B4-BE49-F238E27FC236}">
                  <a16:creationId xmlns:a16="http://schemas.microsoft.com/office/drawing/2014/main" id="{D2E5825D-0B98-D043-890F-554D5B9AF97E}"/>
                </a:ext>
              </a:extLst>
            </p:cNvPr>
            <p:cNvSpPr/>
            <p:nvPr userDrawn="1"/>
          </p:nvSpPr>
          <p:spPr>
            <a:xfrm>
              <a:off x="8481391"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a:extLst>
                <a:ext uri="{FF2B5EF4-FFF2-40B4-BE49-F238E27FC236}">
                  <a16:creationId xmlns:a16="http://schemas.microsoft.com/office/drawing/2014/main" id="{888D3338-3950-944B-84B7-796D95024907}"/>
                </a:ext>
              </a:extLst>
            </p:cNvPr>
            <p:cNvSpPr/>
            <p:nvPr userDrawn="1"/>
          </p:nvSpPr>
          <p:spPr>
            <a:xfrm>
              <a:off x="9541565"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a:extLst>
                <a:ext uri="{FF2B5EF4-FFF2-40B4-BE49-F238E27FC236}">
                  <a16:creationId xmlns:a16="http://schemas.microsoft.com/office/drawing/2014/main" id="{CE370570-6F3F-4D47-9CB5-970BC89BA15D}"/>
                </a:ext>
              </a:extLst>
            </p:cNvPr>
            <p:cNvSpPr/>
            <p:nvPr userDrawn="1"/>
          </p:nvSpPr>
          <p:spPr>
            <a:xfrm>
              <a:off x="10601739" y="6138000"/>
              <a:ext cx="530087" cy="72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pic>
        <p:nvPicPr>
          <p:cNvPr id="75" name="Immagine 74">
            <a:extLst>
              <a:ext uri="{FF2B5EF4-FFF2-40B4-BE49-F238E27FC236}">
                <a16:creationId xmlns:a16="http://schemas.microsoft.com/office/drawing/2014/main" id="{F496A682-0F52-234A-8803-BDFAFDE999A5}"/>
              </a:ext>
            </a:extLst>
          </p:cNvPr>
          <p:cNvPicPr>
            <a:picLocks noChangeAspect="1"/>
          </p:cNvPicPr>
          <p:nvPr userDrawn="1"/>
        </p:nvPicPr>
        <p:blipFill>
          <a:blip/>
          <a:stretch>
            <a:fillRect/>
          </a:stretch>
        </p:blipFill>
        <p:spPr>
          <a:xfrm>
            <a:off x="515508" y="5066132"/>
            <a:ext cx="3257143" cy="547200"/>
          </a:xfrm>
          <a:prstGeom prst="rect">
            <a:avLst/>
          </a:prstGeom>
        </p:spPr>
      </p:pic>
      <p:sp>
        <p:nvSpPr>
          <p:cNvPr id="32" name="Segnaposto testo 77">
            <a:extLst>
              <a:ext uri="{FF2B5EF4-FFF2-40B4-BE49-F238E27FC236}">
                <a16:creationId xmlns:a16="http://schemas.microsoft.com/office/drawing/2014/main" id="{11E9754D-4544-094C-90CE-D95DEC303D3D}"/>
              </a:ext>
            </a:extLst>
          </p:cNvPr>
          <p:cNvSpPr>
            <a:spLocks noGrp="1"/>
          </p:cNvSpPr>
          <p:nvPr>
            <p:ph type="body" sz="quarter" idx="11" hasCustomPrompt="1"/>
          </p:nvPr>
        </p:nvSpPr>
        <p:spPr>
          <a:xfrm>
            <a:off x="530225" y="795857"/>
            <a:ext cx="6889750" cy="724967"/>
          </a:xfrm>
        </p:spPr>
        <p:txBody>
          <a:bodyPr lIns="0" tIns="0" rIns="0" bIns="0" anchor="t">
            <a:noAutofit/>
          </a:bodyPr>
          <a:lstStyle>
            <a:lvl1pPr marL="0" indent="0">
              <a:lnSpc>
                <a:spcPct val="90000"/>
              </a:lnSpc>
              <a:spcBef>
                <a:spcPts val="0"/>
              </a:spcBef>
              <a:buNone/>
              <a:defRPr lang="it-IT" sz="2000" b="0" i="0" smtClean="0">
                <a:solidFill>
                  <a:srgbClr val="003A70"/>
                </a:solidFill>
                <a:effectLst/>
                <a:latin typeface="Luiss Sans" pitchFamily="2" charset="0"/>
              </a:defRPr>
            </a:lvl1pPr>
          </a:lstStyle>
          <a:p>
            <a:r>
              <a:rPr lang="it-IT" dirty="0"/>
              <a:t>Specifica, Dipartimento, School</a:t>
            </a:r>
            <a:endParaRPr lang="it-IT" dirty="0">
              <a:solidFill>
                <a:srgbClr val="004274"/>
              </a:solidFill>
              <a:effectLst/>
              <a:latin typeface="Luiss type" pitchFamily="2" charset="77"/>
            </a:endParaRPr>
          </a:p>
        </p:txBody>
      </p:sp>
      <p:sp>
        <p:nvSpPr>
          <p:cNvPr id="7" name="CasellaDiTesto 6">
            <a:extLst>
              <a:ext uri="{FF2B5EF4-FFF2-40B4-BE49-F238E27FC236}">
                <a16:creationId xmlns:a16="http://schemas.microsoft.com/office/drawing/2014/main" id="{4F48BF19-5644-BB43-8AD2-AEB567996144}"/>
              </a:ext>
            </a:extLst>
          </p:cNvPr>
          <p:cNvSpPr txBox="1"/>
          <p:nvPr userDrawn="1"/>
        </p:nvSpPr>
        <p:spPr>
          <a:xfrm>
            <a:off x="527023" y="500698"/>
            <a:ext cx="5553075" cy="264671"/>
          </a:xfrm>
          <a:prstGeom prst="rect">
            <a:avLst/>
          </a:prstGeom>
          <a:noFill/>
        </p:spPr>
        <p:txBody>
          <a:bodyPr wrap="square" lIns="0" tIns="0" rIns="0" bIns="0" rtlCol="0" anchor="t">
            <a:noAutofit/>
          </a:bodyPr>
          <a:lstStyle/>
          <a:p>
            <a:pPr algn="l"/>
            <a:r>
              <a:rPr lang="it-IT" sz="2000" b="1" i="0" dirty="0">
                <a:solidFill>
                  <a:srgbClr val="003A70"/>
                </a:solidFill>
                <a:latin typeface="Luiss Sans" pitchFamily="2" charset="0"/>
              </a:rPr>
              <a:t>Luiss</a:t>
            </a:r>
          </a:p>
        </p:txBody>
      </p:sp>
    </p:spTree>
    <p:extLst>
      <p:ext uri="{BB962C8B-B14F-4D97-AF65-F5344CB8AC3E}">
        <p14:creationId xmlns:p14="http://schemas.microsoft.com/office/powerpoint/2010/main" val="32809441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864">
          <p15:clr>
            <a:srgbClr val="FBAE40"/>
          </p15:clr>
        </p15:guide>
        <p15:guide id="5" orient="horz" pos="3517">
          <p15:clr>
            <a:srgbClr val="FBAE40"/>
          </p15:clr>
        </p15:guide>
        <p15:guide id="7" orient="horz" pos="2742">
          <p15:clr>
            <a:srgbClr val="FBAE40"/>
          </p15:clr>
        </p15:guide>
        <p15:guide id="8" orient="horz" pos="1091">
          <p15:clr>
            <a:srgbClr val="FBAE40"/>
          </p15:clr>
        </p15:guide>
        <p15:guide id="10" pos="5011">
          <p15:clr>
            <a:srgbClr val="FBAE40"/>
          </p15:clr>
        </p15:guide>
        <p15:guide id="11" pos="467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DA9BEF-80A2-2331-DC94-EBB0C2858E8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9D19C77-4BE8-2E96-C0B8-733DE692E46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85FAC5-3CEB-E7E8-0C26-134619395CF7}"/>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C2A447C6-BBB5-AE5F-213C-A75B55A31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170495-A64D-9581-65F3-209633DE8E1B}"/>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753498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DBE94-C5A7-7146-5DF9-B7AE84427DE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5495F73-6741-4E8D-C2F4-35124625B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75B4F62-E436-DCD4-5D5B-80B9D88F57E9}"/>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DE8E0835-B3FC-ED34-1FF8-BF1E940D89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4662F94-BC73-17CD-5247-355D5A549B3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329298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0D406D-7C0D-5EA4-D71A-8F50383141A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46FA6B-3F0C-218F-C39C-212A702CC0E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A09847B-C27A-8415-A22C-D7457435095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151B669-6778-1071-378A-FCF068101DA7}"/>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6" name="Segnaposto piè di pagina 5">
            <a:extLst>
              <a:ext uri="{FF2B5EF4-FFF2-40B4-BE49-F238E27FC236}">
                <a16:creationId xmlns:a16="http://schemas.microsoft.com/office/drawing/2014/main" id="{49866B33-D405-6AA2-04DD-8D1A4A8C707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AC9CED0-7C38-A680-A3E8-79967908D1B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215159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FFFC2-9497-EE80-67E2-95617E1A936D}"/>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D63221A3-3F79-CE47-AF15-BE1883619C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92B4A25-4702-E7AF-1318-918274CAF1C7}"/>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E371380-C290-51C9-BF6A-DB6754F262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48FF730-5359-B6A8-B12D-A36D5C2F2F1F}"/>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BFF7F4F-D638-4C9A-8225-D0E96B3A2378}"/>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8" name="Segnaposto piè di pagina 7">
            <a:extLst>
              <a:ext uri="{FF2B5EF4-FFF2-40B4-BE49-F238E27FC236}">
                <a16:creationId xmlns:a16="http://schemas.microsoft.com/office/drawing/2014/main" id="{B7A56874-A21B-AD3C-00FA-F73655AEF7B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F0A97E2-611F-6021-6B95-F37F906B9E63}"/>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347136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654111-F026-CDC0-4656-B719E1D1ACA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752540F-E4FE-8F35-FFC5-574203D846BF}"/>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4" name="Segnaposto piè di pagina 3">
            <a:extLst>
              <a:ext uri="{FF2B5EF4-FFF2-40B4-BE49-F238E27FC236}">
                <a16:creationId xmlns:a16="http://schemas.microsoft.com/office/drawing/2014/main" id="{B6D46E13-2E96-77A9-462A-3E8D64C38D7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BCDD7D3-6592-93E6-0D4D-2BDD17C36AC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53543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94E561C-1D2F-5C79-09C0-3D8544DF8F93}"/>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3" name="Segnaposto piè di pagina 2">
            <a:extLst>
              <a:ext uri="{FF2B5EF4-FFF2-40B4-BE49-F238E27FC236}">
                <a16:creationId xmlns:a16="http://schemas.microsoft.com/office/drawing/2014/main" id="{0F675F10-CBB4-3D3F-3CBF-6B255BB4E40D}"/>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E2CDB5B-B609-4500-47F1-2A34113DD037}"/>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2554005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6ECC02-1330-B1DC-C297-5E4569F69A4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EBE631-1F5E-974F-F0D9-B1BB4012C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F6E9B07D-A11A-F80A-0F10-BFB1AD274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2DC8AF56-3003-6CD2-099B-C437A1B9292F}"/>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6" name="Segnaposto piè di pagina 5">
            <a:extLst>
              <a:ext uri="{FF2B5EF4-FFF2-40B4-BE49-F238E27FC236}">
                <a16:creationId xmlns:a16="http://schemas.microsoft.com/office/drawing/2014/main" id="{6A64C94F-F4C9-4E16-C2CC-06D44F647C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858C6C2-503B-F1F4-C5B7-CE60FD4EDA12}"/>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1067424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D4A6A7-397A-029E-4F1F-518C7DD2E8D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7C1659A-5181-3716-91F0-E512EC038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104660F-3444-29CE-0022-A347C1BB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CDFF5B3-9EA7-28FC-8CB4-8EE9CB903D32}"/>
              </a:ext>
            </a:extLst>
          </p:cNvPr>
          <p:cNvSpPr>
            <a:spLocks noGrp="1"/>
          </p:cNvSpPr>
          <p:nvPr>
            <p:ph type="dt" sz="half" idx="10"/>
          </p:nvPr>
        </p:nvSpPr>
        <p:spPr/>
        <p:txBody>
          <a:bodyPr/>
          <a:lstStyle/>
          <a:p>
            <a:fld id="{A7F286A0-824A-5942-B62D-2CDCFA938951}" type="datetimeFigureOut">
              <a:rPr lang="it-IT" smtClean="0"/>
              <a:t>02/04/25</a:t>
            </a:fld>
            <a:endParaRPr lang="it-IT"/>
          </a:p>
        </p:txBody>
      </p:sp>
      <p:sp>
        <p:nvSpPr>
          <p:cNvPr id="6" name="Segnaposto piè di pagina 5">
            <a:extLst>
              <a:ext uri="{FF2B5EF4-FFF2-40B4-BE49-F238E27FC236}">
                <a16:creationId xmlns:a16="http://schemas.microsoft.com/office/drawing/2014/main" id="{0A5424BD-8406-7085-3A44-2B6AC1F049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C46EAB-6271-89BD-988F-1683B8088F5C}"/>
              </a:ext>
            </a:extLst>
          </p:cNvPr>
          <p:cNvSpPr>
            <a:spLocks noGrp="1"/>
          </p:cNvSpPr>
          <p:nvPr>
            <p:ph type="sldNum" sz="quarter" idx="12"/>
          </p:nvPr>
        </p:nvSpPr>
        <p:spPr/>
        <p:txBody>
          <a:bodyPr/>
          <a:lstStyle/>
          <a:p>
            <a:fld id="{F4BEEC13-CC30-8646-866A-F5E48827E0E2}" type="slidenum">
              <a:rPr lang="it-IT" smtClean="0"/>
              <a:t>‹N›</a:t>
            </a:fld>
            <a:endParaRPr lang="it-IT"/>
          </a:p>
        </p:txBody>
      </p:sp>
    </p:spTree>
    <p:extLst>
      <p:ext uri="{BB962C8B-B14F-4D97-AF65-F5344CB8AC3E}">
        <p14:creationId xmlns:p14="http://schemas.microsoft.com/office/powerpoint/2010/main" val="4877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5F06D29-4895-B3EE-1718-BD95BD40DB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5E5F458-6B28-8315-C74D-7DB77A5A3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92741B5-7DDD-D058-E233-735285CD5B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286A0-824A-5942-B62D-2CDCFA938951}" type="datetimeFigureOut">
              <a:rPr lang="it-IT" smtClean="0"/>
              <a:t>02/04/25</a:t>
            </a:fld>
            <a:endParaRPr lang="it-IT"/>
          </a:p>
        </p:txBody>
      </p:sp>
      <p:sp>
        <p:nvSpPr>
          <p:cNvPr id="5" name="Segnaposto piè di pagina 4">
            <a:extLst>
              <a:ext uri="{FF2B5EF4-FFF2-40B4-BE49-F238E27FC236}">
                <a16:creationId xmlns:a16="http://schemas.microsoft.com/office/drawing/2014/main" id="{A61DB45D-58C4-C289-B768-AE08237F6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CC36594-999E-2C84-4402-3F6FB517C7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EEC13-CC30-8646-866A-F5E48827E0E2}" type="slidenum">
              <a:rPr lang="it-IT" smtClean="0"/>
              <a:t>‹N›</a:t>
            </a:fld>
            <a:endParaRPr lang="it-IT"/>
          </a:p>
        </p:txBody>
      </p:sp>
    </p:spTree>
    <p:extLst>
      <p:ext uri="{BB962C8B-B14F-4D97-AF65-F5344CB8AC3E}">
        <p14:creationId xmlns:p14="http://schemas.microsoft.com/office/powerpoint/2010/main" val="3523341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34E4BF2-12BC-D68B-DB54-3E906979179F}"/>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D06A8F5F-E5AD-743A-2736-31A5C5BE102C}"/>
              </a:ext>
            </a:extLst>
          </p:cNvPr>
          <p:cNvSpPr>
            <a:spLocks noGrp="1"/>
          </p:cNvSpPr>
          <p:nvPr>
            <p:ph sz="half" idx="1"/>
          </p:nvPr>
        </p:nvSpPr>
        <p:spPr>
          <a:xfrm>
            <a:off x="838200" y="1929384"/>
            <a:ext cx="10515600" cy="4251960"/>
          </a:xfrm>
        </p:spPr>
        <p:txBody>
          <a:bodyPr vert="horz" lIns="91440" tIns="45720" rIns="91440" bIns="45720" rtlCol="0">
            <a:normAutofit/>
          </a:bodyPr>
          <a:lstStyle/>
          <a:p>
            <a:pPr marL="0" indent="0">
              <a:buNone/>
            </a:pPr>
            <a:r>
              <a:rPr lang="it-IT" sz="6000" dirty="0"/>
              <a:t>Giurisdizione nei trattati sui diritti umani</a:t>
            </a:r>
            <a:r>
              <a:rPr lang="it-IT" sz="5800" b="1" dirty="0"/>
              <a:t>
</a:t>
            </a:r>
            <a:endParaRPr lang="en-US" sz="5800" b="1" dirty="0"/>
          </a:p>
        </p:txBody>
      </p:sp>
      <p:sp>
        <p:nvSpPr>
          <p:cNvPr id="7" name="Segnaposto numero diapositiva 6">
            <a:extLst>
              <a:ext uri="{FF2B5EF4-FFF2-40B4-BE49-F238E27FC236}">
                <a16:creationId xmlns:a16="http://schemas.microsoft.com/office/drawing/2014/main" id="{E85D1090-A6BF-477D-00A1-C98788112C7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81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530724"/>
          </a:xfrm>
        </p:spPr>
        <p:txBody>
          <a:bodyPr vert="horz" lIns="91440" tIns="45720" rIns="91440" bIns="45720" rtlCol="0">
            <a:normAutofit fontScale="92500" lnSpcReduction="20000"/>
          </a:bodyPr>
          <a:lstStyle/>
          <a:p>
            <a:pPr marL="0" indent="0" algn="just">
              <a:buNone/>
            </a:pPr>
            <a:endParaRPr lang="en-US" sz="1100" dirty="0"/>
          </a:p>
          <a:p>
            <a:pPr marL="0" indent="0" algn="just">
              <a:buNone/>
            </a:pPr>
            <a:r>
              <a:rPr lang="en-US" sz="1900" dirty="0"/>
              <a:t>Si </a:t>
            </a:r>
            <a:r>
              <a:rPr lang="en-US" sz="1900" dirty="0" err="1"/>
              <a:t>può</a:t>
            </a:r>
            <a:r>
              <a:rPr lang="en-US" sz="1900" dirty="0"/>
              <a:t> </a:t>
            </a:r>
            <a:r>
              <a:rPr lang="en-US" sz="1900" dirty="0" err="1"/>
              <a:t>notare</a:t>
            </a:r>
            <a:r>
              <a:rPr lang="en-US" sz="1900" dirty="0"/>
              <a:t>, </a:t>
            </a:r>
            <a:r>
              <a:rPr lang="en-US" sz="1900" dirty="0" err="1"/>
              <a:t>quindi</a:t>
            </a:r>
            <a:r>
              <a:rPr lang="en-US" sz="1900" dirty="0"/>
              <a:t>, </a:t>
            </a:r>
            <a:r>
              <a:rPr lang="en-US" sz="1900" dirty="0" err="1"/>
              <a:t>che</a:t>
            </a:r>
            <a:r>
              <a:rPr lang="en-US" sz="1900" dirty="0"/>
              <a:t> in </a:t>
            </a:r>
            <a:r>
              <a:rPr lang="en-US" sz="1900" dirty="0" err="1"/>
              <a:t>seguito</a:t>
            </a:r>
            <a:r>
              <a:rPr lang="en-US" sz="1900" dirty="0"/>
              <a:t> </a:t>
            </a:r>
            <a:r>
              <a:rPr lang="en-US" sz="1900" dirty="0" err="1"/>
              <a:t>alla</a:t>
            </a:r>
            <a:r>
              <a:rPr lang="en-US" sz="1900" dirty="0"/>
              <a:t> </a:t>
            </a:r>
            <a:r>
              <a:rPr lang="en-US" sz="1900" dirty="0" err="1"/>
              <a:t>rimozione</a:t>
            </a:r>
            <a:r>
              <a:rPr lang="en-US" sz="1900" dirty="0"/>
              <a:t> dal </a:t>
            </a:r>
            <a:r>
              <a:rPr lang="en-US" sz="1900" dirty="0" err="1"/>
              <a:t>potere</a:t>
            </a:r>
            <a:r>
              <a:rPr lang="en-US" sz="1900" dirty="0"/>
              <a:t> del regime Ba'ath e </a:t>
            </a:r>
            <a:r>
              <a:rPr lang="en-US" sz="1900" dirty="0" err="1"/>
              <a:t>fino</a:t>
            </a:r>
            <a:r>
              <a:rPr lang="en-US" sz="1900" dirty="0"/>
              <a:t> </a:t>
            </a:r>
            <a:r>
              <a:rPr lang="en-US" sz="1900" dirty="0" err="1"/>
              <a:t>alla</a:t>
            </a:r>
            <a:r>
              <a:rPr lang="en-US" sz="1900" dirty="0"/>
              <a:t> </a:t>
            </a:r>
            <a:r>
              <a:rPr lang="en-US" sz="1900" dirty="0" err="1"/>
              <a:t>creazione</a:t>
            </a:r>
            <a:r>
              <a:rPr lang="en-US" sz="1900" dirty="0"/>
              <a:t> del </a:t>
            </a:r>
            <a:r>
              <a:rPr lang="en-US" sz="1900" dirty="0" err="1"/>
              <a:t>governo</a:t>
            </a:r>
            <a:r>
              <a:rPr lang="en-US" sz="1900" dirty="0"/>
              <a:t> </a:t>
            </a:r>
            <a:r>
              <a:rPr lang="en-US" sz="1900" dirty="0" err="1"/>
              <a:t>iracheno</a:t>
            </a:r>
            <a:r>
              <a:rPr lang="en-US" sz="1900" dirty="0"/>
              <a:t> ad interim, il Regno </a:t>
            </a:r>
            <a:r>
              <a:rPr lang="en-US" sz="1900" dirty="0" err="1"/>
              <a:t>Unito</a:t>
            </a:r>
            <a:r>
              <a:rPr lang="en-US" sz="1900" dirty="0"/>
              <a:t> (</a:t>
            </a:r>
            <a:r>
              <a:rPr lang="en-US" sz="1900" dirty="0" err="1"/>
              <a:t>insieme</a:t>
            </a:r>
            <a:r>
              <a:rPr lang="en-US" sz="1900" dirty="0"/>
              <a:t> </a:t>
            </a:r>
            <a:r>
              <a:rPr lang="en-US" sz="1900" dirty="0" err="1"/>
              <a:t>agli</a:t>
            </a:r>
            <a:r>
              <a:rPr lang="en-US" sz="1900" dirty="0"/>
              <a:t> </a:t>
            </a:r>
            <a:r>
              <a:rPr lang="en-US" sz="1900" dirty="0" err="1"/>
              <a:t>Stati</a:t>
            </a:r>
            <a:r>
              <a:rPr lang="en-US" sz="1900" dirty="0"/>
              <a:t> </a:t>
            </a:r>
            <a:r>
              <a:rPr lang="en-US" sz="1900" dirty="0" err="1"/>
              <a:t>Uniti</a:t>
            </a:r>
            <a:r>
              <a:rPr lang="en-US" sz="1900" dirty="0"/>
              <a:t> </a:t>
            </a:r>
            <a:r>
              <a:rPr lang="en-US" sz="1900" dirty="0" err="1"/>
              <a:t>d'America</a:t>
            </a:r>
            <a:r>
              <a:rPr lang="en-US" sz="1900" dirty="0"/>
              <a:t>) ha </a:t>
            </a:r>
            <a:r>
              <a:rPr lang="en-US" sz="1900" dirty="0" err="1"/>
              <a:t>assunto</a:t>
            </a:r>
            <a:r>
              <a:rPr lang="en-US" sz="1900" dirty="0"/>
              <a:t> in Iraq </a:t>
            </a:r>
            <a:r>
              <a:rPr lang="en-US" sz="1900" dirty="0" err="1"/>
              <a:t>l'esercizio</a:t>
            </a:r>
            <a:r>
              <a:rPr lang="en-US" sz="1900" dirty="0"/>
              <a:t> di </a:t>
            </a:r>
            <a:r>
              <a:rPr lang="en-US" sz="1900" dirty="0" err="1"/>
              <a:t>alcuni</a:t>
            </a:r>
            <a:r>
              <a:rPr lang="en-US" sz="1900" dirty="0"/>
              <a:t> </a:t>
            </a:r>
            <a:r>
              <a:rPr lang="en-US" sz="1900" dirty="0" err="1"/>
              <a:t>dei</a:t>
            </a:r>
            <a:r>
              <a:rPr lang="en-US" sz="1900" dirty="0"/>
              <a:t> </a:t>
            </a:r>
            <a:r>
              <a:rPr lang="en-US" sz="1900" dirty="0" err="1"/>
              <a:t>poteri</a:t>
            </a:r>
            <a:r>
              <a:rPr lang="en-US" sz="1900" dirty="0"/>
              <a:t> </a:t>
            </a:r>
            <a:r>
              <a:rPr lang="en-US" sz="1900" dirty="0" err="1"/>
              <a:t>pubblici</a:t>
            </a:r>
            <a:r>
              <a:rPr lang="en-US" sz="1900" dirty="0"/>
              <a:t> </a:t>
            </a:r>
            <a:r>
              <a:rPr lang="en-US" sz="1900" dirty="0" err="1"/>
              <a:t>che</a:t>
            </a:r>
            <a:r>
              <a:rPr lang="en-US" sz="1900" dirty="0"/>
              <a:t> </a:t>
            </a:r>
            <a:r>
              <a:rPr lang="en-US" sz="1900" dirty="0" err="1"/>
              <a:t>normalmente</a:t>
            </a:r>
            <a:r>
              <a:rPr lang="en-US" sz="1900" dirty="0"/>
              <a:t> </a:t>
            </a:r>
            <a:r>
              <a:rPr lang="en-US" sz="1900" dirty="0" err="1"/>
              <a:t>devono</a:t>
            </a:r>
            <a:r>
              <a:rPr lang="en-US" sz="1900" dirty="0"/>
              <a:t> </a:t>
            </a:r>
            <a:r>
              <a:rPr lang="en-US" sz="1900" dirty="0" err="1"/>
              <a:t>essere</a:t>
            </a:r>
            <a:r>
              <a:rPr lang="en-US" sz="1900" dirty="0"/>
              <a:t> </a:t>
            </a:r>
            <a:r>
              <a:rPr lang="en-US" sz="1900" dirty="0" err="1"/>
              <a:t>esercitati</a:t>
            </a:r>
            <a:r>
              <a:rPr lang="en-US" sz="1900" dirty="0"/>
              <a:t> da un </a:t>
            </a:r>
            <a:r>
              <a:rPr lang="en-US" sz="1900" dirty="0" err="1"/>
              <a:t>governo</a:t>
            </a:r>
            <a:r>
              <a:rPr lang="en-US" sz="1900" dirty="0"/>
              <a:t> </a:t>
            </a:r>
            <a:r>
              <a:rPr lang="en-US" sz="1900" dirty="0" err="1"/>
              <a:t>sovrano</a:t>
            </a:r>
            <a:r>
              <a:rPr lang="en-US" sz="1900" dirty="0"/>
              <a:t>. In </a:t>
            </a:r>
            <a:r>
              <a:rPr lang="en-US" sz="1900" dirty="0" err="1"/>
              <a:t>particolare</a:t>
            </a:r>
            <a:r>
              <a:rPr lang="en-US" sz="1900" dirty="0"/>
              <a:t>, il Regno </a:t>
            </a:r>
            <a:r>
              <a:rPr lang="en-US" sz="1900" dirty="0" err="1"/>
              <a:t>Unito</a:t>
            </a:r>
            <a:r>
              <a:rPr lang="en-US" sz="1900" dirty="0"/>
              <a:t> ha </a:t>
            </a:r>
            <a:r>
              <a:rPr lang="en-US" sz="1900" dirty="0" err="1"/>
              <a:t>assunto</a:t>
            </a:r>
            <a:r>
              <a:rPr lang="en-US" sz="1900" dirty="0"/>
              <a:t> </a:t>
            </a:r>
            <a:r>
              <a:rPr lang="en-US" sz="1900" dirty="0" err="1"/>
              <a:t>l'autorità</a:t>
            </a:r>
            <a:r>
              <a:rPr lang="en-US" sz="1900" dirty="0"/>
              <a:t> e la </a:t>
            </a:r>
            <a:r>
              <a:rPr lang="en-US" sz="1900" dirty="0" err="1"/>
              <a:t>responsabilità</a:t>
            </a:r>
            <a:r>
              <a:rPr lang="en-US" sz="1900" dirty="0"/>
              <a:t> del </a:t>
            </a:r>
            <a:r>
              <a:rPr lang="en-US" sz="1900" dirty="0" err="1"/>
              <a:t>mantenimento</a:t>
            </a:r>
            <a:r>
              <a:rPr lang="en-US" sz="1900" dirty="0"/>
              <a:t> </a:t>
            </a:r>
            <a:r>
              <a:rPr lang="en-US" sz="1900" dirty="0" err="1"/>
              <a:t>della</a:t>
            </a:r>
            <a:r>
              <a:rPr lang="en-US" sz="1900" dirty="0"/>
              <a:t> </a:t>
            </a:r>
            <a:r>
              <a:rPr lang="en-US" sz="1900" dirty="0" err="1"/>
              <a:t>sicurezza</a:t>
            </a:r>
            <a:r>
              <a:rPr lang="en-US" sz="1900" dirty="0"/>
              <a:t> </a:t>
            </a:r>
            <a:r>
              <a:rPr lang="en-US" sz="1900" dirty="0" err="1"/>
              <a:t>nel</a:t>
            </a:r>
            <a:r>
              <a:rPr lang="en-US" sz="1900" dirty="0"/>
              <a:t> </a:t>
            </a:r>
            <a:r>
              <a:rPr lang="en-US" sz="1900" dirty="0" err="1"/>
              <a:t>sud-est</a:t>
            </a:r>
            <a:r>
              <a:rPr lang="en-US" sz="1900" dirty="0"/>
              <a:t> </a:t>
            </a:r>
            <a:r>
              <a:rPr lang="en-US" sz="1900" dirty="0" err="1"/>
              <a:t>dell'Iraq</a:t>
            </a:r>
            <a:r>
              <a:rPr lang="en-US" sz="1900" dirty="0"/>
              <a:t>. In </a:t>
            </a:r>
            <a:r>
              <a:rPr lang="en-US" sz="1900" dirty="0" err="1"/>
              <a:t>tali</a:t>
            </a:r>
            <a:r>
              <a:rPr lang="en-US" sz="1900" dirty="0"/>
              <a:t> </a:t>
            </a:r>
            <a:r>
              <a:rPr lang="en-US" sz="1900" dirty="0" err="1"/>
              <a:t>circostanze</a:t>
            </a:r>
            <a:r>
              <a:rPr lang="en-US" sz="1900" dirty="0"/>
              <a:t> </a:t>
            </a:r>
            <a:r>
              <a:rPr lang="en-US" sz="1900" dirty="0" err="1"/>
              <a:t>eccezionali</a:t>
            </a:r>
            <a:r>
              <a:rPr lang="en-US" sz="1900" dirty="0"/>
              <a:t>, la Corte </a:t>
            </a:r>
            <a:r>
              <a:rPr lang="en-US" sz="1900" dirty="0" err="1"/>
              <a:t>ritiene</a:t>
            </a:r>
            <a:r>
              <a:rPr lang="en-US" sz="1900" dirty="0"/>
              <a:t> </a:t>
            </a:r>
            <a:r>
              <a:rPr lang="en-US" sz="1900" dirty="0" err="1"/>
              <a:t>che</a:t>
            </a:r>
            <a:r>
              <a:rPr lang="en-US" sz="1900" dirty="0"/>
              <a:t> il Regno </a:t>
            </a:r>
            <a:r>
              <a:rPr lang="en-US" sz="1900" dirty="0" err="1"/>
              <a:t>Unito</a:t>
            </a:r>
            <a:r>
              <a:rPr lang="en-US" sz="1900" dirty="0"/>
              <a:t>, </a:t>
            </a:r>
            <a:r>
              <a:rPr lang="en-US" sz="1900" dirty="0" err="1"/>
              <a:t>attraverso</a:t>
            </a:r>
            <a:r>
              <a:rPr lang="en-US" sz="1900" dirty="0"/>
              <a:t> </a:t>
            </a:r>
            <a:r>
              <a:rPr lang="en-US" sz="1900" dirty="0" err="1"/>
              <a:t>i</a:t>
            </a:r>
            <a:r>
              <a:rPr lang="en-US" sz="1900" dirty="0"/>
              <a:t> </a:t>
            </a:r>
            <a:r>
              <a:rPr lang="en-US" sz="1900" dirty="0" err="1"/>
              <a:t>suoi</a:t>
            </a:r>
            <a:r>
              <a:rPr lang="en-US" sz="1900" dirty="0"/>
              <a:t> </a:t>
            </a:r>
            <a:r>
              <a:rPr lang="en-US" sz="1900" dirty="0" err="1"/>
              <a:t>soldati</a:t>
            </a:r>
            <a:r>
              <a:rPr lang="en-US" sz="1900" dirty="0"/>
              <a:t> </a:t>
            </a:r>
            <a:r>
              <a:rPr lang="en-US" sz="1900" dirty="0" err="1"/>
              <a:t>impegnati</a:t>
            </a:r>
            <a:r>
              <a:rPr lang="en-US" sz="1900" dirty="0"/>
              <a:t> in </a:t>
            </a:r>
            <a:r>
              <a:rPr lang="en-US" sz="1900" dirty="0" err="1"/>
              <a:t>operazioni</a:t>
            </a:r>
            <a:r>
              <a:rPr lang="en-US" sz="1900" dirty="0"/>
              <a:t> di </a:t>
            </a:r>
            <a:r>
              <a:rPr lang="en-US" sz="1900" dirty="0" err="1"/>
              <a:t>sicurezza</a:t>
            </a:r>
            <a:r>
              <a:rPr lang="en-US" sz="1900" dirty="0"/>
              <a:t> a </a:t>
            </a:r>
            <a:r>
              <a:rPr lang="en-US" sz="1900" dirty="0" err="1"/>
              <a:t>Bassora</a:t>
            </a:r>
            <a:r>
              <a:rPr lang="en-US" sz="1900" dirty="0"/>
              <a:t> </a:t>
            </a:r>
            <a:r>
              <a:rPr lang="en-US" sz="1900" dirty="0" err="1"/>
              <a:t>durante</a:t>
            </a:r>
            <a:r>
              <a:rPr lang="en-US" sz="1900" dirty="0"/>
              <a:t> il </a:t>
            </a:r>
            <a:r>
              <a:rPr lang="en-US" sz="1900" dirty="0" err="1"/>
              <a:t>periodo</a:t>
            </a:r>
            <a:r>
              <a:rPr lang="en-US" sz="1900" dirty="0"/>
              <a:t> in </a:t>
            </a:r>
            <a:r>
              <a:rPr lang="en-US" sz="1900" dirty="0" err="1"/>
              <a:t>questione</a:t>
            </a:r>
            <a:r>
              <a:rPr lang="en-US" sz="1900" dirty="0"/>
              <a:t>, </a:t>
            </a:r>
            <a:r>
              <a:rPr lang="en-US" sz="1900" dirty="0" err="1"/>
              <a:t>abbia</a:t>
            </a:r>
            <a:r>
              <a:rPr lang="en-US" sz="1900" dirty="0"/>
              <a:t> </a:t>
            </a:r>
            <a:r>
              <a:rPr lang="en-US" sz="1900" dirty="0" err="1"/>
              <a:t>esercitato</a:t>
            </a:r>
            <a:r>
              <a:rPr lang="en-US" sz="1900" dirty="0"/>
              <a:t> </a:t>
            </a:r>
            <a:r>
              <a:rPr lang="en-US" sz="1900" dirty="0" err="1"/>
              <a:t>l'autorità</a:t>
            </a:r>
            <a:r>
              <a:rPr lang="en-US" sz="1900" dirty="0"/>
              <a:t> e il </a:t>
            </a:r>
            <a:r>
              <a:rPr lang="en-US" sz="1900" dirty="0" err="1"/>
              <a:t>controllo</a:t>
            </a:r>
            <a:r>
              <a:rPr lang="en-US" sz="1900" dirty="0"/>
              <a:t> </a:t>
            </a:r>
            <a:r>
              <a:rPr lang="en-US" sz="1900" dirty="0" err="1"/>
              <a:t>sulle</a:t>
            </a:r>
            <a:r>
              <a:rPr lang="en-US" sz="1900" dirty="0"/>
              <a:t> </a:t>
            </a:r>
            <a:r>
              <a:rPr lang="en-US" sz="1900" dirty="0" err="1"/>
              <a:t>persone</a:t>
            </a:r>
            <a:r>
              <a:rPr lang="en-US" sz="1900" dirty="0"/>
              <a:t> </a:t>
            </a:r>
            <a:r>
              <a:rPr lang="en-US" sz="1900" dirty="0" err="1"/>
              <a:t>uccise</a:t>
            </a:r>
            <a:r>
              <a:rPr lang="en-US" sz="1900" dirty="0"/>
              <a:t> </a:t>
            </a:r>
            <a:r>
              <a:rPr lang="en-US" sz="1900" dirty="0" err="1"/>
              <a:t>nel</a:t>
            </a:r>
            <a:r>
              <a:rPr lang="en-US" sz="1900" dirty="0"/>
              <a:t> </a:t>
            </a:r>
            <a:r>
              <a:rPr lang="en-US" sz="1900" dirty="0" err="1"/>
              <a:t>corso</a:t>
            </a:r>
            <a:r>
              <a:rPr lang="en-US" sz="1900" dirty="0"/>
              <a:t> di </a:t>
            </a:r>
            <a:r>
              <a:rPr lang="en-US" sz="1900" dirty="0" err="1"/>
              <a:t>tali</a:t>
            </a:r>
            <a:r>
              <a:rPr lang="en-US" sz="1900" dirty="0"/>
              <a:t> </a:t>
            </a:r>
            <a:r>
              <a:rPr lang="en-US" sz="1900" dirty="0" err="1"/>
              <a:t>operazioni</a:t>
            </a:r>
            <a:r>
              <a:rPr lang="en-US" sz="1900" dirty="0"/>
              <a:t> di </a:t>
            </a:r>
            <a:r>
              <a:rPr lang="en-US" sz="1900" dirty="0" err="1"/>
              <a:t>sicurezza</a:t>
            </a:r>
            <a:r>
              <a:rPr lang="en-US" sz="1900" dirty="0"/>
              <a:t>, in modo da </a:t>
            </a:r>
            <a:r>
              <a:rPr lang="en-US" sz="1900" dirty="0" err="1"/>
              <a:t>stabilire</a:t>
            </a:r>
            <a:r>
              <a:rPr lang="en-US" sz="1900" dirty="0"/>
              <a:t> un </a:t>
            </a:r>
            <a:r>
              <a:rPr lang="en-US" sz="1900" dirty="0" err="1"/>
              <a:t>legame</a:t>
            </a:r>
            <a:r>
              <a:rPr lang="en-US" sz="1900" dirty="0"/>
              <a:t> </a:t>
            </a:r>
            <a:r>
              <a:rPr lang="en-US" sz="1900" dirty="0" err="1"/>
              <a:t>giurisdizionale</a:t>
            </a:r>
            <a:r>
              <a:rPr lang="en-US" sz="1900" dirty="0"/>
              <a:t> </a:t>
            </a:r>
            <a:r>
              <a:rPr lang="en-US" sz="1900" dirty="0" err="1"/>
              <a:t>tra</a:t>
            </a:r>
            <a:r>
              <a:rPr lang="en-US" sz="1900" dirty="0"/>
              <a:t> il </a:t>
            </a:r>
            <a:r>
              <a:rPr lang="en-US" sz="1900" dirty="0" err="1"/>
              <a:t>defunto</a:t>
            </a:r>
            <a:r>
              <a:rPr lang="en-US" sz="1900" dirty="0"/>
              <a:t> e il Regno </a:t>
            </a:r>
            <a:r>
              <a:rPr lang="en-US" sz="1900" dirty="0" err="1"/>
              <a:t>Unito</a:t>
            </a:r>
            <a:r>
              <a:rPr lang="en-US" sz="1900" dirty="0"/>
              <a:t> ai </a:t>
            </a:r>
            <a:r>
              <a:rPr lang="en-US" sz="1900" dirty="0" err="1"/>
              <a:t>fini</a:t>
            </a:r>
            <a:r>
              <a:rPr lang="en-US" sz="1900" dirty="0"/>
              <a:t> </a:t>
            </a:r>
            <a:r>
              <a:rPr lang="en-US" sz="1900" dirty="0" err="1"/>
              <a:t>dell'articolo</a:t>
            </a:r>
            <a:r>
              <a:rPr lang="en-US" sz="1900" dirty="0"/>
              <a:t> 1 </a:t>
            </a:r>
            <a:r>
              <a:rPr lang="en-US" sz="1900" dirty="0" err="1"/>
              <a:t>della</a:t>
            </a:r>
            <a:r>
              <a:rPr lang="en-US" sz="1900" dirty="0"/>
              <a:t> </a:t>
            </a:r>
            <a:r>
              <a:rPr lang="en-US" sz="1900" dirty="0" err="1"/>
              <a:t>Convenzione</a:t>
            </a:r>
            <a:r>
              <a:rPr lang="en-US" sz="1900" dirty="0"/>
              <a:t>.
In tale </a:t>
            </a:r>
            <a:r>
              <a:rPr lang="en-US" sz="1900" dirty="0" err="1"/>
              <a:t>contesto</a:t>
            </a:r>
            <a:r>
              <a:rPr lang="en-US" sz="1900" dirty="0"/>
              <a:t>, la Corte </a:t>
            </a:r>
            <a:r>
              <a:rPr lang="en-US" sz="1900" dirty="0" err="1"/>
              <a:t>ricorda</a:t>
            </a:r>
            <a:r>
              <a:rPr lang="en-US" sz="1900" dirty="0"/>
              <a:t> </a:t>
            </a:r>
            <a:r>
              <a:rPr lang="en-US" sz="1900" dirty="0" err="1"/>
              <a:t>che</a:t>
            </a:r>
            <a:r>
              <a:rPr lang="en-US" sz="1900" dirty="0"/>
              <a:t> </a:t>
            </a:r>
            <a:r>
              <a:rPr lang="en-US" sz="1900" dirty="0" err="1"/>
              <a:t>i</a:t>
            </a:r>
            <a:r>
              <a:rPr lang="en-US" sz="1900" dirty="0"/>
              <a:t> </a:t>
            </a:r>
            <a:r>
              <a:rPr lang="en-US" sz="1900" dirty="0" err="1"/>
              <a:t>decessi</a:t>
            </a:r>
            <a:r>
              <a:rPr lang="en-US" sz="1900" dirty="0"/>
              <a:t> di cui </a:t>
            </a:r>
            <a:r>
              <a:rPr lang="en-US" sz="1900" dirty="0" err="1"/>
              <a:t>trattasi</a:t>
            </a:r>
            <a:r>
              <a:rPr lang="en-US" sz="1900" dirty="0"/>
              <a:t> </a:t>
            </a:r>
            <a:r>
              <a:rPr lang="en-US" sz="1900" dirty="0" err="1"/>
              <a:t>nella</a:t>
            </a:r>
            <a:r>
              <a:rPr lang="en-US" sz="1900" dirty="0"/>
              <a:t> </a:t>
            </a:r>
            <a:r>
              <a:rPr lang="en-US" sz="1900" dirty="0" err="1"/>
              <a:t>presente</a:t>
            </a:r>
            <a:r>
              <a:rPr lang="en-US" sz="1900" dirty="0"/>
              <a:t> causa </a:t>
            </a:r>
            <a:r>
              <a:rPr lang="en-US" sz="1900" dirty="0" err="1"/>
              <a:t>si</a:t>
            </a:r>
            <a:r>
              <a:rPr lang="en-US" sz="1900" dirty="0"/>
              <a:t> </a:t>
            </a:r>
            <a:r>
              <a:rPr lang="en-US" sz="1900" dirty="0" err="1"/>
              <a:t>sono</a:t>
            </a:r>
            <a:r>
              <a:rPr lang="en-US" sz="1900" dirty="0"/>
              <a:t> </a:t>
            </a:r>
            <a:r>
              <a:rPr lang="en-US" sz="1900" dirty="0" err="1"/>
              <a:t>verificati</a:t>
            </a:r>
            <a:r>
              <a:rPr lang="en-US" sz="1900" dirty="0"/>
              <a:t> </a:t>
            </a:r>
            <a:r>
              <a:rPr lang="en-US" sz="1900" dirty="0" err="1"/>
              <a:t>durante</a:t>
            </a:r>
            <a:r>
              <a:rPr lang="en-US" sz="1900" dirty="0"/>
              <a:t> il </a:t>
            </a:r>
            <a:r>
              <a:rPr lang="en-US" sz="1900" dirty="0" err="1"/>
              <a:t>periodo</a:t>
            </a:r>
            <a:r>
              <a:rPr lang="en-US" sz="1900" dirty="0"/>
              <a:t> di </a:t>
            </a:r>
            <a:r>
              <a:rPr lang="en-US" sz="1900" dirty="0" err="1"/>
              <a:t>riferimento</a:t>
            </a:r>
            <a:r>
              <a:rPr lang="en-US" sz="1900" dirty="0"/>
              <a:t>: il </a:t>
            </a:r>
            <a:r>
              <a:rPr lang="en-US" sz="1900" dirty="0" err="1"/>
              <a:t>figlio</a:t>
            </a:r>
            <a:r>
              <a:rPr lang="en-US" sz="1900" dirty="0"/>
              <a:t> del quinto </a:t>
            </a:r>
            <a:r>
              <a:rPr lang="en-US" sz="1900" dirty="0" err="1"/>
              <a:t>ricorrente</a:t>
            </a:r>
            <a:r>
              <a:rPr lang="en-US" sz="1900" dirty="0"/>
              <a:t> </a:t>
            </a:r>
            <a:r>
              <a:rPr lang="en-US" sz="1900" dirty="0" err="1"/>
              <a:t>è</a:t>
            </a:r>
            <a:r>
              <a:rPr lang="en-US" sz="1900" dirty="0"/>
              <a:t> </a:t>
            </a:r>
            <a:r>
              <a:rPr lang="en-US" sz="1900" dirty="0" err="1"/>
              <a:t>deceduto</a:t>
            </a:r>
            <a:r>
              <a:rPr lang="en-US" sz="1900" dirty="0"/>
              <a:t> l'8 </a:t>
            </a:r>
            <a:r>
              <a:rPr lang="en-US" sz="1900" dirty="0" err="1"/>
              <a:t>maggio</a:t>
            </a:r>
            <a:r>
              <a:rPr lang="en-US" sz="1900" dirty="0"/>
              <a:t> 2003; </a:t>
            </a:r>
            <a:r>
              <a:rPr lang="en-US" sz="1900" dirty="0" err="1"/>
              <a:t>i</a:t>
            </a:r>
            <a:r>
              <a:rPr lang="en-US" sz="1900" dirty="0"/>
              <a:t> </a:t>
            </a:r>
            <a:r>
              <a:rPr lang="en-US" sz="1900" dirty="0" err="1"/>
              <a:t>fratelli</a:t>
            </a:r>
            <a:r>
              <a:rPr lang="en-US" sz="1900" dirty="0"/>
              <a:t> del primo e del quarto </a:t>
            </a:r>
            <a:r>
              <a:rPr lang="en-US" sz="1900" dirty="0" err="1"/>
              <a:t>ricorrente</a:t>
            </a:r>
            <a:r>
              <a:rPr lang="en-US" sz="1900" dirty="0"/>
              <a:t> </a:t>
            </a:r>
            <a:r>
              <a:rPr lang="en-US" sz="1900" dirty="0" err="1"/>
              <a:t>sono</a:t>
            </a:r>
            <a:r>
              <a:rPr lang="en-US" sz="1900" dirty="0"/>
              <a:t> </a:t>
            </a:r>
            <a:r>
              <a:rPr lang="en-US" sz="1900" dirty="0" err="1"/>
              <a:t>deceduti</a:t>
            </a:r>
            <a:r>
              <a:rPr lang="en-US" sz="1900" dirty="0"/>
              <a:t> </a:t>
            </a:r>
            <a:r>
              <a:rPr lang="en-US" sz="1900" dirty="0" err="1"/>
              <a:t>nell'agosto</a:t>
            </a:r>
            <a:r>
              <a:rPr lang="en-US" sz="1900" dirty="0"/>
              <a:t> 2003; il </a:t>
            </a:r>
            <a:r>
              <a:rPr lang="en-US" sz="1900" dirty="0" err="1"/>
              <a:t>figlio</a:t>
            </a:r>
            <a:r>
              <a:rPr lang="en-US" sz="1900" dirty="0"/>
              <a:t> del </a:t>
            </a:r>
            <a:r>
              <a:rPr lang="en-US" sz="1900" dirty="0" err="1"/>
              <a:t>sesto</a:t>
            </a:r>
            <a:r>
              <a:rPr lang="en-US" sz="1900" dirty="0"/>
              <a:t> </a:t>
            </a:r>
            <a:r>
              <a:rPr lang="en-US" sz="1900" dirty="0" err="1"/>
              <a:t>ricorrente</a:t>
            </a:r>
            <a:r>
              <a:rPr lang="en-US" sz="1900" dirty="0"/>
              <a:t> </a:t>
            </a:r>
            <a:r>
              <a:rPr lang="en-US" sz="1900" dirty="0" err="1"/>
              <a:t>è</a:t>
            </a:r>
            <a:r>
              <a:rPr lang="en-US" sz="1900" dirty="0"/>
              <a:t> </a:t>
            </a:r>
            <a:r>
              <a:rPr lang="en-US" sz="1900" dirty="0" err="1"/>
              <a:t>deceduto</a:t>
            </a:r>
            <a:r>
              <a:rPr lang="en-US" sz="1900" dirty="0"/>
              <a:t> </a:t>
            </a:r>
            <a:r>
              <a:rPr lang="en-US" sz="1900" dirty="0" err="1"/>
              <a:t>nel</a:t>
            </a:r>
            <a:r>
              <a:rPr lang="en-US" sz="1900" dirty="0"/>
              <a:t> </a:t>
            </a:r>
            <a:r>
              <a:rPr lang="en-US" sz="1900" dirty="0" err="1"/>
              <a:t>settembre</a:t>
            </a:r>
            <a:r>
              <a:rPr lang="en-US" sz="1900" dirty="0"/>
              <a:t> 2003; e </a:t>
            </a:r>
            <a:r>
              <a:rPr lang="en-US" sz="1900" dirty="0" err="1"/>
              <a:t>i</a:t>
            </a:r>
            <a:r>
              <a:rPr lang="en-US" sz="1900" dirty="0"/>
              <a:t> </a:t>
            </a:r>
            <a:r>
              <a:rPr lang="en-US" sz="1900" dirty="0" err="1"/>
              <a:t>coniugi</a:t>
            </a:r>
            <a:r>
              <a:rPr lang="en-US" sz="1900" dirty="0"/>
              <a:t> del secondo e del </a:t>
            </a:r>
            <a:r>
              <a:rPr lang="en-US" sz="1900" dirty="0" err="1"/>
              <a:t>terzo</a:t>
            </a:r>
            <a:r>
              <a:rPr lang="en-US" sz="1900" dirty="0"/>
              <a:t> </a:t>
            </a:r>
            <a:r>
              <a:rPr lang="en-US" sz="1900" dirty="0" err="1"/>
              <a:t>ricorrente</a:t>
            </a:r>
            <a:r>
              <a:rPr lang="en-US" sz="1900" dirty="0"/>
              <a:t> </a:t>
            </a:r>
            <a:r>
              <a:rPr lang="en-US" sz="1900" dirty="0" err="1"/>
              <a:t>sono</a:t>
            </a:r>
            <a:r>
              <a:rPr lang="en-US" sz="1900" dirty="0"/>
              <a:t> </a:t>
            </a:r>
            <a:r>
              <a:rPr lang="en-US" sz="1900" dirty="0" err="1"/>
              <a:t>deceduti</a:t>
            </a:r>
            <a:r>
              <a:rPr lang="en-US" sz="1900" dirty="0"/>
              <a:t> </a:t>
            </a:r>
            <a:r>
              <a:rPr lang="en-US" sz="1900" dirty="0" err="1"/>
              <a:t>nel</a:t>
            </a:r>
            <a:r>
              <a:rPr lang="en-US" sz="1900" dirty="0"/>
              <a:t> </a:t>
            </a:r>
            <a:r>
              <a:rPr lang="en-US" sz="1900" dirty="0" err="1"/>
              <a:t>novembre</a:t>
            </a:r>
            <a:r>
              <a:rPr lang="en-US" sz="1900" dirty="0"/>
              <a:t> 2003. </a:t>
            </a:r>
            <a:r>
              <a:rPr lang="en-US" sz="1900" dirty="0" err="1"/>
              <a:t>È</a:t>
            </a:r>
            <a:r>
              <a:rPr lang="en-US" sz="1900" dirty="0"/>
              <a:t> </a:t>
            </a:r>
            <a:r>
              <a:rPr lang="en-US" sz="1900" dirty="0" err="1"/>
              <a:t>pacifico</a:t>
            </a:r>
            <a:r>
              <a:rPr lang="en-US" sz="1900" dirty="0"/>
              <a:t> </a:t>
            </a:r>
            <a:r>
              <a:rPr lang="en-US" sz="1900" dirty="0" err="1"/>
              <a:t>che</a:t>
            </a:r>
            <a:r>
              <a:rPr lang="en-US" sz="1900" dirty="0"/>
              <a:t> la </a:t>
            </a:r>
            <a:r>
              <a:rPr lang="en-US" sz="1900" dirty="0" err="1"/>
              <a:t>morte</a:t>
            </a:r>
            <a:r>
              <a:rPr lang="en-US" sz="1900" dirty="0"/>
              <a:t> </a:t>
            </a:r>
            <a:r>
              <a:rPr lang="en-US" sz="1900" dirty="0" err="1"/>
              <a:t>dei</a:t>
            </a:r>
            <a:r>
              <a:rPr lang="en-US" sz="1900" dirty="0"/>
              <a:t> </a:t>
            </a:r>
            <a:r>
              <a:rPr lang="en-US" sz="1900" dirty="0" err="1"/>
              <a:t>parenti</a:t>
            </a:r>
            <a:r>
              <a:rPr lang="en-US" sz="1900" dirty="0"/>
              <a:t> del primo, secondo, quarto, quinto e </a:t>
            </a:r>
            <a:r>
              <a:rPr lang="en-US" sz="1900" dirty="0" err="1"/>
              <a:t>sesto</a:t>
            </a:r>
            <a:r>
              <a:rPr lang="en-US" sz="1900" dirty="0"/>
              <a:t> </a:t>
            </a:r>
            <a:r>
              <a:rPr lang="en-US" sz="1900" dirty="0" err="1"/>
              <a:t>ricorrente</a:t>
            </a:r>
            <a:r>
              <a:rPr lang="en-US" sz="1900" dirty="0"/>
              <a:t> </a:t>
            </a:r>
            <a:r>
              <a:rPr lang="en-US" sz="1900" dirty="0" err="1"/>
              <a:t>è</a:t>
            </a:r>
            <a:r>
              <a:rPr lang="en-US" sz="1900" dirty="0"/>
              <a:t> </a:t>
            </a:r>
            <a:r>
              <a:rPr lang="en-US" sz="1900" dirty="0" err="1"/>
              <a:t>stata</a:t>
            </a:r>
            <a:r>
              <a:rPr lang="en-US" sz="1900" dirty="0"/>
              <a:t> causata da </a:t>
            </a:r>
            <a:r>
              <a:rPr lang="en-US" sz="1900" dirty="0" err="1"/>
              <a:t>atti</a:t>
            </a:r>
            <a:r>
              <a:rPr lang="en-US" sz="1900" dirty="0"/>
              <a:t> di </a:t>
            </a:r>
            <a:r>
              <a:rPr lang="en-US" sz="1900" dirty="0" err="1"/>
              <a:t>soldati</a:t>
            </a:r>
            <a:r>
              <a:rPr lang="en-US" sz="1900" dirty="0"/>
              <a:t> </a:t>
            </a:r>
            <a:r>
              <a:rPr lang="en-US" sz="1900" dirty="0" err="1"/>
              <a:t>britannici</a:t>
            </a:r>
            <a:r>
              <a:rPr lang="en-US" sz="1900" dirty="0"/>
              <a:t> </a:t>
            </a:r>
            <a:r>
              <a:rPr lang="en-US" sz="1900" dirty="0" err="1"/>
              <a:t>nel</a:t>
            </a:r>
            <a:r>
              <a:rPr lang="en-US" sz="1900" dirty="0"/>
              <a:t> </a:t>
            </a:r>
            <a:r>
              <a:rPr lang="en-US" sz="1900" dirty="0" err="1"/>
              <a:t>corso</a:t>
            </a:r>
            <a:r>
              <a:rPr lang="en-US" sz="1900" dirty="0"/>
              <a:t> di </a:t>
            </a:r>
            <a:r>
              <a:rPr lang="en-US" sz="1900" dirty="0" err="1"/>
              <a:t>operazioni</a:t>
            </a:r>
            <a:r>
              <a:rPr lang="en-US" sz="1900" dirty="0"/>
              <a:t> di </a:t>
            </a:r>
            <a:r>
              <a:rPr lang="en-US" sz="1900" dirty="0" err="1"/>
              <a:t>sicurezza</a:t>
            </a:r>
            <a:r>
              <a:rPr lang="en-US" sz="1900" dirty="0"/>
              <a:t> </a:t>
            </a:r>
            <a:r>
              <a:rPr lang="en-US" sz="1900" dirty="0" err="1"/>
              <a:t>condotte</a:t>
            </a:r>
            <a:r>
              <a:rPr lang="en-US" sz="1900" dirty="0"/>
              <a:t> </a:t>
            </a:r>
            <a:r>
              <a:rPr lang="en-US" sz="1900" dirty="0" err="1"/>
              <a:t>dalle</a:t>
            </a:r>
            <a:r>
              <a:rPr lang="en-US" sz="1900" dirty="0"/>
              <a:t> </a:t>
            </a:r>
            <a:r>
              <a:rPr lang="en-US" sz="1900" dirty="0" err="1"/>
              <a:t>forze</a:t>
            </a:r>
            <a:r>
              <a:rPr lang="en-US" sz="1900" dirty="0"/>
              <a:t> </a:t>
            </a:r>
            <a:r>
              <a:rPr lang="en-US" sz="1900" dirty="0" err="1"/>
              <a:t>britanniche</a:t>
            </a:r>
            <a:r>
              <a:rPr lang="en-US" sz="1900" dirty="0"/>
              <a:t> in </a:t>
            </a:r>
            <a:r>
              <a:rPr lang="en-US" sz="1900" dirty="0" err="1"/>
              <a:t>varie</a:t>
            </a:r>
            <a:r>
              <a:rPr lang="en-US" sz="1900" dirty="0"/>
              <a:t> parti </a:t>
            </a:r>
            <a:r>
              <a:rPr lang="en-US" sz="1900" dirty="0" err="1"/>
              <a:t>della</a:t>
            </a:r>
            <a:r>
              <a:rPr lang="en-US" sz="1900" dirty="0"/>
              <a:t> </a:t>
            </a:r>
            <a:r>
              <a:rPr lang="en-US" sz="1900" dirty="0" err="1"/>
              <a:t>città</a:t>
            </a:r>
            <a:r>
              <a:rPr lang="en-US" sz="1900" dirty="0"/>
              <a:t> di </a:t>
            </a:r>
            <a:r>
              <a:rPr lang="en-US" sz="1900" dirty="0" err="1"/>
              <a:t>Bassora</a:t>
            </a:r>
            <a:r>
              <a:rPr lang="en-US" sz="1900" dirty="0"/>
              <a:t> o in </a:t>
            </a:r>
            <a:r>
              <a:rPr lang="en-US" sz="1900" dirty="0" err="1"/>
              <a:t>concomitanza</a:t>
            </a:r>
            <a:r>
              <a:rPr lang="en-US" sz="1900" dirty="0"/>
              <a:t> con </a:t>
            </a:r>
            <a:r>
              <a:rPr lang="en-US" sz="1900" dirty="0" err="1"/>
              <a:t>esse</a:t>
            </a:r>
            <a:r>
              <a:rPr lang="en-US" sz="1900" dirty="0"/>
              <a:t>. Ne </a:t>
            </a:r>
            <a:r>
              <a:rPr lang="en-US" sz="1900" dirty="0" err="1"/>
              <a:t>consegue</a:t>
            </a:r>
            <a:r>
              <a:rPr lang="en-US" sz="1900" dirty="0"/>
              <a:t> </a:t>
            </a:r>
            <a:r>
              <a:rPr lang="en-US" sz="1900" dirty="0" err="1"/>
              <a:t>che</a:t>
            </a:r>
            <a:r>
              <a:rPr lang="en-US" sz="1900" dirty="0"/>
              <a:t>, in tutti </a:t>
            </a:r>
            <a:r>
              <a:rPr lang="en-US" sz="1900" dirty="0" err="1"/>
              <a:t>i</a:t>
            </a:r>
            <a:r>
              <a:rPr lang="en-US" sz="1900" dirty="0"/>
              <a:t> </a:t>
            </a:r>
            <a:r>
              <a:rPr lang="en-US" sz="1900" dirty="0" err="1"/>
              <a:t>casi</a:t>
            </a:r>
            <a:r>
              <a:rPr lang="en-US" sz="1900" dirty="0"/>
              <a:t>, </a:t>
            </a:r>
            <a:r>
              <a:rPr lang="en-US" sz="1900" b="1" dirty="0" err="1"/>
              <a:t>esisteva</a:t>
            </a:r>
            <a:r>
              <a:rPr lang="en-US" sz="1900" b="1" dirty="0"/>
              <a:t> un </a:t>
            </a:r>
            <a:r>
              <a:rPr lang="en-US" sz="1900" b="1" dirty="0" err="1"/>
              <a:t>nesso</a:t>
            </a:r>
            <a:r>
              <a:rPr lang="en-US" sz="1900" b="1" dirty="0"/>
              <a:t> </a:t>
            </a:r>
            <a:r>
              <a:rPr lang="en-US" sz="1900" b="1" dirty="0" err="1"/>
              <a:t>giurisdizionale</a:t>
            </a:r>
            <a:r>
              <a:rPr lang="en-US" sz="1900" b="1" dirty="0"/>
              <a:t> </a:t>
            </a:r>
            <a:r>
              <a:rPr lang="en-US" sz="1900" b="1" dirty="0" err="1"/>
              <a:t>tra</a:t>
            </a:r>
            <a:r>
              <a:rPr lang="en-US" sz="1900" b="1" dirty="0"/>
              <a:t> il Regno </a:t>
            </a:r>
            <a:r>
              <a:rPr lang="en-US" sz="1900" b="1" dirty="0" err="1"/>
              <a:t>Unito</a:t>
            </a:r>
            <a:r>
              <a:rPr lang="en-US" sz="1900" b="1" dirty="0"/>
              <a:t> e il </a:t>
            </a:r>
            <a:r>
              <a:rPr lang="en-US" sz="1900" b="1" dirty="0" err="1"/>
              <a:t>defunto</a:t>
            </a:r>
            <a:r>
              <a:rPr lang="en-US" sz="1900" b="1" dirty="0"/>
              <a:t>, ai sensi </a:t>
            </a:r>
            <a:r>
              <a:rPr lang="en-US" sz="1900" b="1" dirty="0" err="1"/>
              <a:t>dell'articolo</a:t>
            </a:r>
            <a:r>
              <a:rPr lang="en-US" sz="1900" b="1" dirty="0"/>
              <a:t> 1 </a:t>
            </a:r>
            <a:r>
              <a:rPr lang="en-US" sz="1900" b="1" dirty="0" err="1"/>
              <a:t>della</a:t>
            </a:r>
            <a:r>
              <a:rPr lang="en-US" sz="1900" b="1" dirty="0"/>
              <a:t> </a:t>
            </a:r>
            <a:r>
              <a:rPr lang="en-US" sz="1900" b="1" dirty="0" err="1"/>
              <a:t>Convenzione</a:t>
            </a:r>
            <a:r>
              <a:rPr lang="en-US" sz="1900" dirty="0"/>
              <a:t>. La </a:t>
            </a:r>
            <a:r>
              <a:rPr lang="en-US" sz="1900" dirty="0" err="1"/>
              <a:t>moglie</a:t>
            </a:r>
            <a:r>
              <a:rPr lang="en-US" sz="1900" dirty="0"/>
              <a:t> del </a:t>
            </a:r>
            <a:r>
              <a:rPr lang="en-US" sz="1900" dirty="0" err="1"/>
              <a:t>terzo</a:t>
            </a:r>
            <a:r>
              <a:rPr lang="en-US" sz="1900" dirty="0"/>
              <a:t> </a:t>
            </a:r>
            <a:r>
              <a:rPr lang="en-US" sz="1900" dirty="0" err="1"/>
              <a:t>ricorrente</a:t>
            </a:r>
            <a:r>
              <a:rPr lang="en-US" sz="1900" dirty="0"/>
              <a:t> </a:t>
            </a:r>
            <a:r>
              <a:rPr lang="en-US" sz="1900" dirty="0" err="1"/>
              <a:t>è</a:t>
            </a:r>
            <a:r>
              <a:rPr lang="en-US" sz="1900" dirty="0"/>
              <a:t> </a:t>
            </a:r>
            <a:r>
              <a:rPr lang="en-US" sz="1900" dirty="0" err="1"/>
              <a:t>stata</a:t>
            </a:r>
            <a:r>
              <a:rPr lang="en-US" sz="1900" dirty="0"/>
              <a:t> </a:t>
            </a:r>
            <a:r>
              <a:rPr lang="en-US" sz="1900" dirty="0" err="1"/>
              <a:t>uccisa</a:t>
            </a:r>
            <a:r>
              <a:rPr lang="en-US" sz="1900" dirty="0"/>
              <a:t> </a:t>
            </a:r>
            <a:r>
              <a:rPr lang="en-US" sz="1900" dirty="0" err="1"/>
              <a:t>durante</a:t>
            </a:r>
            <a:r>
              <a:rPr lang="en-US" sz="1900" dirty="0"/>
              <a:t> uno </a:t>
            </a:r>
            <a:r>
              <a:rPr lang="en-US" sz="1900" dirty="0" err="1"/>
              <a:t>scontro</a:t>
            </a:r>
            <a:r>
              <a:rPr lang="en-US" sz="1900" dirty="0"/>
              <a:t> a fuoco </a:t>
            </a:r>
            <a:r>
              <a:rPr lang="en-US" sz="1900" dirty="0" err="1"/>
              <a:t>tra</a:t>
            </a:r>
            <a:r>
              <a:rPr lang="en-US" sz="1900" dirty="0"/>
              <a:t> </a:t>
            </a:r>
            <a:r>
              <a:rPr lang="en-US" sz="1900" dirty="0" err="1"/>
              <a:t>una</a:t>
            </a:r>
            <a:r>
              <a:rPr lang="en-US" sz="1900" dirty="0"/>
              <a:t> </a:t>
            </a:r>
            <a:r>
              <a:rPr lang="en-US" sz="1900" dirty="0" err="1"/>
              <a:t>pattuglia</a:t>
            </a:r>
            <a:r>
              <a:rPr lang="en-US" sz="1900" dirty="0"/>
              <a:t> di </a:t>
            </a:r>
            <a:r>
              <a:rPr lang="en-US" sz="1900" dirty="0" err="1"/>
              <a:t>soldati</a:t>
            </a:r>
            <a:r>
              <a:rPr lang="en-US" sz="1900" dirty="0"/>
              <a:t> </a:t>
            </a:r>
            <a:r>
              <a:rPr lang="en-US" sz="1900" dirty="0" err="1"/>
              <a:t>britannici</a:t>
            </a:r>
            <a:r>
              <a:rPr lang="en-US" sz="1900" dirty="0"/>
              <a:t> e </a:t>
            </a:r>
            <a:r>
              <a:rPr lang="en-US" sz="1900" dirty="0" err="1"/>
              <a:t>uomini</a:t>
            </a:r>
            <a:r>
              <a:rPr lang="en-US" sz="1900" dirty="0"/>
              <a:t> </a:t>
            </a:r>
            <a:r>
              <a:rPr lang="en-US" sz="1900" dirty="0" err="1"/>
              <a:t>armati</a:t>
            </a:r>
            <a:r>
              <a:rPr lang="en-US" sz="1900" dirty="0"/>
              <a:t> non </a:t>
            </a:r>
            <a:r>
              <a:rPr lang="en-US" sz="1900" dirty="0" err="1"/>
              <a:t>identificati</a:t>
            </a:r>
            <a:r>
              <a:rPr lang="en-US" sz="1900" dirty="0"/>
              <a:t> e non </a:t>
            </a:r>
            <a:r>
              <a:rPr lang="en-US" sz="1900" dirty="0" err="1"/>
              <a:t>si</a:t>
            </a:r>
            <a:r>
              <a:rPr lang="en-US" sz="1900" dirty="0"/>
              <a:t> </a:t>
            </a:r>
            <a:r>
              <a:rPr lang="en-US" sz="1900" dirty="0" err="1"/>
              <a:t>sa</a:t>
            </a:r>
            <a:r>
              <a:rPr lang="en-US" sz="1900" dirty="0"/>
              <a:t> da chi </a:t>
            </a:r>
            <a:r>
              <a:rPr lang="en-US" sz="1900" dirty="0" err="1"/>
              <a:t>abbia</a:t>
            </a:r>
            <a:r>
              <a:rPr lang="en-US" sz="1900" dirty="0"/>
              <a:t> </a:t>
            </a:r>
            <a:r>
              <a:rPr lang="en-US" sz="1900" dirty="0" err="1"/>
              <a:t>sparato</a:t>
            </a:r>
            <a:r>
              <a:rPr lang="en-US" sz="1900" dirty="0"/>
              <a:t> il </a:t>
            </a:r>
            <a:r>
              <a:rPr lang="en-US" sz="1900" dirty="0" err="1"/>
              <a:t>proiettile</a:t>
            </a:r>
            <a:r>
              <a:rPr lang="en-US" sz="1900" dirty="0"/>
              <a:t> fatale. La Corte </a:t>
            </a:r>
            <a:r>
              <a:rPr lang="en-US" sz="1900" dirty="0" err="1"/>
              <a:t>ritiene</a:t>
            </a:r>
            <a:r>
              <a:rPr lang="en-US" sz="1900" dirty="0"/>
              <a:t> </a:t>
            </a:r>
            <a:r>
              <a:rPr lang="en-US" sz="1900" dirty="0" err="1"/>
              <a:t>che</a:t>
            </a:r>
            <a:r>
              <a:rPr lang="en-US" sz="1900" dirty="0"/>
              <a:t>, </a:t>
            </a:r>
            <a:r>
              <a:rPr lang="en-US" sz="1900" dirty="0" err="1"/>
              <a:t>poiché</a:t>
            </a:r>
            <a:r>
              <a:rPr lang="en-US" sz="1900" dirty="0"/>
              <a:t> il </a:t>
            </a:r>
            <a:r>
              <a:rPr lang="en-US" sz="1900" dirty="0" err="1"/>
              <a:t>decesso</a:t>
            </a:r>
            <a:r>
              <a:rPr lang="en-US" sz="1900" dirty="0"/>
              <a:t> </a:t>
            </a:r>
            <a:r>
              <a:rPr lang="en-US" sz="1900" dirty="0" err="1"/>
              <a:t>è</a:t>
            </a:r>
            <a:r>
              <a:rPr lang="en-US" sz="1900" dirty="0"/>
              <a:t> </a:t>
            </a:r>
            <a:r>
              <a:rPr lang="en-US" sz="1900" dirty="0" err="1"/>
              <a:t>avvenuto</a:t>
            </a:r>
            <a:r>
              <a:rPr lang="en-US" sz="1900" dirty="0"/>
              <a:t> </a:t>
            </a:r>
            <a:r>
              <a:rPr lang="en-US" sz="1900" dirty="0" err="1"/>
              <a:t>nel</a:t>
            </a:r>
            <a:r>
              <a:rPr lang="en-US" sz="1900" dirty="0"/>
              <a:t> </a:t>
            </a:r>
            <a:r>
              <a:rPr lang="en-US" sz="1900" dirty="0" err="1"/>
              <a:t>corso</a:t>
            </a:r>
            <a:r>
              <a:rPr lang="en-US" sz="1900" dirty="0"/>
              <a:t> di </a:t>
            </a:r>
            <a:r>
              <a:rPr lang="en-US" sz="1900" dirty="0" err="1"/>
              <a:t>un'operazione</a:t>
            </a:r>
            <a:r>
              <a:rPr lang="en-US" sz="1900" dirty="0"/>
              <a:t> di </a:t>
            </a:r>
            <a:r>
              <a:rPr lang="en-US" sz="1900" dirty="0" err="1"/>
              <a:t>sicurezza</a:t>
            </a:r>
            <a:r>
              <a:rPr lang="en-US" sz="1900" dirty="0"/>
              <a:t> del Regno </a:t>
            </a:r>
            <a:r>
              <a:rPr lang="en-US" sz="1900" dirty="0" err="1"/>
              <a:t>Unito</a:t>
            </a:r>
            <a:r>
              <a:rPr lang="en-US" sz="1900" dirty="0"/>
              <a:t>, </a:t>
            </a:r>
            <a:r>
              <a:rPr lang="en-US" sz="1900" dirty="0" err="1"/>
              <a:t>quando</a:t>
            </a:r>
            <a:r>
              <a:rPr lang="en-US" sz="1900" dirty="0"/>
              <a:t> </a:t>
            </a:r>
            <a:r>
              <a:rPr lang="en-US" sz="1900" dirty="0" err="1"/>
              <a:t>i</a:t>
            </a:r>
            <a:r>
              <a:rPr lang="en-US" sz="1900" dirty="0"/>
              <a:t> </a:t>
            </a:r>
            <a:r>
              <a:rPr lang="en-US" sz="1900" dirty="0" err="1"/>
              <a:t>soldati</a:t>
            </a:r>
            <a:r>
              <a:rPr lang="en-US" sz="1900" dirty="0"/>
              <a:t> </a:t>
            </a:r>
            <a:r>
              <a:rPr lang="en-US" sz="1900" dirty="0" err="1"/>
              <a:t>britannici</a:t>
            </a:r>
            <a:r>
              <a:rPr lang="en-US" sz="1900" dirty="0"/>
              <a:t> </a:t>
            </a:r>
            <a:r>
              <a:rPr lang="en-US" sz="1900" dirty="0" err="1"/>
              <a:t>hanno</a:t>
            </a:r>
            <a:r>
              <a:rPr lang="en-US" sz="1900" dirty="0"/>
              <a:t> </a:t>
            </a:r>
            <a:r>
              <a:rPr lang="en-US" sz="1900" dirty="0" err="1"/>
              <a:t>effettuato</a:t>
            </a:r>
            <a:r>
              <a:rPr lang="en-US" sz="1900" dirty="0"/>
              <a:t> un </a:t>
            </a:r>
            <a:r>
              <a:rPr lang="en-US" sz="1900" dirty="0" err="1"/>
              <a:t>pattugliamento</a:t>
            </a:r>
            <a:r>
              <a:rPr lang="en-US" sz="1900" dirty="0"/>
              <a:t> </a:t>
            </a:r>
            <a:r>
              <a:rPr lang="en-US" sz="1900" dirty="0" err="1"/>
              <a:t>nelle</a:t>
            </a:r>
            <a:r>
              <a:rPr lang="en-US" sz="1900" dirty="0"/>
              <a:t> </a:t>
            </a:r>
            <a:r>
              <a:rPr lang="en-US" sz="1900" dirty="0" err="1"/>
              <a:t>vicinanze</a:t>
            </a:r>
            <a:r>
              <a:rPr lang="en-US" sz="1900" dirty="0"/>
              <a:t> </a:t>
            </a:r>
            <a:r>
              <a:rPr lang="en-US" sz="1900" dirty="0" err="1"/>
              <a:t>dell'abitazione</a:t>
            </a:r>
            <a:r>
              <a:rPr lang="en-US" sz="1900" dirty="0"/>
              <a:t> del </a:t>
            </a:r>
            <a:r>
              <a:rPr lang="en-US" sz="1900" dirty="0" err="1"/>
              <a:t>ricorrente</a:t>
            </a:r>
            <a:r>
              <a:rPr lang="en-US" sz="1900" dirty="0"/>
              <a:t> e </a:t>
            </a:r>
            <a:r>
              <a:rPr lang="en-US" sz="1900" dirty="0" err="1"/>
              <a:t>si</a:t>
            </a:r>
            <a:r>
              <a:rPr lang="en-US" sz="1900" dirty="0"/>
              <a:t> </a:t>
            </a:r>
            <a:r>
              <a:rPr lang="en-US" sz="1900" dirty="0" err="1"/>
              <a:t>sono</a:t>
            </a:r>
            <a:r>
              <a:rPr lang="en-US" sz="1900" dirty="0"/>
              <a:t> </a:t>
            </a:r>
            <a:r>
              <a:rPr lang="en-US" sz="1900" dirty="0" err="1"/>
              <a:t>uniti</a:t>
            </a:r>
            <a:r>
              <a:rPr lang="en-US" sz="1900" dirty="0"/>
              <a:t> </a:t>
            </a:r>
            <a:r>
              <a:rPr lang="en-US" sz="1900" dirty="0" err="1"/>
              <a:t>allo</a:t>
            </a:r>
            <a:r>
              <a:rPr lang="en-US" sz="1900" dirty="0"/>
              <a:t> </a:t>
            </a:r>
            <a:r>
              <a:rPr lang="en-US" sz="1900" dirty="0" err="1"/>
              <a:t>scambio</a:t>
            </a:r>
            <a:r>
              <a:rPr lang="en-US" sz="1900" dirty="0"/>
              <a:t> di fuoco fatale, </a:t>
            </a:r>
            <a:r>
              <a:rPr lang="en-US" sz="1900" dirty="0" err="1"/>
              <a:t>esisteva</a:t>
            </a:r>
            <a:r>
              <a:rPr lang="en-US" sz="1900" dirty="0"/>
              <a:t> un </a:t>
            </a:r>
            <a:r>
              <a:rPr lang="en-US" sz="1900" dirty="0" err="1"/>
              <a:t>legame</a:t>
            </a:r>
            <a:r>
              <a:rPr lang="en-US" sz="1900" dirty="0"/>
              <a:t> </a:t>
            </a:r>
            <a:r>
              <a:rPr lang="en-US" sz="1900" dirty="0" err="1"/>
              <a:t>giurisdizionale</a:t>
            </a:r>
            <a:r>
              <a:rPr lang="en-US" sz="1900" dirty="0"/>
              <a:t> </a:t>
            </a:r>
            <a:r>
              <a:rPr lang="en-US" sz="1900" dirty="0" err="1"/>
              <a:t>tra</a:t>
            </a:r>
            <a:r>
              <a:rPr lang="en-US" sz="1900" dirty="0"/>
              <a:t> il Regno </a:t>
            </a:r>
            <a:r>
              <a:rPr lang="en-US" sz="1900" dirty="0" err="1"/>
              <a:t>Unito</a:t>
            </a:r>
            <a:r>
              <a:rPr lang="en-US" sz="1900" dirty="0"/>
              <a:t> e </a:t>
            </a:r>
            <a:r>
              <a:rPr lang="en-US" sz="1900" dirty="0" err="1"/>
              <a:t>anche</a:t>
            </a:r>
            <a:r>
              <a:rPr lang="en-US" sz="1900" dirty="0"/>
              <a:t> </a:t>
            </a:r>
            <a:r>
              <a:rPr lang="en-US" sz="1900" dirty="0" err="1"/>
              <a:t>questo</a:t>
            </a:r>
            <a:r>
              <a:rPr lang="en-US" sz="1900" dirty="0"/>
              <a:t> </a:t>
            </a:r>
            <a:r>
              <a:rPr lang="en-US" sz="1900" dirty="0" err="1"/>
              <a:t>deceduto</a:t>
            </a:r>
            <a:r>
              <a:rPr lang="en-US" sz="1900" dirty="0"/>
              <a:t>.</a:t>
            </a:r>
            <a:endParaRPr lang="it-IT" sz="22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i="1" dirty="0"/>
              <a:t>Al </a:t>
            </a:r>
            <a:r>
              <a:rPr lang="it-IT" sz="4000" i="1" dirty="0" err="1"/>
              <a:t>Skeini</a:t>
            </a:r>
            <a:r>
              <a:rPr lang="it-IT" sz="4000" i="1" dirty="0"/>
              <a:t> c. Regno Unito</a:t>
            </a:r>
          </a:p>
          <a:p>
            <a:pPr algn="ctr">
              <a:defRPr/>
            </a:pPr>
            <a:r>
              <a:rPr lang="it-IT" sz="4000" dirty="0"/>
              <a:t>Corte EDU, 7 luglio 2011</a:t>
            </a:r>
          </a:p>
        </p:txBody>
      </p:sp>
    </p:spTree>
    <p:extLst>
      <p:ext uri="{BB962C8B-B14F-4D97-AF65-F5344CB8AC3E}">
        <p14:creationId xmlns:p14="http://schemas.microsoft.com/office/powerpoint/2010/main" val="225213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a:bodyPr>
          <a:lstStyle/>
          <a:p>
            <a:pPr marL="0" indent="0" algn="just">
              <a:buNone/>
            </a:pPr>
            <a:endParaRPr lang="en-US" sz="3400" dirty="0"/>
          </a:p>
          <a:p>
            <a:pPr marL="0" indent="0" algn="just">
              <a:buNone/>
            </a:pPr>
            <a:endParaRPr lang="en-US" sz="4000" dirty="0"/>
          </a:p>
          <a:p>
            <a:pPr marL="0" indent="0" algn="just">
              <a:buNone/>
            </a:pPr>
            <a:r>
              <a:rPr lang="en-US" sz="4000" dirty="0"/>
              <a:t>Le Alte </a:t>
            </a:r>
            <a:r>
              <a:rPr lang="en-US" sz="4000" dirty="0" err="1"/>
              <a:t>Parti</a:t>
            </a:r>
            <a:r>
              <a:rPr lang="en-US" sz="4000" dirty="0"/>
              <a:t> </a:t>
            </a:r>
            <a:r>
              <a:rPr lang="en-US" sz="4000" dirty="0" err="1"/>
              <a:t>contraenti</a:t>
            </a:r>
            <a:r>
              <a:rPr lang="en-US" sz="4000" dirty="0"/>
              <a:t> </a:t>
            </a:r>
            <a:r>
              <a:rPr lang="en-US" sz="4000" dirty="0" err="1"/>
              <a:t>riconoscono</a:t>
            </a:r>
            <a:r>
              <a:rPr lang="en-US" sz="4000" dirty="0"/>
              <a:t> a </a:t>
            </a:r>
            <a:r>
              <a:rPr lang="en-US" sz="4000" b="1" dirty="0" err="1"/>
              <a:t>ogni</a:t>
            </a:r>
            <a:r>
              <a:rPr lang="en-US" sz="4000" b="1" dirty="0"/>
              <a:t> persona </a:t>
            </a:r>
            <a:r>
              <a:rPr lang="en-US" sz="4000" b="1" dirty="0" err="1"/>
              <a:t>sottoposta</a:t>
            </a:r>
            <a:r>
              <a:rPr lang="en-US" sz="4000" b="1" dirty="0"/>
              <a:t> </a:t>
            </a:r>
            <a:r>
              <a:rPr lang="en-US" sz="4000" b="1" dirty="0" err="1"/>
              <a:t>alla</a:t>
            </a:r>
            <a:r>
              <a:rPr lang="en-US" sz="4000" b="1" dirty="0"/>
              <a:t> </a:t>
            </a:r>
            <a:r>
              <a:rPr lang="en-US" sz="4000" b="1" dirty="0" err="1"/>
              <a:t>loro</a:t>
            </a:r>
            <a:r>
              <a:rPr lang="en-US" sz="4000" b="1" dirty="0"/>
              <a:t> </a:t>
            </a:r>
            <a:r>
              <a:rPr lang="en-US" sz="4000" b="1" dirty="0" err="1"/>
              <a:t>giurisdizione</a:t>
            </a:r>
            <a:r>
              <a:rPr lang="en-US" sz="4000" b="1" dirty="0"/>
              <a:t> </a:t>
            </a:r>
            <a:r>
              <a:rPr lang="en-US" sz="4000" dirty="0" err="1"/>
              <a:t>i</a:t>
            </a:r>
            <a:r>
              <a:rPr lang="en-US" sz="4000" dirty="0"/>
              <a:t> </a:t>
            </a:r>
            <a:r>
              <a:rPr lang="en-US" sz="4000" dirty="0" err="1"/>
              <a:t>diritti</a:t>
            </a:r>
            <a:r>
              <a:rPr lang="en-US" sz="4000" dirty="0"/>
              <a:t> e le </a:t>
            </a:r>
            <a:r>
              <a:rPr lang="en-US" sz="4000" dirty="0" err="1"/>
              <a:t>libertà</a:t>
            </a:r>
            <a:r>
              <a:rPr lang="en-US" sz="4000" dirty="0"/>
              <a:t> </a:t>
            </a:r>
            <a:r>
              <a:rPr lang="en-US" sz="4000" dirty="0" err="1"/>
              <a:t>enunciati</a:t>
            </a:r>
            <a:r>
              <a:rPr lang="en-US" sz="4000" dirty="0"/>
              <a:t> </a:t>
            </a:r>
            <a:r>
              <a:rPr lang="en-US" sz="4000" dirty="0" err="1"/>
              <a:t>nel</a:t>
            </a:r>
            <a:r>
              <a:rPr lang="en-US" sz="4000" dirty="0"/>
              <a:t> </a:t>
            </a:r>
            <a:r>
              <a:rPr lang="en-US" sz="4000" dirty="0" err="1"/>
              <a:t>Titolo</a:t>
            </a:r>
            <a:r>
              <a:rPr lang="en-US" sz="4000" dirty="0"/>
              <a:t> primo </a:t>
            </a:r>
            <a:r>
              <a:rPr lang="en-US" sz="4000" dirty="0" err="1"/>
              <a:t>della</a:t>
            </a:r>
            <a:r>
              <a:rPr lang="en-US" sz="4000" dirty="0"/>
              <a:t> </a:t>
            </a:r>
            <a:r>
              <a:rPr lang="en-US" sz="4000" dirty="0" err="1"/>
              <a:t>presente</a:t>
            </a:r>
            <a:r>
              <a:rPr lang="en-US" sz="4000" dirty="0"/>
              <a:t> </a:t>
            </a:r>
            <a:r>
              <a:rPr lang="en-US" sz="4000" dirty="0" err="1"/>
              <a:t>Convenzione</a:t>
            </a:r>
            <a:r>
              <a:rPr lang="en-US" sz="4000" dirty="0"/>
              <a:t>.</a:t>
            </a:r>
            <a:endParaRPr lang="it-IT" sz="54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Convenzione europea dei diritti dell’uomo</a:t>
            </a:r>
          </a:p>
          <a:p>
            <a:pPr algn="ctr">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1</a:t>
            </a:r>
          </a:p>
        </p:txBody>
      </p:sp>
    </p:spTree>
    <p:extLst>
      <p:ext uri="{BB962C8B-B14F-4D97-AF65-F5344CB8AC3E}">
        <p14:creationId xmlns:p14="http://schemas.microsoft.com/office/powerpoint/2010/main" val="2526440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lnSpcReduction="20000"/>
          </a:bodyPr>
          <a:lstStyle/>
          <a:p>
            <a:pPr marL="0" indent="0" algn="just">
              <a:buNone/>
            </a:pPr>
            <a:endParaRPr lang="en-US" sz="3400" dirty="0"/>
          </a:p>
          <a:p>
            <a:pPr marL="0" indent="0" algn="just">
              <a:buNone/>
            </a:pPr>
            <a:endParaRPr lang="en-US" sz="4000" dirty="0"/>
          </a:p>
          <a:p>
            <a:pPr marL="0" indent="0" algn="just">
              <a:buNone/>
            </a:pPr>
            <a:r>
              <a:rPr lang="en-US" sz="4000" dirty="0" err="1"/>
              <a:t>Gli</a:t>
            </a:r>
            <a:r>
              <a:rPr lang="en-US" sz="4000" dirty="0"/>
              <a:t> </a:t>
            </a:r>
            <a:r>
              <a:rPr lang="en-US" sz="4000" dirty="0" err="1"/>
              <a:t>Stati</a:t>
            </a:r>
            <a:r>
              <a:rPr lang="en-US" sz="4000" dirty="0"/>
              <a:t> </a:t>
            </a:r>
            <a:r>
              <a:rPr lang="en-US" sz="4000" dirty="0" err="1"/>
              <a:t>Parti</a:t>
            </a:r>
            <a:r>
              <a:rPr lang="en-US" sz="4000" dirty="0"/>
              <a:t> di </a:t>
            </a:r>
            <a:r>
              <a:rPr lang="en-US" sz="4000" dirty="0" err="1"/>
              <a:t>questa</a:t>
            </a:r>
            <a:r>
              <a:rPr lang="en-US" sz="4000" dirty="0"/>
              <a:t> </a:t>
            </a:r>
            <a:r>
              <a:rPr lang="en-US" sz="4000" dirty="0" err="1"/>
              <a:t>Convenzione</a:t>
            </a:r>
            <a:r>
              <a:rPr lang="en-US" sz="4000" dirty="0"/>
              <a:t> </a:t>
            </a:r>
            <a:r>
              <a:rPr lang="en-US" sz="4000" dirty="0" err="1"/>
              <a:t>si</a:t>
            </a:r>
            <a:r>
              <a:rPr lang="en-US" sz="4000" dirty="0"/>
              <a:t> </a:t>
            </a:r>
            <a:r>
              <a:rPr lang="en-US" sz="4000" dirty="0" err="1"/>
              <a:t>impegnano</a:t>
            </a:r>
            <a:r>
              <a:rPr lang="en-US" sz="4000" dirty="0"/>
              <a:t> a </a:t>
            </a:r>
            <a:r>
              <a:rPr lang="en-US" sz="4000" dirty="0" err="1"/>
              <a:t>rispettare</a:t>
            </a:r>
            <a:r>
              <a:rPr lang="en-US" sz="4000" dirty="0"/>
              <a:t> </a:t>
            </a:r>
            <a:r>
              <a:rPr lang="en-US" sz="4000" dirty="0" err="1"/>
              <a:t>i</a:t>
            </a:r>
            <a:r>
              <a:rPr lang="en-US" sz="4000" dirty="0"/>
              <a:t> </a:t>
            </a:r>
            <a:r>
              <a:rPr lang="en-US" sz="4000" dirty="0" err="1"/>
              <a:t>diritti</a:t>
            </a:r>
            <a:r>
              <a:rPr lang="en-US" sz="4000" dirty="0"/>
              <a:t> e le </a:t>
            </a:r>
            <a:r>
              <a:rPr lang="en-US" sz="4000" dirty="0" err="1"/>
              <a:t>libertà</a:t>
            </a:r>
            <a:r>
              <a:rPr lang="en-US" sz="4000" dirty="0"/>
              <a:t> </a:t>
            </a:r>
            <a:r>
              <a:rPr lang="en-US" sz="4000" dirty="0" err="1"/>
              <a:t>riconosciuti</a:t>
            </a:r>
            <a:r>
              <a:rPr lang="en-US" sz="4000" dirty="0"/>
              <a:t> </a:t>
            </a:r>
            <a:r>
              <a:rPr lang="en-US" sz="4000" dirty="0" err="1"/>
              <a:t>negli</a:t>
            </a:r>
            <a:r>
              <a:rPr lang="en-US" sz="4000" dirty="0"/>
              <a:t> </a:t>
            </a:r>
            <a:r>
              <a:rPr lang="en-US" sz="4000" dirty="0" err="1"/>
              <a:t>articoli</a:t>
            </a:r>
            <a:r>
              <a:rPr lang="en-US" sz="4000" dirty="0"/>
              <a:t> </a:t>
            </a:r>
            <a:r>
              <a:rPr lang="en-US" sz="4000" dirty="0" err="1"/>
              <a:t>seguenti</a:t>
            </a:r>
            <a:r>
              <a:rPr lang="en-US" sz="4000" dirty="0"/>
              <a:t> e ad </a:t>
            </a:r>
            <a:r>
              <a:rPr lang="en-US" sz="4000" dirty="0" err="1"/>
              <a:t>assicurare</a:t>
            </a:r>
            <a:r>
              <a:rPr lang="en-US" sz="4000" dirty="0"/>
              <a:t> a </a:t>
            </a:r>
            <a:r>
              <a:rPr lang="en-US" sz="4000" b="1" dirty="0" err="1"/>
              <a:t>tutte</a:t>
            </a:r>
            <a:r>
              <a:rPr lang="en-US" sz="4000" b="1" dirty="0"/>
              <a:t> le </a:t>
            </a:r>
            <a:r>
              <a:rPr lang="en-US" sz="4000" b="1" dirty="0" err="1"/>
              <a:t>persone</a:t>
            </a:r>
            <a:r>
              <a:rPr lang="en-US" sz="4000" b="1" dirty="0"/>
              <a:t> </a:t>
            </a:r>
            <a:r>
              <a:rPr lang="en-US" sz="4000" b="1" dirty="0" err="1"/>
              <a:t>soggette</a:t>
            </a:r>
            <a:r>
              <a:rPr lang="en-US" sz="4000" b="1" dirty="0"/>
              <a:t> </a:t>
            </a:r>
            <a:r>
              <a:rPr lang="en-US" sz="4000" b="1" dirty="0" err="1"/>
              <a:t>alla</a:t>
            </a:r>
            <a:r>
              <a:rPr lang="en-US" sz="4000" b="1" dirty="0"/>
              <a:t> </a:t>
            </a:r>
            <a:r>
              <a:rPr lang="en-US" sz="4000" b="1" dirty="0" err="1"/>
              <a:t>loro</a:t>
            </a:r>
            <a:r>
              <a:rPr lang="en-US" sz="4000" b="1" dirty="0"/>
              <a:t> </a:t>
            </a:r>
            <a:r>
              <a:rPr lang="en-US" sz="4000" b="1" dirty="0" err="1"/>
              <a:t>giurisdizione</a:t>
            </a:r>
            <a:r>
              <a:rPr lang="en-US" sz="4000" dirty="0"/>
              <a:t> il libero e </a:t>
            </a:r>
            <a:r>
              <a:rPr lang="en-US" sz="4000" dirty="0" err="1"/>
              <a:t>pieno</a:t>
            </a:r>
            <a:r>
              <a:rPr lang="en-US" sz="4000" dirty="0"/>
              <a:t> </a:t>
            </a:r>
            <a:r>
              <a:rPr lang="en-US" sz="4000" dirty="0" err="1"/>
              <a:t>esercizio</a:t>
            </a:r>
            <a:r>
              <a:rPr lang="en-US" sz="4000" dirty="0"/>
              <a:t> di </a:t>
            </a:r>
            <a:r>
              <a:rPr lang="en-US" sz="4000" dirty="0" err="1"/>
              <a:t>tali</a:t>
            </a:r>
            <a:r>
              <a:rPr lang="en-US" sz="4000" dirty="0"/>
              <a:t> </a:t>
            </a:r>
            <a:r>
              <a:rPr lang="en-US" sz="4000" dirty="0" err="1"/>
              <a:t>diritti</a:t>
            </a:r>
            <a:r>
              <a:rPr lang="en-US" sz="4000" dirty="0"/>
              <a:t> e </a:t>
            </a:r>
            <a:r>
              <a:rPr lang="en-US" sz="4000" dirty="0" err="1"/>
              <a:t>libertà</a:t>
            </a:r>
            <a:r>
              <a:rPr lang="en-US" sz="4000" dirty="0"/>
              <a:t>, senza </a:t>
            </a:r>
            <a:r>
              <a:rPr lang="en-US" sz="4000" dirty="0" err="1"/>
              <a:t>discriminazione</a:t>
            </a:r>
            <a:r>
              <a:rPr lang="en-US" sz="4000" dirty="0"/>
              <a:t> per </a:t>
            </a:r>
            <a:r>
              <a:rPr lang="en-US" sz="4000" dirty="0" err="1"/>
              <a:t>ragioni</a:t>
            </a:r>
            <a:r>
              <a:rPr lang="en-US" sz="4000" dirty="0"/>
              <a:t> di </a:t>
            </a:r>
            <a:r>
              <a:rPr lang="en-US" sz="4000" dirty="0" err="1"/>
              <a:t>razza</a:t>
            </a:r>
            <a:r>
              <a:rPr lang="en-US" sz="4000" dirty="0"/>
              <a:t>, </a:t>
            </a:r>
            <a:r>
              <a:rPr lang="en-US" sz="4000" dirty="0" err="1"/>
              <a:t>colore</a:t>
            </a:r>
            <a:r>
              <a:rPr lang="en-US" sz="4000" dirty="0"/>
              <a:t>, </a:t>
            </a:r>
            <a:r>
              <a:rPr lang="en-US" sz="4000" dirty="0" err="1"/>
              <a:t>sesso</a:t>
            </a:r>
            <a:r>
              <a:rPr lang="en-US" sz="4000" dirty="0"/>
              <a:t>, lingua, </a:t>
            </a:r>
            <a:r>
              <a:rPr lang="en-US" sz="4000" dirty="0" err="1"/>
              <a:t>religione</a:t>
            </a:r>
            <a:r>
              <a:rPr lang="en-US" sz="4000" dirty="0"/>
              <a:t>, </a:t>
            </a:r>
            <a:r>
              <a:rPr lang="en-US" sz="4000" dirty="0" err="1"/>
              <a:t>opinione</a:t>
            </a:r>
            <a:r>
              <a:rPr lang="en-US" sz="4000" dirty="0"/>
              <a:t> </a:t>
            </a:r>
            <a:r>
              <a:rPr lang="en-US" sz="4000" dirty="0" err="1"/>
              <a:t>politica</a:t>
            </a:r>
            <a:r>
              <a:rPr lang="en-US" sz="4000" dirty="0"/>
              <a:t> o </a:t>
            </a:r>
            <a:r>
              <a:rPr lang="en-US" sz="4000" dirty="0" err="1"/>
              <a:t>altra</a:t>
            </a:r>
            <a:r>
              <a:rPr lang="en-US" sz="4000" dirty="0"/>
              <a:t>, </a:t>
            </a:r>
            <a:r>
              <a:rPr lang="en-US" sz="4000" dirty="0" err="1"/>
              <a:t>origine</a:t>
            </a:r>
            <a:r>
              <a:rPr lang="en-US" sz="4000" dirty="0"/>
              <a:t> </a:t>
            </a:r>
            <a:r>
              <a:rPr lang="en-US" sz="4000" dirty="0" err="1"/>
              <a:t>nazionale</a:t>
            </a:r>
            <a:r>
              <a:rPr lang="en-US" sz="4000" dirty="0"/>
              <a:t> o </a:t>
            </a:r>
            <a:r>
              <a:rPr lang="en-US" sz="4000" dirty="0" err="1"/>
              <a:t>sociale</a:t>
            </a:r>
            <a:r>
              <a:rPr lang="en-US" sz="4000" dirty="0"/>
              <a:t>, </a:t>
            </a:r>
            <a:r>
              <a:rPr lang="en-US" sz="4000" dirty="0" err="1"/>
              <a:t>condizione</a:t>
            </a:r>
            <a:r>
              <a:rPr lang="en-US" sz="4000" dirty="0"/>
              <a:t> </a:t>
            </a:r>
            <a:r>
              <a:rPr lang="en-US" sz="4000" dirty="0" err="1"/>
              <a:t>economica</a:t>
            </a:r>
            <a:r>
              <a:rPr lang="en-US" sz="4000" dirty="0"/>
              <a:t>, </a:t>
            </a:r>
            <a:r>
              <a:rPr lang="en-US" sz="4000" dirty="0" err="1"/>
              <a:t>nascita</a:t>
            </a:r>
            <a:r>
              <a:rPr lang="en-US" sz="4000" dirty="0"/>
              <a:t> o </a:t>
            </a:r>
            <a:r>
              <a:rPr lang="en-US" sz="4000" dirty="0" err="1"/>
              <a:t>ogni</a:t>
            </a:r>
            <a:r>
              <a:rPr lang="en-US" sz="4000" dirty="0"/>
              <a:t> </a:t>
            </a:r>
            <a:r>
              <a:rPr lang="en-US" sz="4000" dirty="0" err="1"/>
              <a:t>altra</a:t>
            </a:r>
            <a:r>
              <a:rPr lang="en-US" sz="4000" dirty="0"/>
              <a:t> </a:t>
            </a:r>
            <a:r>
              <a:rPr lang="en-US" sz="4000" dirty="0" err="1"/>
              <a:t>condizione</a:t>
            </a:r>
            <a:r>
              <a:rPr lang="en-US" sz="4000" dirty="0"/>
              <a:t> </a:t>
            </a:r>
            <a:r>
              <a:rPr lang="en-US" sz="4000" dirty="0" err="1"/>
              <a:t>sociale</a:t>
            </a:r>
            <a:r>
              <a:rPr lang="en-US" sz="4000" dirty="0"/>
              <a:t>.</a:t>
            </a:r>
            <a:endParaRPr lang="it-IT" sz="54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Convenzione americana dei diritti umani</a:t>
            </a:r>
          </a:p>
          <a:p>
            <a:pPr algn="ctr">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a:t>
            </a:r>
            <a:r>
              <a:rPr lang="it-IT" sz="4000" dirty="0">
                <a:solidFill>
                  <a:prstClr val="black"/>
                </a:solidFill>
                <a:latin typeface="Calibri" panose="020F0502020204030204"/>
              </a:rPr>
              <a:t>1</a:t>
            </a:r>
            <a:endPar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624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a:bodyPr>
          <a:lstStyle/>
          <a:p>
            <a:pPr marL="0" indent="0" algn="just">
              <a:buNone/>
            </a:pPr>
            <a:endParaRPr lang="en-US" sz="3400" dirty="0"/>
          </a:p>
          <a:p>
            <a:pPr marL="0" indent="0" algn="just">
              <a:buNone/>
            </a:pPr>
            <a:r>
              <a:rPr lang="en-US" sz="3400" dirty="0" err="1"/>
              <a:t>Gli</a:t>
            </a:r>
            <a:r>
              <a:rPr lang="en-US" sz="3400" dirty="0"/>
              <a:t> </a:t>
            </a:r>
            <a:r>
              <a:rPr lang="en-US" sz="3400" dirty="0" err="1"/>
              <a:t>Stati</a:t>
            </a:r>
            <a:r>
              <a:rPr lang="en-US" sz="3400" dirty="0"/>
              <a:t> </a:t>
            </a:r>
            <a:r>
              <a:rPr lang="en-US" sz="3400" dirty="0" err="1"/>
              <a:t>Parti</a:t>
            </a:r>
            <a:r>
              <a:rPr lang="en-US" sz="3400" dirty="0"/>
              <a:t> </a:t>
            </a:r>
            <a:r>
              <a:rPr lang="en-US" sz="3400" dirty="0" err="1"/>
              <a:t>rispettano</a:t>
            </a:r>
            <a:r>
              <a:rPr lang="en-US" sz="3400" dirty="0"/>
              <a:t> e </a:t>
            </a:r>
            <a:r>
              <a:rPr lang="en-US" sz="3400" dirty="0" err="1"/>
              <a:t>garantiscono</a:t>
            </a:r>
            <a:r>
              <a:rPr lang="en-US" sz="3400" dirty="0"/>
              <a:t> </a:t>
            </a:r>
            <a:r>
              <a:rPr lang="en-US" sz="3400" dirty="0" err="1"/>
              <a:t>i</a:t>
            </a:r>
            <a:r>
              <a:rPr lang="en-US" sz="3400" dirty="0"/>
              <a:t> </a:t>
            </a:r>
            <a:r>
              <a:rPr lang="en-US" sz="3400" dirty="0" err="1"/>
              <a:t>diritti</a:t>
            </a:r>
            <a:r>
              <a:rPr lang="en-US" sz="3400" dirty="0"/>
              <a:t> </a:t>
            </a:r>
            <a:r>
              <a:rPr lang="en-US" sz="3400" dirty="0" err="1"/>
              <a:t>enunciati</a:t>
            </a:r>
            <a:r>
              <a:rPr lang="en-US" sz="3400" dirty="0"/>
              <a:t> </a:t>
            </a:r>
            <a:r>
              <a:rPr lang="en-US" sz="3400" dirty="0" err="1"/>
              <a:t>nella</a:t>
            </a:r>
            <a:r>
              <a:rPr lang="en-US" sz="3400" dirty="0"/>
              <a:t> </a:t>
            </a:r>
            <a:r>
              <a:rPr lang="en-US" sz="3400" dirty="0" err="1"/>
              <a:t>presente</a:t>
            </a:r>
            <a:r>
              <a:rPr lang="en-US" sz="3400" dirty="0"/>
              <a:t> </a:t>
            </a:r>
            <a:r>
              <a:rPr lang="en-US" sz="3400" dirty="0" err="1"/>
              <a:t>Convenzione</a:t>
            </a:r>
            <a:r>
              <a:rPr lang="en-US" sz="3400" dirty="0"/>
              <a:t> a </a:t>
            </a:r>
            <a:r>
              <a:rPr lang="en-US" sz="3400" b="1" dirty="0" err="1"/>
              <a:t>ciascun</a:t>
            </a:r>
            <a:r>
              <a:rPr lang="en-US" sz="3400" b="1" dirty="0"/>
              <a:t> </a:t>
            </a:r>
            <a:r>
              <a:rPr lang="en-US" sz="3400" b="1" dirty="0" err="1"/>
              <a:t>fanciullo</a:t>
            </a:r>
            <a:r>
              <a:rPr lang="en-US" sz="3400" b="1" dirty="0"/>
              <a:t> </a:t>
            </a:r>
            <a:r>
              <a:rPr lang="en-US" sz="3400" b="1" dirty="0" err="1"/>
              <a:t>che</a:t>
            </a:r>
            <a:r>
              <a:rPr lang="en-US" sz="3400" b="1" dirty="0"/>
              <a:t> </a:t>
            </a:r>
            <a:r>
              <a:rPr lang="en-US" sz="3400" b="1" dirty="0" err="1"/>
              <a:t>rientra</a:t>
            </a:r>
            <a:r>
              <a:rPr lang="en-US" sz="3400" b="1" dirty="0"/>
              <a:t> </a:t>
            </a:r>
            <a:r>
              <a:rPr lang="en-US" sz="3400" b="1" dirty="0" err="1"/>
              <a:t>nella</a:t>
            </a:r>
            <a:r>
              <a:rPr lang="en-US" sz="3400" b="1" dirty="0"/>
              <a:t> </a:t>
            </a:r>
            <a:r>
              <a:rPr lang="en-US" sz="3400" b="1" dirty="0" err="1"/>
              <a:t>loro</a:t>
            </a:r>
            <a:r>
              <a:rPr lang="en-US" sz="3400" b="1" dirty="0"/>
              <a:t> </a:t>
            </a:r>
            <a:r>
              <a:rPr lang="en-US" sz="3400" b="1" dirty="0" err="1"/>
              <a:t>giurisdizione</a:t>
            </a:r>
            <a:r>
              <a:rPr lang="en-US" sz="3400" dirty="0"/>
              <a:t> senza </a:t>
            </a:r>
            <a:r>
              <a:rPr lang="en-US" sz="3400" dirty="0" err="1"/>
              <a:t>discriminazioni</a:t>
            </a:r>
            <a:r>
              <a:rPr lang="en-US" sz="3400" dirty="0"/>
              <a:t> di </a:t>
            </a:r>
            <a:r>
              <a:rPr lang="en-US" sz="3400" dirty="0" err="1"/>
              <a:t>alcun</a:t>
            </a:r>
            <a:r>
              <a:rPr lang="en-US" sz="3400" dirty="0"/>
              <a:t> </a:t>
            </a:r>
            <a:r>
              <a:rPr lang="en-US" sz="3400" dirty="0" err="1"/>
              <a:t>tipo</a:t>
            </a:r>
            <a:r>
              <a:rPr lang="en-US" sz="3400" dirty="0"/>
              <a:t>, </a:t>
            </a:r>
            <a:r>
              <a:rPr lang="en-US" sz="3400" dirty="0" err="1"/>
              <a:t>indipendentemente</a:t>
            </a:r>
            <a:r>
              <a:rPr lang="en-US" sz="3400" dirty="0"/>
              <a:t> </a:t>
            </a:r>
            <a:r>
              <a:rPr lang="en-US" sz="3400" dirty="0" err="1"/>
              <a:t>dalla</a:t>
            </a:r>
            <a:r>
              <a:rPr lang="en-US" sz="3400" dirty="0"/>
              <a:t> </a:t>
            </a:r>
            <a:r>
              <a:rPr lang="en-US" sz="3400" dirty="0" err="1"/>
              <a:t>razza</a:t>
            </a:r>
            <a:r>
              <a:rPr lang="en-US" sz="3400" dirty="0"/>
              <a:t>, dal </a:t>
            </a:r>
            <a:r>
              <a:rPr lang="en-US" sz="3400" dirty="0" err="1"/>
              <a:t>colore</a:t>
            </a:r>
            <a:r>
              <a:rPr lang="en-US" sz="3400" dirty="0"/>
              <a:t>, dal </a:t>
            </a:r>
            <a:r>
              <a:rPr lang="en-US" sz="3400" dirty="0" err="1"/>
              <a:t>sesso</a:t>
            </a:r>
            <a:r>
              <a:rPr lang="en-US" sz="3400" dirty="0"/>
              <a:t>, </a:t>
            </a:r>
            <a:r>
              <a:rPr lang="en-US" sz="3400" dirty="0" err="1"/>
              <a:t>dalla</a:t>
            </a:r>
            <a:r>
              <a:rPr lang="en-US" sz="3400" dirty="0"/>
              <a:t> lingua, </a:t>
            </a:r>
            <a:r>
              <a:rPr lang="en-US" sz="3400" dirty="0" err="1"/>
              <a:t>dalla</a:t>
            </a:r>
            <a:r>
              <a:rPr lang="en-US" sz="3400" dirty="0"/>
              <a:t> </a:t>
            </a:r>
            <a:r>
              <a:rPr lang="en-US" sz="3400" dirty="0" err="1"/>
              <a:t>religione</a:t>
            </a:r>
            <a:r>
              <a:rPr lang="en-US" sz="3400" dirty="0"/>
              <a:t>, </a:t>
            </a:r>
            <a:r>
              <a:rPr lang="en-US" sz="3400" dirty="0" err="1"/>
              <a:t>dalle</a:t>
            </a:r>
            <a:r>
              <a:rPr lang="en-US" sz="3400" dirty="0"/>
              <a:t> </a:t>
            </a:r>
            <a:r>
              <a:rPr lang="en-US" sz="3400" dirty="0" err="1"/>
              <a:t>opinioni</a:t>
            </a:r>
            <a:r>
              <a:rPr lang="en-US" sz="3400" dirty="0"/>
              <a:t> </a:t>
            </a:r>
            <a:r>
              <a:rPr lang="en-US" sz="3400" dirty="0" err="1"/>
              <a:t>politiche</a:t>
            </a:r>
            <a:r>
              <a:rPr lang="en-US" sz="3400" dirty="0"/>
              <a:t> o di </a:t>
            </a:r>
            <a:r>
              <a:rPr lang="en-US" sz="3400" dirty="0" err="1"/>
              <a:t>altro</a:t>
            </a:r>
            <a:r>
              <a:rPr lang="en-US" sz="3400" dirty="0"/>
              <a:t> </a:t>
            </a:r>
            <a:r>
              <a:rPr lang="en-US" sz="3400" dirty="0" err="1"/>
              <a:t>genere</a:t>
            </a:r>
            <a:r>
              <a:rPr lang="en-US" sz="3400" dirty="0"/>
              <a:t>, </a:t>
            </a:r>
            <a:r>
              <a:rPr lang="en-US" sz="3400" dirty="0" err="1"/>
              <a:t>dall'origine</a:t>
            </a:r>
            <a:r>
              <a:rPr lang="en-US" sz="3400" dirty="0"/>
              <a:t> </a:t>
            </a:r>
            <a:r>
              <a:rPr lang="en-US" sz="3400" dirty="0" err="1"/>
              <a:t>nazionale</a:t>
            </a:r>
            <a:r>
              <a:rPr lang="en-US" sz="3400" dirty="0"/>
              <a:t>, </a:t>
            </a:r>
            <a:r>
              <a:rPr lang="en-US" sz="3400" dirty="0" err="1"/>
              <a:t>etnica</a:t>
            </a:r>
            <a:r>
              <a:rPr lang="en-US" sz="3400" dirty="0"/>
              <a:t> o </a:t>
            </a:r>
            <a:r>
              <a:rPr lang="en-US" sz="3400" dirty="0" err="1"/>
              <a:t>sociale</a:t>
            </a:r>
            <a:r>
              <a:rPr lang="en-US" sz="3400" dirty="0"/>
              <a:t>, dal </a:t>
            </a:r>
            <a:r>
              <a:rPr lang="en-US" sz="3400" dirty="0" err="1"/>
              <a:t>patrimonio</a:t>
            </a:r>
            <a:r>
              <a:rPr lang="en-US" sz="3400" dirty="0"/>
              <a:t>, </a:t>
            </a:r>
            <a:r>
              <a:rPr lang="en-US" sz="3400" dirty="0" err="1"/>
              <a:t>dalla</a:t>
            </a:r>
            <a:r>
              <a:rPr lang="en-US" sz="3400" dirty="0"/>
              <a:t> </a:t>
            </a:r>
            <a:r>
              <a:rPr lang="en-US" sz="3400" dirty="0" err="1"/>
              <a:t>disabilità</a:t>
            </a:r>
            <a:r>
              <a:rPr lang="en-US" sz="3400" dirty="0"/>
              <a:t>, </a:t>
            </a:r>
            <a:r>
              <a:rPr lang="en-US" sz="3400" dirty="0" err="1"/>
              <a:t>dalla</a:t>
            </a:r>
            <a:r>
              <a:rPr lang="en-US" sz="3400" dirty="0"/>
              <a:t> </a:t>
            </a:r>
            <a:r>
              <a:rPr lang="en-US" sz="3400" dirty="0" err="1"/>
              <a:t>nascita</a:t>
            </a:r>
            <a:r>
              <a:rPr lang="en-US" sz="3400" dirty="0"/>
              <a:t> o da </a:t>
            </a:r>
            <a:r>
              <a:rPr lang="en-US" sz="3400" dirty="0" err="1"/>
              <a:t>qualsiasi</a:t>
            </a:r>
            <a:r>
              <a:rPr lang="en-US" sz="3400" dirty="0"/>
              <a:t> </a:t>
            </a:r>
            <a:r>
              <a:rPr lang="en-US" sz="3400" dirty="0" err="1"/>
              <a:t>altra</a:t>
            </a:r>
            <a:r>
              <a:rPr lang="en-US" sz="3400" dirty="0"/>
              <a:t> </a:t>
            </a:r>
            <a:r>
              <a:rPr lang="en-US" sz="3400" dirty="0" err="1"/>
              <a:t>condizione</a:t>
            </a:r>
            <a:r>
              <a:rPr lang="en-US" sz="3400" dirty="0"/>
              <a:t> del </a:t>
            </a:r>
            <a:r>
              <a:rPr lang="en-US" sz="3400" dirty="0" err="1"/>
              <a:t>fanciullo</a:t>
            </a:r>
            <a:r>
              <a:rPr lang="en-US" sz="3400" dirty="0"/>
              <a:t> o del </a:t>
            </a:r>
            <a:r>
              <a:rPr lang="en-US" sz="3400" dirty="0" err="1"/>
              <a:t>suo</a:t>
            </a:r>
            <a:r>
              <a:rPr lang="en-US" sz="3400" dirty="0"/>
              <a:t> </a:t>
            </a:r>
            <a:r>
              <a:rPr lang="en-US" sz="3400" dirty="0" err="1"/>
              <a:t>genitore</a:t>
            </a:r>
            <a:r>
              <a:rPr lang="en-US" sz="3400" dirty="0"/>
              <a:t> o </a:t>
            </a:r>
            <a:r>
              <a:rPr lang="en-US" sz="3400" dirty="0" err="1"/>
              <a:t>tutore</a:t>
            </a:r>
            <a:r>
              <a:rPr lang="en-US" sz="3400" dirty="0"/>
              <a:t> </a:t>
            </a:r>
            <a:r>
              <a:rPr lang="en-US" sz="3400" dirty="0" err="1"/>
              <a:t>legale</a:t>
            </a:r>
            <a:r>
              <a:rPr lang="en-US" sz="3400" dirty="0"/>
              <a:t>.</a:t>
            </a:r>
            <a:endParaRPr lang="it-IT" sz="44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Convenzione sui diritti del fanciullo</a:t>
            </a:r>
          </a:p>
          <a:p>
            <a:pPr algn="ctr">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2, par. 1</a:t>
            </a:r>
          </a:p>
        </p:txBody>
      </p:sp>
    </p:spTree>
    <p:extLst>
      <p:ext uri="{BB962C8B-B14F-4D97-AF65-F5344CB8AC3E}">
        <p14:creationId xmlns:p14="http://schemas.microsoft.com/office/powerpoint/2010/main" val="319074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lnSpcReduction="10000"/>
          </a:bodyPr>
          <a:lstStyle/>
          <a:p>
            <a:pPr marL="0" indent="0" algn="just">
              <a:buNone/>
            </a:pPr>
            <a:endParaRPr lang="en-US" sz="3400" dirty="0"/>
          </a:p>
          <a:p>
            <a:pPr marL="0" indent="0" algn="just">
              <a:buNone/>
            </a:pPr>
            <a:r>
              <a:rPr lang="en-US" sz="3400" dirty="0" err="1"/>
              <a:t>Ciascuno</a:t>
            </a:r>
            <a:r>
              <a:rPr lang="en-US" sz="3400" dirty="0"/>
              <a:t> </a:t>
            </a:r>
            <a:r>
              <a:rPr lang="en-US" sz="3400" dirty="0" err="1"/>
              <a:t>degli</a:t>
            </a:r>
            <a:r>
              <a:rPr lang="en-US" sz="3400" dirty="0"/>
              <a:t> </a:t>
            </a:r>
            <a:r>
              <a:rPr lang="en-US" sz="3400" dirty="0" err="1"/>
              <a:t>Stati</a:t>
            </a:r>
            <a:r>
              <a:rPr lang="en-US" sz="3400" dirty="0"/>
              <a:t> </a:t>
            </a:r>
            <a:r>
              <a:rPr lang="en-US" sz="3400" dirty="0" err="1"/>
              <a:t>Parti</a:t>
            </a:r>
            <a:r>
              <a:rPr lang="en-US" sz="3400" dirty="0"/>
              <a:t> del </a:t>
            </a:r>
            <a:r>
              <a:rPr lang="en-US" sz="3400" dirty="0" err="1"/>
              <a:t>presente</a:t>
            </a:r>
            <a:r>
              <a:rPr lang="en-US" sz="3400" dirty="0"/>
              <a:t> </a:t>
            </a:r>
            <a:r>
              <a:rPr lang="en-US" sz="3400" dirty="0" err="1"/>
              <a:t>Patto</a:t>
            </a:r>
            <a:r>
              <a:rPr lang="en-US" sz="3400" dirty="0"/>
              <a:t> </a:t>
            </a:r>
            <a:r>
              <a:rPr lang="en-US" sz="3400" dirty="0" err="1"/>
              <a:t>si</a:t>
            </a:r>
            <a:r>
              <a:rPr lang="en-US" sz="3400" dirty="0"/>
              <a:t> </a:t>
            </a:r>
            <a:r>
              <a:rPr lang="en-US" sz="3400" dirty="0" err="1"/>
              <a:t>impegna</a:t>
            </a:r>
            <a:r>
              <a:rPr lang="en-US" sz="3400" dirty="0"/>
              <a:t> a </a:t>
            </a:r>
            <a:r>
              <a:rPr lang="en-US" sz="3400" dirty="0" err="1"/>
              <a:t>rispettare</a:t>
            </a:r>
            <a:r>
              <a:rPr lang="en-US" sz="3400" dirty="0"/>
              <a:t> ed a </a:t>
            </a:r>
            <a:r>
              <a:rPr lang="en-US" sz="3400" dirty="0" err="1"/>
              <a:t>garantire</a:t>
            </a:r>
            <a:r>
              <a:rPr lang="en-US" sz="3400" dirty="0"/>
              <a:t> a </a:t>
            </a:r>
            <a:r>
              <a:rPr lang="en-US" sz="3400" b="1" dirty="0"/>
              <a:t>tutti </a:t>
            </a:r>
            <a:r>
              <a:rPr lang="en-US" sz="3400" b="1" dirty="0" err="1"/>
              <a:t>gli</a:t>
            </a:r>
            <a:r>
              <a:rPr lang="en-US" sz="3400" b="1" dirty="0"/>
              <a:t> </a:t>
            </a:r>
            <a:r>
              <a:rPr lang="en-US" sz="3400" b="1" dirty="0" err="1"/>
              <a:t>individui</a:t>
            </a:r>
            <a:r>
              <a:rPr lang="en-US" sz="3400" b="1" dirty="0"/>
              <a:t> </a:t>
            </a:r>
            <a:r>
              <a:rPr lang="en-US" sz="3400" b="1" dirty="0" err="1"/>
              <a:t>che</a:t>
            </a:r>
            <a:r>
              <a:rPr lang="en-US" sz="3400" b="1" dirty="0"/>
              <a:t> </a:t>
            </a:r>
            <a:r>
              <a:rPr lang="en-US" sz="3400" b="1" dirty="0" err="1"/>
              <a:t>si</a:t>
            </a:r>
            <a:r>
              <a:rPr lang="en-US" sz="3400" b="1" dirty="0"/>
              <a:t> </a:t>
            </a:r>
            <a:r>
              <a:rPr lang="en-US" sz="3400" b="1" dirty="0" err="1"/>
              <a:t>trovino</a:t>
            </a:r>
            <a:r>
              <a:rPr lang="en-US" sz="3400" b="1" dirty="0"/>
              <a:t> </a:t>
            </a:r>
            <a:r>
              <a:rPr lang="en-US" sz="3400" b="1" dirty="0" err="1"/>
              <a:t>sul</a:t>
            </a:r>
            <a:r>
              <a:rPr lang="en-US" sz="3400" b="1" dirty="0"/>
              <a:t> </a:t>
            </a:r>
            <a:r>
              <a:rPr lang="en-US" sz="3400" b="1" dirty="0" err="1"/>
              <a:t>suo</a:t>
            </a:r>
            <a:r>
              <a:rPr lang="en-US" sz="3400" b="1" dirty="0"/>
              <a:t> </a:t>
            </a:r>
            <a:r>
              <a:rPr lang="en-US" sz="3400" b="1" dirty="0" err="1"/>
              <a:t>territorio</a:t>
            </a:r>
            <a:r>
              <a:rPr lang="en-US" sz="3400" b="1" dirty="0"/>
              <a:t> e </a:t>
            </a:r>
            <a:r>
              <a:rPr lang="en-US" sz="3400" b="1" dirty="0" err="1"/>
              <a:t>siano</a:t>
            </a:r>
            <a:r>
              <a:rPr lang="en-US" sz="3400" b="1" dirty="0"/>
              <a:t> </a:t>
            </a:r>
            <a:r>
              <a:rPr lang="en-US" sz="3400" b="1" dirty="0" err="1"/>
              <a:t>sottoposti</a:t>
            </a:r>
            <a:r>
              <a:rPr lang="en-US" sz="3400" b="1" dirty="0"/>
              <a:t> </a:t>
            </a:r>
            <a:r>
              <a:rPr lang="en-US" sz="3400" b="1" dirty="0" err="1"/>
              <a:t>alla</a:t>
            </a:r>
            <a:r>
              <a:rPr lang="en-US" sz="3400" b="1" dirty="0"/>
              <a:t> </a:t>
            </a:r>
            <a:r>
              <a:rPr lang="en-US" sz="3400" b="1" dirty="0" err="1"/>
              <a:t>sua</a:t>
            </a:r>
            <a:r>
              <a:rPr lang="en-US" sz="3400" b="1" dirty="0"/>
              <a:t> </a:t>
            </a:r>
            <a:r>
              <a:rPr lang="en-US" sz="3400" b="1" dirty="0" err="1"/>
              <a:t>giurisdizione</a:t>
            </a:r>
            <a:r>
              <a:rPr lang="en-US" sz="3400" b="1" dirty="0"/>
              <a:t> </a:t>
            </a:r>
            <a:r>
              <a:rPr lang="en-US" sz="3400" dirty="0" err="1"/>
              <a:t>i</a:t>
            </a:r>
            <a:r>
              <a:rPr lang="en-US" sz="3400" dirty="0"/>
              <a:t> </a:t>
            </a:r>
            <a:r>
              <a:rPr lang="en-US" sz="3400" dirty="0" err="1"/>
              <a:t>diritti</a:t>
            </a:r>
            <a:r>
              <a:rPr lang="en-US" sz="3400" dirty="0"/>
              <a:t> </a:t>
            </a:r>
            <a:r>
              <a:rPr lang="en-US" sz="3400" dirty="0" err="1"/>
              <a:t>riconosciuti</a:t>
            </a:r>
            <a:r>
              <a:rPr lang="en-US" sz="3400" dirty="0"/>
              <a:t> </a:t>
            </a:r>
            <a:r>
              <a:rPr lang="en-US" sz="3400" dirty="0" err="1"/>
              <a:t>nel</a:t>
            </a:r>
            <a:r>
              <a:rPr lang="en-US" sz="3400" dirty="0"/>
              <a:t> </a:t>
            </a:r>
            <a:r>
              <a:rPr lang="en-US" sz="3400" dirty="0" err="1"/>
              <a:t>presente</a:t>
            </a:r>
            <a:r>
              <a:rPr lang="en-US" sz="3400" dirty="0"/>
              <a:t> </a:t>
            </a:r>
            <a:r>
              <a:rPr lang="en-US" sz="3400" dirty="0" err="1"/>
              <a:t>Patto</a:t>
            </a:r>
            <a:r>
              <a:rPr lang="en-US" sz="3400" dirty="0"/>
              <a:t>, senza </a:t>
            </a:r>
            <a:r>
              <a:rPr lang="en-US" sz="3400" dirty="0" err="1"/>
              <a:t>distinzione</a:t>
            </a:r>
            <a:r>
              <a:rPr lang="en-US" sz="3400" dirty="0"/>
              <a:t> alcuna, </a:t>
            </a:r>
            <a:r>
              <a:rPr lang="en-US" sz="3400" dirty="0" err="1"/>
              <a:t>sia</a:t>
            </a:r>
            <a:r>
              <a:rPr lang="en-US" sz="3400" dirty="0"/>
              <a:t> </a:t>
            </a:r>
            <a:r>
              <a:rPr lang="en-US" sz="3400" dirty="0" err="1"/>
              <a:t>essa</a:t>
            </a:r>
            <a:r>
              <a:rPr lang="en-US" sz="3400" dirty="0"/>
              <a:t> </a:t>
            </a:r>
            <a:r>
              <a:rPr lang="en-US" sz="3400" dirty="0" err="1"/>
              <a:t>fondata</a:t>
            </a:r>
            <a:r>
              <a:rPr lang="en-US" sz="3400" dirty="0"/>
              <a:t> </a:t>
            </a:r>
            <a:r>
              <a:rPr lang="en-US" sz="3400" dirty="0" err="1"/>
              <a:t>sulla</a:t>
            </a:r>
            <a:r>
              <a:rPr lang="en-US" sz="3400" dirty="0"/>
              <a:t> </a:t>
            </a:r>
            <a:r>
              <a:rPr lang="en-US" sz="3400" dirty="0" err="1"/>
              <a:t>razza</a:t>
            </a:r>
            <a:r>
              <a:rPr lang="en-US" sz="3400" dirty="0"/>
              <a:t>, il </a:t>
            </a:r>
            <a:r>
              <a:rPr lang="en-US" sz="3400" dirty="0" err="1"/>
              <a:t>colore</a:t>
            </a:r>
            <a:r>
              <a:rPr lang="en-US" sz="3400" dirty="0"/>
              <a:t>, il </a:t>
            </a:r>
            <a:r>
              <a:rPr lang="en-US" sz="3400" dirty="0" err="1"/>
              <a:t>sesso</a:t>
            </a:r>
            <a:r>
              <a:rPr lang="en-US" sz="3400" dirty="0"/>
              <a:t>, la lingua, la </a:t>
            </a:r>
            <a:r>
              <a:rPr lang="en-US" sz="3400" dirty="0" err="1"/>
              <a:t>religione</a:t>
            </a:r>
            <a:r>
              <a:rPr lang="en-US" sz="3400" dirty="0"/>
              <a:t>, </a:t>
            </a:r>
            <a:r>
              <a:rPr lang="en-US" sz="3400" dirty="0" err="1"/>
              <a:t>l’opinione</a:t>
            </a:r>
            <a:r>
              <a:rPr lang="en-US" sz="3400" dirty="0"/>
              <a:t> </a:t>
            </a:r>
            <a:r>
              <a:rPr lang="en-US" sz="3400" dirty="0" err="1"/>
              <a:t>politica</a:t>
            </a:r>
            <a:r>
              <a:rPr lang="en-US" sz="3400" dirty="0"/>
              <a:t> o </a:t>
            </a:r>
            <a:r>
              <a:rPr lang="en-US" sz="3400" dirty="0" err="1"/>
              <a:t>qualsiasi</a:t>
            </a:r>
            <a:r>
              <a:rPr lang="en-US" sz="3400" dirty="0"/>
              <a:t> </a:t>
            </a:r>
            <a:r>
              <a:rPr lang="en-US" sz="3400" dirty="0" err="1"/>
              <a:t>altra</a:t>
            </a:r>
            <a:r>
              <a:rPr lang="en-US" sz="3400" dirty="0"/>
              <a:t> </a:t>
            </a:r>
            <a:r>
              <a:rPr lang="en-US" sz="3400" dirty="0" err="1"/>
              <a:t>opinione</a:t>
            </a:r>
            <a:r>
              <a:rPr lang="en-US" sz="3400" dirty="0"/>
              <a:t>, </a:t>
            </a:r>
            <a:r>
              <a:rPr lang="en-US" sz="3400" dirty="0" err="1"/>
              <a:t>l’origine</a:t>
            </a:r>
            <a:r>
              <a:rPr lang="en-US" sz="3400" dirty="0"/>
              <a:t> </a:t>
            </a:r>
            <a:r>
              <a:rPr lang="en-US" sz="3400" dirty="0" err="1"/>
              <a:t>nazionale</a:t>
            </a:r>
            <a:r>
              <a:rPr lang="en-US" sz="3400" dirty="0"/>
              <a:t> o </a:t>
            </a:r>
            <a:r>
              <a:rPr lang="en-US" sz="3400" dirty="0" err="1"/>
              <a:t>sociale</a:t>
            </a:r>
            <a:r>
              <a:rPr lang="en-US" sz="3400" dirty="0"/>
              <a:t>, la </a:t>
            </a:r>
            <a:r>
              <a:rPr lang="en-US" sz="3400" dirty="0" err="1"/>
              <a:t>condizione</a:t>
            </a:r>
            <a:r>
              <a:rPr lang="en-US" sz="3400" dirty="0"/>
              <a:t> </a:t>
            </a:r>
            <a:r>
              <a:rPr lang="en-US" sz="3400" dirty="0" err="1"/>
              <a:t>economica</a:t>
            </a:r>
            <a:r>
              <a:rPr lang="en-US" sz="3400" dirty="0"/>
              <a:t>, la </a:t>
            </a:r>
            <a:r>
              <a:rPr lang="en-US" sz="3400" dirty="0" err="1"/>
              <a:t>nascita</a:t>
            </a:r>
            <a:r>
              <a:rPr lang="en-US" sz="3400" dirty="0"/>
              <a:t> o </a:t>
            </a:r>
            <a:r>
              <a:rPr lang="en-US" sz="3400" dirty="0" err="1"/>
              <a:t>qualsiasi</a:t>
            </a:r>
            <a:r>
              <a:rPr lang="en-US" sz="3400" dirty="0"/>
              <a:t> </a:t>
            </a:r>
            <a:r>
              <a:rPr lang="en-US" sz="3400" dirty="0" err="1"/>
              <a:t>altra</a:t>
            </a:r>
            <a:r>
              <a:rPr lang="en-US" sz="3400" dirty="0"/>
              <a:t> </a:t>
            </a:r>
            <a:r>
              <a:rPr lang="en-US" sz="3400" dirty="0" err="1"/>
              <a:t>condizione</a:t>
            </a:r>
            <a:r>
              <a:rPr lang="en-US" sz="3400" dirty="0"/>
              <a:t>.</a:t>
            </a:r>
            <a:endParaRPr lang="it-IT" sz="44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Patto sui diritti civili e politici</a:t>
            </a:r>
          </a:p>
          <a:p>
            <a:pPr algn="ctr">
              <a:defRPr/>
            </a:pPr>
            <a:r>
              <a:rPr kumimoji="0" lang="it-IT" sz="4000" b="0" i="0" u="none" strike="noStrike" kern="1200" cap="none" spc="0" normalizeH="0" baseline="0" noProof="0" dirty="0">
                <a:ln>
                  <a:noFill/>
                </a:ln>
                <a:solidFill>
                  <a:prstClr val="black"/>
                </a:solidFill>
                <a:effectLst/>
                <a:uLnTx/>
                <a:uFillTx/>
                <a:latin typeface="Calibri" panose="020F0502020204030204"/>
                <a:ea typeface="+mn-ea"/>
                <a:cs typeface="+mn-cs"/>
              </a:rPr>
              <a:t>Articolo 2, par. 4</a:t>
            </a:r>
          </a:p>
        </p:txBody>
      </p:sp>
    </p:spTree>
    <p:extLst>
      <p:ext uri="{BB962C8B-B14F-4D97-AF65-F5344CB8AC3E}">
        <p14:creationId xmlns:p14="http://schemas.microsoft.com/office/powerpoint/2010/main" val="32126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0000" lnSpcReduction="20000"/>
          </a:bodyPr>
          <a:lstStyle/>
          <a:p>
            <a:pPr marL="0" indent="0" algn="just">
              <a:buNone/>
            </a:pPr>
            <a:endParaRPr lang="en-US" sz="3400" dirty="0"/>
          </a:p>
          <a:p>
            <a:pPr marL="0" indent="0" algn="just">
              <a:buNone/>
            </a:pPr>
            <a:r>
              <a:rPr lang="en-US" sz="5100" dirty="0" err="1"/>
              <a:t>Gli</a:t>
            </a:r>
            <a:r>
              <a:rPr lang="en-US" sz="5100" dirty="0"/>
              <a:t> </a:t>
            </a:r>
            <a:r>
              <a:rPr lang="en-US" sz="5100" dirty="0" err="1"/>
              <a:t>Stati</a:t>
            </a:r>
            <a:r>
              <a:rPr lang="en-US" sz="5100" dirty="0"/>
              <a:t> </a:t>
            </a:r>
            <a:r>
              <a:rPr lang="en-US" sz="5100" dirty="0" err="1"/>
              <a:t>Parte</a:t>
            </a:r>
            <a:r>
              <a:rPr lang="en-US" sz="5100" dirty="0"/>
              <a:t> </a:t>
            </a:r>
            <a:r>
              <a:rPr lang="en-US" sz="5100" dirty="0" err="1"/>
              <a:t>sono</a:t>
            </a:r>
            <a:r>
              <a:rPr lang="en-US" sz="5100" dirty="0"/>
              <a:t> tenuti, ai sensi </a:t>
            </a:r>
            <a:r>
              <a:rPr lang="en-US" sz="5100" dirty="0" err="1"/>
              <a:t>dell’articolo</a:t>
            </a:r>
            <a:r>
              <a:rPr lang="en-US" sz="5100" dirty="0"/>
              <a:t> 2, </a:t>
            </a:r>
            <a:r>
              <a:rPr lang="en-US" sz="5100" dirty="0" err="1"/>
              <a:t>paragrafo</a:t>
            </a:r>
            <a:r>
              <a:rPr lang="en-US" sz="5100" dirty="0"/>
              <a:t> 1, a </a:t>
            </a:r>
            <a:r>
              <a:rPr lang="en-US" sz="5100" dirty="0" err="1"/>
              <a:t>rispettare</a:t>
            </a:r>
            <a:r>
              <a:rPr lang="en-US" sz="5100" dirty="0"/>
              <a:t> e </a:t>
            </a:r>
            <a:r>
              <a:rPr lang="en-US" sz="5100" dirty="0" err="1"/>
              <a:t>garantire</a:t>
            </a:r>
            <a:r>
              <a:rPr lang="en-US" sz="5100" dirty="0"/>
              <a:t> </a:t>
            </a:r>
            <a:r>
              <a:rPr lang="en-US" sz="5100" dirty="0" err="1"/>
              <a:t>i</a:t>
            </a:r>
            <a:r>
              <a:rPr lang="en-US" sz="5100" dirty="0"/>
              <a:t> </a:t>
            </a:r>
            <a:r>
              <a:rPr lang="en-US" sz="5100" dirty="0" err="1"/>
              <a:t>diritti</a:t>
            </a:r>
            <a:r>
              <a:rPr lang="en-US" sz="5100" dirty="0"/>
              <a:t> del </a:t>
            </a:r>
            <a:r>
              <a:rPr lang="en-US" sz="5100" dirty="0" err="1"/>
              <a:t>Patto</a:t>
            </a:r>
            <a:r>
              <a:rPr lang="en-US" sz="5100" dirty="0"/>
              <a:t> </a:t>
            </a:r>
            <a:r>
              <a:rPr lang="en-US" sz="5100" dirty="0" err="1"/>
              <a:t>nei</a:t>
            </a:r>
            <a:r>
              <a:rPr lang="en-US" sz="5100" dirty="0"/>
              <a:t> </a:t>
            </a:r>
            <a:r>
              <a:rPr lang="en-US" sz="5100" dirty="0" err="1"/>
              <a:t>confronti</a:t>
            </a:r>
            <a:r>
              <a:rPr lang="en-US" sz="5100" dirty="0"/>
              <a:t> di </a:t>
            </a:r>
            <a:r>
              <a:rPr lang="en-US" sz="5100" dirty="0" err="1"/>
              <a:t>tutte</a:t>
            </a:r>
            <a:r>
              <a:rPr lang="en-US" sz="5100" dirty="0"/>
              <a:t> le </a:t>
            </a:r>
            <a:r>
              <a:rPr lang="en-US" sz="5100" dirty="0" err="1"/>
              <a:t>persone</a:t>
            </a:r>
            <a:r>
              <a:rPr lang="en-US" sz="5100" dirty="0"/>
              <a:t> </a:t>
            </a:r>
            <a:r>
              <a:rPr lang="en-US" sz="5100" dirty="0" err="1"/>
              <a:t>che</a:t>
            </a:r>
            <a:r>
              <a:rPr lang="en-US" sz="5100" dirty="0"/>
              <a:t> </a:t>
            </a:r>
            <a:r>
              <a:rPr lang="en-US" sz="5100" dirty="0" err="1"/>
              <a:t>possono</a:t>
            </a:r>
            <a:r>
              <a:rPr lang="en-US" sz="5100" dirty="0"/>
              <a:t> </a:t>
            </a:r>
            <a:r>
              <a:rPr lang="en-US" sz="5100" dirty="0" err="1"/>
              <a:t>trovarsi</a:t>
            </a:r>
            <a:r>
              <a:rPr lang="en-US" sz="5100" dirty="0"/>
              <a:t> </a:t>
            </a:r>
            <a:r>
              <a:rPr lang="en-US" sz="5100" dirty="0" err="1"/>
              <a:t>nel</a:t>
            </a:r>
            <a:r>
              <a:rPr lang="en-US" sz="5100" dirty="0"/>
              <a:t> </a:t>
            </a:r>
            <a:r>
              <a:rPr lang="en-US" sz="5100" dirty="0" err="1"/>
              <a:t>loro</a:t>
            </a:r>
            <a:r>
              <a:rPr lang="en-US" sz="5100" dirty="0"/>
              <a:t> </a:t>
            </a:r>
            <a:r>
              <a:rPr lang="en-US" sz="5100" dirty="0" err="1"/>
              <a:t>territorio</a:t>
            </a:r>
            <a:r>
              <a:rPr lang="en-US" sz="5100" dirty="0"/>
              <a:t> e di </a:t>
            </a:r>
            <a:r>
              <a:rPr lang="en-US" sz="5100" dirty="0" err="1"/>
              <a:t>tutte</a:t>
            </a:r>
            <a:r>
              <a:rPr lang="en-US" sz="5100" dirty="0"/>
              <a:t> le </a:t>
            </a:r>
            <a:r>
              <a:rPr lang="en-US" sz="5100" dirty="0" err="1"/>
              <a:t>persone</a:t>
            </a:r>
            <a:r>
              <a:rPr lang="en-US" sz="5100" dirty="0"/>
              <a:t> </a:t>
            </a:r>
            <a:r>
              <a:rPr lang="en-US" sz="5100" dirty="0" err="1"/>
              <a:t>soggette</a:t>
            </a:r>
            <a:r>
              <a:rPr lang="en-US" sz="5100" dirty="0"/>
              <a:t> </a:t>
            </a:r>
            <a:r>
              <a:rPr lang="en-US" sz="5100" dirty="0" err="1"/>
              <a:t>alla</a:t>
            </a:r>
            <a:r>
              <a:rPr lang="en-US" sz="5100" dirty="0"/>
              <a:t> </a:t>
            </a:r>
            <a:r>
              <a:rPr lang="en-US" sz="5100" dirty="0" err="1"/>
              <a:t>loro</a:t>
            </a:r>
            <a:r>
              <a:rPr lang="en-US" sz="5100" dirty="0"/>
              <a:t> </a:t>
            </a:r>
            <a:r>
              <a:rPr lang="en-US" sz="5100" dirty="0" err="1"/>
              <a:t>giurisdizione</a:t>
            </a:r>
            <a:r>
              <a:rPr lang="en-US" sz="5100" dirty="0"/>
              <a:t>. </a:t>
            </a:r>
            <a:r>
              <a:rPr lang="en-US" sz="5100" dirty="0" err="1"/>
              <a:t>Ciò</a:t>
            </a:r>
            <a:r>
              <a:rPr lang="en-US" sz="5100" dirty="0"/>
              <a:t> </a:t>
            </a:r>
            <a:r>
              <a:rPr lang="en-US" sz="5100" dirty="0" err="1"/>
              <a:t>significa</a:t>
            </a:r>
            <a:r>
              <a:rPr lang="en-US" sz="5100" dirty="0"/>
              <a:t> </a:t>
            </a:r>
            <a:r>
              <a:rPr lang="en-US" sz="5100" dirty="0" err="1"/>
              <a:t>che</a:t>
            </a:r>
            <a:r>
              <a:rPr lang="en-US" sz="5100" dirty="0"/>
              <a:t> uno </a:t>
            </a:r>
            <a:r>
              <a:rPr lang="en-US" sz="5100" dirty="0" err="1"/>
              <a:t>Stato</a:t>
            </a:r>
            <a:r>
              <a:rPr lang="en-US" sz="5100" dirty="0"/>
              <a:t> </a:t>
            </a:r>
            <a:r>
              <a:rPr lang="en-US" sz="5100" dirty="0" err="1"/>
              <a:t>Parte</a:t>
            </a:r>
            <a:r>
              <a:rPr lang="en-US" sz="5100" dirty="0"/>
              <a:t> </a:t>
            </a:r>
            <a:r>
              <a:rPr lang="en-US" sz="5100" dirty="0" err="1"/>
              <a:t>deve</a:t>
            </a:r>
            <a:r>
              <a:rPr lang="en-US" sz="5100" dirty="0"/>
              <a:t> </a:t>
            </a:r>
            <a:r>
              <a:rPr lang="en-US" sz="5100" dirty="0" err="1"/>
              <a:t>rispettare</a:t>
            </a:r>
            <a:r>
              <a:rPr lang="en-US" sz="5100" dirty="0"/>
              <a:t> e </a:t>
            </a:r>
            <a:r>
              <a:rPr lang="en-US" sz="5100" dirty="0" err="1"/>
              <a:t>garantire</a:t>
            </a:r>
            <a:r>
              <a:rPr lang="en-US" sz="5100" dirty="0"/>
              <a:t> </a:t>
            </a:r>
            <a:r>
              <a:rPr lang="en-US" sz="5100" dirty="0" err="1"/>
              <a:t>i</a:t>
            </a:r>
            <a:r>
              <a:rPr lang="en-US" sz="5100" dirty="0"/>
              <a:t> </a:t>
            </a:r>
            <a:r>
              <a:rPr lang="en-US" sz="5100" dirty="0" err="1"/>
              <a:t>diritti</a:t>
            </a:r>
            <a:r>
              <a:rPr lang="en-US" sz="5100" dirty="0"/>
              <a:t> </a:t>
            </a:r>
            <a:r>
              <a:rPr lang="en-US" sz="5100" dirty="0" err="1"/>
              <a:t>stabiliti</a:t>
            </a:r>
            <a:r>
              <a:rPr lang="en-US" sz="5100" dirty="0"/>
              <a:t> </a:t>
            </a:r>
            <a:r>
              <a:rPr lang="en-US" sz="5100" dirty="0" err="1"/>
              <a:t>nel</a:t>
            </a:r>
            <a:r>
              <a:rPr lang="en-US" sz="5100" dirty="0"/>
              <a:t> </a:t>
            </a:r>
            <a:r>
              <a:rPr lang="en-US" sz="5100" dirty="0" err="1"/>
              <a:t>Patto</a:t>
            </a:r>
            <a:r>
              <a:rPr lang="en-US" sz="5100" dirty="0"/>
              <a:t> verso </a:t>
            </a:r>
            <a:r>
              <a:rPr lang="en-US" sz="5100" dirty="0" err="1"/>
              <a:t>chiunque</a:t>
            </a:r>
            <a:r>
              <a:rPr lang="en-US" sz="5100" dirty="0"/>
              <a:t> </a:t>
            </a:r>
            <a:r>
              <a:rPr lang="en-US" sz="5100" dirty="0" err="1"/>
              <a:t>si</a:t>
            </a:r>
            <a:r>
              <a:rPr lang="en-US" sz="5100" dirty="0"/>
              <a:t> </a:t>
            </a:r>
            <a:r>
              <a:rPr lang="en-US" sz="5100" dirty="0" err="1"/>
              <a:t>trovi</a:t>
            </a:r>
            <a:r>
              <a:rPr lang="en-US" sz="5100" dirty="0"/>
              <a:t> </a:t>
            </a:r>
            <a:r>
              <a:rPr lang="en-US" sz="5100" dirty="0" err="1"/>
              <a:t>nel</a:t>
            </a:r>
            <a:r>
              <a:rPr lang="en-US" sz="5100" dirty="0"/>
              <a:t> </a:t>
            </a:r>
            <a:r>
              <a:rPr lang="en-US" sz="5100" dirty="0" err="1"/>
              <a:t>potere</a:t>
            </a:r>
            <a:r>
              <a:rPr lang="en-US" sz="5100" dirty="0"/>
              <a:t> o </a:t>
            </a:r>
            <a:r>
              <a:rPr lang="en-US" sz="5100" dirty="0" err="1"/>
              <a:t>nel</a:t>
            </a:r>
            <a:r>
              <a:rPr lang="en-US" sz="5100" dirty="0"/>
              <a:t> </a:t>
            </a:r>
            <a:r>
              <a:rPr lang="en-US" sz="5100" dirty="0" err="1"/>
              <a:t>controllo</a:t>
            </a:r>
            <a:r>
              <a:rPr lang="en-US" sz="5100" dirty="0"/>
              <a:t> </a:t>
            </a:r>
            <a:r>
              <a:rPr lang="en-US" sz="5100" dirty="0" err="1"/>
              <a:t>effettivo</a:t>
            </a:r>
            <a:r>
              <a:rPr lang="en-US" sz="5100" dirty="0"/>
              <a:t> di tale </a:t>
            </a:r>
            <a:r>
              <a:rPr lang="en-US" sz="5100" dirty="0" err="1"/>
              <a:t>Stato</a:t>
            </a:r>
            <a:r>
              <a:rPr lang="en-US" sz="5100" dirty="0"/>
              <a:t> </a:t>
            </a:r>
            <a:r>
              <a:rPr lang="en-US" sz="5100" dirty="0" err="1"/>
              <a:t>Parte</a:t>
            </a:r>
            <a:r>
              <a:rPr lang="en-US" sz="5100" dirty="0"/>
              <a:t>, </a:t>
            </a:r>
            <a:r>
              <a:rPr lang="en-US" sz="5100" b="1" dirty="0" err="1"/>
              <a:t>anche</a:t>
            </a:r>
            <a:r>
              <a:rPr lang="en-US" sz="5100" b="1" dirty="0"/>
              <a:t> se non </a:t>
            </a:r>
            <a:r>
              <a:rPr lang="en-US" sz="5100" b="1" dirty="0" err="1"/>
              <a:t>si</a:t>
            </a:r>
            <a:r>
              <a:rPr lang="en-US" sz="5100" b="1" dirty="0"/>
              <a:t> </a:t>
            </a:r>
            <a:r>
              <a:rPr lang="en-US" sz="5100" b="1" dirty="0" err="1"/>
              <a:t>trova</a:t>
            </a:r>
            <a:r>
              <a:rPr lang="en-US" sz="5100" b="1" dirty="0"/>
              <a:t> </a:t>
            </a:r>
            <a:r>
              <a:rPr lang="en-US" sz="5100" b="1" dirty="0" err="1"/>
              <a:t>nel</a:t>
            </a:r>
            <a:r>
              <a:rPr lang="en-US" sz="5100" b="1" dirty="0"/>
              <a:t> </a:t>
            </a:r>
            <a:r>
              <a:rPr lang="en-US" sz="5100" b="1" dirty="0" err="1"/>
              <a:t>territorio</a:t>
            </a:r>
            <a:r>
              <a:rPr lang="en-US" sz="5100" b="1" dirty="0"/>
              <a:t> </a:t>
            </a:r>
            <a:r>
              <a:rPr lang="en-US" sz="5100" b="1" dirty="0" err="1"/>
              <a:t>dello</a:t>
            </a:r>
            <a:r>
              <a:rPr lang="en-US" sz="5100" b="1" dirty="0"/>
              <a:t> </a:t>
            </a:r>
            <a:r>
              <a:rPr lang="en-US" sz="5100" b="1" dirty="0" err="1"/>
              <a:t>Stato</a:t>
            </a:r>
            <a:r>
              <a:rPr lang="en-US" sz="5100" b="1" dirty="0"/>
              <a:t> </a:t>
            </a:r>
            <a:r>
              <a:rPr lang="en-US" sz="5100" b="1" dirty="0" err="1"/>
              <a:t>Parte</a:t>
            </a:r>
            <a:r>
              <a:rPr lang="en-US" sz="5100" dirty="0"/>
              <a:t>.</a:t>
            </a:r>
            <a:endParaRPr lang="it-IT" sz="67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Human </a:t>
            </a:r>
            <a:r>
              <a:rPr lang="it-IT" sz="4000" dirty="0" err="1"/>
              <a:t>Rights</a:t>
            </a:r>
            <a:r>
              <a:rPr lang="it-IT" sz="4000" dirty="0"/>
              <a:t> Committee</a:t>
            </a:r>
          </a:p>
          <a:p>
            <a:pPr algn="ctr">
              <a:defRPr/>
            </a:pPr>
            <a:r>
              <a:rPr lang="it-IT" sz="4000" dirty="0"/>
              <a:t>General </a:t>
            </a:r>
            <a:r>
              <a:rPr lang="it-IT" sz="4000" dirty="0" err="1"/>
              <a:t>Comment</a:t>
            </a:r>
            <a:r>
              <a:rPr lang="it-IT" sz="4000" dirty="0"/>
              <a:t> N. 31</a:t>
            </a:r>
          </a:p>
        </p:txBody>
      </p:sp>
    </p:spTree>
    <p:extLst>
      <p:ext uri="{BB962C8B-B14F-4D97-AF65-F5344CB8AC3E}">
        <p14:creationId xmlns:p14="http://schemas.microsoft.com/office/powerpoint/2010/main" val="2069418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70000" lnSpcReduction="20000"/>
          </a:bodyPr>
          <a:lstStyle/>
          <a:p>
            <a:pPr marL="0" indent="0" algn="just">
              <a:buNone/>
            </a:pPr>
            <a:endParaRPr lang="en-US" sz="3400" dirty="0"/>
          </a:p>
          <a:p>
            <a:pPr marL="0" indent="0" algn="just">
              <a:buNone/>
            </a:pPr>
            <a:r>
              <a:rPr lang="en-US" sz="5700" dirty="0" err="1"/>
              <a:t>Questo</a:t>
            </a:r>
            <a:r>
              <a:rPr lang="en-US" sz="5700" dirty="0"/>
              <a:t> principio </a:t>
            </a:r>
            <a:r>
              <a:rPr lang="en-US" sz="5700" dirty="0" err="1"/>
              <a:t>si</a:t>
            </a:r>
            <a:r>
              <a:rPr lang="en-US" sz="5700" dirty="0"/>
              <a:t> </a:t>
            </a:r>
            <a:r>
              <a:rPr lang="en-US" sz="5700" dirty="0" err="1"/>
              <a:t>applica</a:t>
            </a:r>
            <a:r>
              <a:rPr lang="en-US" sz="5700" dirty="0"/>
              <a:t> </a:t>
            </a:r>
            <a:r>
              <a:rPr lang="en-US" sz="5700" dirty="0" err="1"/>
              <a:t>anche</a:t>
            </a:r>
            <a:r>
              <a:rPr lang="en-US" sz="5700" dirty="0"/>
              <a:t> a </a:t>
            </a:r>
            <a:r>
              <a:rPr lang="en-US" sz="5700" b="1" dirty="0" err="1"/>
              <a:t>coloro</a:t>
            </a:r>
            <a:r>
              <a:rPr lang="en-US" sz="5700" b="1" dirty="0"/>
              <a:t> </a:t>
            </a:r>
            <a:r>
              <a:rPr lang="en-US" sz="5700" b="1" dirty="0" err="1"/>
              <a:t>che</a:t>
            </a:r>
            <a:r>
              <a:rPr lang="en-US" sz="5700" b="1" dirty="0"/>
              <a:t> </a:t>
            </a:r>
            <a:r>
              <a:rPr lang="en-US" sz="5700" b="1" dirty="0" err="1"/>
              <a:t>sono</a:t>
            </a:r>
            <a:r>
              <a:rPr lang="en-US" sz="5700" b="1" dirty="0"/>
              <a:t> sotto il </a:t>
            </a:r>
            <a:r>
              <a:rPr lang="en-US" sz="5700" b="1" dirty="0" err="1"/>
              <a:t>potere</a:t>
            </a:r>
            <a:r>
              <a:rPr lang="en-US" sz="5700" b="1" dirty="0"/>
              <a:t> o il </a:t>
            </a:r>
            <a:r>
              <a:rPr lang="en-US" sz="5700" b="1" dirty="0" err="1"/>
              <a:t>controllo</a:t>
            </a:r>
            <a:r>
              <a:rPr lang="en-US" sz="5700" b="1" dirty="0"/>
              <a:t> </a:t>
            </a:r>
            <a:r>
              <a:rPr lang="en-US" sz="5700" b="1" dirty="0" err="1"/>
              <a:t>effettivo</a:t>
            </a:r>
            <a:r>
              <a:rPr lang="en-US" sz="5700" b="1" dirty="0"/>
              <a:t> </a:t>
            </a:r>
            <a:r>
              <a:rPr lang="en-US" sz="5700" b="1" dirty="0" err="1"/>
              <a:t>delle</a:t>
            </a:r>
            <a:r>
              <a:rPr lang="en-US" sz="5700" b="1" dirty="0"/>
              <a:t> </a:t>
            </a:r>
            <a:r>
              <a:rPr lang="en-US" sz="5700" b="1" dirty="0" err="1"/>
              <a:t>forze</a:t>
            </a:r>
            <a:r>
              <a:rPr lang="en-US" sz="5700" b="1" dirty="0"/>
              <a:t> di uno </a:t>
            </a:r>
            <a:r>
              <a:rPr lang="en-US" sz="5700" b="1" dirty="0" err="1"/>
              <a:t>Stato</a:t>
            </a:r>
            <a:r>
              <a:rPr lang="en-US" sz="5700" b="1" dirty="0"/>
              <a:t> </a:t>
            </a:r>
            <a:r>
              <a:rPr lang="en-US" sz="5700" b="1" dirty="0" err="1"/>
              <a:t>Parte</a:t>
            </a:r>
            <a:r>
              <a:rPr lang="en-US" sz="5700" b="1" dirty="0"/>
              <a:t> </a:t>
            </a:r>
            <a:r>
              <a:rPr lang="en-US" sz="5700" b="1" dirty="0" err="1"/>
              <a:t>che</a:t>
            </a:r>
            <a:r>
              <a:rPr lang="en-US" sz="5700" b="1" dirty="0"/>
              <a:t> </a:t>
            </a:r>
            <a:r>
              <a:rPr lang="en-US" sz="5700" b="1" dirty="0" err="1"/>
              <a:t>agiscono</a:t>
            </a:r>
            <a:r>
              <a:rPr lang="en-US" sz="5700" b="1" dirty="0"/>
              <a:t> al di </a:t>
            </a:r>
            <a:r>
              <a:rPr lang="en-US" sz="5700" b="1" dirty="0" err="1"/>
              <a:t>fuori</a:t>
            </a:r>
            <a:r>
              <a:rPr lang="en-US" sz="5700" b="1" dirty="0"/>
              <a:t> del </a:t>
            </a:r>
            <a:r>
              <a:rPr lang="en-US" sz="5700" b="1" dirty="0" err="1"/>
              <a:t>suo</a:t>
            </a:r>
            <a:r>
              <a:rPr lang="en-US" sz="5700" b="1" dirty="0"/>
              <a:t> </a:t>
            </a:r>
            <a:r>
              <a:rPr lang="en-US" sz="5700" b="1" dirty="0" err="1"/>
              <a:t>territorio</a:t>
            </a:r>
            <a:r>
              <a:rPr lang="en-US" sz="5700" dirty="0"/>
              <a:t>, </a:t>
            </a:r>
            <a:r>
              <a:rPr lang="en-US" sz="5700" dirty="0" err="1"/>
              <a:t>indipendentemente</a:t>
            </a:r>
            <a:r>
              <a:rPr lang="en-US" sz="5700" dirty="0"/>
              <a:t> </a:t>
            </a:r>
            <a:r>
              <a:rPr lang="en-US" sz="5700" dirty="0" err="1"/>
              <a:t>dalle</a:t>
            </a:r>
            <a:r>
              <a:rPr lang="en-US" sz="5700" dirty="0"/>
              <a:t> </a:t>
            </a:r>
            <a:r>
              <a:rPr lang="en-US" sz="5700" dirty="0" err="1"/>
              <a:t>circostanze</a:t>
            </a:r>
            <a:r>
              <a:rPr lang="en-US" sz="5700" dirty="0"/>
              <a:t> in cui tale </a:t>
            </a:r>
            <a:r>
              <a:rPr lang="en-US" sz="5700" dirty="0" err="1"/>
              <a:t>potere</a:t>
            </a:r>
            <a:r>
              <a:rPr lang="en-US" sz="5700" dirty="0"/>
              <a:t> o </a:t>
            </a:r>
            <a:r>
              <a:rPr lang="en-US" sz="5700" dirty="0" err="1"/>
              <a:t>controllo</a:t>
            </a:r>
            <a:r>
              <a:rPr lang="en-US" sz="5700" dirty="0"/>
              <a:t> </a:t>
            </a:r>
            <a:r>
              <a:rPr lang="en-US" sz="5700" dirty="0" err="1"/>
              <a:t>effettivo</a:t>
            </a:r>
            <a:r>
              <a:rPr lang="en-US" sz="5700" dirty="0"/>
              <a:t> </a:t>
            </a:r>
            <a:r>
              <a:rPr lang="en-US" sz="5700" dirty="0" err="1"/>
              <a:t>è</a:t>
            </a:r>
            <a:r>
              <a:rPr lang="en-US" sz="5700" dirty="0"/>
              <a:t> </a:t>
            </a:r>
            <a:r>
              <a:rPr lang="en-US" sz="5700" dirty="0" err="1"/>
              <a:t>stato</a:t>
            </a:r>
            <a:r>
              <a:rPr lang="en-US" sz="5700" dirty="0"/>
              <a:t> </a:t>
            </a:r>
            <a:r>
              <a:rPr lang="en-US" sz="5700" dirty="0" err="1"/>
              <a:t>ottenuto</a:t>
            </a:r>
            <a:r>
              <a:rPr lang="en-US" sz="5700" dirty="0"/>
              <a:t>, come le </a:t>
            </a:r>
            <a:r>
              <a:rPr lang="en-US" sz="5700" dirty="0" err="1"/>
              <a:t>forze</a:t>
            </a:r>
            <a:r>
              <a:rPr lang="en-US" sz="5700" dirty="0"/>
              <a:t> </a:t>
            </a:r>
            <a:r>
              <a:rPr lang="en-US" sz="5700" dirty="0" err="1"/>
              <a:t>che</a:t>
            </a:r>
            <a:r>
              <a:rPr lang="en-US" sz="5700" dirty="0"/>
              <a:t> </a:t>
            </a:r>
            <a:r>
              <a:rPr lang="en-US" sz="5700" dirty="0" err="1"/>
              <a:t>costituiscono</a:t>
            </a:r>
            <a:r>
              <a:rPr lang="en-US" sz="5700" dirty="0"/>
              <a:t> un </a:t>
            </a:r>
            <a:r>
              <a:rPr lang="en-US" sz="5700" dirty="0" err="1"/>
              <a:t>contingente</a:t>
            </a:r>
            <a:r>
              <a:rPr lang="en-US" sz="5700" dirty="0"/>
              <a:t> </a:t>
            </a:r>
            <a:r>
              <a:rPr lang="en-US" sz="5700" dirty="0" err="1"/>
              <a:t>nazionale</a:t>
            </a:r>
            <a:r>
              <a:rPr lang="en-US" sz="5700" dirty="0"/>
              <a:t> di uno </a:t>
            </a:r>
            <a:r>
              <a:rPr lang="en-US" sz="5700" dirty="0" err="1"/>
              <a:t>Stato</a:t>
            </a:r>
            <a:r>
              <a:rPr lang="en-US" sz="5700" dirty="0"/>
              <a:t> </a:t>
            </a:r>
            <a:r>
              <a:rPr lang="en-US" sz="5700" dirty="0" err="1"/>
              <a:t>Parte</a:t>
            </a:r>
            <a:r>
              <a:rPr lang="en-US" sz="5700" dirty="0"/>
              <a:t> </a:t>
            </a:r>
            <a:r>
              <a:rPr lang="en-US" sz="5700" dirty="0" err="1"/>
              <a:t>assegnato</a:t>
            </a:r>
            <a:r>
              <a:rPr lang="en-US" sz="5700" dirty="0"/>
              <a:t> a </a:t>
            </a:r>
            <a:r>
              <a:rPr lang="en-US" sz="5700" dirty="0" err="1"/>
              <a:t>un'operazione</a:t>
            </a:r>
            <a:r>
              <a:rPr lang="en-US" sz="5700" dirty="0"/>
              <a:t> </a:t>
            </a:r>
            <a:r>
              <a:rPr lang="en-US" sz="5700" dirty="0" err="1"/>
              <a:t>internazionale</a:t>
            </a:r>
            <a:r>
              <a:rPr lang="en-US" sz="5700" dirty="0"/>
              <a:t> di </a:t>
            </a:r>
            <a:r>
              <a:rPr lang="en-US" sz="5700" dirty="0" err="1"/>
              <a:t>mantenimento</a:t>
            </a:r>
            <a:r>
              <a:rPr lang="en-US" sz="5700" dirty="0"/>
              <a:t> o </a:t>
            </a:r>
            <a:r>
              <a:rPr lang="en-US" sz="5700" dirty="0" err="1"/>
              <a:t>imposizione</a:t>
            </a:r>
            <a:r>
              <a:rPr lang="en-US" sz="5700" dirty="0"/>
              <a:t> </a:t>
            </a:r>
            <a:r>
              <a:rPr lang="en-US" sz="5700" dirty="0" err="1"/>
              <a:t>della</a:t>
            </a:r>
            <a:r>
              <a:rPr lang="en-US" sz="5700" dirty="0"/>
              <a:t> pace.</a:t>
            </a:r>
            <a:endParaRPr lang="it-IT" sz="6900" dirty="0"/>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dirty="0"/>
              <a:t>Human </a:t>
            </a:r>
            <a:r>
              <a:rPr lang="it-IT" sz="4000" dirty="0" err="1"/>
              <a:t>Rights</a:t>
            </a:r>
            <a:r>
              <a:rPr lang="it-IT" sz="4000" dirty="0"/>
              <a:t> Committee</a:t>
            </a:r>
          </a:p>
          <a:p>
            <a:pPr algn="ctr">
              <a:defRPr/>
            </a:pPr>
            <a:r>
              <a:rPr lang="it-IT" sz="4000" dirty="0"/>
              <a:t>General </a:t>
            </a:r>
            <a:r>
              <a:rPr lang="it-IT" sz="4000" dirty="0" err="1"/>
              <a:t>Comment</a:t>
            </a:r>
            <a:r>
              <a:rPr lang="it-IT" sz="4000" dirty="0"/>
              <a:t> N. 31</a:t>
            </a:r>
          </a:p>
        </p:txBody>
      </p:sp>
    </p:spTree>
    <p:extLst>
      <p:ext uri="{BB962C8B-B14F-4D97-AF65-F5344CB8AC3E}">
        <p14:creationId xmlns:p14="http://schemas.microsoft.com/office/powerpoint/2010/main" val="116025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351338"/>
          </a:xfrm>
        </p:spPr>
        <p:txBody>
          <a:bodyPr vert="horz" lIns="91440" tIns="45720" rIns="91440" bIns="45720" rtlCol="0">
            <a:normAutofit fontScale="92500" lnSpcReduction="20000"/>
          </a:bodyPr>
          <a:lstStyle/>
          <a:p>
            <a:pPr marL="0" indent="0" algn="just">
              <a:buNone/>
            </a:pPr>
            <a:endParaRPr lang="it-IT" sz="2400" dirty="0"/>
          </a:p>
          <a:p>
            <a:pPr marL="0" indent="0" algn="just">
              <a:buNone/>
            </a:pPr>
            <a:r>
              <a:rPr lang="it-IT" sz="2400" dirty="0"/>
              <a:t>Per quanto riguarda il "significato ordinario" del termine pertinente di cui all’articolo 1 della Convenzione, la Corte è convinta che, dal punto di vista del diritto internazionale pubblico, la competenza giurisdizionale di uno Stato sia principalmente territoriale.  […]
[L]a giurisprudenza della Corte dimostra che il riconoscimento dell’esercizio della competenza extraterritoriale da parte di uno Stato contraente è eccezionale: lo ha fatto quando lo Stato convenuto, attraverso il </a:t>
            </a:r>
            <a:r>
              <a:rPr lang="it-IT" sz="2400" b="1" dirty="0"/>
              <a:t>controllo effettivo del territorio in questione e dei suoi abitanti all’estero in conseguenza di un’occupazione militare o attraverso il consenso, l’invito o l’acquiescenza</a:t>
            </a:r>
            <a:r>
              <a:rPr lang="it-IT" sz="2400" dirty="0"/>
              <a:t> del governo di tale territorio,  esercita in tutto o in parte i poteri pubblici che normalmente devono essere esercitati da tale governo. […]
Inoltre, la Corte rileva che altri casi riconosciuti di esercizio extraterritoriale della giurisdizione da parte di uno Stato includono i casi che coinvolgono le </a:t>
            </a:r>
            <a:r>
              <a:rPr lang="it-IT" sz="2400" b="1" dirty="0"/>
              <a:t>attività dei suoi agenti diplomatici o consolari all’estero</a:t>
            </a:r>
            <a:r>
              <a:rPr lang="it-IT" sz="2400" dirty="0"/>
              <a:t> e </a:t>
            </a:r>
            <a:r>
              <a:rPr lang="it-IT" sz="2400" b="1" dirty="0"/>
              <a:t>a bordo di imbarcazioni e navi immatricolate in tale Stato o battenti bandiera di tale Stato</a:t>
            </a:r>
            <a:r>
              <a:rPr lang="it-IT" sz="2400" dirty="0"/>
              <a:t>. In queste situazioni specifiche, il diritto internazionale consuetudinario e le disposizioni dei trattati hanno riconosciuto l'esercizio extraterritoriale della giurisdizione da parte dello Stato interessato.</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i="1" dirty="0" err="1"/>
              <a:t>Banković</a:t>
            </a:r>
            <a:r>
              <a:rPr lang="it-IT" sz="4000" i="1" dirty="0"/>
              <a:t> c. Belgio e altri</a:t>
            </a:r>
          </a:p>
          <a:p>
            <a:pPr algn="ctr">
              <a:defRPr/>
            </a:pPr>
            <a:r>
              <a:rPr lang="it-IT" sz="4000" dirty="0"/>
              <a:t>Corte EDU, 12 dicembre 2001</a:t>
            </a:r>
          </a:p>
        </p:txBody>
      </p:sp>
    </p:spTree>
    <p:extLst>
      <p:ext uri="{BB962C8B-B14F-4D97-AF65-F5344CB8AC3E}">
        <p14:creationId xmlns:p14="http://schemas.microsoft.com/office/powerpoint/2010/main" val="2105770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35F804-C8FC-6844-2981-BA62942D62C5}"/>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87CFE86-1A18-C021-33B4-072E826F8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E11DDE44-DF33-C647-2DF3-C9962BBCF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Arc 17">
            <a:extLst>
              <a:ext uri="{FF2B5EF4-FFF2-40B4-BE49-F238E27FC236}">
                <a16:creationId xmlns:a16="http://schemas.microsoft.com/office/drawing/2014/main" id="{EE777B1A-0277-3630-2AAB-0298A5B15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1564D8DE-84ED-FDD2-7048-1C0864FC6C60}"/>
              </a:ext>
            </a:extLst>
          </p:cNvPr>
          <p:cNvSpPr>
            <a:spLocks noGrp="1"/>
          </p:cNvSpPr>
          <p:nvPr>
            <p:ph sz="half" idx="1"/>
          </p:nvPr>
        </p:nvSpPr>
        <p:spPr>
          <a:xfrm>
            <a:off x="838200" y="1825625"/>
            <a:ext cx="10515600" cy="4767086"/>
          </a:xfrm>
        </p:spPr>
        <p:txBody>
          <a:bodyPr vert="horz" lIns="91440" tIns="45720" rIns="91440" bIns="45720" rtlCol="0">
            <a:normAutofit fontScale="92500" lnSpcReduction="20000"/>
          </a:bodyPr>
          <a:lstStyle/>
          <a:p>
            <a:pPr marL="0" indent="0" algn="just">
              <a:buNone/>
            </a:pPr>
            <a:endParaRPr lang="it-IT" sz="1600" dirty="0"/>
          </a:p>
          <a:p>
            <a:pPr marL="0" indent="0" algn="just">
              <a:buNone/>
            </a:pPr>
            <a:r>
              <a:rPr lang="it-IT" sz="1800" dirty="0"/>
              <a:t>I ricorrenti sostengono che il bombardamento alla RTS da parte degli Stati convenuti costituisce un ulteriore esempio di atto extraterritoriale che può essere adattato dalla nozione di "giurisdizione" di cui all'articolo 1 della Convenzione […]
In primo luogo, i ricorrenti [...] sostengono che l'obbligo positivo di cui all’articolo 1 si estende alla garanzia dei diritti della Convenzione in modo proporzionato al livello di controllo esercitato in una determinata situazione extraterritoriale. I governi sostengono che ciò equivale a una nozione di "causa ed effetto" di giurisdizione […]. </a:t>
            </a:r>
            <a:r>
              <a:rPr lang="it-IT" sz="1800" b="1" dirty="0"/>
              <a:t>La Corte ritiene che l'argomento dei ricorrenti equivalga a sostenere che chiunque sia leso da un atto imputabile a uno Stato contraente, in qualsiasi parte del mondo tale atto sia stato commesso o ne abbia avvertito le conseguenze, è in tal modo condotto nella giurisdizione di tale Stato </a:t>
            </a:r>
            <a:r>
              <a:rPr lang="it-IT" sz="1800" dirty="0"/>
              <a:t>ai sensi dell'articolo 1 della Convenzione.
La Corte è incline a concordare con l'argomentazione dei Governi secondo cui il testo dell'articolo 1 non tiene conto di un tale approccio alla "giurisdizione". È vero che i ricorrenti ammettono che la competenza, e qualsiasi conseguente responsabilità derivante dalla Convenzione di Stato, sarebbe limitata, nelle circostanze, alla commissione e alle conseguenze di tale particolare atto. Tuttavia, la Corte ritiene che il tenore letterale dell'articolo 1 non fornisca alcun sostegno all' affermazione dei ricorrenti [...]. Infatti, l'approccio delle ricorrenti non spiega l'applicazione dell'espressione "nell'ambito della loro competenza" di cui all'articolo 1 e si spinge fino a rendere tali termini superflui e privi di qualsiasi significato. […]
Inoltre, </a:t>
            </a:r>
            <a:r>
              <a:rPr lang="it-IT" sz="1800" b="1" dirty="0"/>
              <a:t>la nozione di competenza dei ricorrenti equipara la determinazione della questione se un singolo rientri nella giurisdizione di uno Stato contraente alla questione se tale persona possa essere considerata vittima di una violazione dei diritti garantiti dalla Convenzione. Si tratta di condizioni di ammissibilità separate e distinte</a:t>
            </a:r>
            <a:r>
              <a:rPr lang="it-IT" sz="1800" dirty="0"/>
              <a:t>, ciascuna delle quali deve essere soddisfatta nell'ordinanza sopra menzionata, prima che un singolo possa invocare le disposizioni della Convenzione contro uno Stato contraente.</a:t>
            </a:r>
          </a:p>
        </p:txBody>
      </p:sp>
      <p:sp>
        <p:nvSpPr>
          <p:cNvPr id="7" name="Segnaposto numero diapositiva 6">
            <a:extLst>
              <a:ext uri="{FF2B5EF4-FFF2-40B4-BE49-F238E27FC236}">
                <a16:creationId xmlns:a16="http://schemas.microsoft.com/office/drawing/2014/main" id="{607DA68F-DA80-F80F-534D-4A1C2819811A}"/>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DD589A36-170F-7348-BCDB-23CF9D860473}"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CasellaDiTesto 3">
            <a:extLst>
              <a:ext uri="{FF2B5EF4-FFF2-40B4-BE49-F238E27FC236}">
                <a16:creationId xmlns:a16="http://schemas.microsoft.com/office/drawing/2014/main" id="{D538D800-3DBB-5250-3949-462FF7E05B59}"/>
              </a:ext>
            </a:extLst>
          </p:cNvPr>
          <p:cNvSpPr txBox="1"/>
          <p:nvPr/>
        </p:nvSpPr>
        <p:spPr>
          <a:xfrm>
            <a:off x="1154243" y="396534"/>
            <a:ext cx="9923488" cy="1323439"/>
          </a:xfrm>
          <a:prstGeom prst="rect">
            <a:avLst/>
          </a:prstGeom>
          <a:noFill/>
        </p:spPr>
        <p:txBody>
          <a:bodyPr wrap="square">
            <a:spAutoFit/>
          </a:bodyPr>
          <a:lstStyle/>
          <a:p>
            <a:pPr algn="ctr">
              <a:defRPr/>
            </a:pPr>
            <a:r>
              <a:rPr lang="it-IT" sz="4000" i="1" dirty="0" err="1"/>
              <a:t>Banković</a:t>
            </a:r>
            <a:r>
              <a:rPr lang="it-IT" sz="4000" i="1" dirty="0"/>
              <a:t> c. Belgio e altri</a:t>
            </a:r>
          </a:p>
          <a:p>
            <a:pPr algn="ctr">
              <a:defRPr/>
            </a:pPr>
            <a:r>
              <a:rPr lang="it-IT" sz="4000" dirty="0"/>
              <a:t>Corte EDU, 12 dicembre 2001</a:t>
            </a:r>
          </a:p>
        </p:txBody>
      </p:sp>
    </p:spTree>
    <p:extLst>
      <p:ext uri="{BB962C8B-B14F-4D97-AF65-F5344CB8AC3E}">
        <p14:creationId xmlns:p14="http://schemas.microsoft.com/office/powerpoint/2010/main" val="14146602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6788</TotalTime>
  <Words>1474</Words>
  <Application>Microsoft Macintosh PowerPoint</Application>
  <PresentationFormat>Widescreen</PresentationFormat>
  <Paragraphs>59</Paragraphs>
  <Slides>10</Slides>
  <Notes>10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Luiss Sans</vt:lpstr>
      <vt:lpstr>Luiss type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in International Law</dc:title>
  <dc:creator>Pierfrancesco Rossi</dc:creator>
  <cp:lastModifiedBy>Pierfrancesco Rossi</cp:lastModifiedBy>
  <cp:revision>266</cp:revision>
  <dcterms:created xsi:type="dcterms:W3CDTF">2023-02-07T10:10:48Z</dcterms:created>
  <dcterms:modified xsi:type="dcterms:W3CDTF">2025-04-02T18:11:08Z</dcterms:modified>
</cp:coreProperties>
</file>