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6" r:id="rId3"/>
    <p:sldId id="264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5" r:id="rId12"/>
    <p:sldId id="273" r:id="rId13"/>
    <p:sldId id="274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b5a75769222ecd1" providerId="LiveId" clId="{E14B86E1-A4BD-4D95-A543-778D8C6779BA}"/>
    <pc:docChg chg="custSel modSld">
      <pc:chgData name="" userId="3b5a75769222ecd1" providerId="LiveId" clId="{E14B86E1-A4BD-4D95-A543-778D8C6779BA}" dt="2025-10-17T08:02:50.675" v="343" actId="20577"/>
      <pc:docMkLst>
        <pc:docMk/>
      </pc:docMkLst>
      <pc:sldChg chg="modSp">
        <pc:chgData name="" userId="3b5a75769222ecd1" providerId="LiveId" clId="{E14B86E1-A4BD-4D95-A543-778D8C6779BA}" dt="2025-10-01T10:02:03.162" v="3" actId="6549"/>
        <pc:sldMkLst>
          <pc:docMk/>
          <pc:sldMk cId="539602890" sldId="262"/>
        </pc:sldMkLst>
        <pc:spChg chg="mod">
          <ac:chgData name="" userId="3b5a75769222ecd1" providerId="LiveId" clId="{E14B86E1-A4BD-4D95-A543-778D8C6779BA}" dt="2025-10-01T10:02:03.162" v="3" actId="6549"/>
          <ac:spMkLst>
            <pc:docMk/>
            <pc:sldMk cId="539602890" sldId="262"/>
            <ac:spMk id="2" creationId="{00000000-0000-0000-0000-000000000000}"/>
          </ac:spMkLst>
        </pc:spChg>
      </pc:sldChg>
      <pc:sldChg chg="modSp">
        <pc:chgData name="" userId="3b5a75769222ecd1" providerId="LiveId" clId="{E14B86E1-A4BD-4D95-A543-778D8C6779BA}" dt="2025-10-17T06:35:54.216" v="20" actId="114"/>
        <pc:sldMkLst>
          <pc:docMk/>
          <pc:sldMk cId="3624298134" sldId="269"/>
        </pc:sldMkLst>
        <pc:spChg chg="mod">
          <ac:chgData name="" userId="3b5a75769222ecd1" providerId="LiveId" clId="{E14B86E1-A4BD-4D95-A543-778D8C6779BA}" dt="2025-10-17T06:35:54.216" v="20" actId="114"/>
          <ac:spMkLst>
            <pc:docMk/>
            <pc:sldMk cId="3624298134" sldId="269"/>
            <ac:spMk id="3" creationId="{2EF77A43-8D16-46F0-9E6E-DBCE135FF0B4}"/>
          </ac:spMkLst>
        </pc:spChg>
      </pc:sldChg>
      <pc:sldChg chg="modSp">
        <pc:chgData name="" userId="3b5a75769222ecd1" providerId="LiveId" clId="{E14B86E1-A4BD-4D95-A543-778D8C6779BA}" dt="2025-10-17T07:06:16.417" v="57" actId="20577"/>
        <pc:sldMkLst>
          <pc:docMk/>
          <pc:sldMk cId="1559002469" sldId="270"/>
        </pc:sldMkLst>
        <pc:spChg chg="mod">
          <ac:chgData name="" userId="3b5a75769222ecd1" providerId="LiveId" clId="{E14B86E1-A4BD-4D95-A543-778D8C6779BA}" dt="2025-10-17T07:06:16.417" v="57" actId="20577"/>
          <ac:spMkLst>
            <pc:docMk/>
            <pc:sldMk cId="1559002469" sldId="270"/>
            <ac:spMk id="3" creationId="{ED394BE6-DE60-47A8-9758-DB07B2F9A394}"/>
          </ac:spMkLst>
        </pc:spChg>
      </pc:sldChg>
      <pc:sldChg chg="modSp">
        <pc:chgData name="" userId="3b5a75769222ecd1" providerId="LiveId" clId="{E14B86E1-A4BD-4D95-A543-778D8C6779BA}" dt="2025-10-17T07:44:06.026" v="312" actId="20577"/>
        <pc:sldMkLst>
          <pc:docMk/>
          <pc:sldMk cId="1290297789" sldId="273"/>
        </pc:sldMkLst>
        <pc:spChg chg="mod">
          <ac:chgData name="" userId="3b5a75769222ecd1" providerId="LiveId" clId="{E14B86E1-A4BD-4D95-A543-778D8C6779BA}" dt="2025-10-17T07:44:06.026" v="312" actId="20577"/>
          <ac:spMkLst>
            <pc:docMk/>
            <pc:sldMk cId="1290297789" sldId="273"/>
            <ac:spMk id="3" creationId="{BA8DD65C-E331-4713-9861-21198F9B85AC}"/>
          </ac:spMkLst>
        </pc:spChg>
      </pc:sldChg>
      <pc:sldChg chg="modSp">
        <pc:chgData name="" userId="3b5a75769222ecd1" providerId="LiveId" clId="{E14B86E1-A4BD-4D95-A543-778D8C6779BA}" dt="2025-10-17T08:02:50.675" v="343" actId="20577"/>
        <pc:sldMkLst>
          <pc:docMk/>
          <pc:sldMk cId="394744850" sldId="274"/>
        </pc:sldMkLst>
        <pc:spChg chg="mod">
          <ac:chgData name="" userId="3b5a75769222ecd1" providerId="LiveId" clId="{E14B86E1-A4BD-4D95-A543-778D8C6779BA}" dt="2025-10-17T08:02:50.675" v="343" actId="20577"/>
          <ac:spMkLst>
            <pc:docMk/>
            <pc:sldMk cId="394744850" sldId="274"/>
            <ac:spMk id="3" creationId="{E3E42810-0CD1-4F8D-A827-4FB49C359674}"/>
          </ac:spMkLst>
        </pc:spChg>
      </pc:sldChg>
    </pc:docChg>
  </pc:docChgLst>
  <pc:docChgLst>
    <pc:chgData userId="3b5a75769222ecd1" providerId="LiveId" clId="{11C2E821-7AAF-42C4-8BD5-7BC50327C496}"/>
    <pc:docChg chg="custSel addSld delSld modSld">
      <pc:chgData name="" userId="3b5a75769222ecd1" providerId="LiveId" clId="{11C2E821-7AAF-42C4-8BD5-7BC50327C496}" dt="2025-12-07T11:20:27.592" v="51" actId="2696"/>
      <pc:docMkLst>
        <pc:docMk/>
      </pc:docMkLst>
      <pc:sldChg chg="del">
        <pc:chgData name="" userId="3b5a75769222ecd1" providerId="LiveId" clId="{11C2E821-7AAF-42C4-8BD5-7BC50327C496}" dt="2025-12-07T11:20:27.592" v="51" actId="2696"/>
        <pc:sldMkLst>
          <pc:docMk/>
          <pc:sldMk cId="327327399" sldId="265"/>
        </pc:sldMkLst>
      </pc:sldChg>
      <pc:sldChg chg="modSp add">
        <pc:chgData name="" userId="3b5a75769222ecd1" providerId="LiveId" clId="{11C2E821-7AAF-42C4-8BD5-7BC50327C496}" dt="2025-12-07T11:19:18.400" v="50" actId="255"/>
        <pc:sldMkLst>
          <pc:docMk/>
          <pc:sldMk cId="3831053516" sldId="276"/>
        </pc:sldMkLst>
        <pc:spChg chg="mod">
          <ac:chgData name="" userId="3b5a75769222ecd1" providerId="LiveId" clId="{11C2E821-7AAF-42C4-8BD5-7BC50327C496}" dt="2025-12-07T11:19:01.815" v="28" actId="20577"/>
          <ac:spMkLst>
            <pc:docMk/>
            <pc:sldMk cId="3831053516" sldId="276"/>
            <ac:spMk id="2" creationId="{284A32ED-FE89-4CE6-B1D1-2A0BE09D989C}"/>
          </ac:spMkLst>
        </pc:spChg>
        <pc:spChg chg="mod">
          <ac:chgData name="" userId="3b5a75769222ecd1" providerId="LiveId" clId="{11C2E821-7AAF-42C4-8BD5-7BC50327C496}" dt="2025-12-07T11:19:18.400" v="50" actId="255"/>
          <ac:spMkLst>
            <pc:docMk/>
            <pc:sldMk cId="3831053516" sldId="276"/>
            <ac:spMk id="3" creationId="{68D2E862-66FB-4E00-BBFC-D7CFFC065384}"/>
          </ac:spMkLst>
        </pc:spChg>
      </pc:sldChg>
    </pc:docChg>
  </pc:docChgLst>
  <pc:docChgLst>
    <pc:chgData userId="3b5a75769222ecd1" providerId="LiveId" clId="{757FE65A-B908-4408-8468-92329208458E}"/>
  </pc:docChgLst>
  <pc:docChgLst>
    <pc:chgData userId="3b5a75769222ecd1" providerId="LiveId" clId="{18470547-6AC1-459F-8109-929AE0156164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26FA9F-21DE-45AF-B5D4-9E3A5152A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17993C8-EABD-409C-97D5-CA4FADB82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5E83CD-A35E-41DB-99EA-18B6D41D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642D8D-2CB2-437F-9EDE-AA1CB8AC4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42F1FF-A293-4B7E-8F45-B13278AB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93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C14101-A5E2-4252-8426-5B945220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AED6247-35F7-498A-B016-08C541D16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E53713-4E7A-411C-AAAF-80D04916D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03E34A-3D73-432E-A975-74E9B984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B37E25-D008-4B3C-A5A0-C336DD315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601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75078F7-02DE-4455-90E9-F4A21AD6F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677D737-1964-4B0E-8F3E-8264A79F2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02F894-B9A6-46DB-9020-25773A01E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75123-D8A4-4FF8-A128-6E3C9E4DA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ACBEEF-9407-4AF3-B4BD-5EB2E131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68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01B57D-6437-45CF-9E56-432E36455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49B84B-7371-4E00-8D35-14FD64166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229959-C957-4779-B1EF-A2A87058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98D87F-0904-4808-BD68-08E80CB7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9FDCA5-D6C4-47A1-A6E5-68FE0B842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49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96A08B-F2DC-4D62-AC02-E175D939B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4A8821-EC73-4F96-A3EF-D96968CCD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ADEC7A-2253-45D8-8CE9-2F6D0C24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A16EE5-146B-4E10-A474-5C972DB55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28612F-4FF5-4621-9B10-FEC9C7575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23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2A49F7-0A70-4EEE-8937-C3AE40ADF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B11269-D700-43C0-BAE5-2A2B6D7F1E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0673D8-ECD1-41DE-97D5-349A825A0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B2BAC3-4508-4C87-9EB6-A55C2074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EF81F70-154A-4B1D-B420-7ABAE68A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4E56CC-2BBA-412B-BEA8-0BD7E9A6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541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D42E35-E85A-463B-9097-65F040CB4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EBE900-F7E4-47BE-8C4F-04AB61FFB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A3476B5-1295-45E4-9BDB-757312992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97CCAB-5155-4997-AB47-8EC461051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644F3C4-8896-4CB7-B527-01777F1CB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822E7DB-1E8D-46AA-BBFE-AB2A478D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54F25C0-9C8E-4B6D-B061-E7078EA4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875BBD5-7DA0-42D6-A562-3A824B02C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30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96BB35-A655-4600-9912-9B533C0A5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B4994BA-B565-4E4B-B92B-D69C20FA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7B0D73E-B275-46F1-BFB2-61C69F35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BC5564-B853-4B8E-B1E6-F36065B6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86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1222017-114B-4950-B096-DE41D188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7F8A8B2-C702-48A4-A83C-A18DB451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144B730-53E0-40F4-AE83-3B04A9242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426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EED91-9F54-40C9-9A81-44E6E0269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7DEBFF-E6BF-4912-9D57-F015E0059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EDD15F9-8108-4DDC-B263-CC0769BDF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DCBFB5-3F49-48B8-B82C-CBC45FC1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9F799D-210D-489F-BA75-94FEC7A1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D24981-9CC2-40D6-9C38-3DFC7946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23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EABAB4-AD45-4FA6-BF10-9F1F34E2E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22F8EE5-341C-436D-AE11-E631067D3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CB15FF-EBB8-430B-991D-6ECF8ADEC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CC53421-F33B-41FB-8157-A693F34E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35C9D4-E341-4D8B-9FA3-1FAFA4BA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13651F-C8A2-4B99-8CF0-4361E0C04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55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2F52C67-E0EA-42A1-8F3C-0B8F15A0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CDA4DF-EF13-44C5-A3E0-89D79E424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CDD699-0C45-484C-A6C7-87205F312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C29E-95A2-4B28-8066-C23454E8B550}" type="datetimeFigureOut">
              <a:rPr lang="it-IT" smtClean="0"/>
              <a:t>07/12/2025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D6A4C0-5F5B-44E8-86AB-6F235BD59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9DD763-8A76-45A6-8854-00F041096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4A8A4-1FAB-48D1-91DB-5BCBB27209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057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cap="small" dirty="0"/>
              <a:t>Università degli Studi di Teramo </a:t>
            </a:r>
            <a:br>
              <a:rPr lang="it-IT" cap="small" dirty="0"/>
            </a:br>
            <a:r>
              <a:rPr lang="it-IT" sz="4900" cap="small" dirty="0"/>
              <a:t>Dipartimento di Giurisprudenza</a:t>
            </a:r>
            <a:br>
              <a:rPr lang="it-IT" cap="small" dirty="0"/>
            </a:br>
            <a:r>
              <a:rPr lang="it-IT" sz="3100" cap="small" dirty="0" err="1"/>
              <a:t>a.a</a:t>
            </a:r>
            <a:r>
              <a:rPr lang="it-IT" sz="3100" cap="small" dirty="0"/>
              <a:t>. </a:t>
            </a:r>
            <a:r>
              <a:rPr lang="it-IT" sz="3100" cap="small"/>
              <a:t>2025-2026</a:t>
            </a:r>
            <a:endParaRPr lang="it-IT" sz="3100" cap="small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cap="small" dirty="0"/>
              <a:t>Corso di Diritto dell’anticorruzione</a:t>
            </a:r>
          </a:p>
          <a:p>
            <a:r>
              <a:rPr lang="it-IT" dirty="0"/>
              <a:t>Modulo di Diritto amministrativo</a:t>
            </a:r>
          </a:p>
          <a:p>
            <a:r>
              <a:rPr lang="it-IT" i="1" dirty="0"/>
              <a:t>Prof. Simona D’Antonio</a:t>
            </a: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03" y="465364"/>
            <a:ext cx="1713040" cy="77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60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AC22EA-6EDF-4863-BD3C-1F5A937B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ragioni dell’anticorruzione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E4DF69-3C75-4B22-8EAC-CE361F4C0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sfida della prevenzione e del contrasto alla corruzione si pone come nodo centrale per la stessa tenuta della </a:t>
            </a:r>
            <a:r>
              <a:rPr lang="it-IT" dirty="0">
                <a:solidFill>
                  <a:srgbClr val="FF0000"/>
                </a:solidFill>
              </a:rPr>
              <a:t>democrazia</a:t>
            </a:r>
            <a:r>
              <a:rPr lang="it-IT" dirty="0"/>
              <a:t>.</a:t>
            </a:r>
          </a:p>
          <a:p>
            <a:r>
              <a:rPr lang="it-IT" dirty="0"/>
              <a:t>È ritenuta centrale anche per la sicurezza nazionale (cfr. documenti U.S.A. 2021).</a:t>
            </a:r>
          </a:p>
          <a:p>
            <a:r>
              <a:rPr lang="it-IT" dirty="0"/>
              <a:t>È considerata, in quanto strettamente legata alla </a:t>
            </a:r>
            <a:r>
              <a:rPr lang="it-IT" i="1" dirty="0"/>
              <a:t>rule of law,</a:t>
            </a:r>
            <a:r>
              <a:rPr lang="it-IT" dirty="0"/>
              <a:t> precondizione di adesione di nuovi paesi all’UE.</a:t>
            </a:r>
          </a:p>
          <a:p>
            <a:r>
              <a:rPr lang="it-IT" dirty="0"/>
              <a:t>È considerata urgente anche all’interno dell’ONU (2021).</a:t>
            </a:r>
          </a:p>
          <a:p>
            <a:r>
              <a:rPr lang="it-IT" dirty="0"/>
              <a:t>La corruzione incide negativamente sulle istanze di giustizia sociale e sulla tutela dei diritti umani, nonché sulla tutela dell’ambiente.</a:t>
            </a:r>
          </a:p>
          <a:p>
            <a:r>
              <a:rPr lang="it-IT" dirty="0"/>
              <a:t>Nesso tra corruzione e criminalità organizzata.</a:t>
            </a:r>
          </a:p>
        </p:txBody>
      </p:sp>
    </p:spTree>
    <p:extLst>
      <p:ext uri="{BB962C8B-B14F-4D97-AF65-F5344CB8AC3E}">
        <p14:creationId xmlns:p14="http://schemas.microsoft.com/office/powerpoint/2010/main" val="272246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06356-A46A-43D6-B532-BEFED402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Obiezioni all’anticorruzione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7D1FDE-140F-45D2-8CDD-BCCF6C281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tratterebbe di risposte formali e burocratiche prive di rilievo sistemico e strategico, che si porrebbero in contrasto con le esigenze di celerità e di semplificazione.</a:t>
            </a:r>
          </a:p>
          <a:p>
            <a:r>
              <a:rPr lang="it-IT" dirty="0"/>
              <a:t>Si rischia una impropria deriva penalistica che contamina i </a:t>
            </a:r>
            <a:r>
              <a:rPr lang="it-IT"/>
              <a:t>meccanismi amministrativi.</a:t>
            </a:r>
            <a:endParaRPr lang="it-IT" dirty="0"/>
          </a:p>
          <a:p>
            <a:r>
              <a:rPr lang="it-IT" dirty="0"/>
              <a:t>In ogni caso si tratterebbe di regole e procedure burocratiche il cui unico effetto sarebbe la limitazione dei fenomeni corruttivi.</a:t>
            </a:r>
          </a:p>
        </p:txBody>
      </p:sp>
    </p:spTree>
    <p:extLst>
      <p:ext uri="{BB962C8B-B14F-4D97-AF65-F5344CB8AC3E}">
        <p14:creationId xmlns:p14="http://schemas.microsoft.com/office/powerpoint/2010/main" val="178436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878F58-5EFC-48A5-851B-C78856655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Prevenzione amministrativa e prevenzione penale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8DD65C-E331-4713-9861-21198F9B8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Nascita di una specifica </a:t>
            </a:r>
            <a:r>
              <a:rPr lang="it-IT" dirty="0">
                <a:solidFill>
                  <a:srgbClr val="FF0000"/>
                </a:solidFill>
              </a:rPr>
              <a:t>funzione amministrativa di prevenzione</a:t>
            </a:r>
            <a:r>
              <a:rPr lang="it-IT" dirty="0"/>
              <a:t>, dotata di una propria disciplina e di una propria organizzazione, che si affianca all’effetto preventivo generale delle misure penali.</a:t>
            </a:r>
          </a:p>
          <a:p>
            <a:r>
              <a:rPr lang="it-IT" dirty="0"/>
              <a:t>Non idoneità di interventi puntuali e frammentari (che ci sono sempre stati) ma necessità di un approccio di tipo organico e complessivo, che è stato infine adottato e ha portato alla vigente legislazione anticorruzione.</a:t>
            </a:r>
          </a:p>
          <a:p>
            <a:r>
              <a:rPr lang="it-IT" dirty="0"/>
              <a:t>L’approccio preventivo si è affermato anche in altri settori: sicurezza sul lavoro, protezione dei dati personali, tutela della salute (ad es. da epidemie), sicurezza alimentare, protezione dell’ambiente, etc. </a:t>
            </a:r>
          </a:p>
        </p:txBody>
      </p:sp>
    </p:spTree>
    <p:extLst>
      <p:ext uri="{BB962C8B-B14F-4D97-AF65-F5344CB8AC3E}">
        <p14:creationId xmlns:p14="http://schemas.microsoft.com/office/powerpoint/2010/main" val="1290297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AE6A1E-B190-4714-AD89-04F10B9E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Comprendere e misurare la 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E42810-0CD1-4F8D-A827-4FB49C359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Insufficienza e inadeguatezza degli strumenti mediatici.</a:t>
            </a:r>
          </a:p>
          <a:p>
            <a:r>
              <a:rPr lang="it-IT" dirty="0"/>
              <a:t>Il fenomeno presenta strutturalmente una «cifra oscura».</a:t>
            </a:r>
          </a:p>
          <a:p>
            <a:r>
              <a:rPr lang="it-IT" dirty="0" err="1"/>
              <a:t>Corruption</a:t>
            </a:r>
            <a:r>
              <a:rPr lang="it-IT" dirty="0"/>
              <a:t> </a:t>
            </a:r>
            <a:r>
              <a:rPr lang="it-IT" dirty="0" err="1"/>
              <a:t>Perception</a:t>
            </a:r>
            <a:r>
              <a:rPr lang="it-IT" dirty="0"/>
              <a:t> Index (CPI) di </a:t>
            </a:r>
            <a:r>
              <a:rPr lang="it-IT" dirty="0" err="1"/>
              <a:t>Transparency</a:t>
            </a:r>
            <a:r>
              <a:rPr lang="it-IT" dirty="0"/>
              <a:t> International, secondo il quale l’Italia nel 2012 si collocava al 42° posto, </a:t>
            </a:r>
            <a:r>
              <a:rPr lang="it-IT"/>
              <a:t>nel 2021 al 56°, avendo </a:t>
            </a:r>
            <a:r>
              <a:rPr lang="it-IT" dirty="0"/>
              <a:t>scalato 30 posizioni nell’arco del decennio successivo alla legge Severino.</a:t>
            </a:r>
          </a:p>
          <a:p>
            <a:r>
              <a:rPr lang="it-IT" dirty="0"/>
              <a:t>Da tali rilevazioni spesso dipendono gli interventi di riforma.</a:t>
            </a:r>
          </a:p>
          <a:p>
            <a:r>
              <a:rPr lang="it-IT" dirty="0"/>
              <a:t>Uno strumento centrato sulla percezione soggettiva presenta evidenti limiti: la percezione può dipendere da fattori culturali, da scandali (e orientamenti) politici, etc.   </a:t>
            </a:r>
          </a:p>
        </p:txBody>
      </p:sp>
    </p:spTree>
    <p:extLst>
      <p:ext uri="{BB962C8B-B14F-4D97-AF65-F5344CB8AC3E}">
        <p14:creationId xmlns:p14="http://schemas.microsoft.com/office/powerpoint/2010/main" val="39474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4A32ED-FE89-4CE6-B1D1-2A0BE09D98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Anticorruzione e corruzione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8D2E862-66FB-4E00-BBFC-D7CFFC065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400" dirty="0"/>
              <a:t>Nozioni introduttive</a:t>
            </a:r>
          </a:p>
        </p:txBody>
      </p:sp>
    </p:spTree>
    <p:extLst>
      <p:ext uri="{BB962C8B-B14F-4D97-AF65-F5344CB8AC3E}">
        <p14:creationId xmlns:p14="http://schemas.microsoft.com/office/powerpoint/2010/main" val="3831053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353256-6C78-4B3E-BFDF-EC54E97A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possibili approcci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E079DF-C5C1-4DDA-89D2-F51A2E0DD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4000" dirty="0"/>
              <a:t>Repressione delle condotte e delle pratiche corruttive</a:t>
            </a:r>
          </a:p>
          <a:p>
            <a:endParaRPr lang="it-IT" sz="4000" dirty="0"/>
          </a:p>
          <a:p>
            <a:endParaRPr lang="it-IT" sz="4000" dirty="0"/>
          </a:p>
          <a:p>
            <a:r>
              <a:rPr lang="it-IT" sz="4000" dirty="0">
                <a:highlight>
                  <a:srgbClr val="FFFF00"/>
                </a:highlight>
              </a:rPr>
              <a:t>Prevenzione della corruzione con misure e precauzioni </a:t>
            </a:r>
          </a:p>
        </p:txBody>
      </p:sp>
    </p:spTree>
    <p:extLst>
      <p:ext uri="{BB962C8B-B14F-4D97-AF65-F5344CB8AC3E}">
        <p14:creationId xmlns:p14="http://schemas.microsoft.com/office/powerpoint/2010/main" val="3407768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32267D-8521-42A9-9632-7BC1D03B3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Anticorruzione: definizione «in positivo»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9800A2-A9EE-449C-A28A-247F76227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In positivo, si può parlare di istituti </a:t>
            </a:r>
            <a:r>
              <a:rPr lang="it-IT" dirty="0">
                <a:solidFill>
                  <a:srgbClr val="FF0000"/>
                </a:solidFill>
              </a:rPr>
              <a:t>per</a:t>
            </a:r>
            <a:r>
              <a:rPr lang="it-IT" dirty="0"/>
              <a:t> l’integrità nella vita pubblica e per la trasparenza e l’etica pubblica.</a:t>
            </a:r>
          </a:p>
          <a:p>
            <a:r>
              <a:rPr lang="it-IT" dirty="0"/>
              <a:t>Un fascio di attività, di strumenti, di politiche, di riforme, di regole, rivolto ad assicurare il buon governo, prima e piuttosto che a contrastare la corruzione.</a:t>
            </a:r>
          </a:p>
          <a:p>
            <a:r>
              <a:rPr lang="it-IT" dirty="0"/>
              <a:t>Parlare di A. significa parlare di </a:t>
            </a:r>
            <a:r>
              <a:rPr lang="it-IT" dirty="0">
                <a:solidFill>
                  <a:srgbClr val="FF0000"/>
                </a:solidFill>
              </a:rPr>
              <a:t>buona amministrazione</a:t>
            </a:r>
            <a:r>
              <a:rPr lang="it-IT" dirty="0"/>
              <a:t>, di qualità delle istituzioni, di onestà dei funzionari, di etica pubblica e di integrità.   </a:t>
            </a:r>
          </a:p>
          <a:p>
            <a:r>
              <a:rPr lang="it-IT" dirty="0"/>
              <a:t>Inoltre finalità delle misure di A. è l’</a:t>
            </a:r>
            <a:r>
              <a:rPr lang="it-IT" dirty="0">
                <a:solidFill>
                  <a:srgbClr val="FF0000"/>
                </a:solidFill>
              </a:rPr>
              <a:t>imparzialità</a:t>
            </a:r>
            <a:r>
              <a:rPr lang="it-IT" dirty="0"/>
              <a:t> nel funzionamento delle istituzioni, intesa non solo come non discriminazione, ma come assunzione di decisioni secondo i criteri propri di ciascun contesto.</a:t>
            </a:r>
          </a:p>
        </p:txBody>
      </p:sp>
    </p:spTree>
    <p:extLst>
      <p:ext uri="{BB962C8B-B14F-4D97-AF65-F5344CB8AC3E}">
        <p14:creationId xmlns:p14="http://schemas.microsoft.com/office/powerpoint/2010/main" val="114621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97775-6A0E-461F-AA5A-C211BF490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Uno sguardo d’insieme agli istituti dell’A.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D77C99-7AC4-487D-94A1-CFEB2C374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Regole per l’integrità e codici di comportamento</a:t>
            </a:r>
          </a:p>
          <a:p>
            <a:r>
              <a:rPr lang="it-IT" dirty="0"/>
              <a:t>Doveri di astensione</a:t>
            </a:r>
          </a:p>
          <a:p>
            <a:r>
              <a:rPr lang="it-IT" dirty="0"/>
              <a:t>Meccanismi di controllo e gestione dei conflitti di interesse</a:t>
            </a:r>
          </a:p>
          <a:p>
            <a:r>
              <a:rPr lang="it-IT" dirty="0"/>
              <a:t>Misure di trasparenza</a:t>
            </a:r>
          </a:p>
          <a:p>
            <a:r>
              <a:rPr lang="it-IT" dirty="0"/>
              <a:t>Piani di prevenzione del rischio</a:t>
            </a:r>
          </a:p>
          <a:p>
            <a:r>
              <a:rPr lang="it-IT" dirty="0"/>
              <a:t>Soluzioni per la legalità nei contratti pubblici</a:t>
            </a:r>
          </a:p>
          <a:p>
            <a:r>
              <a:rPr lang="it-IT" dirty="0"/>
              <a:t>Interventi di formazione e criteri di selezione del personale</a:t>
            </a:r>
          </a:p>
          <a:p>
            <a:r>
              <a:rPr lang="it-IT" dirty="0"/>
              <a:t>Disposizioni sulle incompatibilità </a:t>
            </a:r>
          </a:p>
        </p:txBody>
      </p:sp>
    </p:spTree>
    <p:extLst>
      <p:ext uri="{BB962C8B-B14F-4D97-AF65-F5344CB8AC3E}">
        <p14:creationId xmlns:p14="http://schemas.microsoft.com/office/powerpoint/2010/main" val="73576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E38895-9BD2-44CF-BF1F-A7CB7558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di corruzione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CF0996-1F19-426A-ABEE-29C2EF5D4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Profilo oggettivo e profilo soggettivo.</a:t>
            </a:r>
          </a:p>
          <a:p>
            <a:r>
              <a:rPr lang="it-IT" dirty="0"/>
              <a:t>Possibili definizioni: «abuso di un potere fiduciario per un profitto privato»; «uso di cariche pubbliche per un guadagno privato».</a:t>
            </a:r>
          </a:p>
          <a:p>
            <a:r>
              <a:rPr lang="it-IT" dirty="0"/>
              <a:t>A livello internazionale, secondo ANAC, si fa riferimento a «comportamenti soggettivi impropri di un pubblico funzionario che, al fine di curare un interesse proprio o un interesse particolare di terzi, assuma (o concorra all’adozione di) una decisione pubblica, deviando, in cambio di un vantaggio (economico o meno), dai propri doveri d’ufficio, cioè dalla cura imparziale dell’interesse pubblico affidatogli».   </a:t>
            </a:r>
          </a:p>
        </p:txBody>
      </p:sp>
    </p:spTree>
    <p:extLst>
      <p:ext uri="{BB962C8B-B14F-4D97-AF65-F5344CB8AC3E}">
        <p14:creationId xmlns:p14="http://schemas.microsoft.com/office/powerpoint/2010/main" val="385765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FB93D1-DFDD-44AF-8C5C-ED516851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Corruzione come insieme di reati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F77A43-8D16-46F0-9E6E-DBCE135FF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Patto illecito che ha come prezzo la tangente (</a:t>
            </a:r>
            <a:r>
              <a:rPr lang="en-GB" i="1" dirty="0"/>
              <a:t>bribery</a:t>
            </a:r>
            <a:r>
              <a:rPr lang="it-IT" dirty="0"/>
              <a:t>).</a:t>
            </a:r>
          </a:p>
          <a:p>
            <a:r>
              <a:rPr lang="it-IT" dirty="0"/>
              <a:t>Ogni abuso di potere fiduciario per un vantaggio privato (</a:t>
            </a:r>
            <a:r>
              <a:rPr lang="en-GB" i="1" dirty="0"/>
              <a:t>corruption</a:t>
            </a:r>
            <a:r>
              <a:rPr lang="it-IT" dirty="0"/>
              <a:t>).</a:t>
            </a:r>
          </a:p>
          <a:p>
            <a:r>
              <a:rPr lang="it-IT" dirty="0"/>
              <a:t>Dal punto di vista penale si tratta di </a:t>
            </a:r>
            <a:r>
              <a:rPr lang="it-IT" i="1" dirty="0"/>
              <a:t>una serie di reati </a:t>
            </a:r>
            <a:r>
              <a:rPr lang="it-IT" dirty="0"/>
              <a:t>individuati dalla legge, in particolare dal codice penale, Libro II, titolo II, Capo I, tra i «delitti dei pubblici ufficiali contro la pubblica amministrazione»:</a:t>
            </a:r>
          </a:p>
          <a:p>
            <a:pPr>
              <a:buFontTx/>
              <a:buChar char="-"/>
            </a:pPr>
            <a:r>
              <a:rPr lang="it-IT" dirty="0"/>
              <a:t>art. 318 → «corruzione per l’esercizio della funzione» </a:t>
            </a:r>
          </a:p>
          <a:p>
            <a:pPr>
              <a:buFontTx/>
              <a:buChar char="-"/>
            </a:pPr>
            <a:r>
              <a:rPr lang="it-IT" dirty="0"/>
              <a:t>art. 319 → «corruzione per atto contrario ai doveri d’ufficio»</a:t>
            </a:r>
          </a:p>
          <a:p>
            <a:r>
              <a:rPr lang="it-IT" dirty="0"/>
              <a:t>La legge Severino (l. n. 190/2012) ha introdotto nuove ipotesi di reato di matrice corruttiva (ad es. traffico di influenze illecite ex art. 346-bis c.p.)</a:t>
            </a:r>
          </a:p>
          <a:p>
            <a:r>
              <a:rPr lang="it-IT" dirty="0"/>
              <a:t>Vedi anche la c.d. legge «spazza corrotti» (l. n. 3/2019).</a:t>
            </a:r>
          </a:p>
          <a:p>
            <a:pPr marL="0" indent="0">
              <a:buNone/>
            </a:pPr>
            <a:r>
              <a:rPr lang="it-IT" dirty="0"/>
              <a:t>→ nozione di «fatto corruttivo»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429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9D23E2-947A-4FE8-937D-B8BEDE7E2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Corruzione come cattiva amministrazione o «</a:t>
            </a:r>
            <a:r>
              <a:rPr lang="en-GB" i="1" dirty="0"/>
              <a:t>maladministration</a:t>
            </a:r>
            <a:r>
              <a:rPr lang="it-IT" dirty="0"/>
              <a:t>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394BE6-DE60-47A8-9758-DB07B2F9A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Maladministration</a:t>
            </a:r>
            <a:r>
              <a:rPr lang="it-IT" dirty="0"/>
              <a:t> come corruzione amministrativa (nozione presente nel Piano Nazionale Anticorruzione).</a:t>
            </a:r>
          </a:p>
          <a:p>
            <a:r>
              <a:rPr lang="it-IT" dirty="0"/>
              <a:t>Nozione ampia, come abuso di potere pubblico a vantaggio di interessi privati.</a:t>
            </a:r>
          </a:p>
          <a:p>
            <a:r>
              <a:rPr lang="it-IT" dirty="0"/>
              <a:t>Oltre ai reati ex artt. 318, 319 e 319-ter c.p., ricomprende «le situazioni in cui – a prescindere dalla rilevanza penale – venga in evidenza un </a:t>
            </a:r>
            <a:r>
              <a:rPr lang="it-IT" dirty="0">
                <a:solidFill>
                  <a:srgbClr val="FF0000"/>
                </a:solidFill>
              </a:rPr>
              <a:t>malfunzionamento</a:t>
            </a:r>
            <a:r>
              <a:rPr lang="it-IT" dirty="0"/>
              <a:t> dell’amministrazione </a:t>
            </a:r>
            <a:r>
              <a:rPr lang="it-IT" i="1" dirty="0"/>
              <a:t>a causa dell’uso a fini privati delle funzioni attribuite</a:t>
            </a:r>
            <a:r>
              <a:rPr lang="it-IT" dirty="0"/>
              <a:t> ovvero</a:t>
            </a:r>
            <a:r>
              <a:rPr lang="it-IT" dirty="0">
                <a:solidFill>
                  <a:srgbClr val="FF0000"/>
                </a:solidFill>
              </a:rPr>
              <a:t> l’inquinamento dell’azione amministrativa </a:t>
            </a:r>
            <a:r>
              <a:rPr lang="la-Latn" i="1" dirty="0">
                <a:solidFill>
                  <a:srgbClr val="FF0000"/>
                </a:solidFill>
              </a:rPr>
              <a:t>ab externo</a:t>
            </a:r>
            <a:r>
              <a:rPr lang="it-IT" dirty="0"/>
              <a:t>, sia che tale azione abbia successo sia nel caso in cui rimanga a livello di tentativo».</a:t>
            </a:r>
          </a:p>
        </p:txBody>
      </p:sp>
    </p:spTree>
    <p:extLst>
      <p:ext uri="{BB962C8B-B14F-4D97-AF65-F5344CB8AC3E}">
        <p14:creationId xmlns:p14="http://schemas.microsoft.com/office/powerpoint/2010/main" val="1559002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A730E3-BC38-4B74-82E7-37C8877E3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Ottica preventiva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5E3687-CC61-4EBA-9634-FEBE84C81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prendono in considerazione situazioni e condotte che in sé non costituiscono corruzione, ma potrebbero favorirne l’emersione. </a:t>
            </a:r>
          </a:p>
          <a:p>
            <a:r>
              <a:rPr lang="it-IT" dirty="0"/>
              <a:t>Tuttavia la nozione di corruzione resta saldamente ancorata alla logica penalistica: ad es. il responsabile della prevenzione può incorrere in responsabilità disciplinare o dirigenziale «in caso di commissione, all’interno dell’amministrazione, di un </a:t>
            </a:r>
            <a:r>
              <a:rPr lang="it-IT" dirty="0">
                <a:solidFill>
                  <a:srgbClr val="FF0000"/>
                </a:solidFill>
              </a:rPr>
              <a:t>reato </a:t>
            </a:r>
            <a:r>
              <a:rPr lang="it-IT" dirty="0"/>
              <a:t>di corruzione accertato con sentenza passata in giudicato» (art. 1, c. 12, l. n. 190/2012).</a:t>
            </a:r>
          </a:p>
          <a:p>
            <a:r>
              <a:rPr lang="it-IT" dirty="0"/>
              <a:t>La </a:t>
            </a:r>
            <a:r>
              <a:rPr lang="it-IT" u="sng" dirty="0"/>
              <a:t>prevenzione amministrativa opera </a:t>
            </a:r>
            <a:r>
              <a:rPr lang="it-IT" dirty="0"/>
              <a:t>sulla cattiva amministrazione, ma lo fa </a:t>
            </a:r>
            <a:r>
              <a:rPr lang="it-IT" u="sng" dirty="0"/>
              <a:t>per evitare che si verifichino episodi di corruzione nel senso penale del termine</a:t>
            </a:r>
            <a:r>
              <a:rPr lang="it-IT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0147247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1066</Words>
  <Application>Microsoft Office PowerPoint</Application>
  <PresentationFormat>Widescreen</PresentationFormat>
  <Paragraphs>67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Università degli Studi di Teramo  Dipartimento di Giurisprudenza a.a. 2025-2026</vt:lpstr>
      <vt:lpstr>Anticorruzione e corruzione</vt:lpstr>
      <vt:lpstr>Due possibili approcci</vt:lpstr>
      <vt:lpstr>Anticorruzione: definizione «in positivo»</vt:lpstr>
      <vt:lpstr>Uno sguardo d’insieme agli istituti dell’A. </vt:lpstr>
      <vt:lpstr>Definizione di corruzione</vt:lpstr>
      <vt:lpstr>Corruzione come insieme di reati</vt:lpstr>
      <vt:lpstr>Corruzione come cattiva amministrazione o «maladministration»</vt:lpstr>
      <vt:lpstr>Ottica preventiva</vt:lpstr>
      <vt:lpstr>Le ragioni dell’anticorruzione</vt:lpstr>
      <vt:lpstr>Obiezioni all’anticorruzione</vt:lpstr>
      <vt:lpstr>Prevenzione amministrativa e prevenzione penale </vt:lpstr>
      <vt:lpstr>Comprendere e misurare la corruzione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di Teramo  Dipartimento di Giurisprudenza a.a. 2024-2025</dc:title>
  <dc:creator>Simona D'Antonio</dc:creator>
  <cp:lastModifiedBy>Simona D'Antonio</cp:lastModifiedBy>
  <cp:revision>23</cp:revision>
  <dcterms:created xsi:type="dcterms:W3CDTF">2025-03-12T06:44:08Z</dcterms:created>
  <dcterms:modified xsi:type="dcterms:W3CDTF">2025-12-07T11:20:30Z</dcterms:modified>
</cp:coreProperties>
</file>