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53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7835"/>
            <a:ext cx="10515600" cy="3609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>
                <a:solidFill>
                  <a:srgbClr val="FF0000"/>
                </a:solidFill>
              </a:rPr>
              <a:t>Lezione 4</a:t>
            </a:r>
            <a:endParaRPr lang="it-IT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Politica Commerciale Comune: la proiezione esterna del mercato</a:t>
            </a:r>
          </a:p>
          <a:p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096" y="4858473"/>
            <a:ext cx="6908104" cy="158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B91051-E571-354B-98B4-F1A39159C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31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Procedura stipulazione accordi commerciali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3774B4-0D0F-91BE-90C0-D419551FA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Artt. 207 e 218 TFUE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Particolarità rispetto alla stipulazione degli accordi con Stati terzi/organizzazioni internazionali: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Iniziativa Commissione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Consultazione PE (salvo che creino quadro istituzionale specifico oppure ripercussioni finanziarie notevoli: approvazione PE)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Voto Consiglio: maggioranza qualificata OPPURE unanimità (art. 207, par. 4)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347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E1FF00-263F-4793-A1AC-9CD6610D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Procedura stipulazione accordi commerciali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599FC0-4030-2496-C6B2-4069D40F8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916"/>
            <a:ext cx="10515600" cy="508995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Art. 207, par. 4</a:t>
            </a:r>
            <a:r>
              <a:rPr lang="it-IT" sz="2400" dirty="0">
                <a:solidFill>
                  <a:srgbClr val="000000"/>
                </a:solidFill>
              </a:rPr>
              <a:t> TFEU: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 Per la negoziazione e la conclusione degli accordi di cui al paragrafo 3, il Consiglio delibera a maggioranza qualificata.</a:t>
            </a:r>
          </a:p>
          <a:p>
            <a:pPr marL="0" indent="0" algn="l">
              <a:buNone/>
            </a:pP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Per la negoziazione e la conclusione di accordi nei settori degli scambi di servizi, degli aspetti commerciali della proprietà intellettuale e degli investimenti esteri diretti, il Consiglio delibera all'unanimità qualora tali accordi contengano disposizioni per le quali è richiesta l'unanimità per l'adozione di norme interne.</a:t>
            </a:r>
          </a:p>
          <a:p>
            <a:pPr algn="l"/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Il Consiglio delibera all'unanimità anche per la negoziazione e la conclusione di accordi:</a:t>
            </a:r>
          </a:p>
          <a:p>
            <a:pPr lvl="1"/>
            <a:r>
              <a:rPr lang="it-IT" sz="2000" b="0" i="0" u="none" strike="noStrike" dirty="0">
                <a:solidFill>
                  <a:srgbClr val="000000"/>
                </a:solidFill>
                <a:effectLst/>
              </a:rPr>
              <a:t>a) nel settore degli scambi di servizi culturali e audiovisivi, qualora tali accordi rischino di arrecare pregiudizio alla diversità culturale e linguistica dell'Unione;</a:t>
            </a:r>
          </a:p>
          <a:p>
            <a:pPr lvl="1"/>
            <a:r>
              <a:rPr lang="it-IT" sz="2000" b="0" i="0" u="none" strike="noStrike" dirty="0">
                <a:solidFill>
                  <a:srgbClr val="000000"/>
                </a:solidFill>
                <a:effectLst/>
              </a:rPr>
              <a:t>b) nel settore degli scambi di servizi nell'ambito sociale, dell'istruzione e della sanità, qualora tali accordi rischino di perturbare seriamente l'organizzazione nazionale di tali servizi e di arrecare pregiudizio alla competenza degli Stati membri riguardo alla loro prestazione.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984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660569-22FE-F8C0-03D3-A211AE5C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misti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D6D0CB-8590-1AE0-76D4-CCDF7B973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Cosa succede se un accordo ha contenuto eterogeneo?</a:t>
            </a:r>
          </a:p>
          <a:p>
            <a:r>
              <a:rPr lang="it-IT" dirty="0"/>
              <a:t>Prassi accordi misti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Qualora l’oggetto di un accordo non rientri nella competenza esclusiva dell’UE, anche i paesi dell’UE dovranno sottoscrivere l’accordo. In tal caso di parla di </a:t>
            </a:r>
            <a:r>
              <a:rPr lang="it-IT" b="1" i="0" u="none" strike="noStrike" dirty="0">
                <a:solidFill>
                  <a:srgbClr val="333333"/>
                </a:solidFill>
                <a:effectLst/>
              </a:rPr>
              <a:t>«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accordi misti</a:t>
            </a:r>
            <a:r>
              <a:rPr lang="it-IT" b="1" i="0" u="none" strike="noStrike" dirty="0">
                <a:solidFill>
                  <a:srgbClr val="333333"/>
                </a:solidFill>
                <a:effectLst/>
              </a:rPr>
              <a:t>» 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.</a:t>
            </a:r>
          </a:p>
          <a:p>
            <a:r>
              <a:rPr lang="it-IT" dirty="0">
                <a:solidFill>
                  <a:srgbClr val="333333"/>
                </a:solidFill>
              </a:rPr>
              <a:t>Un accordo misto è un trattato internazionale, a prescindere dalla no- </a:t>
            </a:r>
            <a:r>
              <a:rPr lang="it-IT" dirty="0" err="1">
                <a:solidFill>
                  <a:srgbClr val="333333"/>
                </a:solidFill>
              </a:rPr>
              <a:t>menclatura</a:t>
            </a:r>
            <a:r>
              <a:rPr lang="it-IT" dirty="0">
                <a:solidFill>
                  <a:srgbClr val="333333"/>
                </a:solidFill>
              </a:rPr>
              <a:t> utilizzata 2, ma non necessariamente un accordo </a:t>
            </a:r>
            <a:r>
              <a:rPr lang="it-IT" dirty="0" err="1">
                <a:solidFill>
                  <a:srgbClr val="333333"/>
                </a:solidFill>
              </a:rPr>
              <a:t>internaziona</a:t>
            </a:r>
            <a:r>
              <a:rPr lang="it-IT" dirty="0">
                <a:solidFill>
                  <a:srgbClr val="333333"/>
                </a:solidFill>
              </a:rPr>
              <a:t>- le è misto semplicemente </a:t>
            </a:r>
            <a:r>
              <a:rPr lang="it-IT" dirty="0" err="1">
                <a:solidFill>
                  <a:srgbClr val="333333"/>
                </a:solidFill>
              </a:rPr>
              <a:t>perche</a:t>
            </a:r>
            <a:r>
              <a:rPr lang="it-IT" dirty="0">
                <a:solidFill>
                  <a:srgbClr val="333333"/>
                </a:solidFill>
              </a:rPr>
              <a:t>́ concluso da soggetti con natura </a:t>
            </a:r>
            <a:r>
              <a:rPr lang="it-IT" dirty="0" err="1">
                <a:solidFill>
                  <a:srgbClr val="333333"/>
                </a:solidFill>
              </a:rPr>
              <a:t>giuridi</a:t>
            </a:r>
            <a:r>
              <a:rPr lang="it-IT" dirty="0">
                <a:solidFill>
                  <a:srgbClr val="333333"/>
                </a:solidFill>
              </a:rPr>
              <a:t>- ca diversa 3. La </a:t>
            </a:r>
            <a:r>
              <a:rPr lang="it-IT" dirty="0" err="1">
                <a:solidFill>
                  <a:srgbClr val="333333"/>
                </a:solidFill>
              </a:rPr>
              <a:t>specificita</a:t>
            </a:r>
            <a:r>
              <a:rPr lang="it-IT" dirty="0">
                <a:solidFill>
                  <a:srgbClr val="333333"/>
                </a:solidFill>
              </a:rPr>
              <a:t>̀ degli accordi misti afferisce non tanto al loro profilo di accordi internazionali quanto alle ricadute che tali accordi de- terminano sul piano giuridico interno all’Unione. 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178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60AFDE-B440-EBDC-459D-DF7764A0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Quali sono gli effetti degli accordi per le persone fisiche o giuridiche?</a:t>
            </a:r>
            <a:br>
              <a:rPr lang="it-IT" b="0" i="0" u="none" strike="noStrike" dirty="0">
                <a:solidFill>
                  <a:srgbClr val="333333"/>
                </a:solidFill>
                <a:effectLst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C9A35-FFF9-A608-0EA2-4CFB2D8FC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GATT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tradizionale INIDONEITÀ a produrre effetti diretti</a:t>
            </a:r>
          </a:p>
          <a:p>
            <a:pPr marL="0" indent="0" algn="just">
              <a:buNone/>
            </a:pPr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Accordi di associazione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tradizionale IDONEITÀ a produrre effetti diretti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263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86999-43DE-8ACE-431D-273A3B30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 quadro dei rapporti commerciali internazionali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81B29-7AF3-17EC-A3CC-3F9C23AA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2471"/>
            <a:ext cx="10515600" cy="3784492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costituzione dell’Unione doganale NON comporta che gli Stati UE abbiano costituito una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fortezza commerciale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tra di loro: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Regole GATT</a:t>
            </a:r>
          </a:p>
          <a:p>
            <a:pPr lvl="1"/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NB: la CEE si è sostituita agli Stati Membri negli impegni assunti con il GATT </a:t>
            </a:r>
            <a:r>
              <a:rPr lang="it-IT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partire dal 1° luglio 1968 (TDC)</a:t>
            </a:r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[v. slide successiva]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UE parte dell’Organizzazione mondiale del Commercio (OMC)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Art. 206 TFUE (finalità dell’unione doganale)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8156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D0C6C-42D5-D49F-41BF-58100AC1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Approfondimento regole GATT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808F01-970C-A19E-0230-6519CEBE2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discriminazione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Clausola nazione più favorita: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trattamento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tariffario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più favorevole attribuito da 	una parte contraente GATT ad un altro Stato si 	estende automaticamente a tutti gli altri Stati parti del GATT– salvo eccezioni , che l’UE applica!	</a:t>
            </a:r>
          </a:p>
          <a:p>
            <a:pPr marL="0" indent="0">
              <a:buNone/>
            </a:pP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Trattamento nazionale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negoziale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riduzione dei dazi (round)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ostacoli non tariffari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6265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D64FB-7BBB-1D6E-2D46-5C44363DD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nell’OMC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DC53CE-A8D6-0465-4F7E-E4A6C82F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Decisione 94/800/CE del Consiglio sulla conclusione a nome della CE, per le materie di sua competenza, degli accordi dei negoziati multilaterali dell’Uruguay Round</a:t>
            </a:r>
          </a:p>
          <a:p>
            <a:pPr marL="0" indent="0">
              <a:buNone/>
            </a:pPr>
            <a:endParaRPr lang="it-IT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OMC: In vigore dal 1° gennaio 1995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GATT 1947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continua a operare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+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continuamente aggiornato con «round» negoziali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Marrakesh 1994 (</a:t>
            </a:r>
            <a:r>
              <a:rPr lang="it-IT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coinc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OMC)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GATT 1994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GATS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TRIPs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9855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0703C-651A-C954-F27D-74175901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nell’OMC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FD616F-6B1C-B976-DF75-FF4907C8E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politica commerciale comune ha fatto dell’UE un blocco commerciale unico («single trading </a:t>
            </a:r>
            <a:r>
              <a:rPr lang="it-IT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»)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più importante al mondo!</a:t>
            </a:r>
          </a:p>
          <a:p>
            <a:pPr>
              <a:buFont typeface="Arial" charset="0"/>
              <a:buChar char="•"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Quota di scambi imputabili all’UE &gt; di USA, Cina, Giappone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Eccezioni: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Francia e Italia: restrizioni unilaterali all’importazione di auto 	dal Giappone (MA negoziati dell’UE → dichiarazione di mutua 	cooperazione 1991)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Grecia: embargo FYROM 1992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9367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9CA24-9A51-EF91-FEFB-2BF2325E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4BFBD3-D100-2F49-92A7-E8CF8ECE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Il Consiglio, su proposta della Commissione, stabilisce i dazi della Tariffa Esterna Comune  (TEC) da applicare nelle relazioni commerciali con l’Estero (art. 31 TFUE).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 </a:t>
            </a:r>
          </a:p>
          <a:p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Assieme alla libera circolazione delle merci (dimensione interna) e alla politica commerciale comune (dimensione esterna), la TEC è funzionale al mercato interno e all’unione doganale.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 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A tal proposito si applica il Regolamento (UE) n. 952/2013 che istituisce il codice doganale dell’Unione.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697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875962-AC49-CD5D-6943-CF670C99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9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74E4FC-741D-6563-903F-1962A533D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58615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Tipologie particolare di Dazi:</a:t>
            </a:r>
          </a:p>
          <a:p>
            <a:r>
              <a:rPr lang="it-IT" b="1" dirty="0">
                <a:solidFill>
                  <a:srgbClr val="0070C0"/>
                </a:solidFill>
              </a:rPr>
              <a:t>Dazi anti </a:t>
            </a:r>
            <a:r>
              <a:rPr lang="it-IT" b="1" dirty="0" err="1">
                <a:solidFill>
                  <a:srgbClr val="0070C0"/>
                </a:solidFill>
              </a:rPr>
              <a:t>dumbing</a:t>
            </a:r>
            <a:r>
              <a:rPr lang="it-IT" b="1" dirty="0">
                <a:solidFill>
                  <a:srgbClr val="0070C0"/>
                </a:solidFill>
              </a:rPr>
              <a:t>: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Oltre ai normali dazi doganali, un prodotto può anche essere soggetto a misure antidumping o ad altri strumenti di difesa commerciale.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Il dumping si verifica quando una società esporta un prodotto a un prezzo inferiore al valore normale del prodotto sul mercato interno. Tale valore normale potrebbe essere il prezzo del prodotto sul mercato interno o il costo di produzione.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Se da un'inchiesta risulta che gli importatori hanno praticato pratiche di dumping e che ciò ha arrecato un pregiudizio all'industria nazionale del paese importatore, possono essere istituite misure antidumping sulle importazioni del prodotto in esame.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Tali misure assumono una delle seguenti forme:</a:t>
            </a:r>
          </a:p>
          <a:p>
            <a:pPr lvl="1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Un 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dazio ad valorem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 (tassato in funzione del valore di transazione)</a:t>
            </a:r>
          </a:p>
          <a:p>
            <a:pPr lvl="1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dazi specifici 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(tassati per importo specifico del prodotto)</a:t>
            </a:r>
          </a:p>
          <a:p>
            <a:pPr lvl="1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impegni sui prezzi 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(l'esportatore si impegna a vendere i propri prodotti a un prezzo minimo)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207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Cosa è la politica Commerciale Comune?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marL="0" indent="0" algn="just" fontAlgn="ctr">
              <a:buNone/>
            </a:pPr>
            <a:r>
              <a:rPr lang="it-IT" b="0" i="0" u="none" strike="noStrike" dirty="0">
                <a:effectLst/>
              </a:rPr>
              <a:t>La politica commerciale dell’UE riguarda il commercio di beni e servizi, gli investimenti esteri diretti, gli aspetti commerciali della proprietà intellettuale (ad esempio i brevetti) e gli appalti pubblici.</a:t>
            </a:r>
          </a:p>
          <a:p>
            <a:pPr marL="0" indent="0" algn="l" fontAlgn="ctr">
              <a:buNone/>
            </a:pPr>
            <a:r>
              <a:rPr lang="it-IT" b="0" i="0" u="none" strike="noStrike" dirty="0">
                <a:effectLst/>
              </a:rPr>
              <a:t>Si compone di tre elementi principali: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primo </a:t>
            </a:r>
            <a:r>
              <a:rPr lang="it-IT" b="0" i="0" u="none" strike="noStrike" dirty="0">
                <a:effectLst/>
              </a:rPr>
              <a:t>elemento sono gli accordi commerciali con paesi terzi per aprire nuovi mercati e aumentare le opportunità di commerciali per le aziende europee.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secondo </a:t>
            </a:r>
            <a:r>
              <a:rPr lang="it-IT" b="0" i="0" u="none" strike="noStrike" dirty="0">
                <a:effectLst/>
              </a:rPr>
              <a:t>sono le regole commerciali per proteggere i produttori UE dalla competizione sleale.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terzo </a:t>
            </a:r>
            <a:r>
              <a:rPr lang="it-IT" b="0" i="0" u="none" strike="noStrike" dirty="0">
                <a:effectLst/>
              </a:rPr>
              <a:t>è la partecipazione all’Organizzazione mondiale del commercio, che stabilisce le regole internazionali. Gli stati UE sono membri dell’OMC, ma la Commissione europea negozia a nome di tutta l’UE.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2B275-EC3A-9441-96E1-75D59D4D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ADCA7-3109-33EC-DA42-42FE9181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Dazi anti-sovvenzione: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Se la vostra società sta valutando di esportare, questa sezione aiuta a individuare i dazi all'importazione e gli altri costi che potreste sostenere. Non fornisce informazioni specifiche per prodotto. A tal fine, occorre utilizzare la funzione di ricerca del prodotto.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Oltre ai dazi antidumping, le </a:t>
            </a:r>
            <a:r>
              <a:rPr lang="it-IT" b="0" i="0" u="none" strike="noStrike">
                <a:solidFill>
                  <a:srgbClr val="000000"/>
                </a:solidFill>
                <a:effectLst/>
              </a:rPr>
              <a:t>misure anti-sovvenzioni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possono applicarsi al vostro prodotto. Si tratta anche delle cosiddette misure compensative. Essi compensano gli effetti di una sovvenzione ingiusta da parte di un partner commerciale.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Le misure compensative possono consistere in strumenti diversi, ma in genere comprendono dazi maggiorati. Una misura compensativa può consistere in un dazio addizionale ad valorem o specifico. Può essere applicato sotto forma di prezzo minimo all'importazione o può consistere in un "impegno sui prezzi", nel caso in cui l'esportatore si impegni a vendere il prodotto al di sopra di un prezzo minimo.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336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53CC87-DA26-A6AF-68DB-A9ADDAF57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Inquadramento formale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932D84-A25C-13A4-B641-EDB6EB1DF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La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politica commerciale comune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è una competenza esclusiva dell’UE Art. 3, par. 1, </a:t>
            </a:r>
            <a:r>
              <a:rPr lang="it-IT" b="1" i="0" u="none" strike="noStrike" dirty="0" err="1">
                <a:solidFill>
                  <a:srgbClr val="0070C0"/>
                </a:solidFill>
                <a:effectLst/>
              </a:rPr>
              <a:t>let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. e), TFEU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,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che si accosta al funzionamento del mercato interno, il quale si configura come un’unione doganale che assicura la libera circolazione interna delle merci, compresi i prodotti di Paesi Terzi in libera pratica (art. 28 TFUE)</a:t>
            </a:r>
          </a:p>
          <a:p>
            <a:pPr algn="just"/>
            <a:r>
              <a:rPr lang="it-IT" i="1" dirty="0"/>
              <a:t>Parere 1/75 aveva sostenuto che essa rappresenta un </a:t>
            </a:r>
            <a:r>
              <a:rPr lang="it-IT" dirty="0"/>
              <a:t>«interesse globale della Comunità»</a:t>
            </a:r>
          </a:p>
          <a:p>
            <a:r>
              <a:rPr lang="it-IT" dirty="0"/>
              <a:t>Stati membri:</a:t>
            </a:r>
          </a:p>
          <a:p>
            <a:pPr>
              <a:buFont typeface="Arial" charset="0"/>
              <a:buChar char="•"/>
            </a:pPr>
            <a:r>
              <a:rPr lang="it-IT" dirty="0"/>
              <a:t>Autorizzati</a:t>
            </a:r>
          </a:p>
          <a:p>
            <a:pPr>
              <a:buFont typeface="Arial" charset="0"/>
              <a:buChar char="•"/>
            </a:pPr>
            <a:r>
              <a:rPr lang="it-IT" dirty="0"/>
              <a:t>Dare attuazione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583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E406B-9204-D272-FE78-D0E3F53CA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Oggetto della competenza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5BBD99-0731-0E33-370D-5F10B74A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Rileva per determinare i confini della competenza esclusiva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+ (se accordi) Procedura di stipulazione accordi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Parere 1/94: </a:t>
            </a:r>
            <a:r>
              <a:rPr lang="it-IT" sz="2800" dirty="0">
                <a:latin typeface="Bahnschrift" panose="020B0502040204020203" pitchFamily="34" charset="0"/>
              </a:rPr>
              <a:t>limitata a scambi di merci e fornitura di servizi transfrontalieri – servizi che coinvolgono il trasferimento di persone e proprietà intellettuale NON oggetto di politica comm. Comune = competenza ripartita Stati/UE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Sent. C-137/12: </a:t>
            </a:r>
            <a:r>
              <a:rPr lang="it-IT" sz="2800" dirty="0">
                <a:latin typeface="Bahnschrift" panose="020B0502040204020203" pitchFamily="34" charset="0"/>
              </a:rPr>
              <a:t>convenzione europea sulla protezione giuridica dei servizi ad accesso condizionato </a:t>
            </a:r>
            <a:r>
              <a:rPr lang="it-IT" sz="2800" u="sng" dirty="0">
                <a:latin typeface="Bahnschrift" panose="020B0502040204020203" pitchFamily="34" charset="0"/>
              </a:rPr>
              <a:t>nella competenza esclusiva</a:t>
            </a:r>
            <a:endParaRPr lang="it-IT" dirty="0"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929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3E64B3-495F-08F2-DDB3-7909129D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7D9721-B537-E5A0-F987-998542524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2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Inquadramento nell’azione esterna dell’UE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quale a sua volta COMPRENDE la politica estera e di sicurezza comune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TUE titolo V: disposizioni generali sull’azione esterna + PESC</a:t>
            </a:r>
          </a:p>
          <a:p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TFUE parte V  - azione esterna (altro da PESC)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 commerciale comune (tit. II)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Cooperazione con paesi terzi e aiuto umanitario (tit. III)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Misure restrittive (tit. IV)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775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60391-24EB-7990-6D1C-85CDAC56B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7FFD72-F9C5-5DB9-9800-755E5E528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1"/>
          </a:xfrm>
        </p:spPr>
        <p:txBody>
          <a:bodyPr>
            <a:normAutofit/>
          </a:bodyPr>
          <a:lstStyle/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Tra le finalità di tale politica commerciale comune vi è quella di promuovere gli scambi commerciali fra Stati membri e Paesi terzi (art. 32 TFUE). </a:t>
            </a:r>
          </a:p>
          <a:p>
            <a:pPr algn="just"/>
            <a:r>
              <a:rPr lang="it-IT" b="1" dirty="0">
                <a:solidFill>
                  <a:srgbClr val="0070C0"/>
                </a:solidFill>
              </a:rPr>
              <a:t>Art. 205 TFUE/art. 21 TUE: obiettivi e principi dell’</a:t>
            </a:r>
            <a:r>
              <a:rPr lang="it-IT" b="1" u="sng" dirty="0">
                <a:solidFill>
                  <a:srgbClr val="0070C0"/>
                </a:solidFill>
              </a:rPr>
              <a:t>azione esterna</a:t>
            </a:r>
            <a:endParaRPr lang="it-IT" b="1" dirty="0">
              <a:solidFill>
                <a:srgbClr val="0070C0"/>
              </a:solidFill>
            </a:endParaRPr>
          </a:p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L’art. 21 del TUE (Titolo V – Azione Esterna) elenca i fini delle relazioni internazionali dell’Unione, tra cui quello di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incoraggiare l’integrazione di tutti i Paesi nell’economia mondiale, anche con l’abolizione delle restrizioni agli scambi internazionali. </a:t>
            </a:r>
          </a:p>
        </p:txBody>
      </p:sp>
    </p:spTree>
    <p:extLst>
      <p:ext uri="{BB962C8B-B14F-4D97-AF65-F5344CB8AC3E}">
        <p14:creationId xmlns:p14="http://schemas.microsoft.com/office/powerpoint/2010/main" val="172037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69CDA4-C6BB-5CC8-DD28-D79CD188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779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31CC73-919E-9F0F-4261-8E1E1AA51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123"/>
            <a:ext cx="10515600" cy="4673840"/>
          </a:xfrm>
        </p:spPr>
        <p:txBody>
          <a:bodyPr>
            <a:normAutofit fontScale="92500" lnSpcReduction="20000"/>
          </a:bodyPr>
          <a:lstStyle/>
          <a:p>
            <a:endParaRPr lang="it-IT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La politica commerciale comune è fondata su </a:t>
            </a:r>
            <a:r>
              <a:rPr lang="it-IT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principi uniformi</a:t>
            </a:r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che devono ispirare soprattutto (Art. 207 TFUE):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Modificazioni tariffarie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Conclusione di accordi tariffari e commerciali relativi agli scambi di merci e servizi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Aspetti commerciali della proprietà intellettuale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Investimenti esteri diretti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Uniformazione delle misure di liberalizzazione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Politica di esportazione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Misure di protezione commerciale, tra cui nei casi di </a:t>
            </a:r>
            <a:r>
              <a:rPr lang="it-IT" i="1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dumping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 di sovvenzioni</a:t>
            </a:r>
          </a:p>
          <a:p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Art. 22 </a:t>
            </a:r>
            <a:r>
              <a:rPr lang="it-IT" dirty="0">
                <a:solidFill>
                  <a:srgbClr val="202124"/>
                </a:solidFill>
              </a:rPr>
              <a:t>TUE: 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Le decisioni del Consiglio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europeo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 sugli interessi e gli obiettivi strategici dell'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Unione</a:t>
            </a:r>
            <a:r>
              <a:rPr lang="it-IT" b="1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riguardano la politica estera e di sicurezza comune e altri settori dell'azione esterna dell'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Unione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87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4D33A-EBEF-B8AA-6DC2-10E04B67E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50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72E4AB-9B24-C53A-E8FC-1490225B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2888"/>
            <a:ext cx="10515600" cy="3256768"/>
          </a:xfrm>
        </p:spPr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Legame con l’Unione doganale: Risvolto esterno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Motivazione: le merci provenienti da Stati terzi, una volta «sdoganate» in uno SM, sono 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«in libera pratica»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→ soggette alla libera circolazione delle merci AL PARI  di quelle prodotte negli SM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CGUE causa 41/76 </a:t>
            </a:r>
            <a:r>
              <a:rPr lang="it-IT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Donckerwolcke</a:t>
            </a:r>
            <a:r>
              <a:rPr lang="it-IT" sz="2800" b="1" i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(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1976)</a:t>
            </a:r>
            <a:endParaRPr lang="it-IT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171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EF20E-1D23-FEEB-7679-07EC1144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820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Strumenti normativi e politica commerciale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8FECF-CB5B-3542-8F4B-70990F3E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pc="-100" dirty="0">
                <a:solidFill>
                  <a:srgbClr val="0070C0"/>
                </a:solidFill>
              </a:rPr>
              <a:t>Art. 207 TFUE</a:t>
            </a:r>
            <a:endParaRPr lang="it-IT" b="1" dirty="0">
              <a:solidFill>
                <a:srgbClr val="0070C0"/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Regolamenti (procedura legislativa ordinaria)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A livello procedurale (art. 207 TFUE) 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il quadro attuativo della politica commerciale comune è oggetto di deliberazione del Parlamento Europeo e del Consiglio secondo la procedura legislativa ordinaria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 (art. 294 TFUE)</a:t>
            </a:r>
            <a:endParaRPr lang="it-IT" b="1" i="0" u="none" strike="noStrike" dirty="0">
              <a:solidFill>
                <a:schemeClr val="accent4">
                  <a:lumMod val="75000"/>
                </a:schemeClr>
              </a:solidFill>
              <a:effectLst/>
            </a:endParaRP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la Commissione esprime raccomandazioni e dirige i negoziati per gli accordi commerciali con i Paesi Terzi, il Consiglio li conclude deliberando ora a maggioranza qualificata ora all’unanimità (artt. 207 e 218)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Accordi (con Stati terzi o con altre organizzazioni internazionali)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Per la negoziazione e ratificazione degli accordi commerciali internazionali il consenso del Parlamento Europeo è obbligatorio (art. 218).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8143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1781</Words>
  <Application>Microsoft Macintosh PowerPoint</Application>
  <PresentationFormat>Widescreen</PresentationFormat>
  <Paragraphs>131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Bahnschrift</vt:lpstr>
      <vt:lpstr>Calibri</vt:lpstr>
      <vt:lpstr>Calibri Light</vt:lpstr>
      <vt:lpstr>Tema di Office</vt:lpstr>
      <vt:lpstr>Diritto del Mercato Unico Europeo Prof. Dr. Alessandro Nato</vt:lpstr>
      <vt:lpstr>Cosa è la politica Commerciale Comune?</vt:lpstr>
      <vt:lpstr>Inquadramento formale</vt:lpstr>
      <vt:lpstr>Oggetto della competenza</vt:lpstr>
      <vt:lpstr>Obiettivi e principi</vt:lpstr>
      <vt:lpstr>Obiettivi e principi</vt:lpstr>
      <vt:lpstr>Obiettivi e principi</vt:lpstr>
      <vt:lpstr>Obiettivi e principi</vt:lpstr>
      <vt:lpstr>Strumenti normativi e politica commerciale comune</vt:lpstr>
      <vt:lpstr>Procedura stipulazione accordi commerciali</vt:lpstr>
      <vt:lpstr>Procedura stipulazione accordi commerciali</vt:lpstr>
      <vt:lpstr>Accordi misti</vt:lpstr>
      <vt:lpstr> Quali sono gli effetti degli accordi per le persone fisiche o giuridiche? </vt:lpstr>
      <vt:lpstr>L’UE nel quadro dei rapporti commerciali internazionali</vt:lpstr>
      <vt:lpstr>Approfondimento regole GATT</vt:lpstr>
      <vt:lpstr>L’UE nell’OMC</vt:lpstr>
      <vt:lpstr>L’UE nell’OMC</vt:lpstr>
      <vt:lpstr>Politica Tariffaria Comune</vt:lpstr>
      <vt:lpstr>Politica Tariffaria Comune</vt:lpstr>
      <vt:lpstr>Politica Tariffaria Comune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114</cp:revision>
  <dcterms:created xsi:type="dcterms:W3CDTF">2022-09-09T08:27:37Z</dcterms:created>
  <dcterms:modified xsi:type="dcterms:W3CDTF">2025-07-01T10:31:46Z</dcterms:modified>
</cp:coreProperties>
</file>