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7" r:id="rId2"/>
    <p:sldId id="281" r:id="rId3"/>
    <p:sldId id="260" r:id="rId4"/>
    <p:sldId id="261" r:id="rId5"/>
    <p:sldId id="289" r:id="rId6"/>
    <p:sldId id="295" r:id="rId7"/>
    <p:sldId id="296" r:id="rId8"/>
    <p:sldId id="297" r:id="rId9"/>
    <p:sldId id="286" r:id="rId10"/>
    <p:sldId id="288" r:id="rId11"/>
    <p:sldId id="282" r:id="rId12"/>
    <p:sldId id="283" r:id="rId13"/>
    <p:sldId id="284" r:id="rId14"/>
    <p:sldId id="285" r:id="rId15"/>
    <p:sldId id="298" r:id="rId16"/>
    <p:sldId id="293" r:id="rId17"/>
    <p:sldId id="291" r:id="rId18"/>
    <p:sldId id="307" r:id="rId19"/>
    <p:sldId id="299" r:id="rId20"/>
    <p:sldId id="306" r:id="rId21"/>
    <p:sldId id="308" r:id="rId22"/>
    <p:sldId id="300" r:id="rId23"/>
    <p:sldId id="309" r:id="rId24"/>
    <p:sldId id="294" r:id="rId25"/>
    <p:sldId id="290" r:id="rId26"/>
    <p:sldId id="302" r:id="rId27"/>
    <p:sldId id="301" r:id="rId2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43" autoAdjust="0"/>
    <p:restoredTop sz="94660"/>
  </p:normalViewPr>
  <p:slideViewPr>
    <p:cSldViewPr snapToGrid="0">
      <p:cViewPr varScale="1">
        <p:scale>
          <a:sx n="113" d="100"/>
          <a:sy n="113" d="100"/>
        </p:scale>
        <p:origin x="222"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12/21/2023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olo e sottotitolo">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Modifica gli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dirty="0"/>
              <a:pPr/>
              <a:t>12/21/2023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it-IT"/>
              <a:t>Fare clic per modificare lo stile del titolo dello schema</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Modifica gli stili del testo dello schema</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Modifica gli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dirty="0"/>
              <a:pPr/>
              <a:t>12/21/2023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‹N›</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it-IT"/>
              <a:t>Fare clic per modificare lo stile del titolo dello schema</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it-IT"/>
              <a:t>Modifica gli stili del testo dello schema</a:t>
            </a:r>
          </a:p>
        </p:txBody>
      </p:sp>
      <p:sp>
        <p:nvSpPr>
          <p:cNvPr id="5" name="Date Placeholder 4"/>
          <p:cNvSpPr>
            <a:spLocks noGrp="1"/>
          </p:cNvSpPr>
          <p:nvPr>
            <p:ph type="dt" sz="half" idx="10"/>
          </p:nvPr>
        </p:nvSpPr>
        <p:spPr/>
        <p:txBody>
          <a:bodyPr/>
          <a:lstStyle/>
          <a:p>
            <a:fld id="{B61BEF0D-F0BB-DE4B-95CE-6DB70DBA9567}" type="datetimeFigureOut">
              <a:rPr lang="en-US" dirty="0"/>
              <a:pPr/>
              <a:t>12/21/2023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cheda nome citazione">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it-IT"/>
              <a:t>Fare clic per modificare lo stile del titolo dello schema</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Modifica gli stili del testo dello schema</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it-IT"/>
              <a:t>Modifica gli stili del testo dello schema</a:t>
            </a:r>
          </a:p>
        </p:txBody>
      </p:sp>
      <p:sp>
        <p:nvSpPr>
          <p:cNvPr id="5" name="Date Placeholder 4"/>
          <p:cNvSpPr>
            <a:spLocks noGrp="1"/>
          </p:cNvSpPr>
          <p:nvPr>
            <p:ph type="dt" sz="half" idx="10"/>
          </p:nvPr>
        </p:nvSpPr>
        <p:spPr/>
        <p:txBody>
          <a:bodyPr/>
          <a:lstStyle/>
          <a:p>
            <a:fld id="{B61BEF0D-F0BB-DE4B-95CE-6DB70DBA9567}" type="datetimeFigureOut">
              <a:rPr lang="en-US" dirty="0"/>
              <a:pPr/>
              <a:t>12/21/2023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o o falso">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it-IT"/>
              <a:t>Fare clic per modificare lo stile del titolo dello schema</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Modifica gli stili del testo dello schema</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it-IT"/>
              <a:t>Modifica gli stili del testo dello schema</a:t>
            </a:r>
          </a:p>
        </p:txBody>
      </p:sp>
      <p:sp>
        <p:nvSpPr>
          <p:cNvPr id="5" name="Date Placeholder 4"/>
          <p:cNvSpPr>
            <a:spLocks noGrp="1"/>
          </p:cNvSpPr>
          <p:nvPr>
            <p:ph type="dt" sz="half" idx="10"/>
          </p:nvPr>
        </p:nvSpPr>
        <p:spPr/>
        <p:txBody>
          <a:bodyPr/>
          <a:lstStyle/>
          <a:p>
            <a:fld id="{B61BEF0D-F0BB-DE4B-95CE-6DB70DBA9567}" type="datetimeFigureOut">
              <a:rPr lang="en-US" dirty="0"/>
              <a:pPr/>
              <a:t>12/21/2023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ncho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12/21/2023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12/21/2023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it-IT"/>
              <a:t>Fare clic per modificare lo stile del titolo dello schema</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12/21/2023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Modifica gli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dirty="0"/>
              <a:pPr/>
              <a:t>12/21/2023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12/21/2023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12/21/2023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12/21/2023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12/21/2023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it-IT"/>
              <a:t>Fare clic per modificare lo stile del titolo dello schema</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5" name="Date Placeholder 4"/>
          <p:cNvSpPr>
            <a:spLocks noGrp="1"/>
          </p:cNvSpPr>
          <p:nvPr>
            <p:ph type="dt" sz="half" idx="10"/>
          </p:nvPr>
        </p:nvSpPr>
        <p:spPr/>
        <p:txBody>
          <a:bodyPr/>
          <a:lstStyle/>
          <a:p>
            <a:fld id="{B61BEF0D-F0BB-DE4B-95CE-6DB70DBA9567}" type="datetimeFigureOut">
              <a:rPr lang="en-US" dirty="0"/>
              <a:pPr/>
              <a:t>12/21/2023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5" name="Date Placeholder 4"/>
          <p:cNvSpPr>
            <a:spLocks noGrp="1"/>
          </p:cNvSpPr>
          <p:nvPr>
            <p:ph type="dt" sz="half" idx="10"/>
          </p:nvPr>
        </p:nvSpPr>
        <p:spPr/>
        <p:txBody>
          <a:bodyPr/>
          <a:lstStyle/>
          <a:p>
            <a:fld id="{B61BEF0D-F0BB-DE4B-95CE-6DB70DBA9567}" type="datetimeFigureOut">
              <a:rPr lang="en-US" dirty="0"/>
              <a:pPr/>
              <a:t>12/21/2023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12/21/2023</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‹N›</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a:normAutofit/>
          </a:bodyPr>
          <a:lstStyle/>
          <a:p>
            <a:r>
              <a:rPr lang="it-IT" dirty="0"/>
              <a:t>L’equilibrio europeo</a:t>
            </a:r>
            <a:br>
              <a:rPr lang="it-IT" dirty="0"/>
            </a:br>
            <a:r>
              <a:rPr lang="it-IT" dirty="0"/>
              <a:t>1815-1880</a:t>
            </a:r>
          </a:p>
        </p:txBody>
      </p:sp>
      <p:sp>
        <p:nvSpPr>
          <p:cNvPr id="3" name="Sottotitolo 2"/>
          <p:cNvSpPr>
            <a:spLocks noGrp="1"/>
          </p:cNvSpPr>
          <p:nvPr>
            <p:ph type="subTitle" idx="1"/>
          </p:nvPr>
        </p:nvSpPr>
        <p:spPr/>
        <p:txBody>
          <a:bodyPr>
            <a:normAutofit lnSpcReduction="10000"/>
          </a:bodyPr>
          <a:lstStyle/>
          <a:p>
            <a:r>
              <a:rPr lang="it-IT" b="1" dirty="0">
                <a:solidFill>
                  <a:schemeClr val="tx1"/>
                </a:solidFill>
                <a:latin typeface="Times New Roman" pitchFamily="18" charset="0"/>
                <a:cs typeface="Times New Roman" pitchFamily="18" charset="0"/>
              </a:rPr>
              <a:t>Prof. Pasquale </a:t>
            </a:r>
            <a:r>
              <a:rPr lang="it-IT" b="1" dirty="0" err="1">
                <a:solidFill>
                  <a:schemeClr val="tx1"/>
                </a:solidFill>
                <a:latin typeface="Times New Roman" pitchFamily="18" charset="0"/>
                <a:cs typeface="Times New Roman" pitchFamily="18" charset="0"/>
              </a:rPr>
              <a:t>Iuso</a:t>
            </a:r>
            <a:endParaRPr lang="it-IT" b="1" dirty="0">
              <a:solidFill>
                <a:schemeClr val="tx1"/>
              </a:solidFill>
              <a:latin typeface="Times New Roman" pitchFamily="18" charset="0"/>
              <a:cs typeface="Times New Roman" pitchFamily="18" charset="0"/>
            </a:endParaRPr>
          </a:p>
          <a:p>
            <a:pPr marL="514350" indent="-514350"/>
            <a:r>
              <a:rPr lang="it-IT" b="1" dirty="0">
                <a:solidFill>
                  <a:schemeClr val="tx1"/>
                </a:solidFill>
                <a:latin typeface="Times New Roman" pitchFamily="18" charset="0"/>
                <a:cs typeface="Times New Roman" pitchFamily="18" charset="0"/>
              </a:rPr>
              <a:t>Corso di laurea in Politiche Internazionali e della Sostenibilità</a:t>
            </a:r>
          </a:p>
          <a:p>
            <a:pPr marL="514350" indent="-514350"/>
            <a:r>
              <a:rPr lang="it-IT" b="1" dirty="0">
                <a:solidFill>
                  <a:schemeClr val="tx1"/>
                </a:solidFill>
                <a:latin typeface="Times New Roman" pitchFamily="18" charset="0"/>
                <a:cs typeface="Times New Roman" pitchFamily="18" charset="0"/>
              </a:rPr>
              <a:t>Storia e geopolitica del Novecento</a:t>
            </a:r>
            <a:endParaRPr lang="it-IT"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9D1B9F8-3D5F-4C26-ABBD-C860B1A669A9}"/>
              </a:ext>
            </a:extLst>
          </p:cNvPr>
          <p:cNvSpPr>
            <a:spLocks noGrp="1"/>
          </p:cNvSpPr>
          <p:nvPr>
            <p:ph type="title"/>
          </p:nvPr>
        </p:nvSpPr>
        <p:spPr>
          <a:xfrm>
            <a:off x="2740821" y="268510"/>
            <a:ext cx="8911687" cy="679757"/>
          </a:xfrm>
        </p:spPr>
        <p:txBody>
          <a:bodyPr>
            <a:normAutofit/>
          </a:bodyPr>
          <a:lstStyle/>
          <a:p>
            <a:pPr algn="ctr"/>
            <a:r>
              <a:rPr lang="it-IT" sz="3200" dirty="0"/>
              <a:t>L’Europa nel 1812</a:t>
            </a:r>
          </a:p>
        </p:txBody>
      </p:sp>
      <p:pic>
        <p:nvPicPr>
          <p:cNvPr id="3" name="Immagine 2">
            <a:extLst>
              <a:ext uri="{FF2B5EF4-FFF2-40B4-BE49-F238E27FC236}">
                <a16:creationId xmlns:a16="http://schemas.microsoft.com/office/drawing/2014/main" id="{E2BD2B6C-5037-4B98-8335-15F115324174}"/>
              </a:ext>
            </a:extLst>
          </p:cNvPr>
          <p:cNvPicPr>
            <a:picLocks noChangeAspect="1"/>
          </p:cNvPicPr>
          <p:nvPr/>
        </p:nvPicPr>
        <p:blipFill>
          <a:blip r:embed="rId2"/>
          <a:stretch>
            <a:fillRect/>
          </a:stretch>
        </p:blipFill>
        <p:spPr>
          <a:xfrm>
            <a:off x="3395480" y="1160532"/>
            <a:ext cx="7602371" cy="5261304"/>
          </a:xfrm>
          <a:prstGeom prst="rect">
            <a:avLst/>
          </a:prstGeom>
        </p:spPr>
      </p:pic>
    </p:spTree>
    <p:extLst>
      <p:ext uri="{BB962C8B-B14F-4D97-AF65-F5344CB8AC3E}">
        <p14:creationId xmlns:p14="http://schemas.microsoft.com/office/powerpoint/2010/main" val="23440395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8C5F232-E3D1-4C42-B4B6-E795D1C2BD9D}"/>
              </a:ext>
            </a:extLst>
          </p:cNvPr>
          <p:cNvSpPr>
            <a:spLocks noGrp="1"/>
          </p:cNvSpPr>
          <p:nvPr>
            <p:ph type="title"/>
          </p:nvPr>
        </p:nvSpPr>
        <p:spPr/>
        <p:txBody>
          <a:bodyPr/>
          <a:lstStyle/>
          <a:p>
            <a:r>
              <a:rPr lang="it-IT" dirty="0"/>
              <a:t>L’equilibrio europeo</a:t>
            </a:r>
          </a:p>
        </p:txBody>
      </p:sp>
      <p:sp>
        <p:nvSpPr>
          <p:cNvPr id="3" name="Segnaposto contenuto 2">
            <a:extLst>
              <a:ext uri="{FF2B5EF4-FFF2-40B4-BE49-F238E27FC236}">
                <a16:creationId xmlns:a16="http://schemas.microsoft.com/office/drawing/2014/main" id="{4469C90B-7796-4C7A-A72C-CA74EDB16590}"/>
              </a:ext>
            </a:extLst>
          </p:cNvPr>
          <p:cNvSpPr>
            <a:spLocks noGrp="1"/>
          </p:cNvSpPr>
          <p:nvPr>
            <p:ph idx="1"/>
          </p:nvPr>
        </p:nvSpPr>
        <p:spPr>
          <a:xfrm>
            <a:off x="2589212" y="1659467"/>
            <a:ext cx="8915400" cy="4251755"/>
          </a:xfrm>
        </p:spPr>
        <p:txBody>
          <a:bodyPr>
            <a:normAutofit lnSpcReduction="10000"/>
          </a:bodyPr>
          <a:lstStyle/>
          <a:p>
            <a:pPr algn="just"/>
            <a:r>
              <a:rPr lang="it-IT" dirty="0"/>
              <a:t>La sconfitta di Napoleone a Waterloo nel 1815, porta le nazioni vincitrici a disegnare la nuova mappa europea. Tutto si svolge al Congresso di Vienna (1815) dando inizio alla fase della cosiddetta «restaurazione» delle precedenti monarchie.</a:t>
            </a:r>
          </a:p>
          <a:p>
            <a:pPr algn="just"/>
            <a:r>
              <a:rPr lang="it-IT" dirty="0"/>
              <a:t>La Gran Bretagna (potenza marittima egemone, imperiale) non chiede compensi territoriali come nella tradizione diplomatica dei vincitori ma ha l’obbiettivo di impedire che nell’Europa continentale possa prevalere una potenza egemone (sia essa Francia, Russia o Impero Asburgico)</a:t>
            </a:r>
          </a:p>
          <a:p>
            <a:pPr algn="just"/>
            <a:r>
              <a:rPr lang="it-IT" dirty="0"/>
              <a:t>Grande protagonista del Congresso è il cancelliere Metternich (Austria) che concepì quello che passò alla storia come «balance of power»; un sistema di equilibrio che resse sostanzialmente per oltre 50 anni</a:t>
            </a:r>
          </a:p>
          <a:p>
            <a:pPr algn="just"/>
            <a:r>
              <a:rPr lang="it-IT" dirty="0"/>
              <a:t>Abbiamo quindi una polarizzazione che ha come punti di equilibrio la Gran Bretagna e l’Austria (non a caso due imperi differenti: egemonico/territoriale il primo; decisamente territoriale il secondo)</a:t>
            </a:r>
          </a:p>
          <a:p>
            <a:pPr marL="0" indent="0">
              <a:buNone/>
            </a:pPr>
            <a:endParaRPr lang="it-IT" dirty="0"/>
          </a:p>
        </p:txBody>
      </p:sp>
    </p:spTree>
    <p:extLst>
      <p:ext uri="{BB962C8B-B14F-4D97-AF65-F5344CB8AC3E}">
        <p14:creationId xmlns:p14="http://schemas.microsoft.com/office/powerpoint/2010/main" val="12836370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8C5F232-E3D1-4C42-B4B6-E795D1C2BD9D}"/>
              </a:ext>
            </a:extLst>
          </p:cNvPr>
          <p:cNvSpPr>
            <a:spLocks noGrp="1"/>
          </p:cNvSpPr>
          <p:nvPr>
            <p:ph type="title"/>
          </p:nvPr>
        </p:nvSpPr>
        <p:spPr>
          <a:xfrm>
            <a:off x="2592925" y="624110"/>
            <a:ext cx="8911687" cy="781357"/>
          </a:xfrm>
        </p:spPr>
        <p:txBody>
          <a:bodyPr>
            <a:normAutofit/>
          </a:bodyPr>
          <a:lstStyle/>
          <a:p>
            <a:pPr algn="ctr"/>
            <a:r>
              <a:rPr lang="it-IT" sz="3200" dirty="0"/>
              <a:t>L’equilibrio europeo</a:t>
            </a:r>
          </a:p>
        </p:txBody>
      </p:sp>
      <p:sp>
        <p:nvSpPr>
          <p:cNvPr id="3" name="Segnaposto contenuto 2">
            <a:extLst>
              <a:ext uri="{FF2B5EF4-FFF2-40B4-BE49-F238E27FC236}">
                <a16:creationId xmlns:a16="http://schemas.microsoft.com/office/drawing/2014/main" id="{4469C90B-7796-4C7A-A72C-CA74EDB16590}"/>
              </a:ext>
            </a:extLst>
          </p:cNvPr>
          <p:cNvSpPr>
            <a:spLocks noGrp="1"/>
          </p:cNvSpPr>
          <p:nvPr>
            <p:ph idx="1"/>
          </p:nvPr>
        </p:nvSpPr>
        <p:spPr>
          <a:xfrm>
            <a:off x="2589212" y="1761066"/>
            <a:ext cx="8915400" cy="3777622"/>
          </a:xfrm>
        </p:spPr>
        <p:txBody>
          <a:bodyPr/>
          <a:lstStyle/>
          <a:p>
            <a:pPr algn="just"/>
            <a:r>
              <a:rPr lang="it-IT" dirty="0"/>
              <a:t>Le altre potenze si espandono:</a:t>
            </a:r>
          </a:p>
          <a:p>
            <a:pPr lvl="1" algn="just"/>
            <a:r>
              <a:rPr lang="it-IT" dirty="0"/>
              <a:t>Prussia: acquisisce Sassonia e Renania (grande questione di conflitto con la Francia); di fatto nasce la Confederazione germanica composta da 38 piccoli stati, nocciolo duro di quello che sarà lo stato tedesco nel 1871</a:t>
            </a:r>
          </a:p>
          <a:p>
            <a:pPr lvl="1" algn="just"/>
            <a:r>
              <a:rPr lang="it-IT" dirty="0"/>
              <a:t>Russia: acquisisce la Finlandia, parte della Polonia e la </a:t>
            </a:r>
            <a:r>
              <a:rPr lang="it-IT" dirty="0" err="1"/>
              <a:t>Bessarabia</a:t>
            </a:r>
            <a:r>
              <a:rPr lang="it-IT" dirty="0"/>
              <a:t>;</a:t>
            </a:r>
          </a:p>
          <a:p>
            <a:pPr lvl="1" algn="just"/>
            <a:r>
              <a:rPr lang="it-IT" dirty="0"/>
              <a:t>Impero Asburgico: controllo e influenza sugli stati italiani e su quelli balcanici, rinunciando a Belgio e Lussemburgo che vanno a formare i Paesi Bassi con la caratteristica di «Stato Cuscinetto» (non una novità del 900) verso la Francia</a:t>
            </a:r>
          </a:p>
          <a:p>
            <a:pPr lvl="1" algn="just"/>
            <a:r>
              <a:rPr lang="it-IT" dirty="0"/>
              <a:t>Regno di Sardegna: diviene un altro «stato Cuscinetto» rispetto alla Francia</a:t>
            </a:r>
          </a:p>
          <a:p>
            <a:pPr lvl="1" algn="just"/>
            <a:r>
              <a:rPr lang="it-IT" dirty="0"/>
              <a:t>Francia: viene riportata ai confini precedenti e inglobata fra stati cuscinetto, Svizzera, Oceano atlantico e Mediterraneo. Di fatto pur sconfitta, con il ritorno della monarchia diviene uno dei capisaldi del balance of power</a:t>
            </a:r>
          </a:p>
        </p:txBody>
      </p:sp>
    </p:spTree>
    <p:extLst>
      <p:ext uri="{BB962C8B-B14F-4D97-AF65-F5344CB8AC3E}">
        <p14:creationId xmlns:p14="http://schemas.microsoft.com/office/powerpoint/2010/main" val="36021151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8C5F232-E3D1-4C42-B4B6-E795D1C2BD9D}"/>
              </a:ext>
            </a:extLst>
          </p:cNvPr>
          <p:cNvSpPr>
            <a:spLocks noGrp="1"/>
          </p:cNvSpPr>
          <p:nvPr>
            <p:ph type="title"/>
          </p:nvPr>
        </p:nvSpPr>
        <p:spPr>
          <a:xfrm>
            <a:off x="2592925" y="624110"/>
            <a:ext cx="8911687" cy="755957"/>
          </a:xfrm>
        </p:spPr>
        <p:txBody>
          <a:bodyPr>
            <a:normAutofit/>
          </a:bodyPr>
          <a:lstStyle/>
          <a:p>
            <a:pPr algn="ctr"/>
            <a:r>
              <a:rPr lang="it-IT" sz="3200" dirty="0"/>
              <a:t>L’equilibrio europeo</a:t>
            </a:r>
          </a:p>
        </p:txBody>
      </p:sp>
      <p:sp>
        <p:nvSpPr>
          <p:cNvPr id="3" name="Segnaposto contenuto 2">
            <a:extLst>
              <a:ext uri="{FF2B5EF4-FFF2-40B4-BE49-F238E27FC236}">
                <a16:creationId xmlns:a16="http://schemas.microsoft.com/office/drawing/2014/main" id="{4469C90B-7796-4C7A-A72C-CA74EDB16590}"/>
              </a:ext>
            </a:extLst>
          </p:cNvPr>
          <p:cNvSpPr>
            <a:spLocks noGrp="1"/>
          </p:cNvSpPr>
          <p:nvPr>
            <p:ph idx="1"/>
          </p:nvPr>
        </p:nvSpPr>
        <p:spPr>
          <a:xfrm>
            <a:off x="2589212" y="1676399"/>
            <a:ext cx="8915400" cy="4478867"/>
          </a:xfrm>
        </p:spPr>
        <p:txBody>
          <a:bodyPr>
            <a:normAutofit/>
          </a:bodyPr>
          <a:lstStyle/>
          <a:p>
            <a:pPr algn="just"/>
            <a:r>
              <a:rPr lang="it-IT" dirty="0"/>
              <a:t>Le grandi potenze a Vienna iniziarono a identificare sempre più loro stesse con l’Europa; viene rivista la «carta geografica» del continente</a:t>
            </a:r>
          </a:p>
          <a:p>
            <a:pPr algn="just"/>
            <a:r>
              <a:rPr lang="it-IT" dirty="0"/>
              <a:t>Assumevano un impegno comune verso la stabilità e la mediazione: nasce il «concerto europeo»: originale sistema di consultazione e compromessi, fatto di regole inespresse ma applicate. </a:t>
            </a:r>
          </a:p>
          <a:p>
            <a:pPr algn="just"/>
            <a:r>
              <a:rPr lang="it-IT" dirty="0"/>
              <a:t>Ogni problema europeo doveva ricevere una soluzione europea, prima di agire verso una modifica dello status quo era necessario consultare le altre potenze per ottenerne il consenso, i piccoli stati andavano protetti ma non partecipavano alle decisioni</a:t>
            </a:r>
          </a:p>
          <a:p>
            <a:pPr algn="just"/>
            <a:r>
              <a:rPr lang="it-IT" dirty="0"/>
              <a:t>Questo sistema rimane in equilibrio ma viene scosso nei decenni successivi dalle spinte interne degli stati non ancora formatisi (Italia e Germania) dalle nazionalità (Balcani), dalla </a:t>
            </a:r>
            <a:r>
              <a:rPr lang="it-IT" dirty="0" err="1"/>
              <a:t>danubizzazione</a:t>
            </a:r>
            <a:r>
              <a:rPr lang="it-IT" dirty="0"/>
              <a:t> dell’Impero Asburgico (spinta verso est rispetto alla confederazione tedesca), dalle idee liberali.</a:t>
            </a:r>
          </a:p>
        </p:txBody>
      </p:sp>
    </p:spTree>
    <p:extLst>
      <p:ext uri="{BB962C8B-B14F-4D97-AF65-F5344CB8AC3E}">
        <p14:creationId xmlns:p14="http://schemas.microsoft.com/office/powerpoint/2010/main" val="9841152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3C7DD51E-09ED-46D0-A88B-804ECEEECB5F}"/>
              </a:ext>
            </a:extLst>
          </p:cNvPr>
          <p:cNvPicPr>
            <a:picLocks noChangeAspect="1"/>
          </p:cNvPicPr>
          <p:nvPr/>
        </p:nvPicPr>
        <p:blipFill>
          <a:blip r:embed="rId2"/>
          <a:stretch>
            <a:fillRect/>
          </a:stretch>
        </p:blipFill>
        <p:spPr>
          <a:xfrm>
            <a:off x="2884312" y="287866"/>
            <a:ext cx="8376356" cy="6282267"/>
          </a:xfrm>
          <a:prstGeom prst="rect">
            <a:avLst/>
          </a:prstGeom>
        </p:spPr>
      </p:pic>
    </p:spTree>
    <p:extLst>
      <p:ext uri="{BB962C8B-B14F-4D97-AF65-F5344CB8AC3E}">
        <p14:creationId xmlns:p14="http://schemas.microsoft.com/office/powerpoint/2010/main" val="21591712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BFF3E55-9D90-456C-A276-BE6EA2D0674A}"/>
              </a:ext>
            </a:extLst>
          </p:cNvPr>
          <p:cNvSpPr>
            <a:spLocks noGrp="1"/>
          </p:cNvSpPr>
          <p:nvPr>
            <p:ph type="title"/>
          </p:nvPr>
        </p:nvSpPr>
        <p:spPr>
          <a:xfrm>
            <a:off x="2592925" y="624110"/>
            <a:ext cx="8911687" cy="789823"/>
          </a:xfrm>
        </p:spPr>
        <p:txBody>
          <a:bodyPr>
            <a:normAutofit/>
          </a:bodyPr>
          <a:lstStyle/>
          <a:p>
            <a:pPr algn="ctr"/>
            <a:r>
              <a:rPr lang="it-IT" sz="3200" dirty="0"/>
              <a:t>L’equilibrio europeo</a:t>
            </a:r>
          </a:p>
        </p:txBody>
      </p:sp>
      <p:sp>
        <p:nvSpPr>
          <p:cNvPr id="3" name="Segnaposto contenuto 2">
            <a:extLst>
              <a:ext uri="{FF2B5EF4-FFF2-40B4-BE49-F238E27FC236}">
                <a16:creationId xmlns:a16="http://schemas.microsoft.com/office/drawing/2014/main" id="{344AC21E-7A6B-48FB-97C6-58CA2B58E748}"/>
              </a:ext>
            </a:extLst>
          </p:cNvPr>
          <p:cNvSpPr>
            <a:spLocks noGrp="1"/>
          </p:cNvSpPr>
          <p:nvPr>
            <p:ph idx="1"/>
          </p:nvPr>
        </p:nvSpPr>
        <p:spPr>
          <a:xfrm>
            <a:off x="2589212" y="1794932"/>
            <a:ext cx="8915400" cy="4100291"/>
          </a:xfrm>
        </p:spPr>
        <p:txBody>
          <a:bodyPr>
            <a:normAutofit lnSpcReduction="10000"/>
          </a:bodyPr>
          <a:lstStyle/>
          <a:p>
            <a:pPr algn="just"/>
            <a:r>
              <a:rPr lang="it-IT" dirty="0"/>
              <a:t>Il punto di maggior attrito esterno rimase, comunque, la «questione d’oriente» (impero ottomano) e quella degli stretti. Che ritroveremo nella Guerra di Crimea del 1854</a:t>
            </a:r>
          </a:p>
          <a:p>
            <a:pPr algn="just"/>
            <a:r>
              <a:rPr lang="it-IT" dirty="0"/>
              <a:t>La questione d’oriente e quella degli stretti, si collegano da una parte alla crisi perdurante della struttura imperiale, da un’altra alle pressioni interne dei popoli europei balcanici e danubiani, di quelli del continente africano mediterraneo; da un’altra ancora con le questioni commerciali con l’Asia e le provincie imperiali inglesi. Il Canale di Suez verrà aperto nel 1869 </a:t>
            </a:r>
          </a:p>
          <a:p>
            <a:pPr algn="just"/>
            <a:r>
              <a:rPr lang="it-IT" dirty="0"/>
              <a:t>Il punto di maggior attrito interno divennero le pressioni dal basso e delle identità nazionali (moti di indipendenza nazionali 20-21, 30-31 e le rivoluzioni del 1848). Lo scontro con il sistema della Restaurazione divenne sempre più inevitabile, specie per l’assenza di due identità statuali: Italia e Germania</a:t>
            </a:r>
          </a:p>
          <a:p>
            <a:pPr algn="just"/>
            <a:r>
              <a:rPr lang="it-IT" dirty="0"/>
              <a:t>Non fu un caso che il 1848 si concentrò soprattutto in Italia, Germania e nell’impero multietnico austriaco</a:t>
            </a:r>
          </a:p>
          <a:p>
            <a:endParaRPr lang="it-IT" dirty="0"/>
          </a:p>
        </p:txBody>
      </p:sp>
    </p:spTree>
    <p:extLst>
      <p:ext uri="{BB962C8B-B14F-4D97-AF65-F5344CB8AC3E}">
        <p14:creationId xmlns:p14="http://schemas.microsoft.com/office/powerpoint/2010/main" val="3472515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BDBC28A-5391-461A-B959-2760595CDB26}"/>
              </a:ext>
            </a:extLst>
          </p:cNvPr>
          <p:cNvSpPr>
            <a:spLocks noGrp="1"/>
          </p:cNvSpPr>
          <p:nvPr>
            <p:ph type="title"/>
          </p:nvPr>
        </p:nvSpPr>
        <p:spPr/>
        <p:txBody>
          <a:bodyPr/>
          <a:lstStyle/>
          <a:p>
            <a:r>
              <a:rPr lang="it-IT" dirty="0"/>
              <a:t>L’Europa delle rivoluzioni. 1848</a:t>
            </a:r>
          </a:p>
        </p:txBody>
      </p:sp>
      <p:pic>
        <p:nvPicPr>
          <p:cNvPr id="3" name="Immagine 2">
            <a:extLst>
              <a:ext uri="{FF2B5EF4-FFF2-40B4-BE49-F238E27FC236}">
                <a16:creationId xmlns:a16="http://schemas.microsoft.com/office/drawing/2014/main" id="{510CC9F1-53CA-472D-942F-247DAA80954F}"/>
              </a:ext>
            </a:extLst>
          </p:cNvPr>
          <p:cNvPicPr>
            <a:picLocks noChangeAspect="1"/>
          </p:cNvPicPr>
          <p:nvPr/>
        </p:nvPicPr>
        <p:blipFill>
          <a:blip r:embed="rId2"/>
          <a:stretch>
            <a:fillRect/>
          </a:stretch>
        </p:blipFill>
        <p:spPr>
          <a:xfrm>
            <a:off x="3188578" y="1426017"/>
            <a:ext cx="6410498" cy="4807873"/>
          </a:xfrm>
          <a:prstGeom prst="rect">
            <a:avLst/>
          </a:prstGeom>
        </p:spPr>
      </p:pic>
    </p:spTree>
    <p:extLst>
      <p:ext uri="{BB962C8B-B14F-4D97-AF65-F5344CB8AC3E}">
        <p14:creationId xmlns:p14="http://schemas.microsoft.com/office/powerpoint/2010/main" val="19403811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2B0865A-7525-43DF-8356-6AC74DD5FF1B}"/>
              </a:ext>
            </a:extLst>
          </p:cNvPr>
          <p:cNvSpPr>
            <a:spLocks noGrp="1"/>
          </p:cNvSpPr>
          <p:nvPr>
            <p:ph type="title"/>
          </p:nvPr>
        </p:nvSpPr>
        <p:spPr>
          <a:xfrm>
            <a:off x="2592925" y="598710"/>
            <a:ext cx="8911687" cy="840623"/>
          </a:xfrm>
        </p:spPr>
        <p:txBody>
          <a:bodyPr>
            <a:normAutofit/>
          </a:bodyPr>
          <a:lstStyle/>
          <a:p>
            <a:pPr algn="ctr"/>
            <a:r>
              <a:rPr lang="it-IT" sz="3200" dirty="0"/>
              <a:t>L’Europa da Vienna a Berlino (1815-1878)</a:t>
            </a:r>
          </a:p>
        </p:txBody>
      </p:sp>
      <p:sp>
        <p:nvSpPr>
          <p:cNvPr id="3" name="Segnaposto contenuto 2">
            <a:extLst>
              <a:ext uri="{FF2B5EF4-FFF2-40B4-BE49-F238E27FC236}">
                <a16:creationId xmlns:a16="http://schemas.microsoft.com/office/drawing/2014/main" id="{AE3AC7BB-FC6C-4454-8A2C-90B51A3FA955}"/>
              </a:ext>
            </a:extLst>
          </p:cNvPr>
          <p:cNvSpPr>
            <a:spLocks noGrp="1"/>
          </p:cNvSpPr>
          <p:nvPr>
            <p:ph idx="1"/>
          </p:nvPr>
        </p:nvSpPr>
        <p:spPr>
          <a:xfrm>
            <a:off x="2592925" y="1651000"/>
            <a:ext cx="8915400" cy="4608290"/>
          </a:xfrm>
        </p:spPr>
        <p:txBody>
          <a:bodyPr>
            <a:normAutofit/>
          </a:bodyPr>
          <a:lstStyle/>
          <a:p>
            <a:pPr algn="just">
              <a:lnSpc>
                <a:spcPts val="2040"/>
              </a:lnSpc>
            </a:pPr>
            <a:r>
              <a:rPr lang="it-IT" dirty="0"/>
              <a:t>A partire dal 1820 circa si cominciano quindi a porre questioni interne (che non tocchiamo se non per sottolineare lo sviluppo delle tante «identità nazionali») ed esterne. </a:t>
            </a:r>
          </a:p>
          <a:p>
            <a:pPr algn="just">
              <a:lnSpc>
                <a:spcPts val="2040"/>
              </a:lnSpc>
            </a:pPr>
            <a:r>
              <a:rPr lang="it-IT" dirty="0"/>
              <a:t>Il sistema di Vienna comincia a dividersi fra corti conservatrici e reazionarie (Vienna, Berlino e Mosca) e la nuova Europa occidentale basata sulla complessa alleanza franco inglese</a:t>
            </a:r>
          </a:p>
          <a:p>
            <a:pPr algn="just">
              <a:lnSpc>
                <a:spcPts val="2040"/>
              </a:lnSpc>
            </a:pPr>
            <a:r>
              <a:rPr lang="it-IT" dirty="0"/>
              <a:t>La divisione dell'Europa in sfere di influenza, dalla barriera di Stati ai confini della Francia, dall'ingrandimento di Prussia e Regno di Sardegna, dalla limitazione dell'espansione della Russia e dalla funzione di controllo dell'Impero austriaco vacilla sotto i colpi delle nazionalità, delle rivolte interne del 1948, della rivoluzione industriale, della crisi che investe l’impero ottomano e (in modo meno evidente) quello austriaco, delle nuove rotte commerciali. </a:t>
            </a:r>
          </a:p>
        </p:txBody>
      </p:sp>
    </p:spTree>
    <p:extLst>
      <p:ext uri="{BB962C8B-B14F-4D97-AF65-F5344CB8AC3E}">
        <p14:creationId xmlns:p14="http://schemas.microsoft.com/office/powerpoint/2010/main" val="17846536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2B0865A-7525-43DF-8356-6AC74DD5FF1B}"/>
              </a:ext>
            </a:extLst>
          </p:cNvPr>
          <p:cNvSpPr>
            <a:spLocks noGrp="1"/>
          </p:cNvSpPr>
          <p:nvPr>
            <p:ph type="title"/>
          </p:nvPr>
        </p:nvSpPr>
        <p:spPr>
          <a:xfrm>
            <a:off x="2592925" y="598710"/>
            <a:ext cx="8911687" cy="840623"/>
          </a:xfrm>
        </p:spPr>
        <p:txBody>
          <a:bodyPr>
            <a:normAutofit/>
          </a:bodyPr>
          <a:lstStyle/>
          <a:p>
            <a:pPr algn="ctr"/>
            <a:r>
              <a:rPr lang="it-IT" sz="3200" dirty="0"/>
              <a:t>L’Europa da Vienna a Berlino (1815-1878)</a:t>
            </a:r>
          </a:p>
        </p:txBody>
      </p:sp>
      <p:sp>
        <p:nvSpPr>
          <p:cNvPr id="3" name="Segnaposto contenuto 2">
            <a:extLst>
              <a:ext uri="{FF2B5EF4-FFF2-40B4-BE49-F238E27FC236}">
                <a16:creationId xmlns:a16="http://schemas.microsoft.com/office/drawing/2014/main" id="{AE3AC7BB-FC6C-4454-8A2C-90B51A3FA955}"/>
              </a:ext>
            </a:extLst>
          </p:cNvPr>
          <p:cNvSpPr>
            <a:spLocks noGrp="1"/>
          </p:cNvSpPr>
          <p:nvPr>
            <p:ph idx="1"/>
          </p:nvPr>
        </p:nvSpPr>
        <p:spPr>
          <a:xfrm>
            <a:off x="2592925" y="1651000"/>
            <a:ext cx="8915400" cy="4608290"/>
          </a:xfrm>
        </p:spPr>
        <p:txBody>
          <a:bodyPr>
            <a:normAutofit/>
          </a:bodyPr>
          <a:lstStyle/>
          <a:p>
            <a:pPr algn="just">
              <a:lnSpc>
                <a:spcPts val="2040"/>
              </a:lnSpc>
            </a:pPr>
            <a:endParaRPr lang="it-IT" dirty="0"/>
          </a:p>
          <a:p>
            <a:pPr algn="just">
              <a:lnSpc>
                <a:spcPts val="2040"/>
              </a:lnSpc>
            </a:pPr>
            <a:r>
              <a:rPr lang="it-IT" dirty="0"/>
              <a:t>Da un punto di vista geopolitico possiamo osservare:</a:t>
            </a:r>
          </a:p>
          <a:p>
            <a:pPr lvl="1" algn="just">
              <a:lnSpc>
                <a:spcPts val="2040"/>
              </a:lnSpc>
            </a:pPr>
            <a:r>
              <a:rPr lang="it-IT" dirty="0"/>
              <a:t>Progressiva </a:t>
            </a:r>
            <a:r>
              <a:rPr lang="it-IT" dirty="0" err="1"/>
              <a:t>danubizzazione</a:t>
            </a:r>
            <a:r>
              <a:rPr lang="it-IT" dirty="0"/>
              <a:t> austro ungarica (monarchia bicefala nasce nel 1867) in conseguenza della pressione tedesca al centro del continente e della presenza ottomana e russa ad est e sud-est</a:t>
            </a:r>
          </a:p>
          <a:p>
            <a:pPr lvl="1" algn="just">
              <a:lnSpc>
                <a:spcPts val="2040"/>
              </a:lnSpc>
            </a:pPr>
            <a:r>
              <a:rPr lang="it-IT" dirty="0"/>
              <a:t>Guerra di Crimea (1853-55): un piccolo conflitto di grande importanza non solo per il Piemonte Sabaudo che pone la «questione italiana», ma perché segna lo scontro tra la potenza russa e quella inglese. </a:t>
            </a:r>
          </a:p>
          <a:p>
            <a:pPr lvl="1" algn="just">
              <a:lnSpc>
                <a:spcPts val="2040"/>
              </a:lnSpc>
            </a:pPr>
            <a:r>
              <a:rPr lang="it-IT" dirty="0"/>
              <a:t>Apertura del Canale di Suez (1869)</a:t>
            </a:r>
          </a:p>
          <a:p>
            <a:pPr lvl="1" algn="just">
              <a:lnSpc>
                <a:spcPts val="2040"/>
              </a:lnSpc>
            </a:pPr>
            <a:r>
              <a:rPr lang="it-IT" dirty="0"/>
              <a:t>Guerra franco prussiana che porta alla nascita della Germania (1871) </a:t>
            </a:r>
          </a:p>
          <a:p>
            <a:pPr lvl="1" algn="just">
              <a:lnSpc>
                <a:spcPts val="2040"/>
              </a:lnSpc>
            </a:pPr>
            <a:r>
              <a:rPr lang="it-IT" dirty="0"/>
              <a:t>Congresso di Berlino e nuovo Shift of power</a:t>
            </a:r>
          </a:p>
        </p:txBody>
      </p:sp>
    </p:spTree>
    <p:extLst>
      <p:ext uri="{BB962C8B-B14F-4D97-AF65-F5344CB8AC3E}">
        <p14:creationId xmlns:p14="http://schemas.microsoft.com/office/powerpoint/2010/main" val="19907143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EFDD5C1-C73F-4C9A-9BAC-CF27201CC80F}"/>
              </a:ext>
            </a:extLst>
          </p:cNvPr>
          <p:cNvSpPr>
            <a:spLocks noGrp="1"/>
          </p:cNvSpPr>
          <p:nvPr>
            <p:ph type="title"/>
          </p:nvPr>
        </p:nvSpPr>
        <p:spPr>
          <a:xfrm>
            <a:off x="2432058" y="285443"/>
            <a:ext cx="8911687" cy="688223"/>
          </a:xfrm>
        </p:spPr>
        <p:txBody>
          <a:bodyPr>
            <a:normAutofit/>
          </a:bodyPr>
          <a:lstStyle/>
          <a:p>
            <a:pPr algn="ctr"/>
            <a:r>
              <a:rPr lang="it-IT" sz="3200" dirty="0" err="1"/>
              <a:t>Danubizzazione</a:t>
            </a:r>
            <a:r>
              <a:rPr lang="it-IT" sz="3200" dirty="0"/>
              <a:t> dell’impero asburgico</a:t>
            </a:r>
          </a:p>
        </p:txBody>
      </p:sp>
      <p:pic>
        <p:nvPicPr>
          <p:cNvPr id="6" name="Segnaposto contenuto 5">
            <a:extLst>
              <a:ext uri="{FF2B5EF4-FFF2-40B4-BE49-F238E27FC236}">
                <a16:creationId xmlns:a16="http://schemas.microsoft.com/office/drawing/2014/main" id="{110752E8-4AAC-4510-86B9-192AAFC11150}"/>
              </a:ext>
            </a:extLst>
          </p:cNvPr>
          <p:cNvPicPr>
            <a:picLocks noGrp="1" noChangeAspect="1"/>
          </p:cNvPicPr>
          <p:nvPr>
            <p:ph idx="1"/>
          </p:nvPr>
        </p:nvPicPr>
        <p:blipFill>
          <a:blip r:embed="rId2"/>
          <a:stretch>
            <a:fillRect/>
          </a:stretch>
        </p:blipFill>
        <p:spPr>
          <a:xfrm>
            <a:off x="2795955" y="1111602"/>
            <a:ext cx="7350369" cy="5460955"/>
          </a:xfrm>
          <a:prstGeom prst="rect">
            <a:avLst/>
          </a:prstGeom>
        </p:spPr>
      </p:pic>
    </p:spTree>
    <p:extLst>
      <p:ext uri="{BB962C8B-B14F-4D97-AF65-F5344CB8AC3E}">
        <p14:creationId xmlns:p14="http://schemas.microsoft.com/office/powerpoint/2010/main" val="27426595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E66AA0B-7F88-4B8D-995F-D8355C9F6AFC}"/>
              </a:ext>
            </a:extLst>
          </p:cNvPr>
          <p:cNvSpPr>
            <a:spLocks noGrp="1"/>
          </p:cNvSpPr>
          <p:nvPr>
            <p:ph type="title"/>
          </p:nvPr>
        </p:nvSpPr>
        <p:spPr/>
        <p:txBody>
          <a:bodyPr/>
          <a:lstStyle/>
          <a:p>
            <a:r>
              <a:rPr lang="it-IT" dirty="0"/>
              <a:t>Imperi territoriali e imperi egemonici</a:t>
            </a:r>
          </a:p>
        </p:txBody>
      </p:sp>
      <p:sp>
        <p:nvSpPr>
          <p:cNvPr id="3" name="Segnaposto contenuto 2">
            <a:extLst>
              <a:ext uri="{FF2B5EF4-FFF2-40B4-BE49-F238E27FC236}">
                <a16:creationId xmlns:a16="http://schemas.microsoft.com/office/drawing/2014/main" id="{65E2FBD7-8735-4499-A612-24377A639D67}"/>
              </a:ext>
            </a:extLst>
          </p:cNvPr>
          <p:cNvSpPr>
            <a:spLocks noGrp="1"/>
          </p:cNvSpPr>
          <p:nvPr>
            <p:ph idx="1"/>
          </p:nvPr>
        </p:nvSpPr>
        <p:spPr/>
        <p:txBody>
          <a:bodyPr>
            <a:normAutofit lnSpcReduction="10000"/>
          </a:bodyPr>
          <a:lstStyle/>
          <a:p>
            <a:pPr algn="just"/>
            <a:r>
              <a:rPr lang="it-IT" dirty="0"/>
              <a:t>Gli imperi provengono dall’antichità e corrono lungo il tempo.</a:t>
            </a:r>
          </a:p>
          <a:p>
            <a:pPr algn="just"/>
            <a:r>
              <a:rPr lang="it-IT" dirty="0"/>
              <a:t>Nel corso dell’800 gli imperi dell’età contemporanea si definiscono e si stabilizzano</a:t>
            </a:r>
          </a:p>
          <a:p>
            <a:pPr algn="just"/>
            <a:r>
              <a:rPr lang="it-IT" dirty="0"/>
              <a:t>Di massima sono individuabili due tipi di imperi che hanno caratteristiche e dinamiche interne (fattuali: controllo diretto e indiretto; occupazione territoriale, occupazione economica; imperi commerciali e imperi strategici)</a:t>
            </a:r>
          </a:p>
          <a:p>
            <a:pPr algn="just"/>
            <a:r>
              <a:rPr lang="it-IT" dirty="0"/>
              <a:t>L’apice dell’impero in età contemporanea si ha con il 1815 (congresso di Vienna) e fino al sistema bipolare della Triplice Alleanza e Intesa (fra il 1882 e il 1914). </a:t>
            </a:r>
          </a:p>
          <a:p>
            <a:pPr algn="just"/>
            <a:r>
              <a:rPr lang="it-IT" dirty="0"/>
              <a:t>Dopo queste date inizia un lento declino che terminerà negli anni della decolonizzazione (secondo dopoguerra inoltrato)</a:t>
            </a:r>
          </a:p>
        </p:txBody>
      </p:sp>
    </p:spTree>
    <p:extLst>
      <p:ext uri="{BB962C8B-B14F-4D97-AF65-F5344CB8AC3E}">
        <p14:creationId xmlns:p14="http://schemas.microsoft.com/office/powerpoint/2010/main" val="40238676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3E790AC-FBC3-4944-B6B3-4578898362EF}"/>
              </a:ext>
            </a:extLst>
          </p:cNvPr>
          <p:cNvSpPr>
            <a:spLocks noGrp="1"/>
          </p:cNvSpPr>
          <p:nvPr>
            <p:ph type="title"/>
          </p:nvPr>
        </p:nvSpPr>
        <p:spPr>
          <a:xfrm>
            <a:off x="2167467" y="624110"/>
            <a:ext cx="9337145" cy="628957"/>
          </a:xfrm>
        </p:spPr>
        <p:txBody>
          <a:bodyPr>
            <a:noAutofit/>
          </a:bodyPr>
          <a:lstStyle/>
          <a:p>
            <a:pPr algn="ctr"/>
            <a:r>
              <a:rPr lang="it-IT" sz="2400" dirty="0"/>
              <a:t>La prima mondializzazione sotto il segno della Gran Bretagna</a:t>
            </a:r>
          </a:p>
        </p:txBody>
      </p:sp>
      <p:sp>
        <p:nvSpPr>
          <p:cNvPr id="3" name="Segnaposto contenuto 2">
            <a:extLst>
              <a:ext uri="{FF2B5EF4-FFF2-40B4-BE49-F238E27FC236}">
                <a16:creationId xmlns:a16="http://schemas.microsoft.com/office/drawing/2014/main" id="{34174AB7-EF16-4CC3-A024-FA1B5CE57444}"/>
              </a:ext>
            </a:extLst>
          </p:cNvPr>
          <p:cNvSpPr>
            <a:spLocks noGrp="1"/>
          </p:cNvSpPr>
          <p:nvPr>
            <p:ph idx="1"/>
          </p:nvPr>
        </p:nvSpPr>
        <p:spPr>
          <a:xfrm>
            <a:off x="2589212" y="2175933"/>
            <a:ext cx="8915400" cy="3979334"/>
          </a:xfrm>
        </p:spPr>
        <p:txBody>
          <a:bodyPr>
            <a:normAutofit/>
          </a:bodyPr>
          <a:lstStyle/>
          <a:p>
            <a:r>
              <a:rPr lang="it-IT" dirty="0"/>
              <a:t>Cresce l’influenza globale dell’Europa: la diffusione dell’industrializzazione apre ad una prima mondializzazione a metà 800.</a:t>
            </a:r>
          </a:p>
          <a:p>
            <a:endParaRPr lang="it-IT" dirty="0"/>
          </a:p>
          <a:p>
            <a:r>
              <a:rPr lang="it-IT" dirty="0"/>
              <a:t>I trasporti a vapore con la riduzione dei tempi di trasporto e l’incremento delle comunicazioni (telegrafo) inaugurano l’era del carbone e dell’acciaio</a:t>
            </a:r>
          </a:p>
          <a:p>
            <a:endParaRPr lang="it-IT" dirty="0"/>
          </a:p>
          <a:p>
            <a:r>
              <a:rPr lang="it-IT" dirty="0"/>
              <a:t>Crescono i fenomeni di migrazioni di popolamento, si completano le esplorazioni geografiche, viene aperto il canale di Suez, nasce il sistema monetario internazionale basato sul Gold Standard (base aurea) </a:t>
            </a:r>
          </a:p>
        </p:txBody>
      </p:sp>
    </p:spTree>
    <p:extLst>
      <p:ext uri="{BB962C8B-B14F-4D97-AF65-F5344CB8AC3E}">
        <p14:creationId xmlns:p14="http://schemas.microsoft.com/office/powerpoint/2010/main" val="12662229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3E790AC-FBC3-4944-B6B3-4578898362EF}"/>
              </a:ext>
            </a:extLst>
          </p:cNvPr>
          <p:cNvSpPr>
            <a:spLocks noGrp="1"/>
          </p:cNvSpPr>
          <p:nvPr>
            <p:ph type="title"/>
          </p:nvPr>
        </p:nvSpPr>
        <p:spPr>
          <a:xfrm>
            <a:off x="2167467" y="624110"/>
            <a:ext cx="9337145" cy="628957"/>
          </a:xfrm>
        </p:spPr>
        <p:txBody>
          <a:bodyPr>
            <a:noAutofit/>
          </a:bodyPr>
          <a:lstStyle/>
          <a:p>
            <a:pPr algn="ctr"/>
            <a:r>
              <a:rPr lang="it-IT" sz="2400" dirty="0"/>
              <a:t>La prima mondializzazione sotto il segno della Gran Bretagna</a:t>
            </a:r>
          </a:p>
        </p:txBody>
      </p:sp>
      <p:sp>
        <p:nvSpPr>
          <p:cNvPr id="3" name="Segnaposto contenuto 2">
            <a:extLst>
              <a:ext uri="{FF2B5EF4-FFF2-40B4-BE49-F238E27FC236}">
                <a16:creationId xmlns:a16="http://schemas.microsoft.com/office/drawing/2014/main" id="{34174AB7-EF16-4CC3-A024-FA1B5CE57444}"/>
              </a:ext>
            </a:extLst>
          </p:cNvPr>
          <p:cNvSpPr>
            <a:spLocks noGrp="1"/>
          </p:cNvSpPr>
          <p:nvPr>
            <p:ph idx="1"/>
          </p:nvPr>
        </p:nvSpPr>
        <p:spPr>
          <a:xfrm>
            <a:off x="2513012" y="1583267"/>
            <a:ext cx="8915400" cy="4902200"/>
          </a:xfrm>
        </p:spPr>
        <p:txBody>
          <a:bodyPr>
            <a:normAutofit/>
          </a:bodyPr>
          <a:lstStyle/>
          <a:p>
            <a:r>
              <a:rPr lang="it-IT" dirty="0"/>
              <a:t>La Gran Bretagna è il centro del motore divenendo l’economia più produttiva, emerge la sua egemonia mondiale ed una spiccata tendenza imperiale.</a:t>
            </a:r>
          </a:p>
          <a:p>
            <a:endParaRPr lang="it-IT" dirty="0"/>
          </a:p>
          <a:p>
            <a:r>
              <a:rPr lang="it-IT" dirty="0"/>
              <a:t>Una pax britannica che non rinuncia alla politica di potenza con i mezzi offerti dall’applicazione dell’industria ai mezzi navali da guerra sulla base del principio che la flotta inglesa doveva essere più potente delle due flotte che la seguivano per dimensione.</a:t>
            </a:r>
          </a:p>
          <a:p>
            <a:endParaRPr lang="it-IT" dirty="0"/>
          </a:p>
          <a:p>
            <a:r>
              <a:rPr lang="it-IT" dirty="0"/>
              <a:t>Le colonie diventano l’elemento di complemento (non il centro essenziale) della potenza inglese</a:t>
            </a:r>
          </a:p>
          <a:p>
            <a:pPr marL="0" indent="0">
              <a:buNone/>
            </a:pPr>
            <a:endParaRPr lang="it-IT" dirty="0"/>
          </a:p>
          <a:p>
            <a:r>
              <a:rPr lang="it-IT" dirty="0"/>
              <a:t>Questa posizione egemone spinge Londra a considerare sempre meno importanti le dinamiche continentali europee</a:t>
            </a:r>
          </a:p>
        </p:txBody>
      </p:sp>
    </p:spTree>
    <p:extLst>
      <p:ext uri="{BB962C8B-B14F-4D97-AF65-F5344CB8AC3E}">
        <p14:creationId xmlns:p14="http://schemas.microsoft.com/office/powerpoint/2010/main" val="13174374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846B67D-EEEA-4E24-90C9-CA921D8D42FA}"/>
              </a:ext>
            </a:extLst>
          </p:cNvPr>
          <p:cNvSpPr>
            <a:spLocks noGrp="1"/>
          </p:cNvSpPr>
          <p:nvPr>
            <p:ph type="title"/>
          </p:nvPr>
        </p:nvSpPr>
        <p:spPr/>
        <p:txBody>
          <a:bodyPr>
            <a:normAutofit/>
          </a:bodyPr>
          <a:lstStyle/>
          <a:p>
            <a:pPr algn="ctr"/>
            <a:r>
              <a:rPr lang="it-IT" sz="3200" dirty="0"/>
              <a:t>La guerra di Crimea. 1853-1856</a:t>
            </a:r>
          </a:p>
        </p:txBody>
      </p:sp>
      <p:sp>
        <p:nvSpPr>
          <p:cNvPr id="3" name="Segnaposto contenuto 2">
            <a:extLst>
              <a:ext uri="{FF2B5EF4-FFF2-40B4-BE49-F238E27FC236}">
                <a16:creationId xmlns:a16="http://schemas.microsoft.com/office/drawing/2014/main" id="{C5AA6455-54FB-426D-A766-AE838215147B}"/>
              </a:ext>
            </a:extLst>
          </p:cNvPr>
          <p:cNvSpPr>
            <a:spLocks noGrp="1"/>
          </p:cNvSpPr>
          <p:nvPr>
            <p:ph idx="1"/>
          </p:nvPr>
        </p:nvSpPr>
        <p:spPr>
          <a:xfrm>
            <a:off x="2175933" y="2091268"/>
            <a:ext cx="9083145" cy="3708400"/>
          </a:xfrm>
        </p:spPr>
        <p:txBody>
          <a:bodyPr>
            <a:normAutofit/>
          </a:bodyPr>
          <a:lstStyle/>
          <a:p>
            <a:r>
              <a:rPr lang="it-IT" dirty="0"/>
              <a:t>Una piccola guerra fece incrinare definitivamente il sistema di Vienna.</a:t>
            </a:r>
          </a:p>
          <a:p>
            <a:r>
              <a:rPr lang="it-IT" dirty="0"/>
              <a:t>Il conflitto fu frutto di una iniziativa russa nella questione d’Oriente contrastata da Parigi e Londra che appoggiarono l’Impero turco fino a partecipare ad una guerra piccola ma di grande importanza internazionale</a:t>
            </a:r>
          </a:p>
          <a:p>
            <a:r>
              <a:rPr lang="it-IT" dirty="0"/>
              <a:t>Fu il primo confronto militare tra le potenze di Vienna dopo 40 anni; </a:t>
            </a:r>
          </a:p>
          <a:p>
            <a:pPr lvl="1"/>
            <a:r>
              <a:rPr lang="it-IT" dirty="0"/>
              <a:t>ruppe il legame tra Austria e Russia, </a:t>
            </a:r>
          </a:p>
          <a:p>
            <a:pPr lvl="1"/>
            <a:r>
              <a:rPr lang="it-IT" dirty="0"/>
              <a:t>isolò ancor più la Prussia, </a:t>
            </a:r>
          </a:p>
          <a:p>
            <a:pPr lvl="1"/>
            <a:r>
              <a:rPr lang="it-IT" dirty="0"/>
              <a:t>fece tornare in primo piano il ruolo della Francia come potenza «revisionista» dell’ordine di Vienna</a:t>
            </a:r>
          </a:p>
          <a:p>
            <a:pPr lvl="1"/>
            <a:endParaRPr lang="it-IT" dirty="0"/>
          </a:p>
          <a:p>
            <a:pPr lvl="1"/>
            <a:endParaRPr lang="it-IT" dirty="0"/>
          </a:p>
        </p:txBody>
      </p:sp>
    </p:spTree>
    <p:extLst>
      <p:ext uri="{BB962C8B-B14F-4D97-AF65-F5344CB8AC3E}">
        <p14:creationId xmlns:p14="http://schemas.microsoft.com/office/powerpoint/2010/main" val="27773302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846B67D-EEEA-4E24-90C9-CA921D8D42FA}"/>
              </a:ext>
            </a:extLst>
          </p:cNvPr>
          <p:cNvSpPr>
            <a:spLocks noGrp="1"/>
          </p:cNvSpPr>
          <p:nvPr>
            <p:ph type="title"/>
          </p:nvPr>
        </p:nvSpPr>
        <p:spPr/>
        <p:txBody>
          <a:bodyPr>
            <a:normAutofit/>
          </a:bodyPr>
          <a:lstStyle/>
          <a:p>
            <a:pPr algn="ctr"/>
            <a:r>
              <a:rPr lang="it-IT" sz="3200" dirty="0"/>
              <a:t>La guerra di Crimea. 1853-1856</a:t>
            </a:r>
          </a:p>
        </p:txBody>
      </p:sp>
      <p:sp>
        <p:nvSpPr>
          <p:cNvPr id="3" name="Segnaposto contenuto 2">
            <a:extLst>
              <a:ext uri="{FF2B5EF4-FFF2-40B4-BE49-F238E27FC236}">
                <a16:creationId xmlns:a16="http://schemas.microsoft.com/office/drawing/2014/main" id="{C5AA6455-54FB-426D-A766-AE838215147B}"/>
              </a:ext>
            </a:extLst>
          </p:cNvPr>
          <p:cNvSpPr>
            <a:spLocks noGrp="1"/>
          </p:cNvSpPr>
          <p:nvPr>
            <p:ph idx="1"/>
          </p:nvPr>
        </p:nvSpPr>
        <p:spPr>
          <a:xfrm>
            <a:off x="2421467" y="1329267"/>
            <a:ext cx="9083145" cy="4581955"/>
          </a:xfrm>
        </p:spPr>
        <p:txBody>
          <a:bodyPr>
            <a:normAutofit/>
          </a:bodyPr>
          <a:lstStyle/>
          <a:p>
            <a:r>
              <a:rPr lang="it-IT" dirty="0"/>
              <a:t>Produsse 4 effetti tra il 1859 e il 1871 che modificarono la Restaurazione:</a:t>
            </a:r>
          </a:p>
          <a:p>
            <a:pPr lvl="1"/>
            <a:r>
              <a:rPr lang="it-IT" dirty="0"/>
              <a:t>1861: Regno d’Italia (il Piemonte aveva rotto l’isolamento partecipando alla guerra di Crimea)</a:t>
            </a:r>
          </a:p>
          <a:p>
            <a:pPr lvl="1"/>
            <a:r>
              <a:rPr lang="it-IT" dirty="0"/>
              <a:t>1870: guerra franco-prussiana e, 1871, nascita del nuovo Reich tedesco che per caratteri demografici ed economici moderni, non poteva che assumere un ruolo continentale egemonico (si unifica quello che fino a quel momento può essere considerato un «centro debole»</a:t>
            </a:r>
          </a:p>
          <a:p>
            <a:pPr lvl="1"/>
            <a:r>
              <a:rPr lang="it-IT" dirty="0"/>
              <a:t>La Russia si ampliò in direzione del Mar Nero; in Francia crebbe il revanscismo contro Berlino per i territori di confine, per la sconfitta e per l’</a:t>
            </a:r>
            <a:r>
              <a:rPr lang="it-IT" dirty="0" err="1"/>
              <a:t>egeminia</a:t>
            </a:r>
            <a:r>
              <a:rPr lang="it-IT" dirty="0"/>
              <a:t> continentale</a:t>
            </a:r>
          </a:p>
          <a:p>
            <a:pPr lvl="1"/>
            <a:r>
              <a:rPr lang="it-IT" dirty="0"/>
              <a:t>L’Austria vide finire i sogni imperiali con la nascita di Italia e Germania, si </a:t>
            </a:r>
            <a:r>
              <a:rPr lang="it-IT" dirty="0" err="1"/>
              <a:t>trrasformò</a:t>
            </a:r>
            <a:r>
              <a:rPr lang="it-IT" dirty="0"/>
              <a:t> in monarchia bicefala e accentuò la sua </a:t>
            </a:r>
            <a:r>
              <a:rPr lang="it-IT" dirty="0" err="1"/>
              <a:t>danubizzazione</a:t>
            </a:r>
            <a:r>
              <a:rPr lang="it-IT" dirty="0"/>
              <a:t> in senso antirusso</a:t>
            </a:r>
          </a:p>
          <a:p>
            <a:r>
              <a:rPr lang="it-IT" dirty="0"/>
              <a:t>La Gran Bretagna, potenza imperiale e marittima, viveva il suo «splendido isolamento»</a:t>
            </a:r>
          </a:p>
          <a:p>
            <a:pPr lvl="1"/>
            <a:endParaRPr lang="it-IT" dirty="0"/>
          </a:p>
          <a:p>
            <a:pPr lvl="1"/>
            <a:endParaRPr lang="it-IT" dirty="0"/>
          </a:p>
        </p:txBody>
      </p:sp>
    </p:spTree>
    <p:extLst>
      <p:ext uri="{BB962C8B-B14F-4D97-AF65-F5344CB8AC3E}">
        <p14:creationId xmlns:p14="http://schemas.microsoft.com/office/powerpoint/2010/main" val="31320797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A9260EE-D6A7-4317-BE67-D7CD2F421F2B}"/>
              </a:ext>
            </a:extLst>
          </p:cNvPr>
          <p:cNvSpPr>
            <a:spLocks noGrp="1"/>
          </p:cNvSpPr>
          <p:nvPr>
            <p:ph type="title"/>
          </p:nvPr>
        </p:nvSpPr>
        <p:spPr>
          <a:xfrm>
            <a:off x="2821525" y="319310"/>
            <a:ext cx="8911687" cy="679757"/>
          </a:xfrm>
        </p:spPr>
        <p:txBody>
          <a:bodyPr>
            <a:normAutofit/>
          </a:bodyPr>
          <a:lstStyle/>
          <a:p>
            <a:r>
              <a:rPr lang="it-IT" sz="3200" dirty="0"/>
              <a:t>La guerra di Crimea: 1853-1856</a:t>
            </a:r>
          </a:p>
        </p:txBody>
      </p:sp>
      <p:pic>
        <p:nvPicPr>
          <p:cNvPr id="5" name="Segnaposto contenuto 4">
            <a:extLst>
              <a:ext uri="{FF2B5EF4-FFF2-40B4-BE49-F238E27FC236}">
                <a16:creationId xmlns:a16="http://schemas.microsoft.com/office/drawing/2014/main" id="{8ECCED40-05BC-45EC-98F1-66BC2039D38E}"/>
              </a:ext>
            </a:extLst>
          </p:cNvPr>
          <p:cNvPicPr>
            <a:picLocks noGrp="1" noChangeAspect="1"/>
          </p:cNvPicPr>
          <p:nvPr>
            <p:ph idx="1"/>
          </p:nvPr>
        </p:nvPicPr>
        <p:blipFill>
          <a:blip r:embed="rId2"/>
          <a:stretch>
            <a:fillRect/>
          </a:stretch>
        </p:blipFill>
        <p:spPr>
          <a:xfrm>
            <a:off x="3687542" y="1092491"/>
            <a:ext cx="6819592" cy="5446199"/>
          </a:xfrm>
          <a:prstGeom prst="rect">
            <a:avLst/>
          </a:prstGeom>
        </p:spPr>
      </p:pic>
    </p:spTree>
    <p:extLst>
      <p:ext uri="{BB962C8B-B14F-4D97-AF65-F5344CB8AC3E}">
        <p14:creationId xmlns:p14="http://schemas.microsoft.com/office/powerpoint/2010/main" val="9906475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174D404B-67EB-4EF0-8198-FB23EC989EC8}"/>
              </a:ext>
            </a:extLst>
          </p:cNvPr>
          <p:cNvPicPr>
            <a:picLocks noChangeAspect="1"/>
          </p:cNvPicPr>
          <p:nvPr/>
        </p:nvPicPr>
        <p:blipFill>
          <a:blip r:embed="rId2"/>
          <a:stretch>
            <a:fillRect/>
          </a:stretch>
        </p:blipFill>
        <p:spPr>
          <a:xfrm>
            <a:off x="2527141" y="615461"/>
            <a:ext cx="8551061" cy="5627077"/>
          </a:xfrm>
          <a:prstGeom prst="rect">
            <a:avLst/>
          </a:prstGeom>
        </p:spPr>
      </p:pic>
    </p:spTree>
    <p:extLst>
      <p:ext uri="{BB962C8B-B14F-4D97-AF65-F5344CB8AC3E}">
        <p14:creationId xmlns:p14="http://schemas.microsoft.com/office/powerpoint/2010/main" val="17476668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36B677E-34A1-4425-BA2B-75126DCEDA31}"/>
              </a:ext>
            </a:extLst>
          </p:cNvPr>
          <p:cNvSpPr>
            <a:spLocks noGrp="1"/>
          </p:cNvSpPr>
          <p:nvPr>
            <p:ph type="title"/>
          </p:nvPr>
        </p:nvSpPr>
        <p:spPr>
          <a:xfrm>
            <a:off x="2592925" y="624110"/>
            <a:ext cx="8911687" cy="688223"/>
          </a:xfrm>
        </p:spPr>
        <p:txBody>
          <a:bodyPr>
            <a:normAutofit/>
          </a:bodyPr>
          <a:lstStyle/>
          <a:p>
            <a:pPr algn="ctr"/>
            <a:r>
              <a:rPr lang="it-IT" sz="3200" dirty="0"/>
              <a:t>Il Congresso di Berlino. 1878</a:t>
            </a:r>
          </a:p>
        </p:txBody>
      </p:sp>
      <p:sp>
        <p:nvSpPr>
          <p:cNvPr id="5" name="Segnaposto contenuto 4">
            <a:extLst>
              <a:ext uri="{FF2B5EF4-FFF2-40B4-BE49-F238E27FC236}">
                <a16:creationId xmlns:a16="http://schemas.microsoft.com/office/drawing/2014/main" id="{12B9AB76-45D2-4233-ACEB-BEC6C72E4690}"/>
              </a:ext>
            </a:extLst>
          </p:cNvPr>
          <p:cNvSpPr>
            <a:spLocks noGrp="1"/>
          </p:cNvSpPr>
          <p:nvPr>
            <p:ph idx="1"/>
          </p:nvPr>
        </p:nvSpPr>
        <p:spPr>
          <a:xfrm>
            <a:off x="2589212" y="1727200"/>
            <a:ext cx="8915400" cy="4184022"/>
          </a:xfrm>
        </p:spPr>
        <p:txBody>
          <a:bodyPr>
            <a:normAutofit fontScale="92500" lnSpcReduction="10000"/>
          </a:bodyPr>
          <a:lstStyle/>
          <a:p>
            <a:r>
              <a:rPr lang="it-IT" dirty="0"/>
              <a:t>La figura centrale è il cancelliere tedesco Bismarck.</a:t>
            </a:r>
          </a:p>
          <a:p>
            <a:r>
              <a:rPr lang="it-IT" dirty="0"/>
              <a:t>Centra la sua politica su: isolamento della Francia, cooperazione conservatrice dei tre imperatori (russo, tedesco e austro-ungarico), ricomposizione di buoni rapporti con Londra</a:t>
            </a:r>
          </a:p>
          <a:p>
            <a:r>
              <a:rPr lang="it-IT" dirty="0"/>
              <a:t>Sistema efficace, ma non più il concerto europeo o il balance of power</a:t>
            </a:r>
          </a:p>
          <a:p>
            <a:r>
              <a:rPr lang="it-IT" dirty="0"/>
              <a:t>La nuova crisi dell’impero turco, esplosa per la repressione ottomana delle identità nazionali bulgare e bosniache e con l’intervento russo in loro difesa, indusse Bismarck modificare la sua impostazione</a:t>
            </a:r>
          </a:p>
          <a:p>
            <a:r>
              <a:rPr lang="it-IT" dirty="0"/>
              <a:t>Al congresso di Berlino impose un ridimensionamento del successo politico russo nel previsto grande stato bulgaro e fece attribuire a Vienna l’amministrazione della Bosnia-Erzegovina (poi annessa nel 1907 nel quadro della triplice alleanza, spingendo l’Italia verso la Libia 1911)</a:t>
            </a:r>
          </a:p>
          <a:p>
            <a:r>
              <a:rPr lang="it-IT" dirty="0"/>
              <a:t>Di seguito una mappa delle tensioni fra gli imperi nel sistema di Vienna e durante la sua crisi</a:t>
            </a:r>
          </a:p>
        </p:txBody>
      </p:sp>
    </p:spTree>
    <p:extLst>
      <p:ext uri="{BB962C8B-B14F-4D97-AF65-F5344CB8AC3E}">
        <p14:creationId xmlns:p14="http://schemas.microsoft.com/office/powerpoint/2010/main" val="41599405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F257E334-5791-40CC-A669-DAC6D8531A55}"/>
              </a:ext>
            </a:extLst>
          </p:cNvPr>
          <p:cNvPicPr>
            <a:picLocks noChangeAspect="1"/>
          </p:cNvPicPr>
          <p:nvPr/>
        </p:nvPicPr>
        <p:blipFill>
          <a:blip r:embed="rId2"/>
          <a:stretch>
            <a:fillRect/>
          </a:stretch>
        </p:blipFill>
        <p:spPr>
          <a:xfrm>
            <a:off x="2628198" y="383605"/>
            <a:ext cx="8977648" cy="5962564"/>
          </a:xfrm>
          <a:prstGeom prst="rect">
            <a:avLst/>
          </a:prstGeom>
        </p:spPr>
      </p:pic>
      <p:sp>
        <p:nvSpPr>
          <p:cNvPr id="3" name="CasellaDiTesto 2">
            <a:extLst>
              <a:ext uri="{FF2B5EF4-FFF2-40B4-BE49-F238E27FC236}">
                <a16:creationId xmlns:a16="http://schemas.microsoft.com/office/drawing/2014/main" id="{8AC28588-DFEB-4515-A158-B1F0A779404C}"/>
              </a:ext>
            </a:extLst>
          </p:cNvPr>
          <p:cNvSpPr txBox="1"/>
          <p:nvPr/>
        </p:nvSpPr>
        <p:spPr>
          <a:xfrm>
            <a:off x="1070332" y="5699838"/>
            <a:ext cx="1557866" cy="646331"/>
          </a:xfrm>
          <a:prstGeom prst="rect">
            <a:avLst/>
          </a:prstGeom>
          <a:noFill/>
        </p:spPr>
        <p:txBody>
          <a:bodyPr wrap="square" rtlCol="0">
            <a:spAutoFit/>
          </a:bodyPr>
          <a:lstStyle/>
          <a:p>
            <a:r>
              <a:rPr lang="it-IT" sz="1200" dirty="0"/>
              <a:t>Limes, Eredità dei grandi imperi 2014-1914</a:t>
            </a:r>
          </a:p>
        </p:txBody>
      </p:sp>
    </p:spTree>
    <p:extLst>
      <p:ext uri="{BB962C8B-B14F-4D97-AF65-F5344CB8AC3E}">
        <p14:creationId xmlns:p14="http://schemas.microsoft.com/office/powerpoint/2010/main" val="3758012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L’impero territoriale</a:t>
            </a:r>
          </a:p>
        </p:txBody>
      </p:sp>
      <p:pic>
        <p:nvPicPr>
          <p:cNvPr id="4098" name="Picture 2"/>
          <p:cNvPicPr>
            <a:picLocks noGrp="1" noChangeAspect="1" noChangeArrowheads="1"/>
          </p:cNvPicPr>
          <p:nvPr>
            <p:ph idx="1"/>
          </p:nvPr>
        </p:nvPicPr>
        <p:blipFill>
          <a:blip r:embed="rId2" cstate="print">
            <a:grayscl/>
            <a:lum bright="13000"/>
          </a:blip>
          <a:srcRect/>
          <a:stretch>
            <a:fillRect/>
          </a:stretch>
        </p:blipFill>
        <p:spPr bwMode="auto">
          <a:xfrm>
            <a:off x="2592925" y="1590333"/>
            <a:ext cx="8429683" cy="4900634"/>
          </a:xfrm>
          <a:prstGeom prst="rect">
            <a:avLst/>
          </a:prstGeom>
          <a:noFill/>
          <a:ln w="9525">
            <a:noFill/>
            <a:miter lim="800000"/>
            <a:headEnd/>
            <a:tailEnd/>
          </a:ln>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L’impero egemonico</a:t>
            </a:r>
          </a:p>
        </p:txBody>
      </p:sp>
      <p:pic>
        <p:nvPicPr>
          <p:cNvPr id="3074" name="Picture 2"/>
          <p:cNvPicPr>
            <a:picLocks noGrp="1" noChangeAspect="1" noChangeArrowheads="1"/>
          </p:cNvPicPr>
          <p:nvPr>
            <p:ph idx="1"/>
          </p:nvPr>
        </p:nvPicPr>
        <p:blipFill>
          <a:blip r:embed="rId2" cstate="print"/>
          <a:srcRect/>
          <a:stretch>
            <a:fillRect/>
          </a:stretch>
        </p:blipFill>
        <p:spPr bwMode="auto">
          <a:xfrm>
            <a:off x="2166910" y="1357298"/>
            <a:ext cx="9337701" cy="5286412"/>
          </a:xfrm>
          <a:prstGeom prst="rect">
            <a:avLst/>
          </a:prstGeom>
          <a:noFill/>
          <a:ln w="9525">
            <a:noFill/>
            <a:miter lim="800000"/>
            <a:headEnd/>
            <a:tailEnd/>
          </a:ln>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B6D9578F-4828-418F-9037-0A5DFC8252CF}"/>
              </a:ext>
            </a:extLst>
          </p:cNvPr>
          <p:cNvPicPr>
            <a:picLocks noChangeAspect="1"/>
          </p:cNvPicPr>
          <p:nvPr/>
        </p:nvPicPr>
        <p:blipFill>
          <a:blip r:embed="rId2"/>
          <a:stretch>
            <a:fillRect/>
          </a:stretch>
        </p:blipFill>
        <p:spPr>
          <a:xfrm>
            <a:off x="2672756" y="886968"/>
            <a:ext cx="7538043" cy="5653532"/>
          </a:xfrm>
          <a:prstGeom prst="rect">
            <a:avLst/>
          </a:prstGeom>
        </p:spPr>
      </p:pic>
    </p:spTree>
    <p:extLst>
      <p:ext uri="{BB962C8B-B14F-4D97-AF65-F5344CB8AC3E}">
        <p14:creationId xmlns:p14="http://schemas.microsoft.com/office/powerpoint/2010/main" val="2854441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D962B27-CBAC-4FCE-8E11-301EA4A3FF56}"/>
              </a:ext>
            </a:extLst>
          </p:cNvPr>
          <p:cNvSpPr>
            <a:spLocks noGrp="1"/>
          </p:cNvSpPr>
          <p:nvPr>
            <p:ph type="title"/>
          </p:nvPr>
        </p:nvSpPr>
        <p:spPr>
          <a:xfrm>
            <a:off x="2592925" y="624110"/>
            <a:ext cx="8911687" cy="950690"/>
          </a:xfrm>
        </p:spPr>
        <p:txBody>
          <a:bodyPr>
            <a:noAutofit/>
          </a:bodyPr>
          <a:lstStyle/>
          <a:p>
            <a:r>
              <a:rPr lang="it-IT" sz="2800" dirty="0"/>
              <a:t>Fissare alcuni punti: le radici storiche del 900, le origini del « sistema europeo» degli Stati</a:t>
            </a:r>
          </a:p>
        </p:txBody>
      </p:sp>
      <p:sp>
        <p:nvSpPr>
          <p:cNvPr id="3" name="Segnaposto contenuto 2">
            <a:extLst>
              <a:ext uri="{FF2B5EF4-FFF2-40B4-BE49-F238E27FC236}">
                <a16:creationId xmlns:a16="http://schemas.microsoft.com/office/drawing/2014/main" id="{5CAA11F7-672E-41C9-9351-7B6C70A9402A}"/>
              </a:ext>
            </a:extLst>
          </p:cNvPr>
          <p:cNvSpPr>
            <a:spLocks noGrp="1"/>
          </p:cNvSpPr>
          <p:nvPr>
            <p:ph idx="1"/>
          </p:nvPr>
        </p:nvSpPr>
        <p:spPr>
          <a:xfrm>
            <a:off x="2589212" y="1778000"/>
            <a:ext cx="8915400" cy="4133222"/>
          </a:xfrm>
        </p:spPr>
        <p:txBody>
          <a:bodyPr>
            <a:normAutofit fontScale="92500" lnSpcReduction="10000"/>
          </a:bodyPr>
          <a:lstStyle/>
          <a:p>
            <a:pPr algn="just"/>
            <a:r>
              <a:rPr lang="it-IT" dirty="0"/>
              <a:t>Quando inizia il 900: nel 1914 (catastrofe che da origine al 900), nel 1917 (</a:t>
            </a:r>
            <a:r>
              <a:rPr lang="it-IT" dirty="0" err="1"/>
              <a:t>riv</a:t>
            </a:r>
            <a:r>
              <a:rPr lang="it-IT" dirty="0"/>
              <a:t>. Russa), nel 1918. Muta la carta geopolitica europea</a:t>
            </a:r>
          </a:p>
          <a:p>
            <a:pPr algn="just"/>
            <a:r>
              <a:rPr lang="it-IT" dirty="0"/>
              <a:t>Quando termina il 900: 1989-1991. Muta la carta geopolitica europea</a:t>
            </a:r>
          </a:p>
          <a:p>
            <a:pPr algn="just"/>
            <a:r>
              <a:rPr lang="it-IT" dirty="0"/>
              <a:t>Secondo un’altra lettura il 900 inizia tra il 1870-1880 quando si conclude la parabola  di formazione dello Stato moderno e di concentrazione del potere. L’800 è stato un secolo «cerniera» iniziato con la rivoluzione del 1798.</a:t>
            </a:r>
          </a:p>
          <a:p>
            <a:pPr algn="just"/>
            <a:r>
              <a:rPr lang="it-IT" dirty="0"/>
              <a:t>Il mondo internazionale di inizio 900 è stato frutto di una lunga evoluzione e aveva posto l’Europa al centro, non perché siamo eurocentrici ma perché il sistema diplomatico, economico e militare europea dominava gli eventi attraverso le sue reti imperiali, condizionando il mondo</a:t>
            </a:r>
          </a:p>
          <a:p>
            <a:pPr algn="just"/>
            <a:r>
              <a:rPr lang="it-IT" dirty="0"/>
              <a:t>Un percorso lungo e tormentato fatto di localismi e principi universali (chiesa e impero) che ha un punto di non ritorno nella pace di </a:t>
            </a:r>
            <a:r>
              <a:rPr lang="it-IT" dirty="0" err="1"/>
              <a:t>Westfalia</a:t>
            </a:r>
            <a:r>
              <a:rPr lang="it-IT" dirty="0"/>
              <a:t> (1648) che diede inizio al «sistema internazionale degli stati europei», affermandone: sovranità nazionale e reciproco riconoscimento.</a:t>
            </a:r>
          </a:p>
        </p:txBody>
      </p:sp>
    </p:spTree>
    <p:extLst>
      <p:ext uri="{BB962C8B-B14F-4D97-AF65-F5344CB8AC3E}">
        <p14:creationId xmlns:p14="http://schemas.microsoft.com/office/powerpoint/2010/main" val="23825646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D962B27-CBAC-4FCE-8E11-301EA4A3FF56}"/>
              </a:ext>
            </a:extLst>
          </p:cNvPr>
          <p:cNvSpPr>
            <a:spLocks noGrp="1"/>
          </p:cNvSpPr>
          <p:nvPr>
            <p:ph type="title"/>
          </p:nvPr>
        </p:nvSpPr>
        <p:spPr>
          <a:xfrm>
            <a:off x="2592925" y="624110"/>
            <a:ext cx="8911687" cy="950690"/>
          </a:xfrm>
        </p:spPr>
        <p:txBody>
          <a:bodyPr>
            <a:noAutofit/>
          </a:bodyPr>
          <a:lstStyle/>
          <a:p>
            <a:r>
              <a:rPr lang="it-IT" sz="2800" dirty="0"/>
              <a:t>Fissare alcuni punti: le radici storiche del 900, le origini del « sistema europeo» degli Stati</a:t>
            </a:r>
          </a:p>
        </p:txBody>
      </p:sp>
      <p:sp>
        <p:nvSpPr>
          <p:cNvPr id="3" name="Segnaposto contenuto 2">
            <a:extLst>
              <a:ext uri="{FF2B5EF4-FFF2-40B4-BE49-F238E27FC236}">
                <a16:creationId xmlns:a16="http://schemas.microsoft.com/office/drawing/2014/main" id="{5CAA11F7-672E-41C9-9351-7B6C70A9402A}"/>
              </a:ext>
            </a:extLst>
          </p:cNvPr>
          <p:cNvSpPr>
            <a:spLocks noGrp="1"/>
          </p:cNvSpPr>
          <p:nvPr>
            <p:ph idx="1"/>
          </p:nvPr>
        </p:nvSpPr>
        <p:spPr>
          <a:xfrm>
            <a:off x="2589212" y="1778000"/>
            <a:ext cx="8915400" cy="4133222"/>
          </a:xfrm>
        </p:spPr>
        <p:txBody>
          <a:bodyPr>
            <a:normAutofit/>
          </a:bodyPr>
          <a:lstStyle/>
          <a:p>
            <a:pPr algn="just"/>
            <a:r>
              <a:rPr lang="it-IT" dirty="0"/>
              <a:t>All’inizio dell’800 viene formalizzato l concetto di «grande potenza»: una parte di quegli Stati appartengono ad una categoria più grande. </a:t>
            </a:r>
          </a:p>
          <a:p>
            <a:pPr algn="just"/>
            <a:r>
              <a:rPr lang="it-IT" dirty="0"/>
              <a:t>In genere erano monarchie territorialmente estese, forti militarmente ed economicamente, con capacità di condizionare e/o gestire il sistema complessivo delle relazioni europee.</a:t>
            </a:r>
          </a:p>
          <a:p>
            <a:pPr algn="just"/>
            <a:r>
              <a:rPr lang="it-IT" dirty="0"/>
              <a:t>Le grandi potenze dell’epoca erano 5: Gran Bretagna, Francia, Impero degli Asburgo (ridimensionato ma sempre baluardo europeo contro l’est-</a:t>
            </a:r>
            <a:r>
              <a:rPr lang="it-IT" dirty="0" err="1"/>
              <a:t>europa</a:t>
            </a:r>
            <a:r>
              <a:rPr lang="it-IT" dirty="0"/>
              <a:t> e contro l’impero ottomano), Russia (nuova potenza militare che si affaccia sull’Europa anche con spirito imitativo delle potenze euroccidentali), la Prussia (la più piccola ma forte militarmente e coesa all’interno)</a:t>
            </a:r>
          </a:p>
          <a:p>
            <a:pPr algn="just"/>
            <a:r>
              <a:rPr lang="it-IT" dirty="0"/>
              <a:t>Altre erano in decadenza oppure ormai ai margini: Spagna, Svezia, Venezia, Paesi Bassi</a:t>
            </a:r>
          </a:p>
        </p:txBody>
      </p:sp>
    </p:spTree>
    <p:extLst>
      <p:ext uri="{BB962C8B-B14F-4D97-AF65-F5344CB8AC3E}">
        <p14:creationId xmlns:p14="http://schemas.microsoft.com/office/powerpoint/2010/main" val="38852629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D962B27-CBAC-4FCE-8E11-301EA4A3FF56}"/>
              </a:ext>
            </a:extLst>
          </p:cNvPr>
          <p:cNvSpPr>
            <a:spLocks noGrp="1"/>
          </p:cNvSpPr>
          <p:nvPr>
            <p:ph type="title"/>
          </p:nvPr>
        </p:nvSpPr>
        <p:spPr>
          <a:xfrm>
            <a:off x="2592925" y="624110"/>
            <a:ext cx="8911687" cy="950690"/>
          </a:xfrm>
        </p:spPr>
        <p:txBody>
          <a:bodyPr>
            <a:noAutofit/>
          </a:bodyPr>
          <a:lstStyle/>
          <a:p>
            <a:r>
              <a:rPr lang="it-IT" sz="2800" dirty="0"/>
              <a:t>Fissare alcuni punti: le radici storiche del 900, le origini del « sistema europeo» degli Stati</a:t>
            </a:r>
          </a:p>
        </p:txBody>
      </p:sp>
      <p:sp>
        <p:nvSpPr>
          <p:cNvPr id="3" name="Segnaposto contenuto 2">
            <a:extLst>
              <a:ext uri="{FF2B5EF4-FFF2-40B4-BE49-F238E27FC236}">
                <a16:creationId xmlns:a16="http://schemas.microsoft.com/office/drawing/2014/main" id="{5CAA11F7-672E-41C9-9351-7B6C70A9402A}"/>
              </a:ext>
            </a:extLst>
          </p:cNvPr>
          <p:cNvSpPr>
            <a:spLocks noGrp="1"/>
          </p:cNvSpPr>
          <p:nvPr>
            <p:ph idx="1"/>
          </p:nvPr>
        </p:nvSpPr>
        <p:spPr>
          <a:xfrm>
            <a:off x="2589212" y="1778000"/>
            <a:ext cx="8915400" cy="4133222"/>
          </a:xfrm>
        </p:spPr>
        <p:txBody>
          <a:bodyPr>
            <a:normAutofit/>
          </a:bodyPr>
          <a:lstStyle/>
          <a:p>
            <a:pPr algn="just"/>
            <a:r>
              <a:rPr lang="it-IT" dirty="0"/>
              <a:t>Attorno a queste 5 potenze ruotano il resto del continente ed i rispettivi imperi in quell’equilibrio pluralistico che fu definito «balance of power»</a:t>
            </a:r>
          </a:p>
          <a:p>
            <a:pPr algn="just"/>
            <a:r>
              <a:rPr lang="it-IT" dirty="0"/>
              <a:t>L’Europa non era un «sistema chiuso»; complesse relazioni esistevano con il grande e articolato mondo islamico dal Maghreb all’Indonesia, dal Caucaso al mondo arabo e africano. Al centro di queste relazioni le difficili e alterne relazioni con l’Impero Ottomano. </a:t>
            </a:r>
          </a:p>
          <a:p>
            <a:pPr algn="just"/>
            <a:r>
              <a:rPr lang="it-IT" dirty="0"/>
              <a:t>Meno frequenti i rapporti con il sistema imperiale cinese</a:t>
            </a:r>
          </a:p>
          <a:p>
            <a:pPr algn="just"/>
            <a:r>
              <a:rPr lang="it-IT" dirty="0"/>
              <a:t>Si può dire quindi:</a:t>
            </a:r>
          </a:p>
          <a:p>
            <a:pPr lvl="1" algn="just"/>
            <a:r>
              <a:rPr lang="it-IT" dirty="0"/>
              <a:t>A) L'Europa ad inizio 800 non domina ancora il mondo: possiede basi, appoggi e condiziona ma principalmente sulle fasce costiere</a:t>
            </a:r>
          </a:p>
          <a:p>
            <a:pPr lvl="1" algn="just"/>
            <a:r>
              <a:rPr lang="it-IT" dirty="0"/>
              <a:t>B) I grandi imperi spagnolo e portoghese erano in declino inarrestabile</a:t>
            </a:r>
          </a:p>
          <a:p>
            <a:pPr lvl="1" algn="just"/>
            <a:r>
              <a:rPr lang="it-IT" dirty="0"/>
              <a:t>C) esistevano schematicamente tre sistemi: europeo, islamico, cinese</a:t>
            </a:r>
          </a:p>
        </p:txBody>
      </p:sp>
    </p:spTree>
    <p:extLst>
      <p:ext uri="{BB962C8B-B14F-4D97-AF65-F5344CB8AC3E}">
        <p14:creationId xmlns:p14="http://schemas.microsoft.com/office/powerpoint/2010/main" val="29797267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9AAA4C9-C809-4F4D-B5EB-B2D1E4A779F9}"/>
              </a:ext>
            </a:extLst>
          </p:cNvPr>
          <p:cNvSpPr>
            <a:spLocks noGrp="1"/>
          </p:cNvSpPr>
          <p:nvPr>
            <p:ph type="title"/>
          </p:nvPr>
        </p:nvSpPr>
        <p:spPr>
          <a:xfrm>
            <a:off x="2592925" y="624110"/>
            <a:ext cx="8911687" cy="620490"/>
          </a:xfrm>
        </p:spPr>
        <p:txBody>
          <a:bodyPr>
            <a:normAutofit fontScale="90000"/>
          </a:bodyPr>
          <a:lstStyle/>
          <a:p>
            <a:pPr algn="ctr"/>
            <a:r>
              <a:rPr lang="it-IT" dirty="0"/>
              <a:t>L’Europa nel 1812</a:t>
            </a:r>
          </a:p>
        </p:txBody>
      </p:sp>
      <p:sp>
        <p:nvSpPr>
          <p:cNvPr id="3" name="Segnaposto contenuto 2">
            <a:extLst>
              <a:ext uri="{FF2B5EF4-FFF2-40B4-BE49-F238E27FC236}">
                <a16:creationId xmlns:a16="http://schemas.microsoft.com/office/drawing/2014/main" id="{1C69AEF3-6B55-4A2A-BA31-C839FBE224DE}"/>
              </a:ext>
            </a:extLst>
          </p:cNvPr>
          <p:cNvSpPr>
            <a:spLocks noGrp="1"/>
          </p:cNvSpPr>
          <p:nvPr>
            <p:ph idx="1"/>
          </p:nvPr>
        </p:nvSpPr>
        <p:spPr>
          <a:xfrm>
            <a:off x="2589212" y="1363133"/>
            <a:ext cx="8915400" cy="4548089"/>
          </a:xfrm>
        </p:spPr>
        <p:txBody>
          <a:bodyPr>
            <a:normAutofit/>
          </a:bodyPr>
          <a:lstStyle/>
          <a:p>
            <a:pPr algn="just"/>
            <a:r>
              <a:rPr lang="it-IT" dirty="0"/>
              <a:t>Dopo la pace di </a:t>
            </a:r>
            <a:r>
              <a:rPr lang="it-IT" dirty="0" err="1"/>
              <a:t>Westfalia</a:t>
            </a:r>
            <a:r>
              <a:rPr lang="it-IT" dirty="0"/>
              <a:t>, che pose fine alla guerra dei trent’anni (data fondamentale) e le varie guerre di successione (con a nascita degli Stati Uniti), l’Europa attraversa gli anni della rivoluzione francese, dell’impero napoleonico e le grandi battaglie che coinvolgono praticamente l’intero continente. </a:t>
            </a:r>
          </a:p>
          <a:p>
            <a:pPr algn="just"/>
            <a:r>
              <a:rPr lang="it-IT" dirty="0"/>
              <a:t>Nel 1811 la Francia napoleonica controlla direttamente circa metà continente e influenza la restante metà. </a:t>
            </a:r>
          </a:p>
          <a:p>
            <a:pPr algn="just"/>
            <a:r>
              <a:rPr lang="it-IT" dirty="0"/>
              <a:t>Solo la Gran Bretagna (che mantiene il controllo dei mari e la supremazia economica nonostante le pressioni e lo scontro con Parigi) l’Impero Ottomano non entrano nell’orbita francese</a:t>
            </a:r>
          </a:p>
          <a:p>
            <a:pPr algn="just"/>
            <a:r>
              <a:rPr lang="it-IT" dirty="0"/>
              <a:t>La sconfitta in Russia (Zar Nicola II – nuova spinta verso ovest dell’impero russo e protagonismo imperiale successivo) e la rivolta in Spagna segnano che il vento è cambiato. </a:t>
            </a:r>
          </a:p>
          <a:p>
            <a:pPr algn="just"/>
            <a:r>
              <a:rPr lang="it-IT" dirty="0"/>
              <a:t>Il 1789-1815 rappresenta il primo – parziale - Shift of Power che incontriamo</a:t>
            </a:r>
          </a:p>
        </p:txBody>
      </p:sp>
    </p:spTree>
    <p:extLst>
      <p:ext uri="{BB962C8B-B14F-4D97-AF65-F5344CB8AC3E}">
        <p14:creationId xmlns:p14="http://schemas.microsoft.com/office/powerpoint/2010/main" val="1652060158"/>
      </p:ext>
    </p:extLst>
  </p:cSld>
  <p:clrMapOvr>
    <a:masterClrMapping/>
  </p:clrMapOvr>
</p:sld>
</file>

<file path=ppt/theme/theme1.xml><?xml version="1.0" encoding="utf-8"?>
<a:theme xmlns:a="http://schemas.openxmlformats.org/drawingml/2006/main" name="Filo">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293</TotalTime>
  <Words>2258</Words>
  <Application>Microsoft Office PowerPoint</Application>
  <PresentationFormat>Widescreen</PresentationFormat>
  <Paragraphs>111</Paragraphs>
  <Slides>27</Slides>
  <Notes>0</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27</vt:i4>
      </vt:variant>
    </vt:vector>
  </HeadingPairs>
  <TitlesOfParts>
    <vt:vector size="32" baseType="lpstr">
      <vt:lpstr>Arial</vt:lpstr>
      <vt:lpstr>Century Gothic</vt:lpstr>
      <vt:lpstr>Times New Roman</vt:lpstr>
      <vt:lpstr>Wingdings 3</vt:lpstr>
      <vt:lpstr>Filo</vt:lpstr>
      <vt:lpstr>L’equilibrio europeo 1815-1880</vt:lpstr>
      <vt:lpstr>Imperi territoriali e imperi egemonici</vt:lpstr>
      <vt:lpstr>L’impero territoriale</vt:lpstr>
      <vt:lpstr>L’impero egemonico</vt:lpstr>
      <vt:lpstr>Presentazione standard di PowerPoint</vt:lpstr>
      <vt:lpstr>Fissare alcuni punti: le radici storiche del 900, le origini del « sistema europeo» degli Stati</vt:lpstr>
      <vt:lpstr>Fissare alcuni punti: le radici storiche del 900, le origini del « sistema europeo» degli Stati</vt:lpstr>
      <vt:lpstr>Fissare alcuni punti: le radici storiche del 900, le origini del « sistema europeo» degli Stati</vt:lpstr>
      <vt:lpstr>L’Europa nel 1812</vt:lpstr>
      <vt:lpstr>L’Europa nel 1812</vt:lpstr>
      <vt:lpstr>L’equilibrio europeo</vt:lpstr>
      <vt:lpstr>L’equilibrio europeo</vt:lpstr>
      <vt:lpstr>L’equilibrio europeo</vt:lpstr>
      <vt:lpstr>Presentazione standard di PowerPoint</vt:lpstr>
      <vt:lpstr>L’equilibrio europeo</vt:lpstr>
      <vt:lpstr>L’Europa delle rivoluzioni. 1848</vt:lpstr>
      <vt:lpstr>L’Europa da Vienna a Berlino (1815-1878)</vt:lpstr>
      <vt:lpstr>L’Europa da Vienna a Berlino (1815-1878)</vt:lpstr>
      <vt:lpstr>Danubizzazione dell’impero asburgico</vt:lpstr>
      <vt:lpstr>La prima mondializzazione sotto il segno della Gran Bretagna</vt:lpstr>
      <vt:lpstr>La prima mondializzazione sotto il segno della Gran Bretagna</vt:lpstr>
      <vt:lpstr>La guerra di Crimea. 1853-1856</vt:lpstr>
      <vt:lpstr>La guerra di Crimea. 1853-1856</vt:lpstr>
      <vt:lpstr>La guerra di Crimea: 1853-1856</vt:lpstr>
      <vt:lpstr>Presentazione standard di PowerPoint</vt:lpstr>
      <vt:lpstr>Il Congresso di Berlino. 1878</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L’equilibrio europeo 1814-1882-1914</dc:title>
  <dc:creator>utente</dc:creator>
  <cp:lastModifiedBy>utente</cp:lastModifiedBy>
  <cp:revision>34</cp:revision>
  <dcterms:created xsi:type="dcterms:W3CDTF">2022-12-28T17:17:05Z</dcterms:created>
  <dcterms:modified xsi:type="dcterms:W3CDTF">2023-12-21T18:05:16Z</dcterms:modified>
</cp:coreProperties>
</file>