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335" r:id="rId2"/>
    <p:sldId id="392" r:id="rId3"/>
    <p:sldId id="416" r:id="rId4"/>
    <p:sldId id="417" r:id="rId5"/>
    <p:sldId id="418" r:id="rId6"/>
    <p:sldId id="419" r:id="rId7"/>
    <p:sldId id="355" r:id="rId8"/>
    <p:sldId id="428" r:id="rId9"/>
    <p:sldId id="429" r:id="rId10"/>
    <p:sldId id="430" r:id="rId11"/>
    <p:sldId id="431" r:id="rId12"/>
    <p:sldId id="432" r:id="rId13"/>
    <p:sldId id="427" r:id="rId14"/>
    <p:sldId id="433" r:id="rId15"/>
    <p:sldId id="434" r:id="rId16"/>
    <p:sldId id="348" r:id="rId17"/>
    <p:sldId id="423" r:id="rId18"/>
    <p:sldId id="437" r:id="rId19"/>
    <p:sldId id="424" r:id="rId20"/>
    <p:sldId id="425" r:id="rId21"/>
    <p:sldId id="426" r:id="rId22"/>
    <p:sldId id="435" r:id="rId23"/>
    <p:sldId id="436" r:id="rId2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5781"/>
  </p:normalViewPr>
  <p:slideViewPr>
    <p:cSldViewPr snapToGrid="0">
      <p:cViewPr varScale="1">
        <p:scale>
          <a:sx n="118" d="100"/>
          <a:sy n="118" d="100"/>
        </p:scale>
        <p:origin x="384"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22/04/26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81774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5662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671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946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4694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82867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74895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A6DB1E-6E6D-ED7A-2C56-4509FC260BA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175CA40-FEB3-7538-E2A5-518170F811A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384A815-C533-0838-C8FB-B169B4A7306A}"/>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3C479F4B-F273-9D1D-62B4-3DAB0CE818D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80204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184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20836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3647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1412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47728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0590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1446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89964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66856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64353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456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292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9200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22 aprile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22/04/26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22/04/26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Riserve ai trattati sui </a:t>
            </a:r>
            <a:r>
              <a:rPr lang="it-IT" sz="6000"/>
              <a:t>diritti umani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a:bodyPr>
          <a:lstStyle/>
          <a:p>
            <a:pPr marL="0" indent="0" algn="just">
              <a:buNone/>
            </a:pPr>
            <a:endParaRPr lang="it-IT" sz="3600" dirty="0"/>
          </a:p>
          <a:p>
            <a:pPr marL="0" indent="0" algn="just">
              <a:buNone/>
            </a:pPr>
            <a:r>
              <a:rPr lang="it-IT" sz="4000" b="1" dirty="0"/>
              <a:t>Stati Uniti</a:t>
            </a:r>
            <a:r>
              <a:rPr lang="it-IT" sz="4000" dirty="0"/>
              <a:t>: </a:t>
            </a:r>
            <a:r>
              <a:rPr lang="it-IT" sz="4000" i="1" dirty="0"/>
              <a:t>Nulla nella Convenzione richiede o autorizza una legislazione o altra azione da parte degli Stati Uniti d'America che sia vietata dalla Costituzione degli Stati Uniti, così come interpretata dagli Stati Uniti stessi</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707886"/>
          </a:xfrm>
          <a:prstGeom prst="rect">
            <a:avLst/>
          </a:prstGeom>
          <a:noFill/>
        </p:spPr>
        <p:txBody>
          <a:bodyPr wrap="square">
            <a:spAutoFit/>
          </a:bodyPr>
          <a:lstStyle/>
          <a:p>
            <a:pPr lvl="0" algn="ctr">
              <a:defRPr/>
            </a:pPr>
            <a:r>
              <a:rPr lang="it-IT" sz="4000" dirty="0"/>
              <a:t>Riserve alla Convenzione sul Genocidio (1948)</a:t>
            </a:r>
          </a:p>
        </p:txBody>
      </p:sp>
    </p:spTree>
    <p:extLst>
      <p:ext uri="{BB962C8B-B14F-4D97-AF65-F5344CB8AC3E}">
        <p14:creationId xmlns:p14="http://schemas.microsoft.com/office/powerpoint/2010/main" val="1151999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a:bodyPr>
          <a:lstStyle/>
          <a:p>
            <a:pPr marL="0" indent="0" algn="just">
              <a:buNone/>
            </a:pPr>
            <a:endParaRPr lang="it-IT" sz="3600" dirty="0"/>
          </a:p>
          <a:p>
            <a:pPr marL="0" indent="0" algn="just">
              <a:buNone/>
            </a:pPr>
            <a:endParaRPr lang="it-IT" sz="4000" dirty="0"/>
          </a:p>
          <a:p>
            <a:pPr marL="0" indent="0" algn="just">
              <a:buNone/>
            </a:pPr>
            <a:r>
              <a:rPr lang="it-IT" sz="4000" dirty="0"/>
              <a:t>Lo Stato del Qatar desidera formulare una riserva generale riguardo a quelle disposizioni della Convenzione che sono incompatibili con la legge islamica.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Convenzione sui diritti del fanciullo (1989)</a:t>
            </a:r>
          </a:p>
          <a:p>
            <a:pPr lvl="0" algn="ctr">
              <a:defRPr/>
            </a:pPr>
            <a:r>
              <a:rPr lang="it-IT" sz="4000" dirty="0"/>
              <a:t>Riserva del Qatar</a:t>
            </a:r>
          </a:p>
        </p:txBody>
      </p:sp>
    </p:spTree>
    <p:extLst>
      <p:ext uri="{BB962C8B-B14F-4D97-AF65-F5344CB8AC3E}">
        <p14:creationId xmlns:p14="http://schemas.microsoft.com/office/powerpoint/2010/main" val="1556876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85000" lnSpcReduction="20000"/>
          </a:bodyPr>
          <a:lstStyle/>
          <a:p>
            <a:pPr marL="0" indent="0" algn="just">
              <a:buNone/>
            </a:pPr>
            <a:endParaRPr lang="it-IT" sz="3600" dirty="0"/>
          </a:p>
          <a:p>
            <a:pPr marL="0" indent="0" algn="just">
              <a:buNone/>
            </a:pPr>
            <a:r>
              <a:rPr lang="it-IT" sz="4000" i="1" dirty="0"/>
              <a:t>Il Governo del Regno Unito ha costantemente affermato di non poter accettare riserve all'articolo IX. Di conseguenza, [...] il Governo del Regno Unito non accetta la prima riserva formulata dagli Stati Uniti d'America.</a:t>
            </a:r>
          </a:p>
          <a:p>
            <a:pPr marL="0" indent="0" algn="just">
              <a:buNone/>
            </a:pPr>
            <a:endParaRPr lang="it-IT" sz="4000" i="1" dirty="0"/>
          </a:p>
          <a:p>
            <a:pPr marL="0" indent="0" algn="just">
              <a:buNone/>
            </a:pPr>
            <a:r>
              <a:rPr lang="it-IT" sz="4000" i="1" dirty="0"/>
              <a:t>Il Governo del Regno Unito contesta la seconda riserva formulata dagli Stati Uniti d'America. Essa crea incertezza circa la portata degli obblighi che il Governo degli Stati Uniti d'America è disposto ad assumersi in relazione alla Convenzione.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Obiezioni alle riserve alla Convenzione sul Genocidio (1948)</a:t>
            </a:r>
          </a:p>
        </p:txBody>
      </p:sp>
    </p:spTree>
    <p:extLst>
      <p:ext uri="{BB962C8B-B14F-4D97-AF65-F5344CB8AC3E}">
        <p14:creationId xmlns:p14="http://schemas.microsoft.com/office/powerpoint/2010/main" val="337927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endParaRPr lang="en-US" sz="4400" dirty="0"/>
          </a:p>
          <a:p>
            <a:pPr marL="0" indent="0" algn="just">
              <a:buNone/>
            </a:pPr>
            <a:r>
              <a:rPr lang="en-US" sz="4400" dirty="0"/>
              <a:t>uno </a:t>
            </a:r>
            <a:r>
              <a:rPr lang="en-US" sz="4400" dirty="0" err="1"/>
              <a:t>Stato</a:t>
            </a:r>
            <a:r>
              <a:rPr lang="en-US" sz="4400" dirty="0"/>
              <a:t> </a:t>
            </a:r>
            <a:r>
              <a:rPr lang="en-US" sz="4400" dirty="0" err="1"/>
              <a:t>che</a:t>
            </a:r>
            <a:r>
              <a:rPr lang="en-US" sz="4400" dirty="0"/>
              <a:t> </a:t>
            </a:r>
            <a:r>
              <a:rPr lang="en-US" sz="4400" dirty="0" err="1"/>
              <a:t>abbia</a:t>
            </a:r>
            <a:r>
              <a:rPr lang="en-US" sz="4400" dirty="0"/>
              <a:t> </a:t>
            </a:r>
            <a:r>
              <a:rPr lang="en-US" sz="4400" dirty="0" err="1"/>
              <a:t>formulato</a:t>
            </a:r>
            <a:r>
              <a:rPr lang="en-US" sz="4400" dirty="0"/>
              <a:t> [...] </a:t>
            </a:r>
            <a:r>
              <a:rPr lang="en-US" sz="4400" dirty="0" err="1"/>
              <a:t>una</a:t>
            </a:r>
            <a:r>
              <a:rPr lang="en-US" sz="4400" dirty="0"/>
              <a:t> </a:t>
            </a:r>
            <a:r>
              <a:rPr lang="en-US" sz="4400" dirty="0" err="1"/>
              <a:t>riserva</a:t>
            </a:r>
            <a:r>
              <a:rPr lang="en-US" sz="4400" dirty="0"/>
              <a:t> </a:t>
            </a:r>
            <a:r>
              <a:rPr lang="en-US" sz="4400" dirty="0" err="1"/>
              <a:t>contro</a:t>
            </a:r>
            <a:r>
              <a:rPr lang="en-US" sz="4400" dirty="0"/>
              <a:t> la quale </a:t>
            </a:r>
            <a:r>
              <a:rPr lang="en-US" sz="4400" dirty="0" err="1"/>
              <a:t>una</a:t>
            </a:r>
            <a:r>
              <a:rPr lang="en-US" sz="4400" dirty="0"/>
              <a:t> o </a:t>
            </a:r>
            <a:r>
              <a:rPr lang="en-US" sz="4400" dirty="0" err="1"/>
              <a:t>più</a:t>
            </a:r>
            <a:r>
              <a:rPr lang="en-US" sz="4400" dirty="0"/>
              <a:t> parti </a:t>
            </a:r>
            <a:r>
              <a:rPr lang="en-US" sz="4400" dirty="0" err="1"/>
              <a:t>della</a:t>
            </a:r>
            <a:r>
              <a:rPr lang="en-US" sz="4400" dirty="0"/>
              <a:t> </a:t>
            </a:r>
            <a:r>
              <a:rPr lang="en-US" sz="4400" dirty="0" err="1"/>
              <a:t>Convenzione</a:t>
            </a:r>
            <a:r>
              <a:rPr lang="en-US" sz="4400" dirty="0"/>
              <a:t> </a:t>
            </a:r>
            <a:r>
              <a:rPr lang="en-US" sz="4400" dirty="0" err="1"/>
              <a:t>si</a:t>
            </a:r>
            <a:r>
              <a:rPr lang="en-US" sz="4400" dirty="0"/>
              <a:t> </a:t>
            </a:r>
            <a:r>
              <a:rPr lang="en-US" sz="4400" dirty="0" err="1"/>
              <a:t>sono</a:t>
            </a:r>
            <a:r>
              <a:rPr lang="en-US" sz="4400" dirty="0"/>
              <a:t> </a:t>
            </a:r>
            <a:r>
              <a:rPr lang="en-US" sz="4400" dirty="0" err="1"/>
              <a:t>opposte</a:t>
            </a:r>
            <a:r>
              <a:rPr lang="en-US" sz="4400" dirty="0"/>
              <a:t>, ma non </a:t>
            </a:r>
            <a:r>
              <a:rPr lang="en-US" sz="4400" dirty="0" err="1"/>
              <a:t>altre</a:t>
            </a:r>
            <a:r>
              <a:rPr lang="en-US" sz="4400" dirty="0"/>
              <a:t>, </a:t>
            </a:r>
            <a:r>
              <a:rPr lang="en-US" sz="4400" dirty="0" err="1"/>
              <a:t>può</a:t>
            </a:r>
            <a:r>
              <a:rPr lang="en-US" sz="4400" dirty="0"/>
              <a:t> </a:t>
            </a:r>
            <a:r>
              <a:rPr lang="en-US" sz="4400" dirty="0" err="1"/>
              <a:t>essere</a:t>
            </a:r>
            <a:r>
              <a:rPr lang="en-US" sz="4400" dirty="0"/>
              <a:t> </a:t>
            </a:r>
            <a:r>
              <a:rPr lang="en-US" sz="4400" dirty="0" err="1"/>
              <a:t>considerato</a:t>
            </a:r>
            <a:r>
              <a:rPr lang="en-US" sz="4400" dirty="0"/>
              <a:t> </a:t>
            </a:r>
            <a:r>
              <a:rPr lang="en-US" sz="4400" dirty="0" err="1"/>
              <a:t>parte</a:t>
            </a:r>
            <a:r>
              <a:rPr lang="en-US" sz="4400" dirty="0"/>
              <a:t> </a:t>
            </a:r>
            <a:r>
              <a:rPr lang="en-US" sz="4400" dirty="0" err="1"/>
              <a:t>della</a:t>
            </a:r>
            <a:r>
              <a:rPr lang="en-US" sz="4400" dirty="0"/>
              <a:t> </a:t>
            </a:r>
            <a:r>
              <a:rPr lang="en-US" sz="4400" dirty="0" err="1"/>
              <a:t>Convenzione</a:t>
            </a:r>
            <a:r>
              <a:rPr lang="en-US" sz="4400" dirty="0"/>
              <a:t> </a:t>
            </a:r>
            <a:r>
              <a:rPr lang="en-US" sz="4400" b="1" dirty="0"/>
              <a:t>se la </a:t>
            </a:r>
            <a:r>
              <a:rPr lang="en-US" sz="4400" b="1" dirty="0" err="1"/>
              <a:t>riserva</a:t>
            </a:r>
            <a:r>
              <a:rPr lang="en-US" sz="4400" b="1" dirty="0"/>
              <a:t> </a:t>
            </a:r>
            <a:r>
              <a:rPr lang="en-US" sz="4400" b="1" dirty="0" err="1"/>
              <a:t>è</a:t>
            </a:r>
            <a:r>
              <a:rPr lang="en-US" sz="4400" b="1" dirty="0"/>
              <a:t> </a:t>
            </a:r>
            <a:r>
              <a:rPr lang="en-US" sz="4400" b="1" dirty="0" err="1"/>
              <a:t>compatibile</a:t>
            </a:r>
            <a:r>
              <a:rPr lang="en-US" sz="4400" b="1" dirty="0"/>
              <a:t> con </a:t>
            </a:r>
            <a:r>
              <a:rPr lang="en-US" sz="4400" b="1" dirty="0" err="1"/>
              <a:t>l’oggetto</a:t>
            </a:r>
            <a:r>
              <a:rPr lang="en-US" sz="4400" b="1" dirty="0"/>
              <a:t> e lo </a:t>
            </a:r>
            <a:r>
              <a:rPr lang="en-US" sz="4400" b="1" dirty="0" err="1"/>
              <a:t>scopo</a:t>
            </a:r>
            <a:r>
              <a:rPr lang="en-US" sz="4400" b="1" dirty="0"/>
              <a:t> </a:t>
            </a:r>
            <a:r>
              <a:rPr lang="en-US" sz="4400" b="1" dirty="0" err="1"/>
              <a:t>della</a:t>
            </a:r>
            <a:r>
              <a:rPr lang="en-US" sz="4400" b="1" dirty="0"/>
              <a:t> </a:t>
            </a:r>
            <a:r>
              <a:rPr lang="en-US" sz="4400" b="1" dirty="0" err="1"/>
              <a:t>Convenzione</a:t>
            </a:r>
            <a:r>
              <a:rPr lang="en-US" sz="4400" dirty="0"/>
              <a:t>; in </a:t>
            </a:r>
            <a:r>
              <a:rPr lang="en-US" sz="4400" dirty="0" err="1"/>
              <a:t>caso</a:t>
            </a:r>
            <a:r>
              <a:rPr lang="en-US" sz="4400" dirty="0"/>
              <a:t> </a:t>
            </a:r>
            <a:r>
              <a:rPr lang="en-US" sz="4400" dirty="0" err="1"/>
              <a:t>contrario</a:t>
            </a:r>
            <a:r>
              <a:rPr lang="en-US" sz="4400" dirty="0"/>
              <a:t>, tale </a:t>
            </a:r>
            <a:r>
              <a:rPr lang="en-US" sz="4400" dirty="0" err="1"/>
              <a:t>Stato</a:t>
            </a:r>
            <a:r>
              <a:rPr lang="en-US" sz="4400" dirty="0"/>
              <a:t> non </a:t>
            </a:r>
            <a:r>
              <a:rPr lang="en-US" sz="4400" dirty="0" err="1"/>
              <a:t>può</a:t>
            </a:r>
            <a:r>
              <a:rPr lang="en-US" sz="4400" dirty="0"/>
              <a:t> </a:t>
            </a:r>
            <a:r>
              <a:rPr lang="en-US" sz="4400" dirty="0" err="1"/>
              <a:t>essere</a:t>
            </a:r>
            <a:r>
              <a:rPr lang="en-US" sz="4400" dirty="0"/>
              <a:t> </a:t>
            </a:r>
            <a:r>
              <a:rPr lang="en-US" sz="4400" dirty="0" err="1"/>
              <a:t>considerato</a:t>
            </a:r>
            <a:r>
              <a:rPr lang="en-US" sz="4400" dirty="0"/>
              <a:t> </a:t>
            </a:r>
            <a:r>
              <a:rPr lang="en-US" sz="4400" dirty="0" err="1"/>
              <a:t>parte</a:t>
            </a:r>
            <a:r>
              <a:rPr lang="en-US" sz="4400" dirty="0"/>
              <a:t> </a:t>
            </a:r>
            <a:r>
              <a:rPr lang="en-US" sz="4400" dirty="0" err="1"/>
              <a:t>della</a:t>
            </a:r>
            <a:r>
              <a:rPr lang="en-US" sz="4400" dirty="0"/>
              <a:t> </a:t>
            </a:r>
            <a:r>
              <a:rPr lang="en-US" sz="4400" dirty="0" err="1"/>
              <a:t>Convenzione</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7920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dirty="0"/>
              <a:t>Poiché nessuno Stato può essere vincolato da una riserva alla quale non ha acconsentito, ne consegue necessariamente che </a:t>
            </a:r>
            <a:r>
              <a:rPr lang="it-IT" sz="3600" b="1" dirty="0"/>
              <a:t>ciascuno Stato che si oppone ad essa</a:t>
            </a:r>
            <a:r>
              <a:rPr lang="it-IT" sz="3600" dirty="0"/>
              <a:t>, sulla base della propria valutazione individuale […], </a:t>
            </a:r>
            <a:r>
              <a:rPr lang="it-IT" sz="3600" b="1" dirty="0"/>
              <a:t>considererà o meno lo Stato che ha formulato la riserva come parte della Convenzione</a:t>
            </a:r>
            <a:r>
              <a:rPr lang="it-IT" sz="3600" dirty="0"/>
              <a:t>. In circostanze normali, tale decisione influirà solo sul rapporto tra lo Stato che ha formulato la riserva e lo Stato che si è opposto.</a:t>
            </a:r>
          </a:p>
          <a:p>
            <a:pPr marL="0" indent="0" algn="just">
              <a:buNone/>
            </a:pPr>
            <a:endParaRPr lang="it-IT" sz="3600" dirty="0"/>
          </a:p>
          <a:p>
            <a:pPr marL="0" indent="0" algn="just">
              <a:buNone/>
            </a:pPr>
            <a:endParaRPr lang="it-IT" sz="40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962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b="1" dirty="0"/>
              <a:t>Se una parte contraente della Convenzione si oppone a una riserva che ritiene incompatibile con l'oggetto e lo scopo della Convenzione, può di fatto considerare che lo Stato che ha formulato la riserva non sia parte della Convenzione</a:t>
            </a:r>
            <a:r>
              <a:rPr lang="it-IT" sz="3600" dirty="0"/>
              <a:t>; […] se, d'altra parte, una parte accetta la riserva in quanto compatibile con l'oggetto e lo scopo della Convenzione, può di fatto considerare che lo Stato che ha formulato la riserva sia parte della Convenzione.</a:t>
            </a:r>
          </a:p>
          <a:p>
            <a:pPr marL="0" indent="0" algn="just">
              <a:buNone/>
            </a:pPr>
            <a:endParaRPr lang="it-IT" sz="3600" dirty="0"/>
          </a:p>
          <a:p>
            <a:pPr marL="0" indent="0" algn="just">
              <a:buNone/>
            </a:pPr>
            <a:endParaRPr lang="it-IT" sz="4000" i="1"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65420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a:bodyPr>
          <a:lstStyle/>
          <a:p>
            <a:pPr marL="0" indent="0" algn="just">
              <a:buNone/>
            </a:pPr>
            <a:endParaRPr lang="it-IT" sz="3600" dirty="0"/>
          </a:p>
          <a:p>
            <a:pPr marL="0" indent="0" algn="just">
              <a:buNone/>
            </a:pPr>
            <a:r>
              <a:rPr lang="it-IT" sz="3600" dirty="0"/>
              <a:t>Uno Stato può [...] formulare una riserva a meno che:</a:t>
            </a:r>
          </a:p>
          <a:p>
            <a:pPr marL="457200" indent="-457200" algn="just">
              <a:buFont typeface="+mj-lt"/>
              <a:buAutoNum type="alphaLcPeriod"/>
            </a:pPr>
            <a:r>
              <a:rPr lang="it-IT" sz="3600" dirty="0"/>
              <a:t>la riserva è vietata dal trattato;
Il trattato prevede che possano essere formulate solo riserve specifiche, che non includano la riserva in questione; o
Nei casi che non rientrano nelle lettere a) e b), </a:t>
            </a:r>
            <a:r>
              <a:rPr lang="it-IT" sz="3600" b="1" dirty="0"/>
              <a:t>la riserva è incompatibile con l’oggetto e lo scopo del trattato</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19</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3600" dirty="0"/>
          </a:p>
          <a:p>
            <a:pPr marL="0" indent="0" algn="just">
              <a:buNone/>
            </a:pPr>
            <a:r>
              <a:rPr lang="it-IT" sz="4000" b="1" dirty="0"/>
              <a:t>Un’obiezione</a:t>
            </a:r>
            <a:r>
              <a:rPr lang="it-IT" sz="4000" dirty="0"/>
              <a:t> da parte di un altro Stato contraente ad una riserva </a:t>
            </a:r>
            <a:r>
              <a:rPr lang="it-IT" sz="4000" b="1" dirty="0"/>
              <a:t>non preclude l’entrata in vigore del trattato tra lo Stato che si oppone e lo Stato che ha apposto la riserva, a meno che lo Stato che si oppone non esprima in modo definitivo un’intenzione contraria</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20, par. 4, lett. b)</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702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D4E7D9-C9C9-1283-3EB7-F2543FC031FA}"/>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64D1237-5096-FB7E-A1EF-DDCC4EF0F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3940A37D-1A59-524F-1208-78952DDC02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027365CB-AF62-1DDE-22D8-7A5922688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6A7683A0-2586-D7CE-FF7B-BF4CB6AB62DA}"/>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3600" dirty="0"/>
          </a:p>
          <a:p>
            <a:pPr marL="0" indent="0" algn="just">
              <a:buNone/>
            </a:pPr>
            <a:endParaRPr lang="it-IT" sz="4400" dirty="0"/>
          </a:p>
          <a:p>
            <a:pPr marL="0" indent="0" algn="just">
              <a:buNone/>
            </a:pPr>
            <a:r>
              <a:rPr lang="it-IT" sz="4400" dirty="0"/>
              <a:t>Principio </a:t>
            </a:r>
            <a:r>
              <a:rPr lang="it-IT" sz="4400" i="1" dirty="0"/>
              <a:t>utile per inutile non </a:t>
            </a:r>
            <a:r>
              <a:rPr lang="it-IT" sz="4400" i="1" dirty="0" err="1"/>
              <a:t>vitiatur</a:t>
            </a:r>
            <a:r>
              <a:rPr lang="it-IT" sz="4400" dirty="0"/>
              <a:t>: </a:t>
            </a:r>
            <a:r>
              <a:rPr lang="it-IT" sz="4400" b="1" dirty="0"/>
              <a:t>una sentenza invalida è considerata non apposta</a:t>
            </a:r>
            <a:r>
              <a:rPr lang="it-IT" sz="4400" dirty="0"/>
              <a:t>.</a:t>
            </a:r>
          </a:p>
        </p:txBody>
      </p:sp>
      <p:sp>
        <p:nvSpPr>
          <p:cNvPr id="7" name="Segnaposto numero diapositiva 6">
            <a:extLst>
              <a:ext uri="{FF2B5EF4-FFF2-40B4-BE49-F238E27FC236}">
                <a16:creationId xmlns:a16="http://schemas.microsoft.com/office/drawing/2014/main" id="{FE3ECCE6-5FD3-2487-3191-CE93CA03480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CE3F020F-408F-CECF-0DA6-2DC5794FC0A4}"/>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Marlène Belilos c. Svizzera</a:t>
            </a:r>
            <a:br>
              <a:rPr lang="it-IT" sz="4000" dirty="0"/>
            </a:br>
            <a:r>
              <a:rPr lang="it-IT" sz="4000" dirty="0"/>
              <a:t>Corte EDU, </a:t>
            </a:r>
            <a:r>
              <a:rPr lang="it-IT" sz="4000" dirty="0" err="1"/>
              <a:t>sent</a:t>
            </a:r>
            <a:r>
              <a:rPr lang="it-IT" sz="4000" dirty="0"/>
              <a:t>. 29 aprile 1998 </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832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083633"/>
            <a:ext cx="10515600" cy="4093330"/>
          </a:xfrm>
        </p:spPr>
        <p:txBody>
          <a:bodyPr vert="horz" lIns="91440" tIns="45720" rIns="91440" bIns="45720" rtlCol="0">
            <a:normAutofit fontScale="70000" lnSpcReduction="20000"/>
          </a:bodyPr>
          <a:lstStyle/>
          <a:p>
            <a:pPr marL="0" indent="0" algn="just">
              <a:buNone/>
            </a:pPr>
            <a:r>
              <a:rPr lang="en-US" sz="5100" dirty="0"/>
              <a:t>Il </a:t>
            </a:r>
            <a:r>
              <a:rPr lang="en-US" sz="5100" dirty="0" err="1"/>
              <a:t>Governo</a:t>
            </a:r>
            <a:r>
              <a:rPr lang="en-US" sz="5100" dirty="0"/>
              <a:t> </a:t>
            </a:r>
            <a:r>
              <a:rPr lang="en-US" sz="5100" dirty="0" err="1"/>
              <a:t>della</a:t>
            </a:r>
            <a:r>
              <a:rPr lang="en-US" sz="5100" dirty="0"/>
              <a:t> Repubblica </a:t>
            </a:r>
            <a:r>
              <a:rPr lang="en-US" sz="5100" dirty="0" err="1"/>
              <a:t>italiana</a:t>
            </a:r>
            <a:r>
              <a:rPr lang="en-US" sz="5100" dirty="0"/>
              <a:t> </a:t>
            </a:r>
            <a:r>
              <a:rPr lang="en-US" sz="5100" dirty="0" err="1"/>
              <a:t>ritiene</a:t>
            </a:r>
            <a:r>
              <a:rPr lang="en-US" sz="5100" dirty="0"/>
              <a:t> </a:t>
            </a:r>
            <a:r>
              <a:rPr lang="en-US" sz="5100" dirty="0" err="1"/>
              <a:t>che</a:t>
            </a:r>
            <a:r>
              <a:rPr lang="en-US" sz="5100" dirty="0"/>
              <a:t> tale </a:t>
            </a:r>
            <a:r>
              <a:rPr lang="en-US" sz="5100" dirty="0" err="1"/>
              <a:t>riserva</a:t>
            </a:r>
            <a:r>
              <a:rPr lang="en-US" sz="5100" dirty="0"/>
              <a:t>, </a:t>
            </a:r>
            <a:r>
              <a:rPr lang="en-US" sz="5100" dirty="0" err="1"/>
              <a:t>che</a:t>
            </a:r>
            <a:r>
              <a:rPr lang="en-US" sz="5100" dirty="0"/>
              <a:t> </a:t>
            </a:r>
            <a:r>
              <a:rPr lang="en-US" sz="5100" dirty="0" err="1"/>
              <a:t>mira</a:t>
            </a:r>
            <a:r>
              <a:rPr lang="en-US" sz="5100" dirty="0"/>
              <a:t> a </a:t>
            </a:r>
            <a:r>
              <a:rPr lang="en-US" sz="5100" dirty="0" err="1"/>
              <a:t>limitare</a:t>
            </a:r>
            <a:r>
              <a:rPr lang="en-US" sz="5100" dirty="0"/>
              <a:t> le </a:t>
            </a:r>
            <a:r>
              <a:rPr lang="en-US" sz="5100" dirty="0" err="1"/>
              <a:t>responsabilità</a:t>
            </a:r>
            <a:r>
              <a:rPr lang="en-US" sz="5100" dirty="0"/>
              <a:t> del Qatar ai sensi </a:t>
            </a:r>
            <a:r>
              <a:rPr lang="en-US" sz="5100" dirty="0" err="1"/>
              <a:t>della</a:t>
            </a:r>
            <a:r>
              <a:rPr lang="en-US" sz="5100" dirty="0"/>
              <a:t> </a:t>
            </a:r>
            <a:r>
              <a:rPr lang="en-US" sz="5100" dirty="0" err="1"/>
              <a:t>Convenzione</a:t>
            </a:r>
            <a:r>
              <a:rPr lang="en-US" sz="5100" dirty="0"/>
              <a:t> </a:t>
            </a:r>
            <a:r>
              <a:rPr lang="en-US" sz="5100" dirty="0" err="1"/>
              <a:t>invocando</a:t>
            </a:r>
            <a:r>
              <a:rPr lang="en-US" sz="5100" dirty="0"/>
              <a:t> </a:t>
            </a:r>
            <a:r>
              <a:rPr lang="en-US" sz="5100" dirty="0" err="1"/>
              <a:t>principi</a:t>
            </a:r>
            <a:r>
              <a:rPr lang="en-US" sz="5100" dirty="0"/>
              <a:t> </a:t>
            </a:r>
            <a:r>
              <a:rPr lang="en-US" sz="5100" dirty="0" err="1"/>
              <a:t>generali</a:t>
            </a:r>
            <a:r>
              <a:rPr lang="en-US" sz="5100" dirty="0"/>
              <a:t> del </a:t>
            </a:r>
            <a:r>
              <a:rPr lang="en-US" sz="5100" dirty="0" err="1"/>
              <a:t>diritto</a:t>
            </a:r>
            <a:r>
              <a:rPr lang="en-US" sz="5100" dirty="0"/>
              <a:t> </a:t>
            </a:r>
            <a:r>
              <a:rPr lang="en-US" sz="5100" dirty="0" err="1"/>
              <a:t>nazionale</a:t>
            </a:r>
            <a:r>
              <a:rPr lang="en-US" sz="5100" dirty="0"/>
              <a:t>, </a:t>
            </a:r>
            <a:r>
              <a:rPr lang="en-US" sz="5100" dirty="0" err="1"/>
              <a:t>possa</a:t>
            </a:r>
            <a:r>
              <a:rPr lang="en-US" sz="5100" dirty="0"/>
              <a:t> </a:t>
            </a:r>
            <a:r>
              <a:rPr lang="en-US" sz="5100" dirty="0" err="1"/>
              <a:t>sollevare</a:t>
            </a:r>
            <a:r>
              <a:rPr lang="en-US" sz="5100" dirty="0"/>
              <a:t> </a:t>
            </a:r>
            <a:r>
              <a:rPr lang="en-US" sz="5100" dirty="0" err="1"/>
              <a:t>dubbi</a:t>
            </a:r>
            <a:r>
              <a:rPr lang="en-US" sz="5100" dirty="0"/>
              <a:t> circa </a:t>
            </a:r>
            <a:r>
              <a:rPr lang="en-US" sz="5100" dirty="0" err="1"/>
              <a:t>l’impegno</a:t>
            </a:r>
            <a:r>
              <a:rPr lang="en-US" sz="5100" dirty="0"/>
              <a:t> del Qatar </a:t>
            </a:r>
            <a:r>
              <a:rPr lang="en-US" sz="5100" dirty="0" err="1"/>
              <a:t>nei</a:t>
            </a:r>
            <a:r>
              <a:rPr lang="en-US" sz="5100" dirty="0"/>
              <a:t> </a:t>
            </a:r>
            <a:r>
              <a:rPr lang="en-US" sz="5100" dirty="0" err="1"/>
              <a:t>confronti</a:t>
            </a:r>
            <a:r>
              <a:rPr lang="en-US" sz="5100" dirty="0"/>
              <a:t> </a:t>
            </a:r>
            <a:r>
              <a:rPr lang="en-US" sz="5100" dirty="0" err="1"/>
              <a:t>dell’oggetto</a:t>
            </a:r>
            <a:r>
              <a:rPr lang="en-US" sz="5100" dirty="0"/>
              <a:t> e </a:t>
            </a:r>
            <a:r>
              <a:rPr lang="en-US" sz="5100" dirty="0" err="1"/>
              <a:t>dello</a:t>
            </a:r>
            <a:r>
              <a:rPr lang="en-US" sz="5100" dirty="0"/>
              <a:t> </a:t>
            </a:r>
            <a:r>
              <a:rPr lang="en-US" sz="5100" dirty="0" err="1"/>
              <a:t>scopo</a:t>
            </a:r>
            <a:r>
              <a:rPr lang="en-US" sz="5100" dirty="0"/>
              <a:t> </a:t>
            </a:r>
            <a:r>
              <a:rPr lang="en-US" sz="5100" dirty="0" err="1"/>
              <a:t>della</a:t>
            </a:r>
            <a:r>
              <a:rPr lang="en-US" sz="5100" dirty="0"/>
              <a:t> </a:t>
            </a:r>
            <a:r>
              <a:rPr lang="en-US" sz="5100" dirty="0" err="1"/>
              <a:t>Convenzione</a:t>
            </a:r>
            <a:r>
              <a:rPr lang="en-US" sz="5100" dirty="0"/>
              <a:t> [...] Il </a:t>
            </a:r>
            <a:r>
              <a:rPr lang="en-US" sz="5100" dirty="0" err="1"/>
              <a:t>governo</a:t>
            </a:r>
            <a:r>
              <a:rPr lang="en-US" sz="5100" dirty="0"/>
              <a:t> </a:t>
            </a:r>
            <a:r>
              <a:rPr lang="en-US" sz="5100" dirty="0" err="1"/>
              <a:t>della</a:t>
            </a:r>
            <a:r>
              <a:rPr lang="en-US" sz="5100" dirty="0"/>
              <a:t> Repubblica </a:t>
            </a:r>
            <a:r>
              <a:rPr lang="en-US" sz="5100" dirty="0" err="1"/>
              <a:t>italiana</a:t>
            </a:r>
            <a:r>
              <a:rPr lang="en-US" sz="5100" dirty="0"/>
              <a:t> </a:t>
            </a:r>
            <a:r>
              <a:rPr lang="en-US" sz="5100" dirty="0" err="1"/>
              <a:t>si</a:t>
            </a:r>
            <a:r>
              <a:rPr lang="en-US" sz="5100" dirty="0"/>
              <a:t> </a:t>
            </a:r>
            <a:r>
              <a:rPr lang="en-US" sz="5100" dirty="0" err="1"/>
              <a:t>oppone</a:t>
            </a:r>
            <a:r>
              <a:rPr lang="en-US" sz="5100" dirty="0"/>
              <a:t> </a:t>
            </a:r>
            <a:r>
              <a:rPr lang="en-US" sz="5100" dirty="0" err="1"/>
              <a:t>pertanto</a:t>
            </a:r>
            <a:r>
              <a:rPr lang="en-US" sz="5100" dirty="0"/>
              <a:t> a tale </a:t>
            </a:r>
            <a:r>
              <a:rPr lang="en-US" sz="5100" dirty="0" err="1"/>
              <a:t>riserva</a:t>
            </a:r>
            <a:r>
              <a:rPr lang="en-US" sz="5100" dirty="0"/>
              <a:t>. </a:t>
            </a:r>
            <a:r>
              <a:rPr lang="en-US" sz="5100" b="1" dirty="0"/>
              <a:t>Tale </a:t>
            </a:r>
            <a:r>
              <a:rPr lang="en-US" sz="5100" b="1" dirty="0" err="1"/>
              <a:t>obiezione</a:t>
            </a:r>
            <a:r>
              <a:rPr lang="en-US" sz="5100" b="1" dirty="0"/>
              <a:t> non </a:t>
            </a:r>
            <a:r>
              <a:rPr lang="en-US" sz="5100" b="1" dirty="0" err="1"/>
              <a:t>costituisce</a:t>
            </a:r>
            <a:r>
              <a:rPr lang="en-US" sz="5100" b="1" dirty="0"/>
              <a:t> un </a:t>
            </a:r>
            <a:r>
              <a:rPr lang="en-US" sz="5100" b="1" dirty="0" err="1"/>
              <a:t>ostacolo</a:t>
            </a:r>
            <a:r>
              <a:rPr lang="en-US" sz="5100" b="1" dirty="0"/>
              <a:t> </a:t>
            </a:r>
            <a:r>
              <a:rPr lang="en-US" sz="5100" b="1" dirty="0" err="1"/>
              <a:t>all’entrata</a:t>
            </a:r>
            <a:r>
              <a:rPr lang="en-US" sz="5100" b="1" dirty="0"/>
              <a:t> in </a:t>
            </a:r>
            <a:r>
              <a:rPr lang="en-US" sz="5100" b="1" dirty="0" err="1"/>
              <a:t>vigore</a:t>
            </a:r>
            <a:r>
              <a:rPr lang="en-US" sz="5100" b="1" dirty="0"/>
              <a:t> </a:t>
            </a:r>
            <a:r>
              <a:rPr lang="en-US" sz="5100" b="1" dirty="0" err="1"/>
              <a:t>della</a:t>
            </a:r>
            <a:r>
              <a:rPr lang="en-US" sz="5100" b="1" dirty="0"/>
              <a:t> </a:t>
            </a:r>
            <a:r>
              <a:rPr lang="en-US" sz="5100" b="1" dirty="0" err="1"/>
              <a:t>Convenzione</a:t>
            </a:r>
            <a:r>
              <a:rPr lang="en-US" sz="5100" b="1" dirty="0"/>
              <a:t> </a:t>
            </a:r>
            <a:r>
              <a:rPr lang="en-US" sz="5100" b="1" dirty="0" err="1"/>
              <a:t>tra</a:t>
            </a:r>
            <a:r>
              <a:rPr lang="en-US" sz="5100" b="1" dirty="0"/>
              <a:t> il </a:t>
            </a:r>
            <a:r>
              <a:rPr lang="en-US" sz="5100" b="1" dirty="0" err="1"/>
              <a:t>Governo</a:t>
            </a:r>
            <a:r>
              <a:rPr lang="en-US" sz="5100" b="1" dirty="0"/>
              <a:t> </a:t>
            </a:r>
            <a:r>
              <a:rPr lang="en-US" sz="5100" b="1" dirty="0" err="1"/>
              <a:t>della</a:t>
            </a:r>
            <a:r>
              <a:rPr lang="en-US" sz="5100" b="1" dirty="0"/>
              <a:t> Repubblica </a:t>
            </a:r>
            <a:r>
              <a:rPr lang="en-US" sz="5100" b="1" dirty="0" err="1"/>
              <a:t>Italiana</a:t>
            </a:r>
            <a:r>
              <a:rPr lang="en-US" sz="5100" b="1" dirty="0"/>
              <a:t> e lo </a:t>
            </a:r>
            <a:r>
              <a:rPr lang="en-US" sz="5100" b="1" dirty="0" err="1"/>
              <a:t>Stato</a:t>
            </a:r>
            <a:r>
              <a:rPr lang="en-US" sz="5100" b="1" dirty="0"/>
              <a:t> del Qatar</a:t>
            </a:r>
            <a:r>
              <a:rPr lang="en-US" sz="51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Convenzione sui diritti del bambino (1989)</a:t>
            </a:r>
          </a:p>
          <a:p>
            <a:pPr lvl="0" algn="ctr">
              <a:defRPr/>
            </a:pPr>
            <a:r>
              <a:rPr lang="it-IT" sz="4400" dirty="0"/>
              <a:t>Obiezione italiana alla riserva del Qatar</a:t>
            </a:r>
            <a:endParaRPr kumimoji="0" lang="it-IT" sz="44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621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La condanna a morte non può essere inflitta per i reati commessi da persone di età inferiore ai diciotto anni e non può essere eseguita su donne incinte.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Patto sui diritti civili e politici (1966)</a:t>
            </a:r>
            <a:br>
              <a:rPr lang="it-IT" sz="4000" dirty="0"/>
            </a:br>
            <a:r>
              <a:rPr lang="it-IT" sz="4000" dirty="0"/>
              <a:t>Articolo 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299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83435"/>
            <a:ext cx="10515600" cy="3793527"/>
          </a:xfrm>
        </p:spPr>
        <p:txBody>
          <a:bodyPr vert="horz" lIns="91440" tIns="45720" rIns="91440" bIns="45720" rtlCol="0">
            <a:normAutofit fontScale="62500" lnSpcReduction="20000"/>
          </a:bodyPr>
          <a:lstStyle/>
          <a:p>
            <a:pPr marL="0" lvl="0" indent="0" algn="just">
              <a:buNone/>
            </a:pPr>
            <a:r>
              <a:rPr lang="en-US" sz="5800" dirty="0" err="1"/>
              <a:t>Considerato</a:t>
            </a:r>
            <a:r>
              <a:rPr lang="en-US" sz="5800" dirty="0"/>
              <a:t> </a:t>
            </a:r>
            <a:r>
              <a:rPr lang="en-US" sz="5800" dirty="0" err="1"/>
              <a:t>che</a:t>
            </a:r>
            <a:r>
              <a:rPr lang="en-US" sz="5800" dirty="0"/>
              <a:t> il </a:t>
            </a:r>
            <a:r>
              <a:rPr lang="en-US" sz="5800" dirty="0" err="1"/>
              <a:t>governo</a:t>
            </a:r>
            <a:r>
              <a:rPr lang="en-US" sz="5800" dirty="0"/>
              <a:t> </a:t>
            </a:r>
            <a:r>
              <a:rPr lang="en-US" sz="5800" dirty="0" err="1"/>
              <a:t>dello</a:t>
            </a:r>
            <a:r>
              <a:rPr lang="en-US" sz="5800" dirty="0"/>
              <a:t> </a:t>
            </a:r>
            <a:r>
              <a:rPr lang="en-US" sz="5800" dirty="0" err="1"/>
              <a:t>Stato</a:t>
            </a:r>
            <a:r>
              <a:rPr lang="en-US" sz="5800" dirty="0"/>
              <a:t> del Qatar ha </a:t>
            </a:r>
            <a:r>
              <a:rPr lang="en-US" sz="5800" dirty="0" err="1"/>
              <a:t>ratificato</a:t>
            </a:r>
            <a:r>
              <a:rPr lang="en-US" sz="5800" dirty="0"/>
              <a:t> la </a:t>
            </a:r>
            <a:r>
              <a:rPr lang="en-US" sz="5800" dirty="0" err="1"/>
              <a:t>Convenzione</a:t>
            </a:r>
            <a:r>
              <a:rPr lang="en-US" sz="5800" dirty="0"/>
              <a:t> sui </a:t>
            </a:r>
            <a:r>
              <a:rPr lang="en-US" sz="5800" dirty="0" err="1"/>
              <a:t>diritti</a:t>
            </a:r>
            <a:r>
              <a:rPr lang="en-US" sz="5800" dirty="0"/>
              <a:t> del </a:t>
            </a:r>
            <a:r>
              <a:rPr lang="en-US" sz="5800" dirty="0" err="1"/>
              <a:t>fanciullo</a:t>
            </a:r>
            <a:r>
              <a:rPr lang="en-US" sz="5800" dirty="0"/>
              <a:t> del 1989 il 3 </a:t>
            </a:r>
            <a:r>
              <a:rPr lang="en-US" sz="5800" dirty="0" err="1"/>
              <a:t>aprile</a:t>
            </a:r>
            <a:r>
              <a:rPr lang="en-US" sz="5800" dirty="0"/>
              <a:t> 1995 e ha </a:t>
            </a:r>
            <a:r>
              <a:rPr lang="en-US" sz="5800" dirty="0" err="1"/>
              <a:t>formulato</a:t>
            </a:r>
            <a:r>
              <a:rPr lang="en-US" sz="5800" dirty="0"/>
              <a:t> </a:t>
            </a:r>
            <a:r>
              <a:rPr lang="en-US" sz="5800" dirty="0" err="1"/>
              <a:t>una</a:t>
            </a:r>
            <a:r>
              <a:rPr lang="en-US" sz="5800" dirty="0"/>
              <a:t> </a:t>
            </a:r>
            <a:r>
              <a:rPr lang="en-US" sz="5800" dirty="0" err="1"/>
              <a:t>riserva</a:t>
            </a:r>
            <a:r>
              <a:rPr lang="en-US" sz="5800" dirty="0"/>
              <a:t> </a:t>
            </a:r>
            <a:r>
              <a:rPr lang="en-US" sz="5800" dirty="0" err="1"/>
              <a:t>generale</a:t>
            </a:r>
            <a:r>
              <a:rPr lang="en-US" sz="5800" dirty="0"/>
              <a:t> </a:t>
            </a:r>
            <a:r>
              <a:rPr lang="en-US" sz="5800" dirty="0" err="1"/>
              <a:t>riguardo</a:t>
            </a:r>
            <a:r>
              <a:rPr lang="en-US" sz="5800" dirty="0"/>
              <a:t> a </a:t>
            </a:r>
            <a:r>
              <a:rPr lang="en-US" sz="5800" dirty="0" err="1"/>
              <a:t>qualsiasi</a:t>
            </a:r>
            <a:r>
              <a:rPr lang="en-US" sz="5800" dirty="0"/>
              <a:t> </a:t>
            </a:r>
            <a:r>
              <a:rPr lang="en-US" sz="5800" dirty="0" err="1"/>
              <a:t>sua</a:t>
            </a:r>
            <a:r>
              <a:rPr lang="en-US" sz="5800" dirty="0"/>
              <a:t> </a:t>
            </a:r>
            <a:r>
              <a:rPr lang="en-US" sz="5800" dirty="0" err="1"/>
              <a:t>disposizione</a:t>
            </a:r>
            <a:r>
              <a:rPr lang="en-US" sz="5800" dirty="0"/>
              <a:t> </a:t>
            </a:r>
            <a:r>
              <a:rPr lang="en-US" sz="5800" dirty="0" err="1"/>
              <a:t>che</a:t>
            </a:r>
            <a:r>
              <a:rPr lang="en-US" sz="5800" dirty="0"/>
              <a:t> </a:t>
            </a:r>
            <a:r>
              <a:rPr lang="en-US" sz="5800" dirty="0" err="1"/>
              <a:t>sia</a:t>
            </a:r>
            <a:r>
              <a:rPr lang="en-US" sz="5800" dirty="0"/>
              <a:t> </a:t>
            </a:r>
            <a:r>
              <a:rPr lang="en-US" sz="5800" dirty="0" err="1"/>
              <a:t>incompatibile</a:t>
            </a:r>
            <a:r>
              <a:rPr lang="en-US" sz="5800" dirty="0"/>
              <a:t> con la </a:t>
            </a:r>
            <a:r>
              <a:rPr lang="en-US" sz="5800" i="1" dirty="0"/>
              <a:t>sharia</a:t>
            </a:r>
            <a:r>
              <a:rPr lang="en-US" sz="5800" dirty="0"/>
              <a:t> </a:t>
            </a:r>
            <a:r>
              <a:rPr lang="en-US" sz="5800" dirty="0" err="1"/>
              <a:t>islamica</a:t>
            </a:r>
            <a:r>
              <a:rPr lang="en-US" sz="5800" dirty="0"/>
              <a:t>; […]
</a:t>
            </a:r>
            <a:r>
              <a:rPr lang="en-US" sz="5800" dirty="0" err="1"/>
              <a:t>Dichiariamo</a:t>
            </a:r>
            <a:r>
              <a:rPr lang="en-US" sz="5800" dirty="0"/>
              <a:t>, con il </a:t>
            </a:r>
            <a:r>
              <a:rPr lang="en-US" sz="5800" dirty="0" err="1"/>
              <a:t>presente</a:t>
            </a:r>
            <a:r>
              <a:rPr lang="en-US" sz="5800" dirty="0"/>
              <a:t> </a:t>
            </a:r>
            <a:r>
              <a:rPr lang="en-US" sz="5800" dirty="0" err="1"/>
              <a:t>strumento</a:t>
            </a:r>
            <a:r>
              <a:rPr lang="en-US" sz="5800" dirty="0"/>
              <a:t>, il </a:t>
            </a:r>
            <a:r>
              <a:rPr lang="en-US" sz="5800" dirty="0" err="1"/>
              <a:t>ritiro</a:t>
            </a:r>
            <a:r>
              <a:rPr lang="en-US" sz="5800" dirty="0"/>
              <a:t> </a:t>
            </a:r>
            <a:r>
              <a:rPr lang="en-US" sz="5800" dirty="0" err="1"/>
              <a:t>parziale</a:t>
            </a:r>
            <a:r>
              <a:rPr lang="en-US" sz="5800" dirty="0"/>
              <a:t> da </a:t>
            </a:r>
            <a:r>
              <a:rPr lang="en-US" sz="5800" dirty="0" err="1"/>
              <a:t>parte</a:t>
            </a:r>
            <a:r>
              <a:rPr lang="en-US" sz="5800" dirty="0"/>
              <a:t> </a:t>
            </a:r>
            <a:r>
              <a:rPr lang="en-US" sz="5800" dirty="0" err="1"/>
              <a:t>dello</a:t>
            </a:r>
            <a:r>
              <a:rPr lang="en-US" sz="5800" dirty="0"/>
              <a:t> </a:t>
            </a:r>
            <a:r>
              <a:rPr lang="en-US" sz="5800" dirty="0" err="1"/>
              <a:t>Stato</a:t>
            </a:r>
            <a:r>
              <a:rPr lang="en-US" sz="5800" dirty="0"/>
              <a:t> del Qatar </a:t>
            </a:r>
            <a:r>
              <a:rPr lang="en-US" sz="5800" dirty="0" err="1"/>
              <a:t>della</a:t>
            </a:r>
            <a:r>
              <a:rPr lang="en-US" sz="5800" dirty="0"/>
              <a:t> </a:t>
            </a:r>
            <a:r>
              <a:rPr lang="en-US" sz="5800" dirty="0" err="1"/>
              <a:t>sua</a:t>
            </a:r>
            <a:r>
              <a:rPr lang="en-US" sz="5800" dirty="0"/>
              <a:t> </a:t>
            </a:r>
            <a:r>
              <a:rPr lang="en-US" sz="5800" dirty="0" err="1"/>
              <a:t>riserva</a:t>
            </a:r>
            <a:r>
              <a:rPr lang="en-US" sz="5800" dirty="0"/>
              <a:t> </a:t>
            </a:r>
            <a:r>
              <a:rPr lang="en-US" sz="5800" dirty="0" err="1"/>
              <a:t>generale</a:t>
            </a:r>
            <a:r>
              <a:rPr lang="en-US" sz="5800" dirty="0"/>
              <a:t>, </a:t>
            </a:r>
            <a:r>
              <a:rPr lang="en-US" sz="5800" dirty="0" err="1"/>
              <a:t>che</a:t>
            </a:r>
            <a:r>
              <a:rPr lang="en-US" sz="5800" dirty="0"/>
              <a:t> </a:t>
            </a:r>
            <a:r>
              <a:rPr lang="en-US" sz="5800" dirty="0" err="1"/>
              <a:t>continuerà</a:t>
            </a:r>
            <a:r>
              <a:rPr lang="en-US" sz="5800" dirty="0"/>
              <a:t> ad </a:t>
            </a:r>
            <a:r>
              <a:rPr lang="en-US" sz="5800" dirty="0" err="1"/>
              <a:t>applicarsi</a:t>
            </a:r>
            <a:r>
              <a:rPr lang="en-US" sz="5800" dirty="0"/>
              <a:t> con </a:t>
            </a:r>
            <a:r>
              <a:rPr lang="en-US" sz="5800" dirty="0" err="1"/>
              <a:t>riguardo</a:t>
            </a:r>
            <a:r>
              <a:rPr lang="en-US" sz="5800" dirty="0"/>
              <a:t> alle </a:t>
            </a:r>
            <a:r>
              <a:rPr lang="en-US" sz="5800" dirty="0" err="1"/>
              <a:t>disposizioni</a:t>
            </a:r>
            <a:r>
              <a:rPr lang="en-US" sz="5800" dirty="0"/>
              <a:t> </a:t>
            </a:r>
            <a:r>
              <a:rPr lang="en-US" sz="5800" dirty="0" err="1"/>
              <a:t>degli</a:t>
            </a:r>
            <a:r>
              <a:rPr lang="en-US" sz="5800" dirty="0"/>
              <a:t> </a:t>
            </a:r>
            <a:r>
              <a:rPr lang="en-US" sz="5800" dirty="0" err="1"/>
              <a:t>articoli</a:t>
            </a:r>
            <a:r>
              <a:rPr lang="en-US" sz="5800" dirty="0"/>
              <a:t> 2 e 14 </a:t>
            </a:r>
            <a:r>
              <a:rPr lang="en-US" sz="5800" dirty="0" err="1"/>
              <a:t>della</a:t>
            </a:r>
            <a:r>
              <a:rPr lang="en-US" sz="5800" dirty="0"/>
              <a:t> </a:t>
            </a:r>
            <a:r>
              <a:rPr lang="en-US" sz="5800" dirty="0" err="1"/>
              <a:t>Convenzione</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Convenzione sui diritti del bambino (1989)</a:t>
            </a:r>
          </a:p>
          <a:p>
            <a:pPr lvl="0" algn="ctr">
              <a:defRPr/>
            </a:pPr>
            <a:r>
              <a:rPr lang="it-IT" sz="4400" dirty="0"/>
              <a:t>Dichiarazione del Qatar del 29/4/2009</a:t>
            </a:r>
            <a:endParaRPr kumimoji="0" lang="it-IT" sz="44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4472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70000" lnSpcReduction="20000"/>
          </a:bodyPr>
          <a:lstStyle/>
          <a:p>
            <a:pPr marL="0" indent="0" algn="just">
              <a:buNone/>
            </a:pPr>
            <a:endParaRPr lang="en-US" sz="5800" dirty="0"/>
          </a:p>
          <a:p>
            <a:pPr marL="0" indent="0" algn="just">
              <a:buNone/>
            </a:pPr>
            <a:r>
              <a:rPr lang="en-US" sz="5800" dirty="0"/>
              <a:t>4.5.1 Una </a:t>
            </a:r>
            <a:r>
              <a:rPr lang="en-US" sz="5800" dirty="0" err="1"/>
              <a:t>riserva</a:t>
            </a:r>
            <a:r>
              <a:rPr lang="en-US" sz="5800" dirty="0"/>
              <a:t> </a:t>
            </a:r>
            <a:r>
              <a:rPr lang="en-US" sz="5800" dirty="0" err="1"/>
              <a:t>che</a:t>
            </a:r>
            <a:r>
              <a:rPr lang="en-US" sz="5800" dirty="0"/>
              <a:t> non </a:t>
            </a:r>
            <a:r>
              <a:rPr lang="en-US" sz="5800" dirty="0" err="1"/>
              <a:t>soddisfi</a:t>
            </a:r>
            <a:r>
              <a:rPr lang="en-US" sz="5800" dirty="0"/>
              <a:t> </a:t>
            </a:r>
            <a:r>
              <a:rPr lang="en-US" sz="5800" dirty="0" err="1"/>
              <a:t>i</a:t>
            </a:r>
            <a:r>
              <a:rPr lang="en-US" sz="5800" dirty="0"/>
              <a:t> </a:t>
            </a:r>
            <a:r>
              <a:rPr lang="en-US" sz="5800" dirty="0" err="1"/>
              <a:t>requisiti</a:t>
            </a:r>
            <a:r>
              <a:rPr lang="en-US" sz="5800" dirty="0"/>
              <a:t> di </a:t>
            </a:r>
            <a:r>
              <a:rPr lang="en-US" sz="5800" dirty="0" err="1"/>
              <a:t>validità</a:t>
            </a:r>
            <a:r>
              <a:rPr lang="en-US" sz="5800" dirty="0"/>
              <a:t> e </a:t>
            </a:r>
            <a:r>
              <a:rPr lang="en-US" sz="5800" dirty="0" err="1"/>
              <a:t>ammissibilità</a:t>
            </a:r>
            <a:r>
              <a:rPr lang="en-US" sz="5800" dirty="0"/>
              <a:t> </a:t>
            </a:r>
            <a:r>
              <a:rPr lang="en-US" sz="5800" dirty="0" err="1"/>
              <a:t>formale</a:t>
            </a:r>
            <a:r>
              <a:rPr lang="en-US" sz="5800" dirty="0"/>
              <a:t> […] </a:t>
            </a:r>
            <a:r>
              <a:rPr lang="en-US" sz="5800" dirty="0" err="1"/>
              <a:t>è</a:t>
            </a:r>
            <a:r>
              <a:rPr lang="en-US" sz="5800" dirty="0"/>
              <a:t> </a:t>
            </a:r>
            <a:r>
              <a:rPr lang="en-US" sz="5800" dirty="0" err="1"/>
              <a:t>nulla</a:t>
            </a:r>
            <a:r>
              <a:rPr lang="en-US" sz="5800" dirty="0"/>
              <a:t> e </a:t>
            </a:r>
            <a:r>
              <a:rPr lang="en-US" sz="5800" dirty="0" err="1"/>
              <a:t>priva</a:t>
            </a:r>
            <a:r>
              <a:rPr lang="en-US" sz="5800" dirty="0"/>
              <a:t> di </a:t>
            </a:r>
            <a:r>
              <a:rPr lang="en-US" sz="5800" dirty="0" err="1"/>
              <a:t>effetto</a:t>
            </a:r>
            <a:r>
              <a:rPr lang="en-US" sz="5800" dirty="0"/>
              <a:t> </a:t>
            </a:r>
            <a:r>
              <a:rPr lang="en-US" sz="5800" dirty="0" err="1"/>
              <a:t>giuridico</a:t>
            </a:r>
            <a:r>
              <a:rPr lang="en-US" sz="5800" dirty="0"/>
              <a:t>.</a:t>
            </a:r>
          </a:p>
          <a:p>
            <a:pPr marL="0" indent="0" algn="just">
              <a:buNone/>
            </a:pPr>
            <a:endParaRPr lang="en-US" sz="5800" dirty="0"/>
          </a:p>
          <a:p>
            <a:pPr marL="0" indent="0" algn="just">
              <a:buNone/>
            </a:pPr>
            <a:r>
              <a:rPr lang="en-US" sz="5800" dirty="0"/>
              <a:t>4.5.2 La </a:t>
            </a:r>
            <a:r>
              <a:rPr lang="en-US" sz="5800" dirty="0" err="1"/>
              <a:t>nullità</a:t>
            </a:r>
            <a:r>
              <a:rPr lang="en-US" sz="5800" dirty="0"/>
              <a:t> di </a:t>
            </a:r>
            <a:r>
              <a:rPr lang="en-US" sz="5800" dirty="0" err="1"/>
              <a:t>una</a:t>
            </a:r>
            <a:r>
              <a:rPr lang="en-US" sz="5800" dirty="0"/>
              <a:t> </a:t>
            </a:r>
            <a:r>
              <a:rPr lang="en-US" sz="5800" dirty="0" err="1"/>
              <a:t>riserva</a:t>
            </a:r>
            <a:r>
              <a:rPr lang="en-US" sz="5800" dirty="0"/>
              <a:t> non </a:t>
            </a:r>
            <a:r>
              <a:rPr lang="en-US" sz="5800" dirty="0" err="1"/>
              <a:t>valida</a:t>
            </a:r>
            <a:r>
              <a:rPr lang="en-US" sz="5800" dirty="0"/>
              <a:t> non </a:t>
            </a:r>
            <a:r>
              <a:rPr lang="en-US" sz="5800" dirty="0" err="1"/>
              <a:t>dipende</a:t>
            </a:r>
            <a:r>
              <a:rPr lang="en-US" sz="5800" dirty="0"/>
              <a:t> </a:t>
            </a:r>
            <a:r>
              <a:rPr lang="en-US" sz="5800" dirty="0" err="1"/>
              <a:t>dall’obiezione</a:t>
            </a:r>
            <a:r>
              <a:rPr lang="en-US" sz="5800" dirty="0"/>
              <a:t> o </a:t>
            </a:r>
            <a:r>
              <a:rPr lang="en-US" sz="5800" dirty="0" err="1"/>
              <a:t>dall'accettazione</a:t>
            </a:r>
            <a:r>
              <a:rPr lang="en-US" sz="5800" dirty="0"/>
              <a:t> da </a:t>
            </a:r>
            <a:r>
              <a:rPr lang="en-US" sz="5800" dirty="0" err="1"/>
              <a:t>parte</a:t>
            </a:r>
            <a:r>
              <a:rPr lang="en-US" sz="5800" dirty="0"/>
              <a:t> di uno </a:t>
            </a:r>
            <a:r>
              <a:rPr lang="en-US" sz="5800" dirty="0" err="1"/>
              <a:t>Stato</a:t>
            </a:r>
            <a:r>
              <a:rPr lang="en-US" sz="5800" dirty="0"/>
              <a:t> </a:t>
            </a:r>
            <a:r>
              <a:rPr lang="en-US" sz="5800" dirty="0" err="1"/>
              <a:t>contraente</a:t>
            </a:r>
            <a:r>
              <a:rPr lang="en-US" sz="58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72031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77500" lnSpcReduction="20000"/>
          </a:bodyPr>
          <a:lstStyle/>
          <a:p>
            <a:pPr marL="0" indent="0" algn="just">
              <a:buNone/>
            </a:pPr>
            <a:endParaRPr lang="en-US" sz="5800" dirty="0"/>
          </a:p>
          <a:p>
            <a:pPr marL="0" indent="0" algn="just">
              <a:buNone/>
            </a:pPr>
            <a:r>
              <a:rPr lang="en-US" sz="5800" dirty="0"/>
              <a:t>4.5.3 </a:t>
            </a:r>
            <a:r>
              <a:rPr lang="en-US" sz="5800" b="1" dirty="0"/>
              <a:t>Lo status </a:t>
            </a:r>
            <a:r>
              <a:rPr lang="en-US" sz="5800" b="1" dirty="0" err="1"/>
              <a:t>dell'autore</a:t>
            </a:r>
            <a:r>
              <a:rPr lang="en-US" sz="5800" b="1" dirty="0"/>
              <a:t> di </a:t>
            </a:r>
            <a:r>
              <a:rPr lang="en-US" sz="5800" b="1" dirty="0" err="1"/>
              <a:t>una</a:t>
            </a:r>
            <a:r>
              <a:rPr lang="en-US" sz="5800" b="1" dirty="0"/>
              <a:t> </a:t>
            </a:r>
            <a:r>
              <a:rPr lang="en-US" sz="5800" b="1" dirty="0" err="1"/>
              <a:t>riserva</a:t>
            </a:r>
            <a:r>
              <a:rPr lang="en-US" sz="5800" b="1" dirty="0"/>
              <a:t> </a:t>
            </a:r>
            <a:r>
              <a:rPr lang="en-US" sz="5800" b="1" dirty="0" err="1"/>
              <a:t>invalida</a:t>
            </a:r>
            <a:r>
              <a:rPr lang="en-US" sz="5800" b="1" dirty="0"/>
              <a:t> in </a:t>
            </a:r>
            <a:r>
              <a:rPr lang="en-US" sz="5800" b="1" dirty="0" err="1"/>
              <a:t>relazione</a:t>
            </a:r>
            <a:r>
              <a:rPr lang="en-US" sz="5800" b="1" dirty="0"/>
              <a:t> a un </a:t>
            </a:r>
            <a:r>
              <a:rPr lang="en-US" sz="5800" b="1" dirty="0" err="1"/>
              <a:t>trattato</a:t>
            </a:r>
            <a:r>
              <a:rPr lang="en-US" sz="5800" b="1" dirty="0"/>
              <a:t> </a:t>
            </a:r>
            <a:r>
              <a:rPr lang="en-US" sz="5800" b="1" dirty="0" err="1"/>
              <a:t>dipende</a:t>
            </a:r>
            <a:r>
              <a:rPr lang="en-US" sz="5800" b="1" dirty="0"/>
              <a:t> </a:t>
            </a:r>
            <a:r>
              <a:rPr lang="en-US" sz="5800" b="1" dirty="0" err="1"/>
              <a:t>dall'intenzione</a:t>
            </a:r>
            <a:r>
              <a:rPr lang="en-US" sz="5800" b="1" dirty="0"/>
              <a:t> </a:t>
            </a:r>
            <a:r>
              <a:rPr lang="en-US" sz="5800" b="1" dirty="0" err="1"/>
              <a:t>espressa</a:t>
            </a:r>
            <a:r>
              <a:rPr lang="en-US" sz="5800" b="1" dirty="0"/>
              <a:t> </a:t>
            </a:r>
            <a:r>
              <a:rPr lang="en-US" sz="5800" b="1" dirty="0" err="1"/>
              <a:t>dallo</a:t>
            </a:r>
            <a:r>
              <a:rPr lang="en-US" sz="5800" b="1" dirty="0"/>
              <a:t> </a:t>
            </a:r>
            <a:r>
              <a:rPr lang="en-US" sz="5800" b="1" dirty="0" err="1"/>
              <a:t>Stato</a:t>
            </a:r>
            <a:r>
              <a:rPr lang="en-US" sz="5800" b="1" dirty="0"/>
              <a:t> </a:t>
            </a:r>
            <a:r>
              <a:rPr lang="en-US" sz="5800" dirty="0"/>
              <a:t>[…] </a:t>
            </a:r>
            <a:r>
              <a:rPr lang="en-US" sz="5800" b="1" dirty="0" err="1"/>
              <a:t>che</a:t>
            </a:r>
            <a:r>
              <a:rPr lang="en-US" sz="5800" b="1" dirty="0"/>
              <a:t> ha </a:t>
            </a:r>
            <a:r>
              <a:rPr lang="en-US" sz="5800" b="1" dirty="0" err="1"/>
              <a:t>formulato</a:t>
            </a:r>
            <a:r>
              <a:rPr lang="en-US" sz="5800" b="1" dirty="0"/>
              <a:t> la </a:t>
            </a:r>
            <a:r>
              <a:rPr lang="en-US" sz="5800" b="1" dirty="0" err="1"/>
              <a:t>riserva</a:t>
            </a:r>
            <a:r>
              <a:rPr lang="en-US" sz="5800" dirty="0"/>
              <a:t>, </a:t>
            </a:r>
            <a:r>
              <a:rPr lang="en-US" sz="5800" dirty="0" err="1"/>
              <a:t>ovvero</a:t>
            </a:r>
            <a:r>
              <a:rPr lang="en-US" sz="5800" dirty="0"/>
              <a:t> se </a:t>
            </a:r>
            <a:r>
              <a:rPr lang="en-US" sz="5800" dirty="0" err="1"/>
              <a:t>intende</a:t>
            </a:r>
            <a:r>
              <a:rPr lang="en-US" sz="5800" dirty="0"/>
              <a:t> </a:t>
            </a:r>
            <a:r>
              <a:rPr lang="en-US" sz="5800" dirty="0" err="1"/>
              <a:t>essere</a:t>
            </a:r>
            <a:r>
              <a:rPr lang="en-US" sz="5800" dirty="0"/>
              <a:t> </a:t>
            </a:r>
            <a:r>
              <a:rPr lang="en-US" sz="5800" dirty="0" err="1"/>
              <a:t>vincolato</a:t>
            </a:r>
            <a:r>
              <a:rPr lang="en-US" sz="5800" dirty="0"/>
              <a:t> dal </a:t>
            </a:r>
            <a:r>
              <a:rPr lang="en-US" sz="5800" dirty="0" err="1"/>
              <a:t>trattato</a:t>
            </a:r>
            <a:r>
              <a:rPr lang="en-US" sz="5800" dirty="0"/>
              <a:t> senza </a:t>
            </a:r>
            <a:r>
              <a:rPr lang="en-US" sz="5800" dirty="0" err="1"/>
              <a:t>avvalersi</a:t>
            </a:r>
            <a:r>
              <a:rPr lang="en-US" sz="5800" dirty="0"/>
              <a:t> </a:t>
            </a:r>
            <a:r>
              <a:rPr lang="en-US" sz="5800" dirty="0" err="1"/>
              <a:t>della</a:t>
            </a:r>
            <a:r>
              <a:rPr lang="en-US" sz="5800" dirty="0"/>
              <a:t> </a:t>
            </a:r>
            <a:r>
              <a:rPr lang="en-US" sz="5800" dirty="0" err="1"/>
              <a:t>riserva</a:t>
            </a:r>
            <a:r>
              <a:rPr lang="en-US" sz="5800" dirty="0"/>
              <a:t> o se </a:t>
            </a:r>
            <a:r>
              <a:rPr lang="en-US" sz="5800" dirty="0" err="1"/>
              <a:t>ritiene</a:t>
            </a:r>
            <a:r>
              <a:rPr lang="en-US" sz="5800" dirty="0"/>
              <a:t> di non </a:t>
            </a:r>
            <a:r>
              <a:rPr lang="en-US" sz="5800" dirty="0" err="1"/>
              <a:t>esserne</a:t>
            </a:r>
            <a:r>
              <a:rPr lang="en-US" sz="5800" dirty="0"/>
              <a:t> </a:t>
            </a:r>
            <a:r>
              <a:rPr lang="en-US" sz="5800" dirty="0" err="1"/>
              <a:t>vincolato</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7265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5857"/>
            <a:ext cx="10515600" cy="4331105"/>
          </a:xfrm>
        </p:spPr>
        <p:txBody>
          <a:bodyPr vert="horz" lIns="91440" tIns="45720" rIns="91440" bIns="45720" rtlCol="0">
            <a:normAutofit fontScale="92500" lnSpcReduction="10000"/>
          </a:bodyPr>
          <a:lstStyle/>
          <a:p>
            <a:pPr marL="0" indent="0" algn="just">
              <a:buNone/>
            </a:pPr>
            <a:endParaRPr lang="en-US" sz="5800" dirty="0"/>
          </a:p>
          <a:p>
            <a:pPr marL="0" indent="0" algn="just">
              <a:buNone/>
            </a:pPr>
            <a:r>
              <a:rPr lang="en-US" sz="4800" dirty="0"/>
              <a:t>4.5.3 </a:t>
            </a:r>
            <a:r>
              <a:rPr lang="en-US" sz="4800" b="1" dirty="0"/>
              <a:t>A </a:t>
            </a:r>
            <a:r>
              <a:rPr lang="en-US" sz="4800" b="1" dirty="0" err="1"/>
              <a:t>meno</a:t>
            </a:r>
            <a:r>
              <a:rPr lang="en-US" sz="4800" b="1" dirty="0"/>
              <a:t> </a:t>
            </a:r>
            <a:r>
              <a:rPr lang="en-US" sz="4800" b="1" dirty="0" err="1"/>
              <a:t>che</a:t>
            </a:r>
            <a:r>
              <a:rPr lang="en-US" sz="4800" b="1" dirty="0"/>
              <a:t> </a:t>
            </a:r>
            <a:r>
              <a:rPr lang="en-US" sz="4800" b="1" dirty="0" err="1"/>
              <a:t>l'autore</a:t>
            </a:r>
            <a:r>
              <a:rPr lang="en-US" sz="4800" b="1" dirty="0"/>
              <a:t> </a:t>
            </a:r>
            <a:r>
              <a:rPr lang="en-US" sz="4800" b="1" dirty="0" err="1"/>
              <a:t>della</a:t>
            </a:r>
            <a:r>
              <a:rPr lang="en-US" sz="4800" b="1" dirty="0"/>
              <a:t> </a:t>
            </a:r>
            <a:r>
              <a:rPr lang="en-US" sz="4800" b="1" dirty="0" err="1"/>
              <a:t>riserva</a:t>
            </a:r>
            <a:r>
              <a:rPr lang="en-US" sz="4800" b="1" dirty="0"/>
              <a:t> </a:t>
            </a:r>
            <a:r>
              <a:rPr lang="en-US" sz="4800" b="1" dirty="0" err="1"/>
              <a:t>invalida</a:t>
            </a:r>
            <a:r>
              <a:rPr lang="en-US" sz="4800" b="1" dirty="0"/>
              <a:t> non </a:t>
            </a:r>
            <a:r>
              <a:rPr lang="en-US" sz="4800" b="1" dirty="0" err="1"/>
              <a:t>abbia</a:t>
            </a:r>
            <a:r>
              <a:rPr lang="en-US" sz="4800" b="1" dirty="0"/>
              <a:t> espresso </a:t>
            </a:r>
            <a:r>
              <a:rPr lang="en-US" sz="4800" b="1" dirty="0" err="1"/>
              <a:t>un'intenzione</a:t>
            </a:r>
            <a:r>
              <a:rPr lang="en-US" sz="4800" b="1" dirty="0"/>
              <a:t> </a:t>
            </a:r>
            <a:r>
              <a:rPr lang="en-US" sz="4800" b="1" dirty="0" err="1"/>
              <a:t>contraria</a:t>
            </a:r>
            <a:r>
              <a:rPr lang="en-US" sz="4800" b="1" dirty="0"/>
              <a:t> </a:t>
            </a:r>
            <a:r>
              <a:rPr lang="en-US" sz="4800" dirty="0"/>
              <a:t>o tale </a:t>
            </a:r>
            <a:r>
              <a:rPr lang="en-US" sz="4800" dirty="0" err="1"/>
              <a:t>intenzione</a:t>
            </a:r>
            <a:r>
              <a:rPr lang="en-US" sz="4800" dirty="0"/>
              <a:t> non </a:t>
            </a:r>
            <a:r>
              <a:rPr lang="en-US" sz="4800" dirty="0" err="1"/>
              <a:t>sia</a:t>
            </a:r>
            <a:r>
              <a:rPr lang="en-US" sz="4800" dirty="0"/>
              <a:t> </a:t>
            </a:r>
            <a:r>
              <a:rPr lang="en-US" sz="4800" dirty="0" err="1"/>
              <a:t>altrimenti</a:t>
            </a:r>
            <a:r>
              <a:rPr lang="en-US" sz="4800" dirty="0"/>
              <a:t> </a:t>
            </a:r>
            <a:r>
              <a:rPr lang="en-US" sz="4800" dirty="0" err="1"/>
              <a:t>accertata</a:t>
            </a:r>
            <a:r>
              <a:rPr lang="en-US" sz="4800" dirty="0"/>
              <a:t>, </a:t>
            </a:r>
            <a:r>
              <a:rPr lang="en-US" sz="4800" b="1" dirty="0" err="1"/>
              <a:t>esso</a:t>
            </a:r>
            <a:r>
              <a:rPr lang="en-US" sz="4800" b="1" dirty="0"/>
              <a:t> </a:t>
            </a:r>
            <a:r>
              <a:rPr lang="en-US" sz="4800" b="1" dirty="0" err="1"/>
              <a:t>è</a:t>
            </a:r>
            <a:r>
              <a:rPr lang="en-US" sz="4800" b="1" dirty="0"/>
              <a:t> </a:t>
            </a:r>
            <a:r>
              <a:rPr lang="en-US" sz="4800" b="1" dirty="0" err="1"/>
              <a:t>considerato</a:t>
            </a:r>
            <a:r>
              <a:rPr lang="en-US" sz="4800" b="1" dirty="0"/>
              <a:t> </a:t>
            </a:r>
            <a:r>
              <a:rPr lang="en-US" sz="4800" b="1" dirty="0" err="1"/>
              <a:t>Stato</a:t>
            </a:r>
            <a:r>
              <a:rPr lang="en-US" sz="4800" b="1" dirty="0"/>
              <a:t> </a:t>
            </a:r>
            <a:r>
              <a:rPr lang="en-US" sz="4800" b="1" dirty="0" err="1"/>
              <a:t>contraente</a:t>
            </a:r>
            <a:r>
              <a:rPr lang="en-US" sz="4800" b="1" dirty="0"/>
              <a:t> </a:t>
            </a:r>
            <a:r>
              <a:rPr lang="en-US" sz="4800" dirty="0"/>
              <a:t>[…] </a:t>
            </a:r>
            <a:r>
              <a:rPr lang="en-US" sz="4800" b="1" dirty="0"/>
              <a:t>senza il </a:t>
            </a:r>
            <a:r>
              <a:rPr lang="en-US" sz="4800" b="1" dirty="0" err="1"/>
              <a:t>beneficio</a:t>
            </a:r>
            <a:r>
              <a:rPr lang="en-US" sz="4800" b="1" dirty="0"/>
              <a:t> </a:t>
            </a:r>
            <a:r>
              <a:rPr lang="en-US" sz="4800" b="1" dirty="0" err="1"/>
              <a:t>della</a:t>
            </a:r>
            <a:r>
              <a:rPr lang="en-US" sz="4800" b="1" dirty="0"/>
              <a:t> </a:t>
            </a:r>
            <a:r>
              <a:rPr lang="en-US" sz="4800" b="1" dirty="0" err="1"/>
              <a:t>riserva</a:t>
            </a:r>
            <a:r>
              <a:rPr lang="en-US" sz="4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446550"/>
          </a:xfrm>
          <a:prstGeom prst="rect">
            <a:avLst/>
          </a:prstGeom>
          <a:noFill/>
        </p:spPr>
        <p:txBody>
          <a:bodyPr wrap="square">
            <a:spAutoFit/>
          </a:bodyPr>
          <a:lstStyle/>
          <a:p>
            <a:pPr lvl="0" algn="ctr">
              <a:defRPr/>
            </a:pPr>
            <a:r>
              <a:rPr lang="it-IT" sz="4400" dirty="0"/>
              <a:t>Guida della CDI alle riserve ai trattati (2011)</a:t>
            </a:r>
            <a:br>
              <a:rPr lang="it-IT" sz="4400" dirty="0"/>
            </a:br>
            <a:r>
              <a:rPr lang="it-IT" sz="4400" i="1" dirty="0"/>
              <a:t>Conseguenze di una riserva invalida</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954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Gli Stati Uniti si riservano il diritto, fatti salvi i loro vincoli costituzionali, di imporre la pena capitale a qualsiasi persona (diversa da una donna incinta) debitamente condannata in base alle leggi esistenti o future che consentono l’imposizione della pena capitale, compresa la punizione per i crimini commessi da persone di età inferiore ai diciotto anni.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b="1" dirty="0"/>
              <a:t>Riserva</a:t>
            </a:r>
            <a:r>
              <a:rPr lang="it-IT" sz="4000" dirty="0"/>
              <a:t> degli Stati Uniti al Patto sui diritti civili e politici</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289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966195"/>
            <a:ext cx="10515600" cy="4210768"/>
          </a:xfrm>
        </p:spPr>
        <p:txBody>
          <a:bodyPr vert="horz" lIns="91440" tIns="45720" rIns="91440" bIns="45720" rtlCol="0">
            <a:normAutofit fontScale="85000" lnSpcReduction="20000"/>
          </a:bodyPr>
          <a:lstStyle/>
          <a:p>
            <a:pPr marL="514350" indent="-514350" algn="just">
              <a:buFont typeface="Arial" panose="020B0604020202020204" pitchFamily="34" charset="0"/>
              <a:buAutoNum type="arabicPeriod"/>
            </a:pPr>
            <a:endParaRPr lang="it-IT" sz="3600" dirty="0"/>
          </a:p>
          <a:p>
            <a:pPr marL="0" indent="0" algn="just">
              <a:buNone/>
            </a:pPr>
            <a:r>
              <a:rPr lang="it-IT" sz="4400" dirty="0"/>
              <a:t>Gli Stati Parti adottano tutte le misure appropriate per eliminare la discriminazione contro le donne in tutte le questioni relative al matrimonio e alle relazioni familiari e in particolare assicurano, su una base di uguaglianza tra uomini e donne: [...] </a:t>
            </a:r>
            <a:r>
              <a:rPr lang="it-IT" sz="4400" b="1" dirty="0"/>
              <a:t>Gli stessi diritti di decidere liberamente e responsabilmente il numero e l’intervallo dei propri figli </a:t>
            </a:r>
            <a:r>
              <a:rPr lang="it-IT" sz="4400" dirty="0"/>
              <a:t>e di avere accesso alle informazioni, all’istruzione e ai mezzi per consentire loro di esercitare tali diritti.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569660"/>
          </a:xfrm>
          <a:prstGeom prst="rect">
            <a:avLst/>
          </a:prstGeom>
          <a:noFill/>
        </p:spPr>
        <p:txBody>
          <a:bodyPr wrap="square">
            <a:spAutoFit/>
          </a:bodyPr>
          <a:lstStyle/>
          <a:p>
            <a:pPr lvl="0" algn="ctr">
              <a:defRPr/>
            </a:pPr>
            <a:r>
              <a:rPr lang="it-IT" sz="3200" dirty="0"/>
              <a:t>Convenzione sull’eliminazione di tutte le forme di discriminazione nei confronti della donna (1979)</a:t>
            </a:r>
          </a:p>
          <a:p>
            <a:pPr lvl="0" algn="ctr">
              <a:defRPr/>
            </a:pPr>
            <a:r>
              <a:rPr lang="it-IT" sz="3200" dirty="0"/>
              <a:t>Articolo 16, paragrafo 1, lettera e)</a:t>
            </a:r>
            <a:endParaRPr kumimoji="0" lang="it-IT"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210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8425"/>
            <a:ext cx="10515600" cy="3778537"/>
          </a:xfrm>
        </p:spPr>
        <p:txBody>
          <a:bodyPr vert="horz" lIns="91440" tIns="45720" rIns="91440" bIns="45720" rtlCol="0">
            <a:normAutofit/>
          </a:bodyPr>
          <a:lstStyle/>
          <a:p>
            <a:pPr marL="0" indent="0" algn="just">
              <a:buNone/>
            </a:pPr>
            <a:endParaRPr lang="it-IT" sz="3600" dirty="0"/>
          </a:p>
          <a:p>
            <a:pPr marL="0" indent="0" algn="just">
              <a:buNone/>
            </a:pPr>
            <a:r>
              <a:rPr lang="it-IT" sz="4000" dirty="0"/>
              <a:t>Il Governo di Malta non si considera vincolato dal paragrafo (1) dell’articolo 16, lettera e), nella misura in cui lo stesso può essere interpretato nel senso di imporre a Malta l’obbligo di legalizzare l'aborto.</a:t>
            </a:r>
            <a:endParaRPr lang="it-IT" sz="48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754326"/>
          </a:xfrm>
          <a:prstGeom prst="rect">
            <a:avLst/>
          </a:prstGeom>
          <a:noFill/>
        </p:spPr>
        <p:txBody>
          <a:bodyPr wrap="square">
            <a:spAutoFit/>
          </a:bodyPr>
          <a:lstStyle/>
          <a:p>
            <a:pPr lvl="0" algn="ctr">
              <a:defRPr/>
            </a:pPr>
            <a:r>
              <a:rPr lang="it-IT" sz="3600" b="1" dirty="0"/>
              <a:t>Riserva interpretativa </a:t>
            </a:r>
            <a:r>
              <a:rPr lang="it-IT" sz="3600" dirty="0"/>
              <a:t>di Malta relativa alla Convenzione sull’eliminazione di tutte le forme di discriminazione nei confronti della donna</a:t>
            </a:r>
          </a:p>
        </p:txBody>
      </p:sp>
    </p:spTree>
    <p:extLst>
      <p:ext uri="{BB962C8B-B14F-4D97-AF65-F5344CB8AC3E}">
        <p14:creationId xmlns:p14="http://schemas.microsoft.com/office/powerpoint/2010/main" val="2552149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398425"/>
            <a:ext cx="10515600" cy="3778537"/>
          </a:xfrm>
        </p:spPr>
        <p:txBody>
          <a:bodyPr vert="horz" lIns="91440" tIns="45720" rIns="91440" bIns="45720" rtlCol="0">
            <a:normAutofit/>
          </a:bodyPr>
          <a:lstStyle/>
          <a:p>
            <a:pPr marL="0" indent="0" algn="just">
              <a:buNone/>
            </a:pPr>
            <a:endParaRPr lang="it-IT" sz="3600" dirty="0"/>
          </a:p>
          <a:p>
            <a:pPr marL="0" indent="0" algn="just">
              <a:buNone/>
            </a:pPr>
            <a:r>
              <a:rPr lang="it-IT" sz="4000" dirty="0"/>
              <a:t>Il governo della Repubblica francese dichiara che nessuna disposizione della Convenzione deve essere interpretata nel senso di prevalere sulle disposizioni della legislazione francese più favorevoli alle donne che agli uomini.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754326"/>
          </a:xfrm>
          <a:prstGeom prst="rect">
            <a:avLst/>
          </a:prstGeom>
          <a:noFill/>
        </p:spPr>
        <p:txBody>
          <a:bodyPr wrap="square">
            <a:spAutoFit/>
          </a:bodyPr>
          <a:lstStyle/>
          <a:p>
            <a:pPr lvl="0" algn="ctr">
              <a:defRPr/>
            </a:pPr>
            <a:r>
              <a:rPr lang="it-IT" sz="3600" dirty="0"/>
              <a:t>Dichiarazione della Francia relativa alla Convenzione sull’eliminazione di tutte le forme di discriminazione nei confronti della donna</a:t>
            </a:r>
          </a:p>
        </p:txBody>
      </p:sp>
    </p:spTree>
    <p:extLst>
      <p:ext uri="{BB962C8B-B14F-4D97-AF65-F5344CB8AC3E}">
        <p14:creationId xmlns:p14="http://schemas.microsoft.com/office/powerpoint/2010/main" val="4114362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760371"/>
          </a:xfrm>
        </p:spPr>
        <p:txBody>
          <a:bodyPr vert="horz" lIns="91440" tIns="45720" rIns="91440" bIns="45720" rtlCol="0">
            <a:normAutofit fontScale="85000" lnSpcReduction="10000"/>
          </a:bodyPr>
          <a:lstStyle/>
          <a:p>
            <a:pPr marL="0" indent="0" algn="just">
              <a:buNone/>
            </a:pPr>
            <a:endParaRPr lang="en-US" sz="4400" dirty="0"/>
          </a:p>
          <a:p>
            <a:pPr marL="0" indent="0" algn="just">
              <a:buNone/>
            </a:pPr>
            <a:r>
              <a:rPr lang="en-US" sz="4400" dirty="0" err="1"/>
              <a:t>L'oggetto</a:t>
            </a:r>
            <a:r>
              <a:rPr lang="en-US" sz="4400" dirty="0"/>
              <a:t> e lo </a:t>
            </a:r>
            <a:r>
              <a:rPr lang="en-US" sz="4400" dirty="0" err="1"/>
              <a:t>scopo</a:t>
            </a:r>
            <a:r>
              <a:rPr lang="en-US" sz="4400" dirty="0"/>
              <a:t> </a:t>
            </a:r>
            <a:r>
              <a:rPr lang="en-US" sz="4400" dirty="0" err="1"/>
              <a:t>della</a:t>
            </a:r>
            <a:r>
              <a:rPr lang="en-US" sz="4400" dirty="0"/>
              <a:t> </a:t>
            </a:r>
            <a:r>
              <a:rPr lang="en-US" sz="4400" dirty="0" err="1"/>
              <a:t>Convenzione</a:t>
            </a:r>
            <a:r>
              <a:rPr lang="en-US" sz="4400" dirty="0"/>
              <a:t> </a:t>
            </a:r>
            <a:r>
              <a:rPr lang="en-US" sz="4400" dirty="0" err="1"/>
              <a:t>sul</a:t>
            </a:r>
            <a:r>
              <a:rPr lang="en-US" sz="4400" dirty="0"/>
              <a:t> </a:t>
            </a:r>
            <a:r>
              <a:rPr lang="en-US" sz="4400" dirty="0" err="1"/>
              <a:t>genocidio</a:t>
            </a:r>
            <a:r>
              <a:rPr lang="en-US" sz="4400" dirty="0"/>
              <a:t> </a:t>
            </a:r>
            <a:r>
              <a:rPr lang="en-US" sz="4400" dirty="0" err="1"/>
              <a:t>implicano</a:t>
            </a:r>
            <a:r>
              <a:rPr lang="en-US" sz="4400" dirty="0"/>
              <a:t> </a:t>
            </a:r>
            <a:r>
              <a:rPr lang="en-US" sz="4400" dirty="0" err="1"/>
              <a:t>che</a:t>
            </a:r>
            <a:r>
              <a:rPr lang="en-US" sz="4400" dirty="0"/>
              <a:t> </a:t>
            </a:r>
            <a:r>
              <a:rPr lang="en-US" sz="4400" dirty="0" err="1"/>
              <a:t>l'intenzione</a:t>
            </a:r>
            <a:r>
              <a:rPr lang="en-US" sz="4400" dirty="0"/>
              <a:t> </a:t>
            </a:r>
            <a:r>
              <a:rPr lang="en-US" sz="4400" dirty="0" err="1"/>
              <a:t>dell'Assemblea</a:t>
            </a:r>
            <a:r>
              <a:rPr lang="en-US" sz="4400" dirty="0"/>
              <a:t> </a:t>
            </a:r>
            <a:r>
              <a:rPr lang="en-US" sz="4400" dirty="0" err="1"/>
              <a:t>Generale</a:t>
            </a:r>
            <a:r>
              <a:rPr lang="en-US" sz="4400" dirty="0"/>
              <a:t> e </a:t>
            </a:r>
            <a:r>
              <a:rPr lang="en-US" sz="4400" dirty="0" err="1"/>
              <a:t>degli</a:t>
            </a:r>
            <a:r>
              <a:rPr lang="en-US" sz="4400" dirty="0"/>
              <a:t> </a:t>
            </a:r>
            <a:r>
              <a:rPr lang="en-US" sz="4400" dirty="0" err="1"/>
              <a:t>Stati</a:t>
            </a:r>
            <a:r>
              <a:rPr lang="en-US" sz="4400" dirty="0"/>
              <a:t> </a:t>
            </a:r>
            <a:r>
              <a:rPr lang="en-US" sz="4400" dirty="0" err="1"/>
              <a:t>che</a:t>
            </a:r>
            <a:r>
              <a:rPr lang="en-US" sz="4400" dirty="0"/>
              <a:t> </a:t>
            </a:r>
            <a:r>
              <a:rPr lang="en-US" sz="4400" dirty="0" err="1"/>
              <a:t>l'hanno</a:t>
            </a:r>
            <a:r>
              <a:rPr lang="en-US" sz="4400" dirty="0"/>
              <a:t> </a:t>
            </a:r>
            <a:r>
              <a:rPr lang="en-US" sz="4400" dirty="0" err="1"/>
              <a:t>adottata</a:t>
            </a:r>
            <a:r>
              <a:rPr lang="en-US" sz="4400" dirty="0"/>
              <a:t> fosse </a:t>
            </a:r>
            <a:r>
              <a:rPr lang="en-US" sz="4400" dirty="0" err="1"/>
              <a:t>quella</a:t>
            </a:r>
            <a:r>
              <a:rPr lang="en-US" sz="4400" dirty="0"/>
              <a:t> di </a:t>
            </a:r>
            <a:r>
              <a:rPr lang="en-US" sz="4400" b="1" dirty="0" err="1"/>
              <a:t>garantire</a:t>
            </a:r>
            <a:r>
              <a:rPr lang="en-US" sz="4400" b="1" dirty="0"/>
              <a:t> la </a:t>
            </a:r>
            <a:r>
              <a:rPr lang="en-US" sz="4400" b="1" dirty="0" err="1"/>
              <a:t>partecipazione</a:t>
            </a:r>
            <a:r>
              <a:rPr lang="en-US" sz="4400" b="1" dirty="0"/>
              <a:t> del </a:t>
            </a:r>
            <a:r>
              <a:rPr lang="en-US" sz="4400" b="1" dirty="0" err="1"/>
              <a:t>maggior</a:t>
            </a:r>
            <a:r>
              <a:rPr lang="en-US" sz="4400" b="1" dirty="0"/>
              <a:t> </a:t>
            </a:r>
            <a:r>
              <a:rPr lang="en-US" sz="4400" b="1" dirty="0" err="1"/>
              <a:t>numero</a:t>
            </a:r>
            <a:r>
              <a:rPr lang="en-US" sz="4400" b="1" dirty="0"/>
              <a:t> </a:t>
            </a:r>
            <a:r>
              <a:rPr lang="en-US" sz="4400" b="1" dirty="0" err="1"/>
              <a:t>possibile</a:t>
            </a:r>
            <a:r>
              <a:rPr lang="en-US" sz="4400" b="1" dirty="0"/>
              <a:t> di </a:t>
            </a:r>
            <a:r>
              <a:rPr lang="en-US" sz="4400" b="1" dirty="0" err="1"/>
              <a:t>Stati</a:t>
            </a:r>
            <a:r>
              <a:rPr lang="en-US" sz="4400" dirty="0"/>
              <a:t>. […] </a:t>
            </a:r>
            <a:r>
              <a:rPr lang="en-US" sz="4400" b="1" dirty="0"/>
              <a:t>Ma </a:t>
            </a:r>
            <a:r>
              <a:rPr lang="en-US" sz="4400" b="1" dirty="0" err="1"/>
              <a:t>neppure</a:t>
            </a:r>
            <a:r>
              <a:rPr lang="en-US" sz="4400" b="1" dirty="0"/>
              <a:t> le parti </a:t>
            </a:r>
            <a:r>
              <a:rPr lang="en-US" sz="4400" b="1" dirty="0" err="1"/>
              <a:t>contraenti</a:t>
            </a:r>
            <a:r>
              <a:rPr lang="en-US" sz="4400" b="1" dirty="0"/>
              <a:t> </a:t>
            </a:r>
            <a:r>
              <a:rPr lang="en-US" sz="4400" b="1" dirty="0" err="1"/>
              <a:t>avrebbero</a:t>
            </a:r>
            <a:r>
              <a:rPr lang="en-US" sz="4400" b="1" dirty="0"/>
              <a:t> </a:t>
            </a:r>
            <a:r>
              <a:rPr lang="en-US" sz="4400" b="1" dirty="0" err="1"/>
              <a:t>potuto</a:t>
            </a:r>
            <a:r>
              <a:rPr lang="en-US" sz="4400" b="1" dirty="0"/>
              <a:t> </a:t>
            </a:r>
            <a:r>
              <a:rPr lang="en-US" sz="4400" b="1" dirty="0" err="1"/>
              <a:t>intendere</a:t>
            </a:r>
            <a:r>
              <a:rPr lang="en-US" sz="4400" b="1" dirty="0"/>
              <a:t> di </a:t>
            </a:r>
            <a:r>
              <a:rPr lang="en-US" sz="4400" b="1" dirty="0" err="1"/>
              <a:t>sacrificare</a:t>
            </a:r>
            <a:r>
              <a:rPr lang="en-US" sz="4400" b="1" dirty="0"/>
              <a:t> </a:t>
            </a:r>
            <a:r>
              <a:rPr lang="en-US" sz="4400" b="1" dirty="0" err="1"/>
              <a:t>gli</a:t>
            </a:r>
            <a:r>
              <a:rPr lang="en-US" sz="4400" b="1" dirty="0"/>
              <a:t> </a:t>
            </a:r>
            <a:r>
              <a:rPr lang="en-US" sz="4400" b="1" dirty="0" err="1"/>
              <a:t>obiettivi</a:t>
            </a:r>
            <a:r>
              <a:rPr lang="en-US" sz="4400" b="1" dirty="0"/>
              <a:t> </a:t>
            </a:r>
            <a:r>
              <a:rPr lang="en-US" sz="4400" b="1" dirty="0" err="1"/>
              <a:t>della</a:t>
            </a:r>
            <a:r>
              <a:rPr lang="en-US" sz="4400" b="1" dirty="0"/>
              <a:t> </a:t>
            </a:r>
            <a:r>
              <a:rPr lang="en-US" sz="4400" b="1" dirty="0" err="1"/>
              <a:t>Convenzione</a:t>
            </a:r>
            <a:r>
              <a:rPr lang="en-US" sz="4400" b="1" dirty="0"/>
              <a:t> in </a:t>
            </a:r>
            <a:r>
              <a:rPr lang="en-US" sz="4400" b="1" dirty="0" err="1"/>
              <a:t>favore</a:t>
            </a:r>
            <a:r>
              <a:rPr lang="en-US" sz="4400" b="1" dirty="0"/>
              <a:t> del </a:t>
            </a:r>
            <a:r>
              <a:rPr lang="en-US" sz="4400" b="1" dirty="0" err="1"/>
              <a:t>vano</a:t>
            </a:r>
            <a:r>
              <a:rPr lang="en-US" sz="4400" b="1" dirty="0"/>
              <a:t> </a:t>
            </a:r>
            <a:r>
              <a:rPr lang="en-US" sz="4400" b="1" dirty="0" err="1"/>
              <a:t>desiderio</a:t>
            </a:r>
            <a:r>
              <a:rPr lang="en-US" sz="4400" b="1" dirty="0"/>
              <a:t> di </a:t>
            </a:r>
            <a:r>
              <a:rPr lang="en-US" sz="4400" b="1" dirty="0" err="1"/>
              <a:t>assicurare</a:t>
            </a:r>
            <a:r>
              <a:rPr lang="en-US" sz="4400" b="1" dirty="0"/>
              <a:t> la </a:t>
            </a:r>
            <a:r>
              <a:rPr lang="en-US" sz="4400" b="1" dirty="0" err="1"/>
              <a:t>partecipazione</a:t>
            </a:r>
            <a:r>
              <a:rPr lang="en-US" sz="4400" b="1" dirty="0"/>
              <a:t> del </a:t>
            </a:r>
            <a:r>
              <a:rPr lang="en-US" sz="4400" b="1" dirty="0" err="1"/>
              <a:t>maggior</a:t>
            </a:r>
            <a:r>
              <a:rPr lang="en-US" sz="4400" b="1" dirty="0"/>
              <a:t> </a:t>
            </a:r>
            <a:r>
              <a:rPr lang="en-US" sz="4400" b="1" dirty="0" err="1"/>
              <a:t>numero</a:t>
            </a:r>
            <a:r>
              <a:rPr lang="en-US" sz="4400" b="1" dirty="0"/>
              <a:t> </a:t>
            </a:r>
            <a:r>
              <a:rPr lang="en-US" sz="4400" b="1" dirty="0" err="1"/>
              <a:t>possibile</a:t>
            </a:r>
            <a:r>
              <a:rPr lang="en-US" sz="4400" b="1" dirty="0"/>
              <a:t> di </a:t>
            </a:r>
            <a:r>
              <a:rPr lang="en-US" sz="4400" b="1" dirty="0" err="1"/>
              <a:t>Stati</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Riserve alla Convenzione sul genocidio</a:t>
            </a:r>
          </a:p>
          <a:p>
            <a:pPr lvl="0" algn="ctr">
              <a:defRPr/>
            </a:pPr>
            <a:r>
              <a:rPr lang="it-IT" sz="4000" dirty="0"/>
              <a:t>Parere consultivo della CIG, 1951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645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lnSpcReduction="10000"/>
          </a:bodyPr>
          <a:lstStyle/>
          <a:p>
            <a:pPr marL="0" indent="0" algn="just">
              <a:buNone/>
            </a:pPr>
            <a:endParaRPr lang="it-IT" sz="3600" dirty="0"/>
          </a:p>
          <a:p>
            <a:pPr marL="0" indent="0" algn="just">
              <a:buNone/>
            </a:pPr>
            <a:r>
              <a:rPr lang="it-IT" sz="4000" dirty="0"/>
              <a:t>Le controversie tra le Parti contraenti relative all'interpretazione, all'applicazione o all'adempimento della presente Convenzione, comprese quelle relative alla responsabilità di uno Stato per genocidio o per uno qualsiasi degli altri atti elencati nell'articolo III, saranno sottoposte alla Corte internazionale di giustizia su richiesta di una qualsiasi delle parti in causa.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1323439"/>
          </a:xfrm>
          <a:prstGeom prst="rect">
            <a:avLst/>
          </a:prstGeom>
          <a:noFill/>
        </p:spPr>
        <p:txBody>
          <a:bodyPr wrap="square">
            <a:spAutoFit/>
          </a:bodyPr>
          <a:lstStyle/>
          <a:p>
            <a:pPr lvl="0" algn="ctr">
              <a:defRPr/>
            </a:pPr>
            <a:r>
              <a:rPr lang="it-IT" sz="4000" dirty="0"/>
              <a:t>Convenzione sul Genocidio (1948)</a:t>
            </a:r>
          </a:p>
          <a:p>
            <a:pPr lvl="0" algn="ctr">
              <a:defRPr/>
            </a:pPr>
            <a:r>
              <a:rPr lang="it-IT" sz="4000" dirty="0"/>
              <a:t>Art. IX</a:t>
            </a:r>
          </a:p>
        </p:txBody>
      </p:sp>
    </p:spTree>
    <p:extLst>
      <p:ext uri="{BB962C8B-B14F-4D97-AF65-F5344CB8AC3E}">
        <p14:creationId xmlns:p14="http://schemas.microsoft.com/office/powerpoint/2010/main" val="58094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4"/>
          </a:xfrm>
        </p:spPr>
        <p:txBody>
          <a:bodyPr vert="horz" lIns="91440" tIns="45720" rIns="91440" bIns="45720" rtlCol="0">
            <a:normAutofit fontScale="92500" lnSpcReduction="20000"/>
          </a:bodyPr>
          <a:lstStyle/>
          <a:p>
            <a:pPr marL="0" indent="0" algn="just">
              <a:buNone/>
            </a:pPr>
            <a:endParaRPr lang="it-IT" sz="3600" dirty="0"/>
          </a:p>
          <a:p>
            <a:pPr marL="0" indent="0" algn="just">
              <a:buNone/>
            </a:pPr>
            <a:r>
              <a:rPr lang="it-IT" sz="4000" b="1" dirty="0"/>
              <a:t>Cina</a:t>
            </a:r>
            <a:r>
              <a:rPr lang="it-IT" sz="4000" dirty="0"/>
              <a:t>: </a:t>
            </a:r>
            <a:r>
              <a:rPr lang="it-IT" sz="4000" i="1" dirty="0"/>
              <a:t>La Repubblica Popolare Cinese non si considera vincolata dall'articolo IX della suddetta Convenzione.</a:t>
            </a:r>
          </a:p>
          <a:p>
            <a:pPr marL="0" indent="0" algn="just">
              <a:buNone/>
            </a:pPr>
            <a:endParaRPr lang="it-IT" sz="4000" dirty="0"/>
          </a:p>
          <a:p>
            <a:pPr marL="0" indent="0" algn="just">
              <a:buNone/>
            </a:pPr>
            <a:r>
              <a:rPr lang="it-IT" sz="4000" b="1" dirty="0"/>
              <a:t>Stati Uniti</a:t>
            </a:r>
            <a:r>
              <a:rPr lang="it-IT" sz="4000" dirty="0"/>
              <a:t>: </a:t>
            </a:r>
            <a:r>
              <a:rPr lang="it-IT" sz="4000" i="1" dirty="0"/>
              <a:t>Con riferimento all'articolo IX della Convenzione, prima che qualsiasi controversia di cui gli Stati Uniti siano parte possa essere sottoposta alla giurisdizione della Corte Internazionale di Giustizia ai sensi del presente articolo, è necessario il consenso specifico degli Stati Uniti in ogni singolo caso</a:t>
            </a:r>
            <a:r>
              <a:rPr lang="it-IT" sz="40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38200" y="396534"/>
            <a:ext cx="10629275" cy="707886"/>
          </a:xfrm>
          <a:prstGeom prst="rect">
            <a:avLst/>
          </a:prstGeom>
          <a:noFill/>
        </p:spPr>
        <p:txBody>
          <a:bodyPr wrap="square">
            <a:spAutoFit/>
          </a:bodyPr>
          <a:lstStyle/>
          <a:p>
            <a:pPr lvl="0" algn="ctr">
              <a:defRPr/>
            </a:pPr>
            <a:r>
              <a:rPr lang="it-IT" sz="4000" dirty="0"/>
              <a:t>Riserve alla Convenzione sul Genocidio (1948)</a:t>
            </a:r>
          </a:p>
        </p:txBody>
      </p:sp>
    </p:spTree>
    <p:extLst>
      <p:ext uri="{BB962C8B-B14F-4D97-AF65-F5344CB8AC3E}">
        <p14:creationId xmlns:p14="http://schemas.microsoft.com/office/powerpoint/2010/main" val="330720092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6668</TotalTime>
  <Words>1517</Words>
  <Application>Microsoft Macintosh PowerPoint</Application>
  <PresentationFormat>Widescreen</PresentationFormat>
  <Paragraphs>129</Paragraphs>
  <Slides>23</Slides>
  <Notes>23</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23</vt:i4>
      </vt:variant>
    </vt:vector>
  </HeadingPairs>
  <TitlesOfParts>
    <vt:vector size="29"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250</cp:revision>
  <dcterms:created xsi:type="dcterms:W3CDTF">2023-02-07T10:10:48Z</dcterms:created>
  <dcterms:modified xsi:type="dcterms:W3CDTF">2026-04-22T16:36:18Z</dcterms:modified>
</cp:coreProperties>
</file>