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parl.europa.eu/factsheets/IT/sheet/60/lotta-alla-poverta-all-esclusione-sociale-e-alla-discriminazion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webpub/empl/european-pillar-of-social-rights/it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00B0F0"/>
                </a:solidFill>
              </a:rPr>
              <a:t>Lezione 6</a:t>
            </a:r>
          </a:p>
          <a:p>
            <a:pPr algn="l"/>
            <a:r>
              <a:rPr lang="it-IT" sz="3200" b="1" dirty="0"/>
              <a:t>La Politica Sociale dell’Unione europea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C63795E-1E9B-343F-032F-053222C2E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878" y="201634"/>
            <a:ext cx="4292600" cy="17399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0E4C135-8F02-7375-6761-D4941BDFE6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737" y="4419431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7819C1-9521-5BD1-544F-EB17CC9A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La Politica sociale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C2BE2-EA6E-7297-E227-AD796F8F3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/>
              <a:t>Assenza di un Welfare Europeo</a:t>
            </a:r>
          </a:p>
          <a:p>
            <a:endParaRPr lang="it-IT" sz="2400" b="1" dirty="0"/>
          </a:p>
          <a:p>
            <a:r>
              <a:rPr lang="it-IT" sz="2400" b="1" dirty="0"/>
              <a:t>Ruolo preponderante degli Stati Membri</a:t>
            </a:r>
          </a:p>
          <a:p>
            <a:endParaRPr lang="it-IT" sz="2400" b="1" dirty="0"/>
          </a:p>
          <a:p>
            <a:r>
              <a:rPr lang="it-IT" sz="2400" b="1" dirty="0"/>
              <a:t>Art. 2 TUE: Principio di solidarietà</a:t>
            </a:r>
          </a:p>
          <a:p>
            <a:pPr marL="0" indent="0"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17844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6C9B79-6E6C-14EF-7EC2-55F0C710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Politica sociale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12D3B6-DB58-C598-65CA-71111AF04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Base giuridica</a:t>
            </a:r>
          </a:p>
          <a:p>
            <a:r>
              <a:rPr lang="it-IT" sz="2400" b="0" i="0" u="none" strike="noStrike" dirty="0">
                <a:solidFill>
                  <a:srgbClr val="1E1E1F"/>
                </a:solidFill>
                <a:effectLst/>
              </a:rPr>
              <a:t>Articolo 3 del trattato sull'Unione europea (TUE) e articoli 9, 10, 19, 45-48, 145-150 e 151-161 del trattato sul funzionamento dell'Unione europea (TFUE).</a:t>
            </a:r>
            <a:endParaRPr lang="it-IT" sz="2400" dirty="0"/>
          </a:p>
          <a:p>
            <a:r>
              <a:rPr lang="it-IT" sz="2400" dirty="0"/>
              <a:t>Obiettivi</a:t>
            </a:r>
          </a:p>
          <a:p>
            <a:r>
              <a:rPr lang="it-IT" sz="2400" b="0" i="0" u="none" strike="noStrike" dirty="0">
                <a:solidFill>
                  <a:srgbClr val="1E1E1F"/>
                </a:solidFill>
                <a:effectLst/>
              </a:rPr>
              <a:t>La promozione dell'occupazione, il miglioramento delle condizioni di vita e di lavoro, una protezione sociale adeguata, il dialogo tra la direzione e gli altri membri del personale, uno sviluppo delle risorse umane atto a garantire un livello occupazionale elevato e duraturo e la prevenzione dell'emarginazione sociale sono gli obiettivi comuni dell'UE e dei suoi Stati membri in campo sociale e in materia di occupazione, come enunciato all'articolo 151 TFUE.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780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1E95DA-15FB-AB7A-6211-B3FF6B09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Competenze UE in Materia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85C28D-01B1-817C-BA44-EE3848BC2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400" b="1" dirty="0"/>
              <a:t>Art. 3, par. 1, TUE</a:t>
            </a:r>
            <a:r>
              <a:rPr lang="it-IT" sz="2400" dirty="0"/>
              <a:t>: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Promuovere (...) il benessere dei suoi popoli".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Instaura un mercato interno basato "su un'economia sociale di mercato fortemente competitiva, che mira alla piena occupazione e al progresso sociale" (par. 3, c. 1) e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"combatte l'esclusione sociale e le discriminazioni e promuove la giustizia e la protezione sociali" (par. 3, c. 2);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400" b="1" dirty="0"/>
              <a:t>Art. 4 TFUE</a:t>
            </a:r>
            <a:r>
              <a:rPr lang="it-IT" sz="2400" dirty="0"/>
              <a:t>: la politica sociale è una materia di competenza concorrente tra UE e SM;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400" b="1" dirty="0"/>
              <a:t>Art. 5, par. 2 e 3, TFUE </a:t>
            </a:r>
            <a:r>
              <a:rPr lang="it-IT" sz="2400" dirty="0"/>
              <a:t>: per quanto riguarda gli aspetti non definiti dai Trattati, competenza di coordinamento delle politiche occupazionali e delle politiche sociali degli Stati membri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155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60544-D297-F9E4-99E4-B4E9B59A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Cittadinanza sociale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0AB1A7-530E-F14A-3B04-5B923C14A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/>
              <a:t>Cittadinanza sociale nazionale vs cittadinanza sociale europea</a:t>
            </a:r>
          </a:p>
          <a:p>
            <a:pPr algn="just"/>
            <a:r>
              <a:rPr lang="it-IT" sz="2400" dirty="0"/>
              <a:t>Welfare state e accesso ai benefici sociali: libera circolazione </a:t>
            </a:r>
            <a:r>
              <a:rPr lang="it-IT" sz="2400" dirty="0">
                <a:sym typeface="Wingdings" panose="05000000000000000000" pitchFamily="2" charset="2"/>
              </a:rPr>
              <a:t> principio di non discriminazione</a:t>
            </a:r>
          </a:p>
          <a:p>
            <a:pPr algn="just"/>
            <a:r>
              <a:rPr lang="it-IT" sz="2400" dirty="0">
                <a:sym typeface="Wingdings" panose="05000000000000000000" pitchFamily="2" charset="2"/>
              </a:rPr>
              <a:t>Accesso a livelli:</a:t>
            </a:r>
          </a:p>
          <a:p>
            <a:pPr lvl="1" algn="just"/>
            <a:r>
              <a:rPr lang="it-IT" sz="2000" dirty="0">
                <a:sym typeface="Wingdings" panose="05000000000000000000" pitchFamily="2" charset="2"/>
              </a:rPr>
              <a:t>Lavoratori</a:t>
            </a:r>
          </a:p>
          <a:p>
            <a:pPr lvl="1" algn="just"/>
            <a:r>
              <a:rPr lang="it-IT" sz="2000" dirty="0">
                <a:sym typeface="Wingdings" panose="05000000000000000000" pitchFamily="2" charset="2"/>
              </a:rPr>
              <a:t>Job seekers</a:t>
            </a:r>
          </a:p>
          <a:p>
            <a:pPr lvl="1" algn="just"/>
            <a:r>
              <a:rPr lang="it-IT" sz="2000" dirty="0">
                <a:sym typeface="Wingdings" panose="05000000000000000000" pitchFamily="2" charset="2"/>
              </a:rPr>
              <a:t>Economicamente inattivi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231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A4AE9F-1D0E-2298-0BA9-151AC91B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Fondo sociale europeo plus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A9FD48-1520-15AF-423B-5532D0EC8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Base giuridica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Articolo 46, lettera d), articolo 149, articolo 153, paragrafo 2, lettera a), articolo 164, articolo 175, paragrafo 3, e articolo 349 del trattato sul funzionamento dell'Unione europea.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Fondo sociale europeo (FSE) è stato istituito in virtù del trattato di Roma per migliorare la mobilità dei lavoratori e le opportunità di impiego. I suoi compiti e le sue norme operative sono stati successivamente rivisti allo scopo di riflettere gli sviluppi della situazione economica e occupazionale negli Stati membri, nonché l'evoluzione delle priorità politiche definite a livello dell'Unione europea.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8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0F965-AC54-8E55-B0A8-88E090A55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Politica sociale e crisi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E04548-6923-E642-9925-A4EE4D255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Crisi della politica sociale: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/>
              <a:t>Crisi</a:t>
            </a:r>
            <a:r>
              <a:rPr lang="en-US" sz="2800" dirty="0"/>
              <a:t> Multiple e </a:t>
            </a:r>
            <a:r>
              <a:rPr lang="en-US" sz="2800" dirty="0" err="1"/>
              <a:t>politiche</a:t>
            </a:r>
            <a:r>
              <a:rPr lang="en-US" sz="2800" dirty="0"/>
              <a:t> di austerity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/>
              <a:t>Disconnessione</a:t>
            </a:r>
            <a:r>
              <a:rPr lang="en-US" sz="2800" dirty="0"/>
              <a:t>: </a:t>
            </a:r>
            <a:r>
              <a:rPr lang="en-US" sz="2800" dirty="0" err="1"/>
              <a:t>protezione</a:t>
            </a:r>
            <a:r>
              <a:rPr lang="en-US" sz="2800" dirty="0"/>
              <a:t> </a:t>
            </a:r>
            <a:r>
              <a:rPr lang="en-US" sz="2800" dirty="0" err="1"/>
              <a:t>sociale</a:t>
            </a:r>
            <a:r>
              <a:rPr lang="en-US" sz="2800" dirty="0"/>
              <a:t> </a:t>
            </a:r>
            <a:r>
              <a:rPr lang="en-US" sz="2800" dirty="0" err="1"/>
              <a:t>cittadini</a:t>
            </a:r>
            <a:r>
              <a:rPr lang="en-US" sz="2800" dirty="0"/>
              <a:t> </a:t>
            </a:r>
            <a:r>
              <a:rPr lang="en-US" sz="2800" dirty="0" err="1"/>
              <a:t>europei</a:t>
            </a:r>
            <a:r>
              <a:rPr lang="en-US" sz="2800" dirty="0"/>
              <a:t>/accesso ristretto al welfare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rgbClr val="00B0F0"/>
                </a:solidFill>
              </a:rPr>
              <a:t>Quali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sono</a:t>
            </a:r>
            <a:r>
              <a:rPr lang="en-US" sz="2800" b="1" dirty="0">
                <a:solidFill>
                  <a:srgbClr val="00B0F0"/>
                </a:solidFill>
              </a:rPr>
              <a:t> le </a:t>
            </a:r>
            <a:r>
              <a:rPr lang="en-US" sz="2800" b="1" dirty="0" err="1">
                <a:solidFill>
                  <a:srgbClr val="00B0F0"/>
                </a:solidFill>
              </a:rPr>
              <a:t>prospettive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della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politica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sociale</a:t>
            </a:r>
            <a:r>
              <a:rPr lang="en-US" sz="2800" b="1" dirty="0">
                <a:solidFill>
                  <a:srgbClr val="00B0F0"/>
                </a:solidFill>
              </a:rPr>
              <a:t> UE?</a:t>
            </a:r>
            <a:endParaRPr lang="it-IT" sz="2800" b="1" dirty="0">
              <a:solidFill>
                <a:srgbClr val="00B0F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613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EC0902-C66A-0D56-49EF-5C71A32B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Sviluppi intervenuti con il Trattato di Lisbona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7D1F0F-000A-F98A-F7CF-4AB8794C1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Il 26 aprile 2017 la Commissione ha presentato una comunicazione sul </a:t>
            </a:r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pilastro europeo dei diritti sociali (EPSR</a:t>
            </a:r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), che stabilisce 20 principi e diritti fondamentali per sostenere un processo rinnovato di convergenza verso migliori condizioni di vita e lavoro.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 I suddetti principi si articolano in tre categorie: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i) parità di opportunità e accesso al mercato del lavoro,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ii) condizioni di lavoro eque,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iii) protezione e inclusione sociali. In occasione del vertice sociale di Göteborg del novembre 2017, il Parlamento, il Consiglio e la Commissione hanno sottolineato il loro impegno condiviso adottando una dichiarazione comune sul pilastro europeo dei diritti sociali.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Il pilastro sociale è accompagnato da un «quadro di valutazione sociale» per il monitoraggio dei progressi (</a:t>
            </a:r>
            <a:r>
              <a:rPr lang="it-IT" b="0" i="0" u="sng" dirty="0">
                <a:solidFill>
                  <a:srgbClr val="993499"/>
                </a:solidFill>
                <a:effectLst/>
                <a:hlinkClick r:id="rId2"/>
              </a:rPr>
              <a:t>2.3.9</a:t>
            </a:r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) e da un nuovo approccio inteso a integrare le priorità sociali in tutte le politiche, come il piano di investimenti per l'Europa e l'Unione dell'energia.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852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A07DAE-074F-1A35-85C8-79DC514C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Sviluppi intervenuti con il Trattato di Lisbona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E230E4-A366-C33A-5CE5-CC113B4C7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 3 marzo 2021 la Commissione ha pubblicato un </a:t>
            </a:r>
            <a:r>
              <a:rPr lang="it-IT" b="1" i="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piano d'azione sul pilastro europeo dei diritti sociali</a:t>
            </a: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che definisce le iniziative concrete che essa si è impegnata a intraprendere nel corso dell'attuale mandato (fino alla fine del 2024) per tradurre in realtà i principi dell'UE. </a:t>
            </a:r>
          </a:p>
          <a:p>
            <a:r>
              <a:rPr lang="it-IT" dirty="0">
                <a:solidFill>
                  <a:srgbClr val="1E1E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SURE  (2020)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779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2960</TotalTime>
  <Words>694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Diritto del lavoro europeo  Prof. Dr. Alessandro Nato</vt:lpstr>
      <vt:lpstr>La Politica sociale europea</vt:lpstr>
      <vt:lpstr>Politica sociale UE</vt:lpstr>
      <vt:lpstr>Competenze UE in Materia Sociale</vt:lpstr>
      <vt:lpstr>Cittadinanza sociale europea</vt:lpstr>
      <vt:lpstr>Fondo sociale europeo plus</vt:lpstr>
      <vt:lpstr>Politica sociale e crisi</vt:lpstr>
      <vt:lpstr>Sviluppi intervenuti con il Trattato di Lisbona</vt:lpstr>
      <vt:lpstr>Sviluppi intervenuti con il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49</cp:revision>
  <dcterms:created xsi:type="dcterms:W3CDTF">2022-09-09T08:27:37Z</dcterms:created>
  <dcterms:modified xsi:type="dcterms:W3CDTF">2023-01-22T13:49:56Z</dcterms:modified>
</cp:coreProperties>
</file>