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1"/>
  </p:sldMasterIdLst>
  <p:notesMasterIdLst>
    <p:notesMasterId r:id="rId22"/>
  </p:notesMasterIdLst>
  <p:sldIdLst>
    <p:sldId id="298" r:id="rId2"/>
    <p:sldId id="332" r:id="rId3"/>
    <p:sldId id="333" r:id="rId4"/>
    <p:sldId id="334" r:id="rId5"/>
    <p:sldId id="335" r:id="rId6"/>
    <p:sldId id="336" r:id="rId7"/>
    <p:sldId id="306" r:id="rId8"/>
    <p:sldId id="337" r:id="rId9"/>
    <p:sldId id="340" r:id="rId10"/>
    <p:sldId id="341" r:id="rId11"/>
    <p:sldId id="342" r:id="rId12"/>
    <p:sldId id="343" r:id="rId13"/>
    <p:sldId id="344" r:id="rId14"/>
    <p:sldId id="345" r:id="rId15"/>
    <p:sldId id="338" r:id="rId16"/>
    <p:sldId id="347" r:id="rId17"/>
    <p:sldId id="346" r:id="rId18"/>
    <p:sldId id="339" r:id="rId19"/>
    <p:sldId id="348" r:id="rId20"/>
    <p:sldId id="349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781"/>
  </p:normalViewPr>
  <p:slideViewPr>
    <p:cSldViewPr snapToGrid="0">
      <p:cViewPr varScale="1">
        <p:scale>
          <a:sx n="111" d="100"/>
          <a:sy n="111" d="100"/>
        </p:scale>
        <p:origin x="6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A80CC-20A3-C344-B06D-E9D596BF494B}" type="datetimeFigureOut">
              <a:rPr lang="it-IT" smtClean="0"/>
              <a:t>29/03/23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2D968-9B0B-C141-B041-8A419C610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158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97636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93627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05216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72954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15729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85297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80141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52492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99192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94885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1146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1393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68645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4369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70642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33029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03211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01560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48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516F8E-ABFD-D921-0420-5EB50E75CE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D9221F2-55B5-E53F-159D-1B5AD26828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43B70BE-5DE1-541E-7B20-11795376C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BE5A2-6539-894E-945C-593AB235A246}" type="datetime4">
              <a:rPr lang="it-IT" smtClean="0"/>
              <a:pPr/>
              <a:t>29 marzo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A9ECB4-1EF6-0004-13C8-A5B17F315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076C0F-96BB-CD7E-1866-40B8073E3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2499318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09E900-D49B-82FD-C06E-80F64596D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BE6D35C-5BBA-FA7C-D875-10C1ACBC9F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754ABED-B427-DA66-2059-68EB6B7D6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BE5A2-6539-894E-945C-593AB235A246}" type="datetime4">
              <a:rPr lang="it-IT" smtClean="0"/>
              <a:pPr/>
              <a:t>29 marzo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48AACF6-E57C-D3CC-0990-A8C9BE69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4F6ACD4-894C-2145-9BB6-0279D3309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1748326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BF8FB74-ED42-1498-4328-749B1CE963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A1449E1-81C7-E4B7-B067-BD76BDBEFA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9F34685-3586-3C90-38C8-93389F656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BE5A2-6539-894E-945C-593AB235A246}" type="datetime4">
              <a:rPr lang="it-IT" smtClean="0"/>
              <a:pPr/>
              <a:t>29 marzo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9E6B226-2B5E-DC4E-1F85-0F0C42D61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23C80C7-A1CF-6A61-B1AE-4EB715136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920221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3" y="1672314"/>
            <a:ext cx="11189995" cy="547200"/>
          </a:xfrm>
        </p:spPr>
        <p:txBody>
          <a:bodyPr lIns="0" tIns="0" rIns="0" bIns="0" anchor="t" anchorCtr="0">
            <a:sp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243181"/>
            <a:ext cx="11189994" cy="619850"/>
          </a:xfrm>
        </p:spPr>
        <p:txBody>
          <a:bodyPr lIns="0" tIns="0" rIns="0" bIns="0" anchor="t">
            <a:spAutoFit/>
          </a:bodyPr>
          <a:lstStyle>
            <a:lvl1pPr marL="0" indent="0" algn="l"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0A97C65-1B54-DB47-A604-7DF0E350DE20}" type="datetime4">
              <a:rPr lang="it-IT" smtClean="0"/>
              <a:pPr/>
              <a:t>29 marzo 2023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32" name="Segnaposto testo 77">
            <a:extLst>
              <a:ext uri="{FF2B5EF4-FFF2-40B4-BE49-F238E27FC236}">
                <a16:creationId xmlns:a16="http://schemas.microsoft.com/office/drawing/2014/main" id="{11E9754D-4544-094C-90CE-D95DEC303D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F48BF19-5644-BB43-8AD2-AEB567996144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32000551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4" y="1672314"/>
            <a:ext cx="6923782" cy="964424"/>
          </a:xfrm>
        </p:spPr>
        <p:txBody>
          <a:bodyPr lIns="0" tIns="0" rIns="0" bIns="0" anchor="t" anchorCtr="0">
            <a:no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798576"/>
            <a:ext cx="6933116" cy="109098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55B9F9E-793E-2948-9AFD-E3373DD2EA63}" type="datetime4">
              <a:rPr lang="it-IT" smtClean="0"/>
              <a:pPr/>
              <a:t>29 marzo 2023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6" name="Segnaposto immagine 5">
            <a:extLst>
              <a:ext uri="{FF2B5EF4-FFF2-40B4-BE49-F238E27FC236}">
                <a16:creationId xmlns:a16="http://schemas.microsoft.com/office/drawing/2014/main" id="{55D151DB-98DC-6D45-8A40-5DD000109ED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954963" y="542925"/>
            <a:ext cx="3706812" cy="5040313"/>
          </a:xfrm>
          <a:noFill/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34" name="Segnaposto testo 77">
            <a:extLst>
              <a:ext uri="{FF2B5EF4-FFF2-40B4-BE49-F238E27FC236}">
                <a16:creationId xmlns:a16="http://schemas.microsoft.com/office/drawing/2014/main" id="{D6519D1F-4BB1-3A49-B60F-D7E64631FF5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A145963D-F588-8B43-AA13-FDB8E527A8A9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785647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9" pos="7680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EE33963A-5F1C-9E44-A101-09D5145AB554}" type="datetime4">
              <a:rPr lang="it-IT" smtClean="0"/>
              <a:pPr/>
              <a:t>29 marzo 2023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6" name="Segnaposto immagine 5">
            <a:extLst>
              <a:ext uri="{FF2B5EF4-FFF2-40B4-BE49-F238E27FC236}">
                <a16:creationId xmlns:a16="http://schemas.microsoft.com/office/drawing/2014/main" id="{55D151DB-98DC-6D45-8A40-5DD000109ED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954963" y="1731963"/>
            <a:ext cx="3706812" cy="3851275"/>
          </a:xfrm>
          <a:noFill/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Immagine</a:t>
            </a:r>
          </a:p>
        </p:txBody>
      </p:sp>
      <p:sp>
        <p:nvSpPr>
          <p:cNvPr id="35" name="Segnaposto immagine 5">
            <a:extLst>
              <a:ext uri="{FF2B5EF4-FFF2-40B4-BE49-F238E27FC236}">
                <a16:creationId xmlns:a16="http://schemas.microsoft.com/office/drawing/2014/main" id="{4F0B9C52-DDDA-FE45-95B8-A0E8106B4E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071651" y="548056"/>
            <a:ext cx="1590123" cy="433019"/>
          </a:xfrm>
          <a:noFill/>
        </p:spPr>
        <p:txBody>
          <a:bodyPr lIns="36000" tIns="0" rIns="36000" bIns="0">
            <a:normAutofit/>
          </a:bodyPr>
          <a:lstStyle>
            <a:lvl1pPr marL="0" indent="0">
              <a:spcBef>
                <a:spcPts val="0"/>
              </a:spcBef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Eventuale</a:t>
            </a:r>
            <a:br>
              <a:rPr lang="it-IT" dirty="0"/>
            </a:br>
            <a:r>
              <a:rPr lang="it-IT" dirty="0"/>
              <a:t>Logo Partner</a:t>
            </a:r>
          </a:p>
        </p:txBody>
      </p:sp>
      <p:sp>
        <p:nvSpPr>
          <p:cNvPr id="36" name="Segnaposto immagine 5">
            <a:extLst>
              <a:ext uri="{FF2B5EF4-FFF2-40B4-BE49-F238E27FC236}">
                <a16:creationId xmlns:a16="http://schemas.microsoft.com/office/drawing/2014/main" id="{5441D381-F275-1742-880C-884CF2AA04C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954093" y="548056"/>
            <a:ext cx="1590123" cy="433019"/>
          </a:xfrm>
          <a:noFill/>
        </p:spPr>
        <p:txBody>
          <a:bodyPr lIns="36000" tIns="0" rIns="36000" bIns="0">
            <a:normAutofit/>
          </a:bodyPr>
          <a:lstStyle>
            <a:lvl1pPr marL="0" indent="0">
              <a:spcBef>
                <a:spcPts val="0"/>
              </a:spcBef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Eventuale</a:t>
            </a:r>
            <a:br>
              <a:rPr lang="it-IT" dirty="0"/>
            </a:br>
            <a:r>
              <a:rPr lang="it-IT" dirty="0"/>
              <a:t>Logo Partner</a:t>
            </a:r>
          </a:p>
        </p:txBody>
      </p:sp>
      <p:sp>
        <p:nvSpPr>
          <p:cNvPr id="34" name="Titolo 1">
            <a:extLst>
              <a:ext uri="{FF2B5EF4-FFF2-40B4-BE49-F238E27FC236}">
                <a16:creationId xmlns:a16="http://schemas.microsoft.com/office/drawing/2014/main" id="{50DB0EED-3DD2-9C43-8E86-8A25CD5D83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4" y="1672314"/>
            <a:ext cx="6923782" cy="964424"/>
          </a:xfrm>
        </p:spPr>
        <p:txBody>
          <a:bodyPr lIns="0" tIns="0" rIns="0" bIns="0" anchor="t" anchorCtr="0">
            <a:no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9" name="Sottotitolo 2">
            <a:extLst>
              <a:ext uri="{FF2B5EF4-FFF2-40B4-BE49-F238E27FC236}">
                <a16:creationId xmlns:a16="http://schemas.microsoft.com/office/drawing/2014/main" id="{CF92B6C9-72A5-AA4E-85B3-1B682783E8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798576"/>
            <a:ext cx="6933116" cy="109098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38" name="Segnaposto testo 77">
            <a:extLst>
              <a:ext uri="{FF2B5EF4-FFF2-40B4-BE49-F238E27FC236}">
                <a16:creationId xmlns:a16="http://schemas.microsoft.com/office/drawing/2014/main" id="{E7B05D74-7AEC-EF47-A942-4934923EDB9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42" name="CasellaDiTesto 41">
            <a:extLst>
              <a:ext uri="{FF2B5EF4-FFF2-40B4-BE49-F238E27FC236}">
                <a16:creationId xmlns:a16="http://schemas.microsoft.com/office/drawing/2014/main" id="{1E15AD69-25AC-6D42-A1A3-0514D984EE6F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34814586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  <p15:guide id="12" orient="horz" pos="618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4D5A4C28-790A-AE41-9A40-9C1FC37F4BA5}" type="datetime4">
              <a:rPr lang="it-IT" smtClean="0"/>
              <a:pPr/>
              <a:t>29 marzo 2023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35" name="Segnaposto immagine 5">
            <a:extLst>
              <a:ext uri="{FF2B5EF4-FFF2-40B4-BE49-F238E27FC236}">
                <a16:creationId xmlns:a16="http://schemas.microsoft.com/office/drawing/2014/main" id="{4F0B9C52-DDDA-FE45-95B8-A0E8106B4E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071651" y="548056"/>
            <a:ext cx="1590123" cy="433019"/>
          </a:xfrm>
          <a:noFill/>
        </p:spPr>
        <p:txBody>
          <a:bodyPr lIns="36000" tIns="0" rIns="36000" bIns="0">
            <a:normAutofit/>
          </a:bodyPr>
          <a:lstStyle>
            <a:lvl1pPr marL="0" indent="0">
              <a:spcBef>
                <a:spcPts val="0"/>
              </a:spcBef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Eventuale</a:t>
            </a:r>
            <a:br>
              <a:rPr lang="it-IT" dirty="0"/>
            </a:br>
            <a:r>
              <a:rPr lang="it-IT" dirty="0"/>
              <a:t>Logo Partner</a:t>
            </a:r>
          </a:p>
        </p:txBody>
      </p:sp>
      <p:sp>
        <p:nvSpPr>
          <p:cNvPr id="36" name="Segnaposto immagine 5">
            <a:extLst>
              <a:ext uri="{FF2B5EF4-FFF2-40B4-BE49-F238E27FC236}">
                <a16:creationId xmlns:a16="http://schemas.microsoft.com/office/drawing/2014/main" id="{5441D381-F275-1742-880C-884CF2AA04C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954093" y="548056"/>
            <a:ext cx="1590123" cy="433019"/>
          </a:xfrm>
          <a:noFill/>
        </p:spPr>
        <p:txBody>
          <a:bodyPr lIns="36000" tIns="0" rIns="36000" bIns="0">
            <a:normAutofit/>
          </a:bodyPr>
          <a:lstStyle>
            <a:lvl1pPr marL="0" indent="0">
              <a:spcBef>
                <a:spcPts val="0"/>
              </a:spcBef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Eventuale</a:t>
            </a:r>
            <a:br>
              <a:rPr lang="it-IT" dirty="0"/>
            </a:br>
            <a:r>
              <a:rPr lang="it-IT" dirty="0"/>
              <a:t>Logo Partner</a:t>
            </a:r>
          </a:p>
        </p:txBody>
      </p:sp>
      <p:sp>
        <p:nvSpPr>
          <p:cNvPr id="37" name="Segnaposto immagine 5">
            <a:extLst>
              <a:ext uri="{FF2B5EF4-FFF2-40B4-BE49-F238E27FC236}">
                <a16:creationId xmlns:a16="http://schemas.microsoft.com/office/drawing/2014/main" id="{E92A9B0A-F6E3-DB48-9ED3-A79538B1089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950063" y="1731963"/>
            <a:ext cx="3711712" cy="3851276"/>
          </a:xfrm>
          <a:noFill/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Immagine trattata con Pattern</a:t>
            </a:r>
          </a:p>
        </p:txBody>
      </p:sp>
      <p:sp>
        <p:nvSpPr>
          <p:cNvPr id="34" name="Titolo 1">
            <a:extLst>
              <a:ext uri="{FF2B5EF4-FFF2-40B4-BE49-F238E27FC236}">
                <a16:creationId xmlns:a16="http://schemas.microsoft.com/office/drawing/2014/main" id="{363682A5-81A2-1B47-A929-A43EF07B4A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4" y="1672314"/>
            <a:ext cx="6923782" cy="964424"/>
          </a:xfrm>
        </p:spPr>
        <p:txBody>
          <a:bodyPr lIns="0" tIns="0" rIns="0" bIns="0" anchor="t" anchorCtr="0">
            <a:no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8" name="Sottotitolo 2">
            <a:extLst>
              <a:ext uri="{FF2B5EF4-FFF2-40B4-BE49-F238E27FC236}">
                <a16:creationId xmlns:a16="http://schemas.microsoft.com/office/drawing/2014/main" id="{157F673D-9926-BF4C-8EFF-1FC29A08A1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798576"/>
            <a:ext cx="6933116" cy="109098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0" name="Segnaposto testo 77">
            <a:extLst>
              <a:ext uri="{FF2B5EF4-FFF2-40B4-BE49-F238E27FC236}">
                <a16:creationId xmlns:a16="http://schemas.microsoft.com/office/drawing/2014/main" id="{D968EEEE-3924-2946-95B6-5A9673C353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0CBBDB73-3450-3546-9724-9B2D9C959017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41576690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  <p15:guide id="12" orient="horz" pos="6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po 29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31" name="Rettangolo 30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" name="Rettangolo 31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" name="Rettangolo 32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4" name="Rettangolo 33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Rettangolo 34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" name="Rettangolo 35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" name="Rettangolo 36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8" name="Rettangolo 37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9" name="Rettangolo 3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0" name="Rettangolo 39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1" name="Rettangolo 40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42" name="Gruppo 41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43" name="Rettangolo 42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4" name="Rettangolo 43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5" name="Rettangolo 44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6" name="Rettangolo 45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Rettangolo 46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8" name="Rettangolo 47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9" name="Rettangolo 48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0" name="Rettangolo 4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1" name="Rettangolo 50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2" name="Rettangolo 51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55" name="Titolo 1">
            <a:extLst>
              <a:ext uri="{FF2B5EF4-FFF2-40B4-BE49-F238E27FC236}">
                <a16:creationId xmlns:a16="http://schemas.microsoft.com/office/drawing/2014/main" id="{05532EBB-7867-C448-AF61-F5F387DFC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1" y="1672315"/>
            <a:ext cx="11242812" cy="1084810"/>
          </a:xfrm>
        </p:spPr>
        <p:txBody>
          <a:bodyPr anchor="t">
            <a:noAutofit/>
          </a:bodyPr>
          <a:lstStyle>
            <a:lvl1pPr>
              <a:defRPr sz="3800" b="1" i="0">
                <a:solidFill>
                  <a:srgbClr val="003A70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56" name="Segnaposto testo 2">
            <a:extLst>
              <a:ext uri="{FF2B5EF4-FFF2-40B4-BE49-F238E27FC236}">
                <a16:creationId xmlns:a16="http://schemas.microsoft.com/office/drawing/2014/main" id="{322F0BCE-FF4B-A640-BDCF-4E622AB36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101" y="2757124"/>
            <a:ext cx="11242812" cy="1443521"/>
          </a:xfrm>
        </p:spPr>
        <p:txBody>
          <a:bodyPr anchor="t">
            <a:normAutofit/>
          </a:bodyPr>
          <a:lstStyle>
            <a:lvl1pPr marL="0" indent="0">
              <a:buNone/>
              <a:defRPr sz="3800" b="0" i="0">
                <a:solidFill>
                  <a:srgbClr val="003A70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781656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testazione sezione">
    <p:bg>
      <p:bgPr>
        <a:solidFill>
          <a:srgbClr val="003A7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po 29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31" name="Rettangolo 30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" name="Rettangolo 31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" name="Rettangolo 32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4" name="Rettangolo 33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Rettangolo 34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" name="Rettangolo 35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" name="Rettangolo 36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8" name="Rettangolo 37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9" name="Rettangolo 3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0" name="Rettangolo 39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1" name="Rettangolo 40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7" name="Gruppo 6"/>
          <p:cNvGrpSpPr/>
          <p:nvPr userDrawn="1"/>
        </p:nvGrpSpPr>
        <p:grpSpPr>
          <a:xfrm>
            <a:off x="0" y="6138000"/>
            <a:ext cx="12192000" cy="720000"/>
            <a:chOff x="0" y="6138000"/>
            <a:chExt cx="12192000" cy="720000"/>
          </a:xfrm>
        </p:grpSpPr>
        <p:sp>
          <p:nvSpPr>
            <p:cNvPr id="43" name="Rettangolo 42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4" name="Rettangolo 43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5" name="Rettangolo 44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6" name="Rettangolo 45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Rettangolo 46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8" name="Rettangolo 47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9" name="Rettangolo 48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0" name="Rettangolo 4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1" name="Rettangolo 50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2" name="Rettangolo 51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3" name="Rettangolo 52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1661913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0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55" name="Titolo 1">
            <a:extLst>
              <a:ext uri="{FF2B5EF4-FFF2-40B4-BE49-F238E27FC236}">
                <a16:creationId xmlns:a16="http://schemas.microsoft.com/office/drawing/2014/main" id="{05532EBB-7867-C448-AF61-F5F387DFC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1" y="1672315"/>
            <a:ext cx="11242812" cy="1084810"/>
          </a:xfrm>
        </p:spPr>
        <p:txBody>
          <a:bodyPr anchor="t">
            <a:noAutofit/>
          </a:bodyPr>
          <a:lstStyle>
            <a:lvl1pPr>
              <a:defRPr sz="3800" b="1" i="0">
                <a:solidFill>
                  <a:schemeClr val="bg1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56" name="Segnaposto testo 2">
            <a:extLst>
              <a:ext uri="{FF2B5EF4-FFF2-40B4-BE49-F238E27FC236}">
                <a16:creationId xmlns:a16="http://schemas.microsoft.com/office/drawing/2014/main" id="{322F0BCE-FF4B-A640-BDCF-4E622AB36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101" y="2757124"/>
            <a:ext cx="11242812" cy="1443521"/>
          </a:xfrm>
        </p:spPr>
        <p:txBody>
          <a:bodyPr anchor="t">
            <a:normAutofit/>
          </a:bodyPr>
          <a:lstStyle>
            <a:lvl1pPr marL="0" indent="0">
              <a:buNone/>
              <a:defRPr sz="3800" b="0" i="0">
                <a:solidFill>
                  <a:schemeClr val="bg1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40425166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testazione sezione">
    <p:bg>
      <p:bgPr>
        <a:solidFill>
          <a:srgbClr val="FFC7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po 29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  <a:solidFill>
            <a:srgbClr val="772583"/>
          </a:solidFill>
        </p:grpSpPr>
        <p:sp>
          <p:nvSpPr>
            <p:cNvPr id="31" name="Rettangolo 30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" name="Rettangolo 31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" name="Rettangolo 32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4" name="Rettangolo 33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Rettangolo 34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" name="Rettangolo 35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" name="Rettangolo 36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8" name="Rettangolo 37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9" name="Rettangolo 3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0" name="Rettangolo 39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1" name="Rettangolo 40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7" name="Gruppo 6"/>
          <p:cNvGrpSpPr/>
          <p:nvPr userDrawn="1"/>
        </p:nvGrpSpPr>
        <p:grpSpPr>
          <a:xfrm>
            <a:off x="0" y="6138000"/>
            <a:ext cx="12192000" cy="720000"/>
            <a:chOff x="0" y="6138000"/>
            <a:chExt cx="12192000" cy="720000"/>
          </a:xfrm>
          <a:solidFill>
            <a:srgbClr val="FFC72C"/>
          </a:solidFill>
        </p:grpSpPr>
        <p:sp>
          <p:nvSpPr>
            <p:cNvPr id="43" name="Rettangolo 42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4" name="Rettangolo 43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5" name="Rettangolo 44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6" name="Rettangolo 45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Rettangolo 46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8" name="Rettangolo 47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9" name="Rettangolo 48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0" name="Rettangolo 4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1" name="Rettangolo 50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2" name="Rettangolo 51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3" name="Rettangolo 52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166191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55" name="Titolo 1">
            <a:extLst>
              <a:ext uri="{FF2B5EF4-FFF2-40B4-BE49-F238E27FC236}">
                <a16:creationId xmlns:a16="http://schemas.microsoft.com/office/drawing/2014/main" id="{05532EBB-7867-C448-AF61-F5F387DFC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1" y="1672315"/>
            <a:ext cx="11242812" cy="1084810"/>
          </a:xfrm>
        </p:spPr>
        <p:txBody>
          <a:bodyPr anchor="t">
            <a:noAutofit/>
          </a:bodyPr>
          <a:lstStyle>
            <a:lvl1pPr>
              <a:defRPr sz="3800" b="1" i="0">
                <a:solidFill>
                  <a:srgbClr val="772583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56" name="Segnaposto testo 2">
            <a:extLst>
              <a:ext uri="{FF2B5EF4-FFF2-40B4-BE49-F238E27FC236}">
                <a16:creationId xmlns:a16="http://schemas.microsoft.com/office/drawing/2014/main" id="{322F0BCE-FF4B-A640-BDCF-4E622AB36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101" y="2757124"/>
            <a:ext cx="11242812" cy="1443521"/>
          </a:xfrm>
        </p:spPr>
        <p:txBody>
          <a:bodyPr anchor="t">
            <a:normAutofit/>
          </a:bodyPr>
          <a:lstStyle>
            <a:lvl1pPr marL="0" indent="0">
              <a:buNone/>
              <a:defRPr sz="3800" b="0" i="0">
                <a:solidFill>
                  <a:srgbClr val="772583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182458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testazione sezione">
    <p:bg>
      <p:bgPr>
        <a:solidFill>
          <a:srgbClr val="00B2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po 29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  <a:solidFill>
            <a:schemeClr val="bg1"/>
          </a:solidFill>
        </p:grpSpPr>
        <p:sp>
          <p:nvSpPr>
            <p:cNvPr id="31" name="Rettangolo 30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2" name="Rettangolo 31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3" name="Rettangolo 32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4" name="Rettangolo 33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5" name="Rettangolo 34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6" name="Rettangolo 35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7" name="Rettangolo 36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8" name="Rettangolo 37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9" name="Rettangolo 3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40" name="Rettangolo 39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41" name="Rettangolo 40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Gruppo 6"/>
          <p:cNvGrpSpPr/>
          <p:nvPr userDrawn="1"/>
        </p:nvGrpSpPr>
        <p:grpSpPr>
          <a:xfrm>
            <a:off x="0" y="6138000"/>
            <a:ext cx="12192000" cy="720000"/>
            <a:chOff x="0" y="6138000"/>
            <a:chExt cx="12192000" cy="720000"/>
          </a:xfrm>
          <a:solidFill>
            <a:srgbClr val="00B2A9"/>
          </a:solidFill>
        </p:grpSpPr>
        <p:sp>
          <p:nvSpPr>
            <p:cNvPr id="43" name="Rettangolo 42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4" name="Rettangolo 43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5" name="Rettangolo 44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6" name="Rettangolo 45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Rettangolo 46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8" name="Rettangolo 47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9" name="Rettangolo 48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0" name="Rettangolo 4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1" name="Rettangolo 50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2" name="Rettangolo 51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3" name="Rettangolo 52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166191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55" name="Titolo 1">
            <a:extLst>
              <a:ext uri="{FF2B5EF4-FFF2-40B4-BE49-F238E27FC236}">
                <a16:creationId xmlns:a16="http://schemas.microsoft.com/office/drawing/2014/main" id="{05532EBB-7867-C448-AF61-F5F387DFC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1" y="1672315"/>
            <a:ext cx="11242812" cy="1084810"/>
          </a:xfrm>
        </p:spPr>
        <p:txBody>
          <a:bodyPr anchor="t">
            <a:noAutofit/>
          </a:bodyPr>
          <a:lstStyle>
            <a:lvl1pPr>
              <a:defRPr sz="3800" b="1" i="0">
                <a:solidFill>
                  <a:schemeClr val="bg1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56" name="Segnaposto testo 2">
            <a:extLst>
              <a:ext uri="{FF2B5EF4-FFF2-40B4-BE49-F238E27FC236}">
                <a16:creationId xmlns:a16="http://schemas.microsoft.com/office/drawing/2014/main" id="{322F0BCE-FF4B-A640-BDCF-4E622AB36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101" y="2757124"/>
            <a:ext cx="11242812" cy="1443521"/>
          </a:xfrm>
        </p:spPr>
        <p:txBody>
          <a:bodyPr anchor="t">
            <a:normAutofit/>
          </a:bodyPr>
          <a:lstStyle>
            <a:lvl1pPr marL="0" indent="0">
              <a:buNone/>
              <a:defRPr sz="3800" b="0" i="0">
                <a:solidFill>
                  <a:schemeClr val="bg1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2573691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CA75C3-B74F-256A-7C51-14BE5157C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435CB1-A252-B7C9-6EB6-C00D46D0B4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6F44C25-B692-F20D-0E50-CDA8A3BCA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29 marzo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1F32DE6-EED0-9EBF-EF86-8A7FAF1FA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F2E562-C4F2-A2B0-07BA-5C22FEDB8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54978048-4C34-F07E-88FD-291042F7067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6250912"/>
            <a:ext cx="1714284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0880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immagine 9">
            <a:extLst>
              <a:ext uri="{FF2B5EF4-FFF2-40B4-BE49-F238E27FC236}">
                <a16:creationId xmlns:a16="http://schemas.microsoft.com/office/drawing/2014/main" id="{0D9461D8-08BF-204F-8ABB-496B7A5229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2925" y="549275"/>
            <a:ext cx="11098213" cy="57705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304684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3" y="1672314"/>
            <a:ext cx="11189995" cy="547200"/>
          </a:xfrm>
        </p:spPr>
        <p:txBody>
          <a:bodyPr lIns="0" tIns="0" rIns="0" bIns="0" anchor="t" anchorCtr="0">
            <a:sp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243181"/>
            <a:ext cx="11189994" cy="619850"/>
          </a:xfrm>
        </p:spPr>
        <p:txBody>
          <a:bodyPr lIns="0" tIns="0" rIns="0" bIns="0" anchor="t">
            <a:spAutoFit/>
          </a:bodyPr>
          <a:lstStyle>
            <a:lvl1pPr marL="0" indent="0" algn="l"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0A97C65-1B54-DB47-A604-7DF0E350DE20}" type="datetime4">
              <a:rPr lang="it-IT" smtClean="0"/>
              <a:pPr/>
              <a:t>29 marzo 2023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32" name="Segnaposto testo 77">
            <a:extLst>
              <a:ext uri="{FF2B5EF4-FFF2-40B4-BE49-F238E27FC236}">
                <a16:creationId xmlns:a16="http://schemas.microsoft.com/office/drawing/2014/main" id="{11E9754D-4544-094C-90CE-D95DEC303D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F48BF19-5644-BB43-8AD2-AEB567996144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3280944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411CCC-7D92-B3C7-A927-CD40266A8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781F8D1-817F-F861-3F6A-0FB34B282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5B0309E-BA74-39B9-74F6-E47744B9F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3/29/23</a:t>
            </a:fld>
            <a:endParaRPr lang="en-US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A93FE4E-5846-89B4-C3EC-57FE6DBF5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E683D1-2164-2AB4-F135-8F00C9848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560680C4-FD7D-1269-BD86-34B3EA419F92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8" name="Rettangolo 7">
              <a:extLst>
                <a:ext uri="{FF2B5EF4-FFF2-40B4-BE49-F238E27FC236}">
                  <a16:creationId xmlns:a16="http://schemas.microsoft.com/office/drawing/2014/main" id="{6DF23554-6504-6A3C-A31C-CB6A1BB50A4F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Rettangolo 8">
              <a:extLst>
                <a:ext uri="{FF2B5EF4-FFF2-40B4-BE49-F238E27FC236}">
                  <a16:creationId xmlns:a16="http://schemas.microsoft.com/office/drawing/2014/main" id="{3A39850F-7965-D24C-F80A-DD8FE3737950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49256711-F9B2-1697-68CD-7BE9CB784E32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51701F01-39EA-7CD6-CA08-AE8CE6CD88F0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2" name="Rettangolo 11">
              <a:extLst>
                <a:ext uri="{FF2B5EF4-FFF2-40B4-BE49-F238E27FC236}">
                  <a16:creationId xmlns:a16="http://schemas.microsoft.com/office/drawing/2014/main" id="{03CF6DC6-0442-3538-691A-82527C95F4D0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A9FC937C-EA9F-4491-D17D-5B9B0046AEFD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3FE93371-B645-22B1-3104-D332017F37EE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5" name="Rettangolo 14">
              <a:extLst>
                <a:ext uri="{FF2B5EF4-FFF2-40B4-BE49-F238E27FC236}">
                  <a16:creationId xmlns:a16="http://schemas.microsoft.com/office/drawing/2014/main" id="{7FAFCE07-857E-5805-192A-871FF97AADB9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638E2C15-3622-4443-95AA-9F33BB99A1EC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" name="Rettangolo 16">
              <a:extLst>
                <a:ext uri="{FF2B5EF4-FFF2-40B4-BE49-F238E27FC236}">
                  <a16:creationId xmlns:a16="http://schemas.microsoft.com/office/drawing/2014/main" id="{25447A5B-0380-4855-F506-544E47274705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8" name="Rettangolo 17">
              <a:extLst>
                <a:ext uri="{FF2B5EF4-FFF2-40B4-BE49-F238E27FC236}">
                  <a16:creationId xmlns:a16="http://schemas.microsoft.com/office/drawing/2014/main" id="{C109D344-62DA-D60A-07FE-8EAC35774D4E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19" name="Gruppo 18">
            <a:extLst>
              <a:ext uri="{FF2B5EF4-FFF2-40B4-BE49-F238E27FC236}">
                <a16:creationId xmlns:a16="http://schemas.microsoft.com/office/drawing/2014/main" id="{E7150CC2-A425-EF07-256C-694DB01C1452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20" name="Rettangolo 19">
              <a:extLst>
                <a:ext uri="{FF2B5EF4-FFF2-40B4-BE49-F238E27FC236}">
                  <a16:creationId xmlns:a16="http://schemas.microsoft.com/office/drawing/2014/main" id="{308C739B-3497-E5B0-1495-6994329D10A4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1" name="Rettangolo 20">
              <a:extLst>
                <a:ext uri="{FF2B5EF4-FFF2-40B4-BE49-F238E27FC236}">
                  <a16:creationId xmlns:a16="http://schemas.microsoft.com/office/drawing/2014/main" id="{4EB0407A-ACDF-4D41-D29B-CA1F7B6E6B89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2" name="Rettangolo 21">
              <a:extLst>
                <a:ext uri="{FF2B5EF4-FFF2-40B4-BE49-F238E27FC236}">
                  <a16:creationId xmlns:a16="http://schemas.microsoft.com/office/drawing/2014/main" id="{1C55ACC1-7815-90D3-D80A-8BA813249A87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3" name="Rettangolo 22">
              <a:extLst>
                <a:ext uri="{FF2B5EF4-FFF2-40B4-BE49-F238E27FC236}">
                  <a16:creationId xmlns:a16="http://schemas.microsoft.com/office/drawing/2014/main" id="{3861FFFF-B39E-E149-21B2-1BE66F3D871C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4" name="Rettangolo 23">
              <a:extLst>
                <a:ext uri="{FF2B5EF4-FFF2-40B4-BE49-F238E27FC236}">
                  <a16:creationId xmlns:a16="http://schemas.microsoft.com/office/drawing/2014/main" id="{A1F2CEC7-EBE4-A310-22D4-1FCBB06017E0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5" name="Rettangolo 24">
              <a:extLst>
                <a:ext uri="{FF2B5EF4-FFF2-40B4-BE49-F238E27FC236}">
                  <a16:creationId xmlns:a16="http://schemas.microsoft.com/office/drawing/2014/main" id="{29D58BB1-6449-25FE-2B4C-2C1255DB59AE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Rettangolo 25">
              <a:extLst>
                <a:ext uri="{FF2B5EF4-FFF2-40B4-BE49-F238E27FC236}">
                  <a16:creationId xmlns:a16="http://schemas.microsoft.com/office/drawing/2014/main" id="{700D3CCF-F4F9-21DA-4F3C-ED791B71A4C1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54FCA667-19E2-2763-EEFA-CBC60342C3E9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" name="Rettangolo 27">
              <a:extLst>
                <a:ext uri="{FF2B5EF4-FFF2-40B4-BE49-F238E27FC236}">
                  <a16:creationId xmlns:a16="http://schemas.microsoft.com/office/drawing/2014/main" id="{6E2EA17E-8664-71D7-DCAA-6546EF9DF439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" name="Rettangolo 28">
              <a:extLst>
                <a:ext uri="{FF2B5EF4-FFF2-40B4-BE49-F238E27FC236}">
                  <a16:creationId xmlns:a16="http://schemas.microsoft.com/office/drawing/2014/main" id="{EDDC3CCB-F6CB-D019-630F-15EB1748AB7B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3911236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387C8A-BB7A-74AB-BCB8-C35554340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7CD5FC-7437-56F2-00B1-F4BEBEB459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CB7E3A7-FC0D-11B4-6B0A-5E75AFD73E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68232BB-3A72-24D4-12C7-18A634759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E937F-DAC6-0B4A-AA33-EEC4AE615C47}" type="datetime4">
              <a:rPr lang="it-IT" smtClean="0"/>
              <a:t>29 marzo 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1FB9536-AAE4-75E6-B5B3-216C3E21B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FADDDDD-D996-57E7-D555-6AF0798F2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BF6DA3E7-A587-9E55-1731-62B243300B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6250912"/>
            <a:ext cx="1714284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069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970141-07B1-82DE-13B5-1DBF769D8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551EFD5-70F4-C14D-9EE5-4EF8D12D1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CE8D45-2957-527C-B052-4F493F0CF3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A3FC5A1-3E35-6F26-2618-0E922ECF66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7406C97-3575-096B-AC25-7E577654B4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A9C1FE1-854E-D2BE-7282-0F03C4934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BE5A2-6539-894E-945C-593AB235A246}" type="datetime4">
              <a:rPr lang="it-IT" smtClean="0"/>
              <a:pPr/>
              <a:t>29 marzo 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54B86FD-2EE6-C31C-A2BD-9F6A4FB62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03DCEF3-E7A8-23A6-78B4-23A3A94E7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5053454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EC5748-FDE0-A229-DB02-714BEDCEA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34DB674-E6D6-5E79-C30D-09FF3F00A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BE5A2-6539-894E-945C-593AB235A246}" type="datetime4">
              <a:rPr lang="it-IT" smtClean="0"/>
              <a:pPr/>
              <a:t>29 marzo 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0C9E3DA-75BD-4EE5-4A5C-0F6536E39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7076C52-BF33-8334-ED49-7D8E213AB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2579790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9539944-2C65-ED2E-0924-B44D96691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BE5A2-6539-894E-945C-593AB235A246}" type="datetime4">
              <a:rPr lang="it-IT" smtClean="0"/>
              <a:pPr/>
              <a:t>29 marzo 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FC332BD-AB26-2D1F-EF79-942ED7761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10F7A89-BD66-9592-D92F-BF7701862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4578433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628EFD-77E2-FDD6-2AFC-5587841A9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391AC2-0D94-69F8-58A3-23353D2FF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92BFBC2-E257-F697-B166-F4C068F844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E898049-BCC8-621F-38AF-1922AD610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BE5A2-6539-894E-945C-593AB235A246}" type="datetime4">
              <a:rPr lang="it-IT" smtClean="0"/>
              <a:pPr/>
              <a:t>29 marzo 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675DB46-E540-6313-3AC2-293B58B1A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EA9F2C0-744A-D13A-F441-561A74CA5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9888854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DFE223-AD22-BC02-BB8B-31011B604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D19437B-332C-49EB-4424-3FC468912F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6FF36EA-5907-79BA-7A5C-C3F6CE6338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1588BE1-EEA3-BD87-0C32-78A926D7B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BE5A2-6539-894E-945C-593AB235A246}" type="datetime4">
              <a:rPr lang="it-IT" smtClean="0"/>
              <a:pPr/>
              <a:t>29 marzo 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AC77FD6-D679-BBCB-C19D-CAFCC1C18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0B1FD82-5A9E-6F80-BC33-FFA789D72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0590152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2FED8C3-1761-5BBB-B5A4-FD268EAE1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C124FE1-70ED-2FE1-CFC5-B0095CE22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46DF5E-3EB0-C5E7-127E-DE12763E61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BE5A2-6539-894E-945C-593AB235A246}" type="datetime4">
              <a:rPr lang="it-IT" smtClean="0"/>
              <a:pPr/>
              <a:t>29 marzo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72A1D8B-FAF9-6E8F-2675-4E3B912960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4BCDBA7-F1E4-9DC0-E05B-9815325DCA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89A36-170F-7348-BCDB-23CF9D86047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3840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3" r:id="rId20"/>
    <p:sldLayoutId id="2147483660" r:id="rId2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Titolo 11">
            <a:extLst>
              <a:ext uri="{FF2B5EF4-FFF2-40B4-BE49-F238E27FC236}">
                <a16:creationId xmlns:a16="http://schemas.microsoft.com/office/drawing/2014/main" id="{07B17CF2-442B-DB46-8CDE-F9F11AA527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6693" y="1030406"/>
            <a:ext cx="8147713" cy="30812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INTERPRETAZIONE DEI TRATTATI</a:t>
            </a:r>
            <a:r>
              <a:rPr lang="en-US" sz="6000" dirty="0">
                <a:solidFill>
                  <a:srgbClr val="FFFFFF"/>
                </a:solidFill>
                <a:latin typeface="+mj-lt"/>
              </a:rPr>
              <a:t> </a:t>
            </a:r>
            <a:r>
              <a:rPr 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SUI DIRITTI UMANI</a:t>
            </a:r>
            <a:endParaRPr lang="en-US" sz="6000" kern="1200" dirty="0">
              <a:solidFill>
                <a:srgbClr val="FFFFFF"/>
              </a:solidFill>
              <a:highlight>
                <a:srgbClr val="FFFF00"/>
              </a:highlight>
              <a:latin typeface="+mj-lt"/>
              <a:ea typeface="+mj-ea"/>
              <a:cs typeface="+mj-cs"/>
            </a:endParaRP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E8B0C88-B3C8-7347-83E8-516872AF00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70264" y="6455664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90A97C65-1B54-DB47-A604-7DF0E350DE20}" type="datetime4">
              <a:rPr lang="en-US" sz="1100">
                <a:solidFill>
                  <a:srgbClr val="FFFFFF"/>
                </a:solidFill>
                <a:latin typeface="+mn-lt"/>
              </a:rPr>
              <a:pPr algn="r">
                <a:spcAft>
                  <a:spcPts val="600"/>
                </a:spcAft>
              </a:pPr>
              <a:t>March 29, 2023</a:t>
            </a:fld>
            <a:endParaRPr lang="en-US" sz="1100">
              <a:solidFill>
                <a:srgbClr val="FFFF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34472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446153" cy="11672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Isola o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scoglio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? / 1</a:t>
            </a:r>
            <a:endParaRPr lang="en-US" sz="36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29,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10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3794548F-F55E-AB6C-EA1D-7C402B4E9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9478" y="1671312"/>
            <a:ext cx="6269019" cy="5099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791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446153" cy="11672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Isola o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scoglio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? / 2</a:t>
            </a:r>
            <a:endParaRPr lang="en-US" sz="36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29,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11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885DB9C7-5409-83BB-E48D-2E747DCE7D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526" y="1756290"/>
            <a:ext cx="8519931" cy="4786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81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446153" cy="11672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Isola o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scoglio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? / 3</a:t>
            </a:r>
            <a:endParaRPr lang="en-US" sz="36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29,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12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1BA0F40B-ED31-DCE3-7342-9AF4E7FBF1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084" y="2318356"/>
            <a:ext cx="11001828" cy="3805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2986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446153" cy="11672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Isola o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scoglio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? / 4</a:t>
            </a:r>
            <a:endParaRPr lang="en-US" sz="36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29,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90382D7D-EC90-5693-9697-D63401FF89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97" y="2033173"/>
            <a:ext cx="6908800" cy="4406900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FAB20DF5-1650-98C1-7276-88E9037185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77984" y="2033173"/>
            <a:ext cx="4603187" cy="438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652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446153" cy="11672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South China Sea Arbitration (</a:t>
            </a:r>
            <a:r>
              <a:rPr lang="en-US" sz="3600" i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Filippine</a:t>
            </a:r>
            <a:r>
              <a:rPr lang="en-US" sz="36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c. </a:t>
            </a:r>
            <a:r>
              <a:rPr lang="en-US" sz="3600" i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Cina</a:t>
            </a:r>
            <a:r>
              <a:rPr lang="en-US" sz="36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)</a:t>
            </a:r>
            <a:b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Lodo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del 16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luglio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2016</a:t>
            </a:r>
            <a:endParaRPr lang="en-US" sz="36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1756290"/>
            <a:ext cx="9724031" cy="4563461"/>
          </a:xfr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sz="3600" dirty="0"/>
              <a:t>479 </a:t>
            </a:r>
            <a:r>
              <a:rPr lang="en-US" sz="3600" dirty="0" err="1"/>
              <a:t>L'uso</a:t>
            </a:r>
            <a:r>
              <a:rPr lang="en-US" sz="3600" dirty="0"/>
              <a:t> del </a:t>
            </a:r>
            <a:r>
              <a:rPr lang="en-US" sz="3600" dirty="0" err="1"/>
              <a:t>termine</a:t>
            </a:r>
            <a:r>
              <a:rPr lang="en-US" sz="3600" dirty="0"/>
              <a:t> “</a:t>
            </a:r>
            <a:r>
              <a:rPr lang="en-US" sz="3600" dirty="0" err="1"/>
              <a:t>scogli</a:t>
            </a:r>
            <a:r>
              <a:rPr lang="en-US" sz="3600" dirty="0"/>
              <a:t>” </a:t>
            </a:r>
            <a:r>
              <a:rPr lang="en-US" sz="3600" dirty="0" err="1"/>
              <a:t>nell’articolo</a:t>
            </a:r>
            <a:r>
              <a:rPr lang="en-US" sz="3600" dirty="0"/>
              <a:t> 121, </a:t>
            </a:r>
            <a:r>
              <a:rPr lang="en-US" sz="3600" dirty="0" err="1"/>
              <a:t>paragrafo</a:t>
            </a:r>
            <a:r>
              <a:rPr lang="en-US" sz="3600" dirty="0"/>
              <a:t> 3, </a:t>
            </a:r>
            <a:r>
              <a:rPr lang="en-US" sz="3600" dirty="0" err="1"/>
              <a:t>solleva</a:t>
            </a:r>
            <a:r>
              <a:rPr lang="en-US" sz="3600" dirty="0"/>
              <a:t> la </a:t>
            </a:r>
            <a:r>
              <a:rPr lang="en-US" sz="3600" dirty="0" err="1"/>
              <a:t>questione</a:t>
            </a:r>
            <a:r>
              <a:rPr lang="en-US" sz="3600" dirty="0"/>
              <a:t> se […] </a:t>
            </a:r>
            <a:r>
              <a:rPr lang="en-US" sz="3600" dirty="0" err="1"/>
              <a:t>l’articolo</a:t>
            </a:r>
            <a:r>
              <a:rPr lang="en-US" sz="3600" dirty="0"/>
              <a:t> 121, </a:t>
            </a:r>
            <a:r>
              <a:rPr lang="en-US" sz="3600" dirty="0" err="1"/>
              <a:t>paragrafo</a:t>
            </a:r>
            <a:r>
              <a:rPr lang="en-US" sz="3600" dirty="0"/>
              <a:t> 3, </a:t>
            </a:r>
            <a:r>
              <a:rPr lang="en-US" sz="3600" dirty="0" err="1"/>
              <a:t>intende</a:t>
            </a:r>
            <a:r>
              <a:rPr lang="en-US" sz="3600" dirty="0"/>
              <a:t> </a:t>
            </a:r>
            <a:r>
              <a:rPr lang="en-US" sz="3600" dirty="0" err="1"/>
              <a:t>applicarsi</a:t>
            </a:r>
            <a:r>
              <a:rPr lang="en-US" sz="3600" dirty="0"/>
              <a:t> solo a </a:t>
            </a:r>
            <a:r>
              <a:rPr lang="en-US" sz="3600" dirty="0" err="1"/>
              <a:t>elementi</a:t>
            </a:r>
            <a:r>
              <a:rPr lang="en-US" sz="3600" dirty="0"/>
              <a:t> </a:t>
            </a:r>
            <a:r>
              <a:rPr lang="en-US" sz="3600" dirty="0" err="1"/>
              <a:t>costituiti</a:t>
            </a:r>
            <a:r>
              <a:rPr lang="en-US" sz="3600" dirty="0"/>
              <a:t> da </a:t>
            </a:r>
            <a:r>
              <a:rPr lang="en-US" sz="3600" dirty="0" err="1"/>
              <a:t>roccia</a:t>
            </a:r>
            <a:r>
              <a:rPr lang="en-US" sz="3600" dirty="0"/>
              <a:t> </a:t>
            </a:r>
            <a:r>
              <a:rPr lang="en-US" sz="3600" dirty="0" err="1"/>
              <a:t>solida</a:t>
            </a:r>
            <a:r>
              <a:rPr lang="en-US" sz="3600" dirty="0"/>
              <a:t> o </a:t>
            </a:r>
            <a:r>
              <a:rPr lang="en-US" sz="3600" dirty="0" err="1"/>
              <a:t>che</a:t>
            </a:r>
            <a:r>
              <a:rPr lang="en-US" sz="3600" dirty="0"/>
              <a:t> </a:t>
            </a:r>
            <a:r>
              <a:rPr lang="en-US" sz="3600" dirty="0" err="1"/>
              <a:t>sono</a:t>
            </a:r>
            <a:r>
              <a:rPr lang="en-US" sz="3600" dirty="0"/>
              <a:t> </a:t>
            </a:r>
            <a:r>
              <a:rPr lang="en-US" sz="3600" dirty="0" err="1"/>
              <a:t>altrimenti</a:t>
            </a:r>
            <a:r>
              <a:rPr lang="en-US" sz="3600" dirty="0"/>
              <a:t> di natura </a:t>
            </a:r>
            <a:r>
              <a:rPr lang="en-US" sz="3600" dirty="0" err="1"/>
              <a:t>rocciosa</a:t>
            </a:r>
            <a:r>
              <a:rPr lang="en-US" sz="3600" dirty="0"/>
              <a:t> [...]</a:t>
            </a:r>
          </a:p>
          <a:p>
            <a:pPr marL="0" indent="0" algn="just">
              <a:buNone/>
            </a:pPr>
            <a:r>
              <a:rPr lang="en-US" sz="3600" dirty="0"/>
              <a:t>480 Secondo il </a:t>
            </a:r>
            <a:r>
              <a:rPr lang="en-US" sz="3600" dirty="0" err="1"/>
              <a:t>Tribunale</a:t>
            </a:r>
            <a:r>
              <a:rPr lang="en-US" sz="3600" dirty="0"/>
              <a:t>, tale </a:t>
            </a:r>
            <a:r>
              <a:rPr lang="en-US" sz="3600" dirty="0" err="1"/>
              <a:t>restrizione</a:t>
            </a:r>
            <a:r>
              <a:rPr lang="en-US" sz="3600" dirty="0"/>
              <a:t> non </a:t>
            </a:r>
            <a:r>
              <a:rPr lang="en-US" sz="3600" dirty="0" err="1"/>
              <a:t>deriva</a:t>
            </a:r>
            <a:r>
              <a:rPr lang="en-US" sz="3600" dirty="0"/>
              <a:t> </a:t>
            </a:r>
            <a:r>
              <a:rPr lang="en-US" sz="3600" dirty="0" err="1"/>
              <a:t>necessariamente</a:t>
            </a:r>
            <a:r>
              <a:rPr lang="en-US" sz="3600" dirty="0"/>
              <a:t> </a:t>
            </a:r>
            <a:r>
              <a:rPr lang="en-US" sz="3600" dirty="0" err="1"/>
              <a:t>dall’uso</a:t>
            </a:r>
            <a:r>
              <a:rPr lang="en-US" sz="3600" dirty="0"/>
              <a:t> del </a:t>
            </a:r>
            <a:r>
              <a:rPr lang="en-US" sz="3600" dirty="0" err="1"/>
              <a:t>termine</a:t>
            </a:r>
            <a:r>
              <a:rPr lang="en-US" sz="3600" dirty="0"/>
              <a:t> di cui </a:t>
            </a:r>
            <a:r>
              <a:rPr lang="en-US" sz="3600" dirty="0" err="1"/>
              <a:t>all’articolo</a:t>
            </a:r>
            <a:r>
              <a:rPr lang="en-US" sz="3600" dirty="0"/>
              <a:t> 121, </a:t>
            </a:r>
            <a:r>
              <a:rPr lang="en-US" sz="3600" dirty="0" err="1"/>
              <a:t>paragrafo</a:t>
            </a:r>
            <a:r>
              <a:rPr lang="en-US" sz="3600" dirty="0"/>
              <a:t> 3. Il </a:t>
            </a:r>
            <a:r>
              <a:rPr lang="en-US" sz="3600" dirty="0" err="1"/>
              <a:t>significato</a:t>
            </a:r>
            <a:r>
              <a:rPr lang="en-US" sz="3600" dirty="0"/>
              <a:t> del </a:t>
            </a:r>
            <a:r>
              <a:rPr lang="en-US" sz="3600" dirty="0" err="1"/>
              <a:t>dizionario</a:t>
            </a:r>
            <a:r>
              <a:rPr lang="en-US" sz="3600" dirty="0"/>
              <a:t> di “</a:t>
            </a:r>
            <a:r>
              <a:rPr lang="en-US" sz="3600" dirty="0" err="1"/>
              <a:t>scoglio</a:t>
            </a:r>
            <a:r>
              <a:rPr lang="en-US" sz="3600" dirty="0"/>
              <a:t>” non </a:t>
            </a:r>
            <a:r>
              <a:rPr lang="en-US" sz="3600" dirty="0" err="1"/>
              <a:t>limita</a:t>
            </a:r>
            <a:r>
              <a:rPr lang="en-US" sz="3600" dirty="0"/>
              <a:t> il </a:t>
            </a:r>
            <a:r>
              <a:rPr lang="en-US" sz="3600" dirty="0" err="1"/>
              <a:t>termine</a:t>
            </a:r>
            <a:r>
              <a:rPr lang="en-US" sz="3600" dirty="0"/>
              <a:t> in modo </a:t>
            </a:r>
            <a:r>
              <a:rPr lang="en-US" sz="3600" dirty="0" err="1"/>
              <a:t>così</a:t>
            </a:r>
            <a:r>
              <a:rPr lang="en-US" sz="3600" dirty="0"/>
              <a:t> </a:t>
            </a:r>
            <a:r>
              <a:rPr lang="en-US" sz="3600" dirty="0" err="1"/>
              <a:t>rigoroso</a:t>
            </a:r>
            <a:r>
              <a:rPr lang="en-US" sz="3600" dirty="0"/>
              <a:t>, e </a:t>
            </a:r>
            <a:r>
              <a:rPr lang="en-US" sz="3600" dirty="0" err="1"/>
              <a:t>gli</a:t>
            </a:r>
            <a:r>
              <a:rPr lang="en-US" sz="3600" dirty="0"/>
              <a:t> </a:t>
            </a:r>
            <a:r>
              <a:rPr lang="en-US" sz="3600" dirty="0" err="1"/>
              <a:t>scogli</a:t>
            </a:r>
            <a:r>
              <a:rPr lang="en-US" sz="3600" dirty="0"/>
              <a:t> </a:t>
            </a:r>
            <a:r>
              <a:rPr lang="en-US" sz="3600" dirty="0" err="1"/>
              <a:t>possono</a:t>
            </a:r>
            <a:r>
              <a:rPr lang="en-US" sz="3600" dirty="0"/>
              <a:t> “</a:t>
            </a:r>
            <a:r>
              <a:rPr lang="en-US" sz="3600" dirty="0" err="1"/>
              <a:t>essere</a:t>
            </a:r>
            <a:r>
              <a:rPr lang="en-US" sz="3600" dirty="0"/>
              <a:t> </a:t>
            </a:r>
            <a:r>
              <a:rPr lang="en-US" sz="3600" dirty="0" err="1"/>
              <a:t>costituiti</a:t>
            </a:r>
            <a:r>
              <a:rPr lang="en-US" sz="3600" dirty="0"/>
              <a:t> da </a:t>
            </a:r>
            <a:r>
              <a:rPr lang="en-US" sz="3600" dirty="0" err="1"/>
              <a:t>aggregati</a:t>
            </a:r>
            <a:r>
              <a:rPr lang="en-US" sz="3600" dirty="0"/>
              <a:t> di </a:t>
            </a:r>
            <a:r>
              <a:rPr lang="en-US" sz="3600" dirty="0" err="1"/>
              <a:t>minerali</a:t>
            </a:r>
            <a:r>
              <a:rPr lang="en-US" sz="3600" dirty="0"/>
              <a:t> […] e </a:t>
            </a:r>
            <a:r>
              <a:rPr lang="en-US" sz="3600" dirty="0" err="1"/>
              <a:t>occasionalmente</a:t>
            </a:r>
            <a:r>
              <a:rPr lang="en-US" sz="3600" dirty="0"/>
              <a:t> </a:t>
            </a:r>
            <a:r>
              <a:rPr lang="en-US" sz="3600" dirty="0" err="1"/>
              <a:t>anche</a:t>
            </a:r>
            <a:r>
              <a:rPr lang="en-US" sz="3600" dirty="0"/>
              <a:t> </a:t>
            </a:r>
            <a:r>
              <a:rPr lang="en-US" sz="3600" dirty="0" err="1"/>
              <a:t>materia</a:t>
            </a:r>
            <a:r>
              <a:rPr lang="en-US" sz="3600" dirty="0"/>
              <a:t> </a:t>
            </a:r>
            <a:r>
              <a:rPr lang="en-US" sz="3600" dirty="0" err="1"/>
              <a:t>organica</a:t>
            </a:r>
            <a:r>
              <a:rPr lang="en-US" sz="3600" dirty="0"/>
              <a:t>. […] </a:t>
            </a:r>
            <a:r>
              <a:rPr lang="en-US" sz="3600" dirty="0" err="1"/>
              <a:t>Variano</a:t>
            </a:r>
            <a:r>
              <a:rPr lang="en-US" sz="3600" dirty="0"/>
              <a:t> in </a:t>
            </a:r>
            <a:r>
              <a:rPr lang="en-US" sz="3600" dirty="0" err="1"/>
              <a:t>durezza</a:t>
            </a:r>
            <a:r>
              <a:rPr lang="en-US" sz="3600" dirty="0"/>
              <a:t> e </a:t>
            </a:r>
            <a:r>
              <a:rPr lang="en-US" sz="3600" dirty="0" err="1"/>
              <a:t>includono</a:t>
            </a:r>
            <a:r>
              <a:rPr lang="en-US" sz="3600" dirty="0"/>
              <a:t> </a:t>
            </a:r>
            <a:r>
              <a:rPr lang="en-US" sz="3600" dirty="0" err="1"/>
              <a:t>materiali</a:t>
            </a:r>
            <a:r>
              <a:rPr lang="en-US" sz="3600" dirty="0"/>
              <a:t> </a:t>
            </a:r>
            <a:r>
              <a:rPr lang="en-US" sz="3600" dirty="0" err="1"/>
              <a:t>morbidi</a:t>
            </a:r>
            <a:r>
              <a:rPr lang="en-US" sz="3600" dirty="0"/>
              <a:t> come le </a:t>
            </a:r>
            <a:r>
              <a:rPr lang="en-US" sz="3600" dirty="0" err="1"/>
              <a:t>argille</a:t>
            </a:r>
            <a:r>
              <a:rPr lang="en-US" sz="3600" dirty="0"/>
              <a:t>”. [...]</a:t>
            </a:r>
          </a:p>
          <a:p>
            <a:pPr marL="0" indent="0" algn="just">
              <a:buNone/>
            </a:pPr>
            <a:r>
              <a:rPr lang="en-US" sz="3600" dirty="0"/>
              <a:t>482 Il </a:t>
            </a:r>
            <a:r>
              <a:rPr lang="en-US" sz="3600" dirty="0" err="1"/>
              <a:t>risultato</a:t>
            </a:r>
            <a:r>
              <a:rPr lang="en-US" sz="3600" dirty="0"/>
              <a:t> di </a:t>
            </a:r>
            <a:r>
              <a:rPr lang="en-US" sz="3600" dirty="0" err="1"/>
              <a:t>questa</a:t>
            </a:r>
            <a:r>
              <a:rPr lang="en-US" sz="3600" dirty="0"/>
              <a:t> </a:t>
            </a:r>
            <a:r>
              <a:rPr lang="en-US" sz="3600" dirty="0" err="1"/>
              <a:t>interpretazione</a:t>
            </a:r>
            <a:r>
              <a:rPr lang="en-US" sz="3600" dirty="0"/>
              <a:t> </a:t>
            </a:r>
            <a:r>
              <a:rPr lang="en-US" sz="3600" dirty="0" err="1"/>
              <a:t>è</a:t>
            </a:r>
            <a:r>
              <a:rPr lang="en-US" sz="3600" dirty="0"/>
              <a:t> </a:t>
            </a:r>
            <a:r>
              <a:rPr lang="en-US" sz="3600" dirty="0" err="1"/>
              <a:t>che</a:t>
            </a:r>
            <a:r>
              <a:rPr lang="en-US" sz="3600" dirty="0"/>
              <a:t> </a:t>
            </a:r>
            <a:r>
              <a:rPr lang="en-US" sz="3600" dirty="0" err="1"/>
              <a:t>gli</a:t>
            </a:r>
            <a:r>
              <a:rPr lang="en-US" sz="3600" dirty="0"/>
              <a:t> </a:t>
            </a:r>
            <a:r>
              <a:rPr lang="en-US" sz="3600" dirty="0" err="1"/>
              <a:t>scogli</a:t>
            </a:r>
            <a:r>
              <a:rPr lang="en-US" sz="3600" dirty="0"/>
              <a:t> ai </a:t>
            </a:r>
            <a:r>
              <a:rPr lang="en-US" sz="3600" dirty="0" err="1"/>
              <a:t>fini</a:t>
            </a:r>
            <a:r>
              <a:rPr lang="en-US" sz="3600" dirty="0"/>
              <a:t> </a:t>
            </a:r>
            <a:r>
              <a:rPr lang="en-US" sz="3600" dirty="0" err="1"/>
              <a:t>dell'articolo</a:t>
            </a:r>
            <a:r>
              <a:rPr lang="en-US" sz="3600" dirty="0"/>
              <a:t> 121, </a:t>
            </a:r>
            <a:r>
              <a:rPr lang="en-US" sz="3600" dirty="0" err="1"/>
              <a:t>paragrafo</a:t>
            </a:r>
            <a:r>
              <a:rPr lang="en-US" sz="3600" dirty="0"/>
              <a:t> 3, non </a:t>
            </a:r>
            <a:r>
              <a:rPr lang="en-US" sz="3600" dirty="0" err="1"/>
              <a:t>saranno</a:t>
            </a:r>
            <a:r>
              <a:rPr lang="en-US" sz="3600" dirty="0"/>
              <a:t> </a:t>
            </a:r>
            <a:r>
              <a:rPr lang="en-US" sz="3600" dirty="0" err="1"/>
              <a:t>necessariamente</a:t>
            </a:r>
            <a:r>
              <a:rPr lang="en-US" sz="3600" dirty="0"/>
              <a:t> </a:t>
            </a:r>
            <a:r>
              <a:rPr lang="en-US" sz="3600" dirty="0" err="1"/>
              <a:t>composti</a:t>
            </a:r>
            <a:r>
              <a:rPr lang="en-US" sz="3600" dirty="0"/>
              <a:t> da </a:t>
            </a:r>
            <a:r>
              <a:rPr lang="en-US" sz="3600" dirty="0" err="1"/>
              <a:t>roccia</a:t>
            </a:r>
            <a:r>
              <a:rPr lang="en-US" sz="3600" dirty="0"/>
              <a:t>. [...]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29,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14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4646524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921" y="211763"/>
            <a:ext cx="10446153" cy="116721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Criterio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sistematico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«</a:t>
            </a:r>
            <a:r>
              <a:rPr lang="en-US" sz="4000" i="1" dirty="0" err="1"/>
              <a:t>nel</a:t>
            </a:r>
            <a:r>
              <a:rPr lang="en-US" sz="4000" i="1" dirty="0"/>
              <a:t> </a:t>
            </a:r>
            <a:r>
              <a:rPr lang="en-US" sz="4000" i="1" dirty="0" err="1"/>
              <a:t>loro</a:t>
            </a:r>
            <a:r>
              <a:rPr lang="en-US" sz="4000" i="1" dirty="0"/>
              <a:t> </a:t>
            </a:r>
            <a:r>
              <a:rPr lang="en-US" sz="4000" i="1" dirty="0" err="1"/>
              <a:t>contesto</a:t>
            </a:r>
            <a:r>
              <a:rPr lang="en-US" sz="4000" dirty="0"/>
              <a:t>»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29,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15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20029344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446153" cy="11672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 err="1">
                <a:solidFill>
                  <a:srgbClr val="FFFFFF"/>
                </a:solidFill>
              </a:rPr>
              <a:t>Interpretazione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contestuale</a:t>
            </a:r>
            <a:endParaRPr lang="en-US" sz="36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1756291"/>
            <a:ext cx="9724031" cy="176241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just">
              <a:buNone/>
            </a:pPr>
            <a:r>
              <a:rPr lang="en-US" sz="3600" i="1" dirty="0" err="1"/>
              <a:t>Articolo</a:t>
            </a:r>
            <a:r>
              <a:rPr lang="en-US" sz="3600" i="1" dirty="0"/>
              <a:t> 3</a:t>
            </a:r>
          </a:p>
          <a:p>
            <a:pPr marL="0" indent="0" algn="just">
              <a:buNone/>
            </a:pPr>
            <a:r>
              <a:rPr lang="en-US" sz="3600" dirty="0"/>
              <a:t>Lo </a:t>
            </a:r>
            <a:r>
              <a:rPr lang="en-US" sz="3600" dirty="0" err="1"/>
              <a:t>Stato</a:t>
            </a:r>
            <a:r>
              <a:rPr lang="en-US" sz="3600" dirty="0"/>
              <a:t> Alfa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impegna</a:t>
            </a:r>
            <a:r>
              <a:rPr lang="en-US" sz="3600" dirty="0"/>
              <a:t> a </a:t>
            </a:r>
            <a:r>
              <a:rPr lang="en-US" sz="3600" dirty="0" err="1"/>
              <a:t>corrispondere</a:t>
            </a:r>
            <a:r>
              <a:rPr lang="en-US" sz="3600" dirty="0"/>
              <a:t> </a:t>
            </a:r>
            <a:r>
              <a:rPr lang="en-US" sz="3600" dirty="0" err="1"/>
              <a:t>allo</a:t>
            </a:r>
            <a:r>
              <a:rPr lang="en-US" sz="3600" dirty="0"/>
              <a:t> </a:t>
            </a:r>
            <a:r>
              <a:rPr lang="en-US" sz="3600" dirty="0" err="1"/>
              <a:t>Stato</a:t>
            </a:r>
            <a:r>
              <a:rPr lang="en-US" sz="3600" dirty="0"/>
              <a:t> Beta un </a:t>
            </a:r>
            <a:r>
              <a:rPr lang="en-US" sz="3600" dirty="0" err="1"/>
              <a:t>indennizzo</a:t>
            </a:r>
            <a:r>
              <a:rPr lang="en-US" sz="3600" dirty="0"/>
              <a:t> di 10 </a:t>
            </a:r>
            <a:r>
              <a:rPr lang="en-US" sz="3600" dirty="0" err="1"/>
              <a:t>milioni</a:t>
            </a:r>
            <a:r>
              <a:rPr lang="en-US" sz="3600" dirty="0"/>
              <a:t> di </a:t>
            </a:r>
            <a:r>
              <a:rPr lang="en-US" sz="3600" dirty="0" err="1"/>
              <a:t>dollari</a:t>
            </a:r>
            <a:r>
              <a:rPr lang="en-US" sz="3600" dirty="0"/>
              <a:t>.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29,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16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33586173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446153" cy="11672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 err="1">
                <a:solidFill>
                  <a:srgbClr val="FFFFFF"/>
                </a:solidFill>
              </a:rPr>
              <a:t>Interpretazione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contestuale</a:t>
            </a:r>
            <a:endParaRPr lang="en-US" sz="36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1756291"/>
            <a:ext cx="9724031" cy="176241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just">
              <a:buNone/>
            </a:pPr>
            <a:r>
              <a:rPr lang="en-US" sz="3600" i="1" dirty="0" err="1"/>
              <a:t>Articolo</a:t>
            </a:r>
            <a:r>
              <a:rPr lang="en-US" sz="3600" i="1" dirty="0"/>
              <a:t> 3</a:t>
            </a:r>
          </a:p>
          <a:p>
            <a:pPr marL="0" indent="0" algn="just">
              <a:buNone/>
            </a:pPr>
            <a:r>
              <a:rPr lang="en-US" sz="3600" dirty="0"/>
              <a:t>Lo </a:t>
            </a:r>
            <a:r>
              <a:rPr lang="en-US" sz="3600" dirty="0" err="1"/>
              <a:t>Stato</a:t>
            </a:r>
            <a:r>
              <a:rPr lang="en-US" sz="3600" dirty="0"/>
              <a:t> Alfa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impegna</a:t>
            </a:r>
            <a:r>
              <a:rPr lang="en-US" sz="3600" dirty="0"/>
              <a:t> a </a:t>
            </a:r>
            <a:r>
              <a:rPr lang="en-US" sz="3600" dirty="0" err="1"/>
              <a:t>corrispondere</a:t>
            </a:r>
            <a:r>
              <a:rPr lang="en-US" sz="3600" dirty="0"/>
              <a:t> </a:t>
            </a:r>
            <a:r>
              <a:rPr lang="en-US" sz="3600" dirty="0" err="1"/>
              <a:t>allo</a:t>
            </a:r>
            <a:r>
              <a:rPr lang="en-US" sz="3600" dirty="0"/>
              <a:t> </a:t>
            </a:r>
            <a:r>
              <a:rPr lang="en-US" sz="3600" dirty="0" err="1"/>
              <a:t>Stato</a:t>
            </a:r>
            <a:r>
              <a:rPr lang="en-US" sz="3600" dirty="0"/>
              <a:t> Beta un </a:t>
            </a:r>
            <a:r>
              <a:rPr lang="en-US" sz="3600" dirty="0" err="1"/>
              <a:t>indennizzo</a:t>
            </a:r>
            <a:r>
              <a:rPr lang="en-US" sz="3600" dirty="0"/>
              <a:t> di 10 </a:t>
            </a:r>
            <a:r>
              <a:rPr lang="en-US" sz="3600" dirty="0" err="1"/>
              <a:t>milioni</a:t>
            </a:r>
            <a:r>
              <a:rPr lang="en-US" sz="3600" dirty="0"/>
              <a:t> di </a:t>
            </a:r>
            <a:r>
              <a:rPr lang="en-US" sz="3600" dirty="0" err="1"/>
              <a:t>dollari</a:t>
            </a:r>
            <a:r>
              <a:rPr lang="en-US" sz="3600" dirty="0"/>
              <a:t>.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29,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17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  <p:sp>
        <p:nvSpPr>
          <p:cNvPr id="2" name="Segnaposto testo 37">
            <a:extLst>
              <a:ext uri="{FF2B5EF4-FFF2-40B4-BE49-F238E27FC236}">
                <a16:creationId xmlns:a16="http://schemas.microsoft.com/office/drawing/2014/main" id="{EDC10862-697F-FE98-2C49-7D2A65094AD7}"/>
              </a:ext>
            </a:extLst>
          </p:cNvPr>
          <p:cNvSpPr txBox="1">
            <a:spLocks/>
          </p:cNvSpPr>
          <p:nvPr/>
        </p:nvSpPr>
        <p:spPr>
          <a:xfrm>
            <a:off x="1371599" y="3677564"/>
            <a:ext cx="9724031" cy="264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sz="3600" i="1" dirty="0" err="1"/>
              <a:t>Articolo</a:t>
            </a:r>
            <a:r>
              <a:rPr lang="en-US" sz="3600" i="1" dirty="0"/>
              <a:t> 4</a:t>
            </a:r>
          </a:p>
          <a:p>
            <a:pPr marL="0" indent="0" algn="just">
              <a:buNone/>
            </a:pPr>
            <a:r>
              <a:rPr lang="en-US" sz="3600" dirty="0"/>
              <a:t>Lo </a:t>
            </a:r>
            <a:r>
              <a:rPr lang="en-US" sz="3600" dirty="0" err="1"/>
              <a:t>Stato</a:t>
            </a:r>
            <a:r>
              <a:rPr lang="en-US" sz="3600" dirty="0"/>
              <a:t> Alfa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impegna</a:t>
            </a:r>
            <a:r>
              <a:rPr lang="en-US" sz="3600" dirty="0"/>
              <a:t> a </a:t>
            </a:r>
            <a:r>
              <a:rPr lang="en-US" sz="3600" dirty="0" err="1"/>
              <a:t>risarcire</a:t>
            </a:r>
            <a:r>
              <a:rPr lang="en-US" sz="3600" dirty="0"/>
              <a:t> </a:t>
            </a:r>
            <a:r>
              <a:rPr lang="en-US" sz="3600" dirty="0" err="1"/>
              <a:t>fino</a:t>
            </a:r>
            <a:r>
              <a:rPr lang="en-US" sz="3600" dirty="0"/>
              <a:t> a un </a:t>
            </a:r>
            <a:r>
              <a:rPr lang="en-US" sz="3600" dirty="0" err="1"/>
              <a:t>totale</a:t>
            </a:r>
            <a:r>
              <a:rPr lang="en-US" sz="3600" dirty="0"/>
              <a:t> di 5 </a:t>
            </a:r>
            <a:r>
              <a:rPr lang="en-US" sz="3600" dirty="0" err="1"/>
              <a:t>milioni</a:t>
            </a:r>
            <a:r>
              <a:rPr lang="en-US" sz="3600" dirty="0"/>
              <a:t> di </a:t>
            </a:r>
            <a:r>
              <a:rPr lang="en-US" sz="3600" dirty="0" err="1"/>
              <a:t>dollari</a:t>
            </a:r>
            <a:r>
              <a:rPr lang="en-US" sz="3600" dirty="0"/>
              <a:t> </a:t>
            </a:r>
            <a:r>
              <a:rPr lang="en-US" sz="3600" dirty="0" err="1"/>
              <a:t>statunitensi</a:t>
            </a:r>
            <a:r>
              <a:rPr lang="en-US" sz="3600" dirty="0"/>
              <a:t> ai </a:t>
            </a:r>
            <a:r>
              <a:rPr lang="en-US" sz="3600" dirty="0" err="1"/>
              <a:t>cittadini</a:t>
            </a:r>
            <a:r>
              <a:rPr lang="en-US" sz="3600" dirty="0"/>
              <a:t> </a:t>
            </a:r>
            <a:r>
              <a:rPr lang="en-US" sz="3600" dirty="0" err="1"/>
              <a:t>dello</a:t>
            </a:r>
            <a:r>
              <a:rPr lang="en-US" sz="3600" dirty="0"/>
              <a:t> </a:t>
            </a:r>
            <a:r>
              <a:rPr lang="en-US" sz="3600" dirty="0" err="1"/>
              <a:t>Stato</a:t>
            </a:r>
            <a:r>
              <a:rPr lang="en-US" sz="3600" dirty="0"/>
              <a:t> Beta </a:t>
            </a:r>
            <a:r>
              <a:rPr lang="en-US" sz="3600" dirty="0" err="1"/>
              <a:t>che</a:t>
            </a:r>
            <a:r>
              <a:rPr lang="en-US" sz="3600" dirty="0"/>
              <a:t> </a:t>
            </a:r>
            <a:r>
              <a:rPr lang="en-US" sz="3600" dirty="0" err="1"/>
              <a:t>hanno</a:t>
            </a:r>
            <a:r>
              <a:rPr lang="en-US" sz="3600" dirty="0"/>
              <a:t> subito </a:t>
            </a:r>
            <a:r>
              <a:rPr lang="en-US" sz="3600" dirty="0" err="1"/>
              <a:t>danni</a:t>
            </a:r>
            <a:r>
              <a:rPr lang="en-US" sz="3600" dirty="0"/>
              <a:t> </a:t>
            </a:r>
            <a:r>
              <a:rPr lang="en-US" sz="3600" dirty="0" err="1"/>
              <a:t>nel</a:t>
            </a:r>
            <a:r>
              <a:rPr lang="en-US" sz="3600" dirty="0"/>
              <a:t> </a:t>
            </a:r>
            <a:r>
              <a:rPr lang="en-US" sz="3600" dirty="0" err="1"/>
              <a:t>corso</a:t>
            </a:r>
            <a:r>
              <a:rPr lang="en-US" sz="3600" dirty="0"/>
              <a:t> del </a:t>
            </a:r>
            <a:r>
              <a:rPr lang="en-US" sz="3600" dirty="0" err="1"/>
              <a:t>conflitto</a:t>
            </a:r>
            <a:r>
              <a:rPr lang="en-US" sz="3600" dirty="0"/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7194047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921" y="211763"/>
            <a:ext cx="10446153" cy="116721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Criterio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teleologico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«</a:t>
            </a:r>
            <a:r>
              <a:rPr lang="en-US" sz="4000" i="1" dirty="0" err="1"/>
              <a:t>alla</a:t>
            </a:r>
            <a:r>
              <a:rPr lang="en-US" sz="4000" i="1" dirty="0"/>
              <a:t> luce del </a:t>
            </a:r>
            <a:r>
              <a:rPr lang="en-US" sz="4000" i="1" dirty="0" err="1"/>
              <a:t>suo</a:t>
            </a:r>
            <a:r>
              <a:rPr lang="en-US" sz="4000" i="1" dirty="0"/>
              <a:t> </a:t>
            </a:r>
            <a:r>
              <a:rPr lang="en-US" sz="4000" i="1" dirty="0" err="1"/>
              <a:t>oggetto</a:t>
            </a:r>
            <a:r>
              <a:rPr lang="en-US" sz="4000" i="1" dirty="0"/>
              <a:t> e del </a:t>
            </a:r>
            <a:r>
              <a:rPr lang="en-US" sz="4000" i="1" dirty="0" err="1"/>
              <a:t>suo</a:t>
            </a:r>
            <a:r>
              <a:rPr lang="en-US" sz="4000" i="1" dirty="0"/>
              <a:t> </a:t>
            </a:r>
            <a:r>
              <a:rPr lang="en-US" sz="4000" i="1" dirty="0" err="1"/>
              <a:t>scopo</a:t>
            </a:r>
            <a:r>
              <a:rPr lang="en-US" sz="4000" dirty="0"/>
              <a:t>»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29,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18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4329596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446153" cy="11672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 err="1">
                <a:solidFill>
                  <a:srgbClr val="FFFFFF"/>
                </a:solidFill>
              </a:rPr>
              <a:t>Interpretazione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finalistica</a:t>
            </a:r>
            <a:endParaRPr lang="en-US" sz="36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29,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19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  <p:sp>
        <p:nvSpPr>
          <p:cNvPr id="2" name="Segnaposto testo 37">
            <a:extLst>
              <a:ext uri="{FF2B5EF4-FFF2-40B4-BE49-F238E27FC236}">
                <a16:creationId xmlns:a16="http://schemas.microsoft.com/office/drawing/2014/main" id="{EDC10862-697F-FE98-2C49-7D2A65094AD7}"/>
              </a:ext>
            </a:extLst>
          </p:cNvPr>
          <p:cNvSpPr txBox="1">
            <a:spLocks/>
          </p:cNvSpPr>
          <p:nvPr/>
        </p:nvSpPr>
        <p:spPr>
          <a:xfrm>
            <a:off x="1371599" y="4363655"/>
            <a:ext cx="9724031" cy="1956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sz="3600" i="1" dirty="0" err="1"/>
              <a:t>Articolo</a:t>
            </a:r>
            <a:r>
              <a:rPr lang="en-US" sz="3600" i="1" dirty="0"/>
              <a:t> 1</a:t>
            </a:r>
          </a:p>
          <a:p>
            <a:pPr marL="0" indent="0" algn="just">
              <a:buNone/>
            </a:pPr>
            <a:r>
              <a:rPr lang="en-US" sz="3600" dirty="0"/>
              <a:t>Lo </a:t>
            </a:r>
            <a:r>
              <a:rPr lang="en-US" sz="3600" dirty="0" err="1"/>
              <a:t>Stato</a:t>
            </a:r>
            <a:r>
              <a:rPr lang="en-US" sz="3600" dirty="0"/>
              <a:t> Alfa </a:t>
            </a:r>
            <a:r>
              <a:rPr lang="en-US" sz="3600" dirty="0" err="1"/>
              <a:t>ritirerà</a:t>
            </a:r>
            <a:r>
              <a:rPr lang="en-US" sz="3600" dirty="0"/>
              <a:t> le </a:t>
            </a:r>
            <a:r>
              <a:rPr lang="en-US" sz="3600" dirty="0" err="1"/>
              <a:t>proprie</a:t>
            </a:r>
            <a:r>
              <a:rPr lang="en-US" sz="3600" dirty="0"/>
              <a:t> </a:t>
            </a:r>
            <a:r>
              <a:rPr lang="en-US" sz="3600" dirty="0" err="1"/>
              <a:t>forze</a:t>
            </a:r>
            <a:r>
              <a:rPr lang="en-US" sz="3600" dirty="0"/>
              <a:t> </a:t>
            </a:r>
            <a:r>
              <a:rPr lang="en-US" sz="3600" dirty="0" err="1"/>
              <a:t>armate</a:t>
            </a:r>
            <a:r>
              <a:rPr lang="en-US" sz="3600" dirty="0"/>
              <a:t> da </a:t>
            </a:r>
            <a:r>
              <a:rPr lang="en-US" sz="3600" dirty="0" err="1"/>
              <a:t>territori</a:t>
            </a:r>
            <a:r>
              <a:rPr lang="en-US" sz="3600" dirty="0"/>
              <a:t> </a:t>
            </a:r>
            <a:r>
              <a:rPr lang="en-US" sz="3600" dirty="0" err="1"/>
              <a:t>dello</a:t>
            </a:r>
            <a:r>
              <a:rPr lang="en-US" sz="3600" dirty="0"/>
              <a:t> </a:t>
            </a:r>
            <a:r>
              <a:rPr lang="en-US" sz="3600" dirty="0" err="1"/>
              <a:t>Stato</a:t>
            </a:r>
            <a:r>
              <a:rPr lang="en-US" sz="3600" dirty="0"/>
              <a:t> Beta </a:t>
            </a:r>
            <a:r>
              <a:rPr lang="en-US" sz="3600" dirty="0" err="1"/>
              <a:t>occupati</a:t>
            </a:r>
            <a:r>
              <a:rPr lang="en-US" sz="3600" dirty="0"/>
              <a:t> </a:t>
            </a:r>
            <a:r>
              <a:rPr lang="en-US" sz="3600" dirty="0" err="1"/>
              <a:t>nel</a:t>
            </a:r>
            <a:r>
              <a:rPr lang="en-US" sz="3600" dirty="0"/>
              <a:t> </a:t>
            </a:r>
            <a:r>
              <a:rPr lang="en-US" sz="3600" dirty="0" err="1"/>
              <a:t>conflitto</a:t>
            </a:r>
            <a:r>
              <a:rPr lang="en-US" sz="3600" dirty="0"/>
              <a:t> del 2022.</a:t>
            </a:r>
          </a:p>
        </p:txBody>
      </p:sp>
    </p:spTree>
    <p:extLst>
      <p:ext uri="{BB962C8B-B14F-4D97-AF65-F5344CB8AC3E}">
        <p14:creationId xmlns:p14="http://schemas.microsoft.com/office/powerpoint/2010/main" val="465399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446153" cy="11672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Ambiguità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testuale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/ 1</a:t>
            </a: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Ibis </a:t>
            </a:r>
            <a:r>
              <a:rPr lang="en-US" sz="4000" dirty="0" err="1"/>
              <a:t>redibis</a:t>
            </a:r>
            <a:r>
              <a:rPr lang="en-US" sz="4000" dirty="0"/>
              <a:t> non </a:t>
            </a:r>
            <a:r>
              <a:rPr lang="en-US" sz="4000" dirty="0" err="1"/>
              <a:t>morieris</a:t>
            </a:r>
            <a:r>
              <a:rPr lang="en-US" sz="4000" dirty="0"/>
              <a:t> in bello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29,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2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9934977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446153" cy="11672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 err="1">
                <a:solidFill>
                  <a:srgbClr val="FFFFFF"/>
                </a:solidFill>
              </a:rPr>
              <a:t>Interpretazione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finalistica</a:t>
            </a:r>
            <a:endParaRPr lang="en-US" sz="36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1756290"/>
            <a:ext cx="9724031" cy="2471683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3600" i="1" dirty="0" err="1"/>
              <a:t>Preambolo</a:t>
            </a:r>
            <a:endParaRPr lang="en-US" sz="3600" i="1" dirty="0"/>
          </a:p>
          <a:p>
            <a:pPr marL="0" indent="0" algn="just">
              <a:buNone/>
            </a:pPr>
            <a:r>
              <a:rPr lang="en-US" sz="3600" dirty="0"/>
              <a:t>Le Alte </a:t>
            </a:r>
            <a:r>
              <a:rPr lang="en-US" sz="3600" dirty="0" err="1"/>
              <a:t>Parti</a:t>
            </a:r>
            <a:r>
              <a:rPr lang="en-US" sz="3600" dirty="0"/>
              <a:t> </a:t>
            </a:r>
            <a:r>
              <a:rPr lang="en-US" sz="3600" dirty="0" err="1"/>
              <a:t>Contraenti</a:t>
            </a:r>
            <a:r>
              <a:rPr lang="en-US" sz="3600" dirty="0"/>
              <a:t>, </a:t>
            </a:r>
            <a:r>
              <a:rPr lang="en-US" sz="3600" dirty="0" err="1"/>
              <a:t>riconoscendo</a:t>
            </a:r>
            <a:r>
              <a:rPr lang="en-US" sz="3600" dirty="0"/>
              <a:t> </a:t>
            </a:r>
            <a:r>
              <a:rPr lang="en-US" sz="3600" dirty="0" err="1"/>
              <a:t>l'importanza</a:t>
            </a:r>
            <a:r>
              <a:rPr lang="en-US" sz="3600" dirty="0"/>
              <a:t> di </a:t>
            </a:r>
            <a:r>
              <a:rPr lang="en-US" sz="3600" dirty="0" err="1"/>
              <a:t>assicurare</a:t>
            </a:r>
            <a:r>
              <a:rPr lang="en-US" sz="3600" dirty="0"/>
              <a:t> un </a:t>
            </a:r>
            <a:r>
              <a:rPr lang="en-US" sz="3600" dirty="0" err="1"/>
              <a:t>rapido</a:t>
            </a:r>
            <a:r>
              <a:rPr lang="en-US" sz="3600" dirty="0"/>
              <a:t> e </a:t>
            </a:r>
            <a:r>
              <a:rPr lang="en-US" sz="3600" dirty="0" err="1"/>
              <a:t>completo</a:t>
            </a:r>
            <a:r>
              <a:rPr lang="en-US" sz="3600" dirty="0"/>
              <a:t> </a:t>
            </a:r>
            <a:r>
              <a:rPr lang="en-US" sz="3600" dirty="0" err="1"/>
              <a:t>ritiro</a:t>
            </a:r>
            <a:r>
              <a:rPr lang="en-US" sz="3600" dirty="0"/>
              <a:t> </a:t>
            </a:r>
            <a:r>
              <a:rPr lang="en-US" sz="3600" dirty="0" err="1"/>
              <a:t>delle</a:t>
            </a:r>
            <a:r>
              <a:rPr lang="en-US" sz="3600" dirty="0"/>
              <a:t> </a:t>
            </a:r>
            <a:r>
              <a:rPr lang="en-US" sz="3600" dirty="0" err="1"/>
              <a:t>forze</a:t>
            </a:r>
            <a:r>
              <a:rPr lang="en-US" sz="3600" dirty="0"/>
              <a:t> di </a:t>
            </a:r>
            <a:r>
              <a:rPr lang="en-US" sz="3600" dirty="0" err="1"/>
              <a:t>occupazione</a:t>
            </a:r>
            <a:r>
              <a:rPr lang="en-US" sz="3600" dirty="0"/>
              <a:t> dal </a:t>
            </a:r>
            <a:r>
              <a:rPr lang="en-US" sz="3600" dirty="0" err="1"/>
              <a:t>territorio</a:t>
            </a:r>
            <a:r>
              <a:rPr lang="en-US" sz="3600" dirty="0"/>
              <a:t> </a:t>
            </a:r>
            <a:r>
              <a:rPr lang="en-US" sz="3600" dirty="0" err="1"/>
              <a:t>dello</a:t>
            </a:r>
            <a:r>
              <a:rPr lang="en-US" sz="3600" dirty="0"/>
              <a:t> </a:t>
            </a:r>
            <a:r>
              <a:rPr lang="en-US" sz="3600" dirty="0" err="1"/>
              <a:t>Stato</a:t>
            </a:r>
            <a:r>
              <a:rPr lang="en-US" sz="3600" dirty="0"/>
              <a:t> Beta, </a:t>
            </a:r>
            <a:r>
              <a:rPr lang="en-US" sz="3600" dirty="0" err="1"/>
              <a:t>hanno</a:t>
            </a:r>
            <a:r>
              <a:rPr lang="en-US" sz="3600" dirty="0"/>
              <a:t> </a:t>
            </a:r>
            <a:r>
              <a:rPr lang="en-US" sz="3600" dirty="0" err="1"/>
              <a:t>concordato</a:t>
            </a:r>
            <a:r>
              <a:rPr lang="en-US" sz="3600" dirty="0"/>
              <a:t> le </a:t>
            </a:r>
            <a:r>
              <a:rPr lang="en-US" sz="3600" dirty="0" err="1"/>
              <a:t>seguenti</a:t>
            </a:r>
            <a:r>
              <a:rPr lang="en-US" sz="3600" dirty="0"/>
              <a:t> </a:t>
            </a:r>
            <a:r>
              <a:rPr lang="en-US" sz="3600" dirty="0" err="1"/>
              <a:t>disposizioni</a:t>
            </a:r>
            <a:r>
              <a:rPr lang="en-US" sz="3600" dirty="0"/>
              <a:t>: 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29,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20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  <p:sp>
        <p:nvSpPr>
          <p:cNvPr id="2" name="Segnaposto testo 37">
            <a:extLst>
              <a:ext uri="{FF2B5EF4-FFF2-40B4-BE49-F238E27FC236}">
                <a16:creationId xmlns:a16="http://schemas.microsoft.com/office/drawing/2014/main" id="{EDC10862-697F-FE98-2C49-7D2A65094AD7}"/>
              </a:ext>
            </a:extLst>
          </p:cNvPr>
          <p:cNvSpPr txBox="1">
            <a:spLocks/>
          </p:cNvSpPr>
          <p:nvPr/>
        </p:nvSpPr>
        <p:spPr>
          <a:xfrm>
            <a:off x="1371599" y="4363655"/>
            <a:ext cx="9724031" cy="1956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sz="3600" i="1" dirty="0" err="1"/>
              <a:t>Articolo</a:t>
            </a:r>
            <a:r>
              <a:rPr lang="en-US" sz="3600" i="1" dirty="0"/>
              <a:t> 1</a:t>
            </a:r>
          </a:p>
          <a:p>
            <a:pPr marL="0" indent="0" algn="just">
              <a:buNone/>
            </a:pPr>
            <a:r>
              <a:rPr lang="en-US" sz="3600" dirty="0"/>
              <a:t>Lo </a:t>
            </a:r>
            <a:r>
              <a:rPr lang="en-US" sz="3600" dirty="0" err="1"/>
              <a:t>Stato</a:t>
            </a:r>
            <a:r>
              <a:rPr lang="en-US" sz="3600" dirty="0"/>
              <a:t> Alfa </a:t>
            </a:r>
            <a:r>
              <a:rPr lang="en-US" sz="3600" dirty="0" err="1"/>
              <a:t>ritirerà</a:t>
            </a:r>
            <a:r>
              <a:rPr lang="en-US" sz="3600" dirty="0"/>
              <a:t> le </a:t>
            </a:r>
            <a:r>
              <a:rPr lang="en-US" sz="3600" dirty="0" err="1"/>
              <a:t>proprie</a:t>
            </a:r>
            <a:r>
              <a:rPr lang="en-US" sz="3600" dirty="0"/>
              <a:t> </a:t>
            </a:r>
            <a:r>
              <a:rPr lang="en-US" sz="3600" dirty="0" err="1"/>
              <a:t>forze</a:t>
            </a:r>
            <a:r>
              <a:rPr lang="en-US" sz="3600" dirty="0"/>
              <a:t> </a:t>
            </a:r>
            <a:r>
              <a:rPr lang="en-US" sz="3600" dirty="0" err="1"/>
              <a:t>armate</a:t>
            </a:r>
            <a:r>
              <a:rPr lang="en-US" sz="3600" dirty="0"/>
              <a:t> da </a:t>
            </a:r>
            <a:r>
              <a:rPr lang="en-US" sz="3600" dirty="0" err="1"/>
              <a:t>territori</a:t>
            </a:r>
            <a:r>
              <a:rPr lang="en-US" sz="3600" dirty="0"/>
              <a:t> </a:t>
            </a:r>
            <a:r>
              <a:rPr lang="en-US" sz="3600" dirty="0" err="1"/>
              <a:t>dello</a:t>
            </a:r>
            <a:r>
              <a:rPr lang="en-US" sz="3600" dirty="0"/>
              <a:t> </a:t>
            </a:r>
            <a:r>
              <a:rPr lang="en-US" sz="3600" dirty="0" err="1"/>
              <a:t>Stato</a:t>
            </a:r>
            <a:r>
              <a:rPr lang="en-US" sz="3600" dirty="0"/>
              <a:t> Beta </a:t>
            </a:r>
            <a:r>
              <a:rPr lang="en-US" sz="3600" dirty="0" err="1"/>
              <a:t>occupati</a:t>
            </a:r>
            <a:r>
              <a:rPr lang="en-US" sz="3600" dirty="0"/>
              <a:t> </a:t>
            </a:r>
            <a:r>
              <a:rPr lang="en-US" sz="3600" dirty="0" err="1"/>
              <a:t>nel</a:t>
            </a:r>
            <a:r>
              <a:rPr lang="en-US" sz="3600" dirty="0"/>
              <a:t> </a:t>
            </a:r>
            <a:r>
              <a:rPr lang="en-US" sz="3600" dirty="0" err="1"/>
              <a:t>conflitto</a:t>
            </a:r>
            <a:r>
              <a:rPr lang="en-US" sz="3600" dirty="0"/>
              <a:t> del 2022.</a:t>
            </a:r>
          </a:p>
        </p:txBody>
      </p:sp>
    </p:spTree>
    <p:extLst>
      <p:ext uri="{BB962C8B-B14F-4D97-AF65-F5344CB8AC3E}">
        <p14:creationId xmlns:p14="http://schemas.microsoft.com/office/powerpoint/2010/main" val="1288211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446153" cy="11672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Ambiguità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testuale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/ 1</a:t>
            </a: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Ibis, </a:t>
            </a:r>
            <a:r>
              <a:rPr lang="en-US" sz="4000" dirty="0" err="1"/>
              <a:t>redibis</a:t>
            </a:r>
            <a:r>
              <a:rPr lang="en-US" sz="4000" dirty="0"/>
              <a:t>, non </a:t>
            </a:r>
            <a:r>
              <a:rPr lang="en-US" sz="4000" dirty="0" err="1"/>
              <a:t>morieris</a:t>
            </a:r>
            <a:r>
              <a:rPr lang="en-US" sz="4000" dirty="0"/>
              <a:t> in bello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29,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296512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446153" cy="11672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Ambiguità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testuale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/ 1</a:t>
            </a: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Ibis, </a:t>
            </a:r>
            <a:r>
              <a:rPr lang="en-US" sz="4000" dirty="0" err="1"/>
              <a:t>redibis</a:t>
            </a:r>
            <a:r>
              <a:rPr lang="en-US" sz="4000" dirty="0"/>
              <a:t> non, </a:t>
            </a:r>
            <a:r>
              <a:rPr lang="en-US" sz="4000" dirty="0" err="1"/>
              <a:t>morieris</a:t>
            </a:r>
            <a:r>
              <a:rPr lang="en-US" sz="4000" dirty="0"/>
              <a:t> in bello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29,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4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22084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446153" cy="11672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Ambiguità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testuale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/ 2</a:t>
            </a: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Lo </a:t>
            </a:r>
            <a:r>
              <a:rPr lang="en-US" sz="4000" dirty="0" err="1"/>
              <a:t>Stato</a:t>
            </a:r>
            <a:r>
              <a:rPr lang="en-US" sz="4000" dirty="0"/>
              <a:t> Alfa </a:t>
            </a:r>
            <a:r>
              <a:rPr lang="en-US" sz="4000" dirty="0" err="1"/>
              <a:t>ritirerà</a:t>
            </a:r>
            <a:r>
              <a:rPr lang="en-US" sz="4000" dirty="0"/>
              <a:t> le </a:t>
            </a:r>
            <a:r>
              <a:rPr lang="en-US" sz="4000" dirty="0" err="1"/>
              <a:t>proprie</a:t>
            </a:r>
            <a:r>
              <a:rPr lang="en-US" sz="4000" dirty="0"/>
              <a:t> </a:t>
            </a:r>
            <a:r>
              <a:rPr lang="en-US" sz="4000" dirty="0" err="1"/>
              <a:t>forze</a:t>
            </a:r>
            <a:r>
              <a:rPr lang="en-US" sz="4000" dirty="0"/>
              <a:t> </a:t>
            </a:r>
            <a:r>
              <a:rPr lang="en-US" sz="4000" dirty="0" err="1"/>
              <a:t>armate</a:t>
            </a:r>
            <a:r>
              <a:rPr lang="en-US" sz="4000" dirty="0"/>
              <a:t> da </a:t>
            </a:r>
            <a:r>
              <a:rPr lang="en-US" sz="4000" dirty="0" err="1"/>
              <a:t>territori</a:t>
            </a:r>
            <a:r>
              <a:rPr lang="en-US" sz="4000" dirty="0"/>
              <a:t> </a:t>
            </a:r>
            <a:r>
              <a:rPr lang="en-US" sz="4000" dirty="0" err="1"/>
              <a:t>dello</a:t>
            </a:r>
            <a:r>
              <a:rPr lang="en-US" sz="4000" dirty="0"/>
              <a:t> </a:t>
            </a:r>
            <a:r>
              <a:rPr lang="en-US" sz="4000" dirty="0" err="1"/>
              <a:t>Stato</a:t>
            </a:r>
            <a:r>
              <a:rPr lang="en-US" sz="4000" dirty="0"/>
              <a:t> Beta </a:t>
            </a:r>
            <a:r>
              <a:rPr lang="en-US" sz="4000" dirty="0" err="1"/>
              <a:t>occupati</a:t>
            </a:r>
            <a:r>
              <a:rPr lang="en-US" sz="4000" dirty="0"/>
              <a:t> </a:t>
            </a:r>
            <a:r>
              <a:rPr lang="en-US" sz="4000" dirty="0" err="1"/>
              <a:t>nel</a:t>
            </a:r>
            <a:r>
              <a:rPr lang="en-US" sz="4000" dirty="0"/>
              <a:t> </a:t>
            </a:r>
            <a:r>
              <a:rPr lang="en-US" sz="4000" dirty="0" err="1"/>
              <a:t>conflitto</a:t>
            </a:r>
            <a:r>
              <a:rPr lang="en-US" sz="4000" dirty="0"/>
              <a:t> del 2022.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29,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4180952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446153" cy="11672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Ambiguità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testuale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/ 3</a:t>
            </a: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Lo </a:t>
            </a:r>
            <a:r>
              <a:rPr lang="en-US" sz="4000" dirty="0" err="1"/>
              <a:t>Stato</a:t>
            </a:r>
            <a:r>
              <a:rPr lang="en-US" sz="4000" dirty="0"/>
              <a:t> Alfa </a:t>
            </a:r>
            <a:r>
              <a:rPr lang="en-US" sz="4000" dirty="0" err="1"/>
              <a:t>si</a:t>
            </a:r>
            <a:r>
              <a:rPr lang="en-US" sz="4000" dirty="0"/>
              <a:t> </a:t>
            </a:r>
            <a:r>
              <a:rPr lang="en-US" sz="4000" dirty="0" err="1"/>
              <a:t>impegna</a:t>
            </a:r>
            <a:r>
              <a:rPr lang="en-US" sz="4000" dirty="0"/>
              <a:t> a </a:t>
            </a:r>
            <a:r>
              <a:rPr lang="en-US" sz="4000" dirty="0" err="1"/>
              <a:t>corrispondere</a:t>
            </a:r>
            <a:r>
              <a:rPr lang="en-US" sz="4000" dirty="0"/>
              <a:t> </a:t>
            </a:r>
            <a:r>
              <a:rPr lang="en-US" sz="4000" dirty="0" err="1"/>
              <a:t>allo</a:t>
            </a:r>
            <a:r>
              <a:rPr lang="en-US" sz="4000" dirty="0"/>
              <a:t> </a:t>
            </a:r>
            <a:r>
              <a:rPr lang="en-US" sz="4000" dirty="0" err="1"/>
              <a:t>Stato</a:t>
            </a:r>
            <a:r>
              <a:rPr lang="en-US" sz="4000" dirty="0"/>
              <a:t> Beta un </a:t>
            </a:r>
            <a:r>
              <a:rPr lang="en-US" sz="4000" dirty="0" err="1"/>
              <a:t>indennizzo</a:t>
            </a:r>
            <a:r>
              <a:rPr lang="en-US" sz="4000" dirty="0"/>
              <a:t> di 10 </a:t>
            </a:r>
            <a:r>
              <a:rPr lang="en-US" sz="4000" dirty="0" err="1"/>
              <a:t>milioni</a:t>
            </a:r>
            <a:r>
              <a:rPr lang="en-US" sz="4000" dirty="0"/>
              <a:t> di </a:t>
            </a:r>
            <a:r>
              <a:rPr lang="en-US" sz="4000" dirty="0" err="1"/>
              <a:t>dollari</a:t>
            </a:r>
            <a:r>
              <a:rPr lang="en-US" sz="4000" dirty="0"/>
              <a:t>.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29,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3916238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446153" cy="11672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Convenzione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di Vienna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sul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diritto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dei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trattati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(1969)</a:t>
            </a:r>
            <a:b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Articolo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31,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paragrafo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1</a:t>
            </a: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just">
              <a:buNone/>
            </a:pPr>
            <a:r>
              <a:rPr lang="en-US" sz="3600" dirty="0"/>
              <a:t>Un </a:t>
            </a:r>
            <a:r>
              <a:rPr lang="en-US" sz="3600" dirty="0" err="1"/>
              <a:t>trattato</a:t>
            </a:r>
            <a:r>
              <a:rPr lang="en-US" sz="3600" dirty="0"/>
              <a:t> </a:t>
            </a:r>
            <a:r>
              <a:rPr lang="en-US" sz="3600" dirty="0" err="1"/>
              <a:t>deve</a:t>
            </a:r>
            <a:r>
              <a:rPr lang="en-US" sz="3600" dirty="0"/>
              <a:t> </a:t>
            </a:r>
            <a:r>
              <a:rPr lang="en-US" sz="3600" dirty="0" err="1"/>
              <a:t>essere</a:t>
            </a:r>
            <a:r>
              <a:rPr lang="en-US" sz="3600" dirty="0"/>
              <a:t> </a:t>
            </a:r>
            <a:r>
              <a:rPr lang="en-US" sz="3600" dirty="0" err="1"/>
              <a:t>interpretato</a:t>
            </a:r>
            <a:r>
              <a:rPr lang="en-US" sz="3600" dirty="0"/>
              <a:t> in </a:t>
            </a:r>
            <a:r>
              <a:rPr lang="en-US" sz="3600" dirty="0" err="1"/>
              <a:t>buona</a:t>
            </a:r>
            <a:r>
              <a:rPr lang="en-US" sz="3600" dirty="0"/>
              <a:t> </a:t>
            </a:r>
            <a:r>
              <a:rPr lang="en-US" sz="3600" dirty="0" err="1"/>
              <a:t>fede</a:t>
            </a:r>
            <a:r>
              <a:rPr lang="en-US" sz="3600" dirty="0"/>
              <a:t> in base al senso </a:t>
            </a:r>
            <a:r>
              <a:rPr lang="en-US" sz="3600" dirty="0" err="1"/>
              <a:t>comune</a:t>
            </a:r>
            <a:r>
              <a:rPr lang="en-US" sz="3600" dirty="0"/>
              <a:t> da </a:t>
            </a:r>
            <a:r>
              <a:rPr lang="en-US" sz="3600" dirty="0" err="1"/>
              <a:t>attribuire</a:t>
            </a:r>
            <a:r>
              <a:rPr lang="en-US" sz="3600" dirty="0"/>
              <a:t> ai termini del </a:t>
            </a:r>
            <a:r>
              <a:rPr lang="en-US" sz="3600" dirty="0" err="1"/>
              <a:t>trattato</a:t>
            </a:r>
            <a:r>
              <a:rPr lang="en-US" sz="3600" dirty="0"/>
              <a:t> </a:t>
            </a:r>
            <a:r>
              <a:rPr lang="en-US" sz="3600" dirty="0" err="1"/>
              <a:t>nel</a:t>
            </a:r>
            <a:r>
              <a:rPr lang="en-US" sz="3600" dirty="0"/>
              <a:t> </a:t>
            </a:r>
            <a:r>
              <a:rPr lang="en-US" sz="3600" dirty="0" err="1"/>
              <a:t>loro</a:t>
            </a:r>
            <a:r>
              <a:rPr lang="en-US" sz="3600" dirty="0"/>
              <a:t> </a:t>
            </a:r>
            <a:r>
              <a:rPr lang="en-US" sz="3600" dirty="0" err="1"/>
              <a:t>contesto</a:t>
            </a:r>
            <a:r>
              <a:rPr lang="en-US" sz="3600" dirty="0"/>
              <a:t> ed </a:t>
            </a:r>
            <a:r>
              <a:rPr lang="en-US" sz="3600" dirty="0" err="1"/>
              <a:t>alla</a:t>
            </a:r>
            <a:r>
              <a:rPr lang="en-US" sz="3600" dirty="0"/>
              <a:t> luce del </a:t>
            </a:r>
            <a:r>
              <a:rPr lang="en-US" sz="3600" dirty="0" err="1"/>
              <a:t>suo</a:t>
            </a:r>
            <a:r>
              <a:rPr lang="en-US" sz="3600" dirty="0"/>
              <a:t> </a:t>
            </a:r>
            <a:r>
              <a:rPr lang="en-US" sz="3600" dirty="0" err="1"/>
              <a:t>oggetto</a:t>
            </a:r>
            <a:r>
              <a:rPr lang="en-US" sz="3600" dirty="0"/>
              <a:t> e del </a:t>
            </a:r>
            <a:r>
              <a:rPr lang="en-US" sz="3600" dirty="0" err="1"/>
              <a:t>suo</a:t>
            </a:r>
            <a:r>
              <a:rPr lang="en-US" sz="3600" dirty="0"/>
              <a:t> </a:t>
            </a:r>
            <a:r>
              <a:rPr lang="en-US" sz="3600" dirty="0" err="1"/>
              <a:t>scopo</a:t>
            </a:r>
            <a:r>
              <a:rPr lang="en-US" sz="3600" dirty="0"/>
              <a:t>.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29,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1939811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921" y="211763"/>
            <a:ext cx="10446153" cy="116721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Criterio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letterale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«</a:t>
            </a:r>
            <a:r>
              <a:rPr lang="en-US" sz="4000" i="1" dirty="0"/>
              <a:t>in base al senso </a:t>
            </a:r>
            <a:r>
              <a:rPr lang="en-US" sz="4000" i="1" dirty="0" err="1"/>
              <a:t>comune</a:t>
            </a:r>
            <a:r>
              <a:rPr lang="en-US" sz="4000" i="1" dirty="0"/>
              <a:t> da </a:t>
            </a:r>
            <a:r>
              <a:rPr lang="en-US" sz="4000" i="1" dirty="0" err="1"/>
              <a:t>attribuire</a:t>
            </a:r>
            <a:r>
              <a:rPr lang="en-US" sz="4000" i="1" dirty="0"/>
              <a:t> ai termini del </a:t>
            </a:r>
            <a:r>
              <a:rPr lang="en-US" sz="4000" i="1" dirty="0" err="1"/>
              <a:t>trattato</a:t>
            </a:r>
            <a:r>
              <a:rPr lang="en-US" sz="4000" dirty="0"/>
              <a:t>»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29,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1271912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446153" cy="11672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Convenzione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ONU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sul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diritto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del mare (1982)</a:t>
            </a:r>
            <a:b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Articolo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121 – </a:t>
            </a:r>
            <a:r>
              <a:rPr lang="en-US" sz="36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Regime </a:t>
            </a:r>
            <a:r>
              <a:rPr lang="en-US" sz="3600" i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delle</a:t>
            </a:r>
            <a:r>
              <a:rPr lang="en-US" sz="36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i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isole</a:t>
            </a:r>
            <a:endParaRPr lang="en-US" sz="36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1756290"/>
            <a:ext cx="9724031" cy="4245265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742950" indent="-742950" algn="just">
              <a:buAutoNum type="arabicPeriod"/>
            </a:pPr>
            <a:r>
              <a:rPr lang="en-US" sz="3600" dirty="0" err="1"/>
              <a:t>Un’isola</a:t>
            </a:r>
            <a:r>
              <a:rPr lang="en-US" sz="3600" dirty="0"/>
              <a:t> </a:t>
            </a:r>
            <a:r>
              <a:rPr lang="en-US" sz="3600" dirty="0" err="1"/>
              <a:t>è</a:t>
            </a:r>
            <a:r>
              <a:rPr lang="en-US" sz="3600" dirty="0"/>
              <a:t> </a:t>
            </a:r>
            <a:r>
              <a:rPr lang="en-US" sz="3600" dirty="0" err="1"/>
              <a:t>una</a:t>
            </a:r>
            <a:r>
              <a:rPr lang="en-US" sz="3600" dirty="0"/>
              <a:t> </a:t>
            </a:r>
            <a:r>
              <a:rPr lang="en-US" sz="3600" dirty="0" err="1"/>
              <a:t>distesa</a:t>
            </a:r>
            <a:r>
              <a:rPr lang="en-US" sz="3600" dirty="0"/>
              <a:t> </a:t>
            </a:r>
            <a:r>
              <a:rPr lang="en-US" sz="3600" dirty="0" err="1"/>
              <a:t>naturale</a:t>
            </a:r>
            <a:r>
              <a:rPr lang="en-US" sz="3600" dirty="0"/>
              <a:t> di terra </a:t>
            </a:r>
            <a:r>
              <a:rPr lang="en-US" sz="3600" dirty="0" err="1"/>
              <a:t>circondata</a:t>
            </a:r>
            <a:r>
              <a:rPr lang="en-US" sz="3600" dirty="0"/>
              <a:t> </a:t>
            </a:r>
            <a:r>
              <a:rPr lang="en-US" sz="3600" dirty="0" err="1"/>
              <a:t>dalle</a:t>
            </a:r>
            <a:r>
              <a:rPr lang="en-US" sz="3600" dirty="0"/>
              <a:t> </a:t>
            </a:r>
            <a:r>
              <a:rPr lang="en-US" sz="3600" dirty="0" err="1"/>
              <a:t>acque</a:t>
            </a:r>
            <a:r>
              <a:rPr lang="en-US" sz="3600" dirty="0"/>
              <a:t>, </a:t>
            </a:r>
            <a:r>
              <a:rPr lang="en-US" sz="3600" dirty="0" err="1"/>
              <a:t>che</a:t>
            </a:r>
            <a:r>
              <a:rPr lang="en-US" sz="3600" dirty="0"/>
              <a:t> </a:t>
            </a:r>
            <a:r>
              <a:rPr lang="en-US" sz="3600" dirty="0" err="1"/>
              <a:t>rimane</a:t>
            </a:r>
            <a:r>
              <a:rPr lang="en-US" sz="3600" dirty="0"/>
              <a:t> al di sopra del </a:t>
            </a:r>
            <a:r>
              <a:rPr lang="en-US" sz="3600" dirty="0" err="1"/>
              <a:t>livello</a:t>
            </a:r>
            <a:r>
              <a:rPr lang="en-US" sz="3600" dirty="0"/>
              <a:t> del mare ad </a:t>
            </a:r>
            <a:r>
              <a:rPr lang="en-US" sz="3600" dirty="0" err="1"/>
              <a:t>alta</a:t>
            </a:r>
            <a:r>
              <a:rPr lang="en-US" sz="3600" dirty="0"/>
              <a:t> </a:t>
            </a:r>
            <a:r>
              <a:rPr lang="en-US" sz="3600" dirty="0" err="1"/>
              <a:t>marea</a:t>
            </a:r>
            <a:r>
              <a:rPr lang="en-US" sz="3600" dirty="0"/>
              <a:t>.</a:t>
            </a:r>
          </a:p>
          <a:p>
            <a:pPr marL="742950" indent="-742950" algn="just">
              <a:buAutoNum type="arabicPeriod"/>
            </a:pPr>
            <a:r>
              <a:rPr lang="en-US" sz="3600" dirty="0"/>
              <a:t>[…]</a:t>
            </a:r>
          </a:p>
          <a:p>
            <a:pPr marL="742950" indent="-742950" algn="just">
              <a:buAutoNum type="arabicPeriod"/>
            </a:pPr>
            <a:r>
              <a:rPr lang="en-US" sz="3600" dirty="0" err="1"/>
              <a:t>Gli</a:t>
            </a:r>
            <a:r>
              <a:rPr lang="en-US" sz="3600" dirty="0"/>
              <a:t> </a:t>
            </a:r>
            <a:r>
              <a:rPr lang="en-US" sz="3600" b="1" dirty="0" err="1"/>
              <a:t>scogli</a:t>
            </a:r>
            <a:r>
              <a:rPr lang="en-US" sz="3600" dirty="0"/>
              <a:t> [</a:t>
            </a:r>
            <a:r>
              <a:rPr lang="en-US" sz="3600" i="1" dirty="0"/>
              <a:t>rocks</a:t>
            </a:r>
            <a:r>
              <a:rPr lang="en-US" sz="3600" dirty="0"/>
              <a:t>] </a:t>
            </a:r>
            <a:r>
              <a:rPr lang="en-US" sz="3600" dirty="0" err="1"/>
              <a:t>che</a:t>
            </a:r>
            <a:r>
              <a:rPr lang="en-US" sz="3600" dirty="0"/>
              <a:t> </a:t>
            </a:r>
            <a:r>
              <a:rPr lang="en-US" sz="3600" b="1" dirty="0"/>
              <a:t>non </a:t>
            </a:r>
            <a:r>
              <a:rPr lang="en-US" sz="3600" b="1" dirty="0" err="1"/>
              <a:t>si</a:t>
            </a:r>
            <a:r>
              <a:rPr lang="en-US" sz="3600" b="1" dirty="0"/>
              <a:t> </a:t>
            </a:r>
            <a:r>
              <a:rPr lang="en-US" sz="3600" b="1" dirty="0" err="1"/>
              <a:t>prestano</a:t>
            </a:r>
            <a:r>
              <a:rPr lang="en-US" sz="3600" b="1" dirty="0"/>
              <a:t> </a:t>
            </a:r>
            <a:r>
              <a:rPr lang="en-US" sz="3600" b="1" dirty="0" err="1"/>
              <a:t>all’insediamento</a:t>
            </a:r>
            <a:r>
              <a:rPr lang="en-US" sz="3600" b="1" dirty="0"/>
              <a:t> </a:t>
            </a:r>
            <a:r>
              <a:rPr lang="en-US" sz="3600" b="1" dirty="0" err="1"/>
              <a:t>umano</a:t>
            </a:r>
            <a:r>
              <a:rPr lang="en-US" sz="3600" b="1" dirty="0"/>
              <a:t> né </a:t>
            </a:r>
            <a:r>
              <a:rPr lang="en-US" sz="3600" b="1" dirty="0" err="1"/>
              <a:t>hanno</a:t>
            </a:r>
            <a:r>
              <a:rPr lang="en-US" sz="3600" b="1" dirty="0"/>
              <a:t> </a:t>
            </a:r>
            <a:r>
              <a:rPr lang="en-US" sz="3600" b="1" dirty="0" err="1"/>
              <a:t>una</a:t>
            </a:r>
            <a:r>
              <a:rPr lang="en-US" sz="3600" b="1" dirty="0"/>
              <a:t> vita </a:t>
            </a:r>
            <a:r>
              <a:rPr lang="en-US" sz="3600" b="1" dirty="0" err="1"/>
              <a:t>economica</a:t>
            </a:r>
            <a:r>
              <a:rPr lang="en-US" sz="3600" b="1" dirty="0"/>
              <a:t> </a:t>
            </a:r>
            <a:r>
              <a:rPr lang="en-US" sz="3600" b="1" dirty="0" err="1"/>
              <a:t>autonoma</a:t>
            </a:r>
            <a:r>
              <a:rPr lang="en-US" sz="3600" dirty="0"/>
              <a:t> non </a:t>
            </a:r>
            <a:r>
              <a:rPr lang="en-US" sz="3600" dirty="0" err="1"/>
              <a:t>possono</a:t>
            </a:r>
            <a:r>
              <a:rPr lang="en-US" sz="3600" dirty="0"/>
              <a:t> </a:t>
            </a:r>
            <a:r>
              <a:rPr lang="en-US" sz="3600" dirty="0" err="1"/>
              <a:t>possedere</a:t>
            </a:r>
            <a:r>
              <a:rPr lang="en-US" sz="3600" dirty="0"/>
              <a:t> né la zona </a:t>
            </a:r>
            <a:r>
              <a:rPr lang="en-US" sz="3600" dirty="0" err="1"/>
              <a:t>economica</a:t>
            </a:r>
            <a:r>
              <a:rPr lang="en-US" sz="3600" dirty="0"/>
              <a:t> </a:t>
            </a:r>
            <a:r>
              <a:rPr lang="en-US" sz="3600" dirty="0" err="1"/>
              <a:t>esclusiva</a:t>
            </a:r>
            <a:r>
              <a:rPr lang="en-US" sz="3600" dirty="0"/>
              <a:t> né la </a:t>
            </a:r>
            <a:r>
              <a:rPr lang="en-US" sz="3600" dirty="0" err="1"/>
              <a:t>piattaforma</a:t>
            </a:r>
            <a:r>
              <a:rPr lang="en-US" sz="3600" dirty="0"/>
              <a:t> </a:t>
            </a:r>
            <a:r>
              <a:rPr lang="en-US" sz="3600" dirty="0" err="1"/>
              <a:t>continentale</a:t>
            </a:r>
            <a:r>
              <a:rPr lang="en-US" sz="3600" dirty="0"/>
              <a:t>.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29,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17054234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3146</TotalTime>
  <Words>913</Words>
  <Application>Microsoft Macintosh PowerPoint</Application>
  <PresentationFormat>Widescreen</PresentationFormat>
  <Paragraphs>143</Paragraphs>
  <Slides>20</Slides>
  <Notes>19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Luiss Sans</vt:lpstr>
      <vt:lpstr>Luiss type</vt:lpstr>
      <vt:lpstr>Tema di Office</vt:lpstr>
      <vt:lpstr>INTERPRETAZIONE DEI TRATTATI SUI DIRITTI UMANI</vt:lpstr>
      <vt:lpstr>Ambiguità testuale / 1</vt:lpstr>
      <vt:lpstr>Ambiguità testuale / 1</vt:lpstr>
      <vt:lpstr>Ambiguità testuale / 1</vt:lpstr>
      <vt:lpstr>Ambiguità testuale / 2</vt:lpstr>
      <vt:lpstr>Ambiguità testuale / 3</vt:lpstr>
      <vt:lpstr>Convenzione di Vienna sul diritto dei trattati (1969) Articolo 31, paragrafo 1</vt:lpstr>
      <vt:lpstr>Criterio letterale</vt:lpstr>
      <vt:lpstr>Convenzione ONU sul diritto del mare (1982) Articolo 121 – Regime delle isole</vt:lpstr>
      <vt:lpstr>Isola o scoglio? / 1</vt:lpstr>
      <vt:lpstr>Isola o scoglio? / 2</vt:lpstr>
      <vt:lpstr>Isola o scoglio? / 3</vt:lpstr>
      <vt:lpstr>Isola o scoglio? / 4</vt:lpstr>
      <vt:lpstr>South China Sea Arbitration (Filippine c. Cina) Lodo del 16 luglio 2016</vt:lpstr>
      <vt:lpstr>Criterio sistematico</vt:lpstr>
      <vt:lpstr>Interpretazione contestuale</vt:lpstr>
      <vt:lpstr>Interpretazione contestuale</vt:lpstr>
      <vt:lpstr>Criterio teleologico</vt:lpstr>
      <vt:lpstr>Interpretazione finalistica</vt:lpstr>
      <vt:lpstr>Interpretazione finalistica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State in International Law</dc:title>
  <dc:creator>Pierfrancesco Rossi</dc:creator>
  <cp:lastModifiedBy>Pierfrancesco Rossi</cp:lastModifiedBy>
  <cp:revision>95</cp:revision>
  <dcterms:created xsi:type="dcterms:W3CDTF">2023-02-07T10:10:48Z</dcterms:created>
  <dcterms:modified xsi:type="dcterms:W3CDTF">2023-03-29T13:23:50Z</dcterms:modified>
</cp:coreProperties>
</file>