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6" r:id="rId2"/>
    <p:sldId id="260" r:id="rId3"/>
    <p:sldId id="261" r:id="rId4"/>
    <p:sldId id="257" r:id="rId5"/>
    <p:sldId id="258" r:id="rId6"/>
    <p:sldId id="259" r:id="rId7"/>
    <p:sldId id="262" r:id="rId8"/>
    <p:sldId id="263" r:id="rId9"/>
    <p:sldId id="264" r:id="rId10"/>
    <p:sldId id="265" r:id="rId11"/>
    <p:sldId id="266" r:id="rId12"/>
    <p:sldId id="267" r:id="rId13"/>
    <p:sldId id="270" r:id="rId14"/>
    <p:sldId id="271" r:id="rId15"/>
    <p:sldId id="268" r:id="rId16"/>
    <p:sldId id="272" r:id="rId17"/>
    <p:sldId id="273" r:id="rId18"/>
    <p:sldId id="276" r:id="rId19"/>
    <p:sldId id="278" r:id="rId20"/>
    <p:sldId id="275" r:id="rId21"/>
    <p:sldId id="269" r:id="rId22"/>
    <p:sldId id="274" r:id="rId2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31"/>
    <p:restoredTop sz="94695"/>
  </p:normalViewPr>
  <p:slideViewPr>
    <p:cSldViewPr snapToGrid="0">
      <p:cViewPr varScale="1">
        <p:scale>
          <a:sx n="101" d="100"/>
          <a:sy n="101" d="100"/>
        </p:scale>
        <p:origin x="115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A9F3A6-877E-4EAE-90BC-C69650A82709}"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A2331DEE-5948-4E8A-ADC4-C0916C4D92A2}">
      <dgm:prSet/>
      <dgm:spPr/>
      <dgm:t>
        <a:bodyPr/>
        <a:lstStyle/>
        <a:p>
          <a:pPr algn="just">
            <a:lnSpc>
              <a:spcPct val="100000"/>
            </a:lnSpc>
          </a:pPr>
          <a:r>
            <a:rPr lang="it-IT" dirty="0">
              <a:latin typeface="Times New Roman" panose="02020603050405020304" pitchFamily="18" charset="0"/>
              <a:cs typeface="Times New Roman" panose="02020603050405020304" pitchFamily="18" charset="0"/>
            </a:rPr>
            <a:t>Tuttavia, il ruolo ricoperto dalle istituzioni e dai funzionari dell’Ue nella gestione della protezione dei fondi dell’Unione rimane ancora oggi un terreno poco sondato</a:t>
          </a:r>
          <a:endParaRPr lang="en-US" dirty="0">
            <a:latin typeface="Times New Roman" panose="02020603050405020304" pitchFamily="18" charset="0"/>
            <a:cs typeface="Times New Roman" panose="02020603050405020304" pitchFamily="18" charset="0"/>
          </a:endParaRPr>
        </a:p>
      </dgm:t>
    </dgm:pt>
    <dgm:pt modelId="{95317C22-12C8-476E-B083-40F827FD8118}" type="parTrans" cxnId="{3C308C7D-DC42-4EF6-908B-58A5DB91B94D}">
      <dgm:prSet/>
      <dgm:spPr/>
      <dgm:t>
        <a:bodyPr/>
        <a:lstStyle/>
        <a:p>
          <a:endParaRPr lang="en-US"/>
        </a:p>
      </dgm:t>
    </dgm:pt>
    <dgm:pt modelId="{F56728DA-0EBC-4851-8275-960EF2D1C69A}" type="sibTrans" cxnId="{3C308C7D-DC42-4EF6-908B-58A5DB91B94D}">
      <dgm:prSet/>
      <dgm:spPr/>
      <dgm:t>
        <a:bodyPr/>
        <a:lstStyle/>
        <a:p>
          <a:endParaRPr lang="en-US"/>
        </a:p>
      </dgm:t>
    </dgm:pt>
    <dgm:pt modelId="{A2F1927D-7E14-403F-A1B4-F7F6C80F8A1A}">
      <dgm:prSet/>
      <dgm:spPr/>
      <dgm:t>
        <a:bodyPr/>
        <a:lstStyle/>
        <a:p>
          <a:pPr algn="just">
            <a:lnSpc>
              <a:spcPct val="100000"/>
            </a:lnSpc>
          </a:pPr>
          <a:r>
            <a:rPr lang="it-IT" dirty="0">
              <a:latin typeface="Times New Roman" panose="02020603050405020304" pitchFamily="18" charset="0"/>
              <a:cs typeface="Times New Roman" panose="02020603050405020304" pitchFamily="18" charset="0"/>
            </a:rPr>
            <a:t>Per questa ragione, il presente intervento si concentrerà su tale specifica questione, tentando di indagare i meccanismi di valutazione dell’efficacia della gestione delle finanze sovranazionali da parte delle istituzioni europee</a:t>
          </a:r>
          <a:endParaRPr lang="en-US" dirty="0">
            <a:latin typeface="Times New Roman" panose="02020603050405020304" pitchFamily="18" charset="0"/>
            <a:cs typeface="Times New Roman" panose="02020603050405020304" pitchFamily="18" charset="0"/>
          </a:endParaRPr>
        </a:p>
      </dgm:t>
    </dgm:pt>
    <dgm:pt modelId="{31311F70-EF75-4B9C-9667-0D00056AE00D}" type="parTrans" cxnId="{062B1ABD-6ECB-4ADB-B391-57AB0F081881}">
      <dgm:prSet/>
      <dgm:spPr/>
      <dgm:t>
        <a:bodyPr/>
        <a:lstStyle/>
        <a:p>
          <a:endParaRPr lang="en-US"/>
        </a:p>
      </dgm:t>
    </dgm:pt>
    <dgm:pt modelId="{049F3903-69C4-4B6B-A3FC-407273C9050D}" type="sibTrans" cxnId="{062B1ABD-6ECB-4ADB-B391-57AB0F081881}">
      <dgm:prSet/>
      <dgm:spPr/>
      <dgm:t>
        <a:bodyPr/>
        <a:lstStyle/>
        <a:p>
          <a:endParaRPr lang="en-US"/>
        </a:p>
      </dgm:t>
    </dgm:pt>
    <dgm:pt modelId="{F6487A76-4430-4404-969C-9FCE199EBD56}">
      <dgm:prSet/>
      <dgm:spPr/>
      <dgm:t>
        <a:bodyPr/>
        <a:lstStyle/>
        <a:p>
          <a:pPr algn="just">
            <a:lnSpc>
              <a:spcPct val="100000"/>
            </a:lnSpc>
          </a:pPr>
          <a:r>
            <a:rPr lang="it-IT" dirty="0">
              <a:latin typeface="Times New Roman" panose="02020603050405020304" pitchFamily="18" charset="0"/>
              <a:cs typeface="Times New Roman" panose="02020603050405020304" pitchFamily="18" charset="0"/>
            </a:rPr>
            <a:t>Particolare attenzione sarà quindi rivolta alla decisione del Tribunale dell’Unione T-386/19, </a:t>
          </a:r>
          <a:r>
            <a:rPr lang="it-IT" i="1" dirty="0">
              <a:latin typeface="Times New Roman" panose="02020603050405020304" pitchFamily="18" charset="0"/>
              <a:cs typeface="Times New Roman" panose="02020603050405020304" pitchFamily="18" charset="0"/>
            </a:rPr>
            <a:t>CQ c. Corte dei conti</a:t>
          </a:r>
          <a:r>
            <a:rPr lang="it-IT" dirty="0">
              <a:latin typeface="Times New Roman" panose="02020603050405020304" pitchFamily="18" charset="0"/>
              <a:cs typeface="Times New Roman" panose="02020603050405020304" pitchFamily="18" charset="0"/>
            </a:rPr>
            <a:t>, prima occasione in cui il giudice sovranazionale si è pronunciato sulla violazione degli interessi finanziari dell’Ue derivante da comportamenti illeciti di membri delle istituzioni</a:t>
          </a:r>
          <a:endParaRPr lang="en-US" dirty="0">
            <a:latin typeface="Times New Roman" panose="02020603050405020304" pitchFamily="18" charset="0"/>
            <a:cs typeface="Times New Roman" panose="02020603050405020304" pitchFamily="18" charset="0"/>
          </a:endParaRPr>
        </a:p>
      </dgm:t>
    </dgm:pt>
    <dgm:pt modelId="{CFC07397-F6FE-4780-BCBF-F452AE213B2F}" type="parTrans" cxnId="{D2D6930C-0358-4207-B39C-E2FDD35137D6}">
      <dgm:prSet/>
      <dgm:spPr/>
      <dgm:t>
        <a:bodyPr/>
        <a:lstStyle/>
        <a:p>
          <a:endParaRPr lang="en-US"/>
        </a:p>
      </dgm:t>
    </dgm:pt>
    <dgm:pt modelId="{C778040E-D274-468C-9CC4-03DB1DAA1653}" type="sibTrans" cxnId="{D2D6930C-0358-4207-B39C-E2FDD35137D6}">
      <dgm:prSet/>
      <dgm:spPr/>
      <dgm:t>
        <a:bodyPr/>
        <a:lstStyle/>
        <a:p>
          <a:endParaRPr lang="en-US"/>
        </a:p>
      </dgm:t>
    </dgm:pt>
    <dgm:pt modelId="{B8E69A9D-F101-4078-9405-C58E87083C4D}" type="pres">
      <dgm:prSet presAssocID="{D3A9F3A6-877E-4EAE-90BC-C69650A82709}" presName="root" presStyleCnt="0">
        <dgm:presLayoutVars>
          <dgm:dir/>
          <dgm:resizeHandles val="exact"/>
        </dgm:presLayoutVars>
      </dgm:prSet>
      <dgm:spPr/>
    </dgm:pt>
    <dgm:pt modelId="{C640D3EA-BC53-4DCC-A737-65307C3848D4}" type="pres">
      <dgm:prSet presAssocID="{A2331DEE-5948-4E8A-ADC4-C0916C4D92A2}" presName="compNode" presStyleCnt="0"/>
      <dgm:spPr/>
    </dgm:pt>
    <dgm:pt modelId="{CB235F85-05A7-4E9B-B03E-F8ADC6CB7C74}" type="pres">
      <dgm:prSet presAssocID="{A2331DEE-5948-4E8A-ADC4-C0916C4D92A2}" presName="bgRect" presStyleLbl="bgShp" presStyleIdx="0" presStyleCnt="3"/>
      <dgm:spPr/>
    </dgm:pt>
    <dgm:pt modelId="{31B2044C-D7F6-4457-B913-B7C4D99A748E}" type="pres">
      <dgm:prSet presAssocID="{A2331DEE-5948-4E8A-ADC4-C0916C4D92A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anca"/>
        </a:ext>
      </dgm:extLst>
    </dgm:pt>
    <dgm:pt modelId="{F191DF18-CC51-4FCA-A7FF-CB3BA90D57A1}" type="pres">
      <dgm:prSet presAssocID="{A2331DEE-5948-4E8A-ADC4-C0916C4D92A2}" presName="spaceRect" presStyleCnt="0"/>
      <dgm:spPr/>
    </dgm:pt>
    <dgm:pt modelId="{02EE6917-A781-4873-A26C-CE0C8FEA6B2F}" type="pres">
      <dgm:prSet presAssocID="{A2331DEE-5948-4E8A-ADC4-C0916C4D92A2}" presName="parTx" presStyleLbl="revTx" presStyleIdx="0" presStyleCnt="3">
        <dgm:presLayoutVars>
          <dgm:chMax val="0"/>
          <dgm:chPref val="0"/>
        </dgm:presLayoutVars>
      </dgm:prSet>
      <dgm:spPr/>
    </dgm:pt>
    <dgm:pt modelId="{7D10E6E4-FF5E-4A1A-9657-A1D4B513C1C9}" type="pres">
      <dgm:prSet presAssocID="{F56728DA-0EBC-4851-8275-960EF2D1C69A}" presName="sibTrans" presStyleCnt="0"/>
      <dgm:spPr/>
    </dgm:pt>
    <dgm:pt modelId="{4399B769-8AC2-4731-B6E9-570D71BD3DD5}" type="pres">
      <dgm:prSet presAssocID="{A2F1927D-7E14-403F-A1B4-F7F6C80F8A1A}" presName="compNode" presStyleCnt="0"/>
      <dgm:spPr/>
    </dgm:pt>
    <dgm:pt modelId="{81DC0C20-FE30-4D4C-BF24-BE15A50E7CEC}" type="pres">
      <dgm:prSet presAssocID="{A2F1927D-7E14-403F-A1B4-F7F6C80F8A1A}" presName="bgRect" presStyleLbl="bgShp" presStyleIdx="1" presStyleCnt="3"/>
      <dgm:spPr/>
    </dgm:pt>
    <dgm:pt modelId="{2FD27767-BEFC-4CAF-AF66-0D6C397B64AC}" type="pres">
      <dgm:prSet presAssocID="{A2F1927D-7E14-403F-A1B4-F7F6C80F8A1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Presentation with Checklist"/>
        </a:ext>
      </dgm:extLst>
    </dgm:pt>
    <dgm:pt modelId="{76A91062-E3F7-4328-9B45-90E847659F85}" type="pres">
      <dgm:prSet presAssocID="{A2F1927D-7E14-403F-A1B4-F7F6C80F8A1A}" presName="spaceRect" presStyleCnt="0"/>
      <dgm:spPr/>
    </dgm:pt>
    <dgm:pt modelId="{5D12184A-D1D1-40E4-8CA8-2A9E93CDDCD1}" type="pres">
      <dgm:prSet presAssocID="{A2F1927D-7E14-403F-A1B4-F7F6C80F8A1A}" presName="parTx" presStyleLbl="revTx" presStyleIdx="1" presStyleCnt="3">
        <dgm:presLayoutVars>
          <dgm:chMax val="0"/>
          <dgm:chPref val="0"/>
        </dgm:presLayoutVars>
      </dgm:prSet>
      <dgm:spPr/>
    </dgm:pt>
    <dgm:pt modelId="{65242767-1F25-4E95-94EE-041B2700176F}" type="pres">
      <dgm:prSet presAssocID="{049F3903-69C4-4B6B-A3FC-407273C9050D}" presName="sibTrans" presStyleCnt="0"/>
      <dgm:spPr/>
    </dgm:pt>
    <dgm:pt modelId="{E6C28DEA-15A3-4D14-B6C4-68BAF9871E22}" type="pres">
      <dgm:prSet presAssocID="{F6487A76-4430-4404-969C-9FCE199EBD56}" presName="compNode" presStyleCnt="0"/>
      <dgm:spPr/>
    </dgm:pt>
    <dgm:pt modelId="{C6EE547E-C915-4264-B44B-360776D25F20}" type="pres">
      <dgm:prSet presAssocID="{F6487A76-4430-4404-969C-9FCE199EBD56}" presName="bgRect" presStyleLbl="bgShp" presStyleIdx="2" presStyleCnt="3"/>
      <dgm:spPr/>
    </dgm:pt>
    <dgm:pt modelId="{F7565C39-2F17-4498-889C-678AF6E84053}" type="pres">
      <dgm:prSet presAssocID="{F6487A76-4430-4404-969C-9FCE199EBD56}"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Fuochi d'artificio"/>
        </a:ext>
      </dgm:extLst>
    </dgm:pt>
    <dgm:pt modelId="{2902585C-A232-4D2B-8D27-D078D72C7B94}" type="pres">
      <dgm:prSet presAssocID="{F6487A76-4430-4404-969C-9FCE199EBD56}" presName="spaceRect" presStyleCnt="0"/>
      <dgm:spPr/>
    </dgm:pt>
    <dgm:pt modelId="{8732B18A-8526-4CC7-96C3-445CE05218A9}" type="pres">
      <dgm:prSet presAssocID="{F6487A76-4430-4404-969C-9FCE199EBD56}" presName="parTx" presStyleLbl="revTx" presStyleIdx="2" presStyleCnt="3">
        <dgm:presLayoutVars>
          <dgm:chMax val="0"/>
          <dgm:chPref val="0"/>
        </dgm:presLayoutVars>
      </dgm:prSet>
      <dgm:spPr/>
    </dgm:pt>
  </dgm:ptLst>
  <dgm:cxnLst>
    <dgm:cxn modelId="{D2D6930C-0358-4207-B39C-E2FDD35137D6}" srcId="{D3A9F3A6-877E-4EAE-90BC-C69650A82709}" destId="{F6487A76-4430-4404-969C-9FCE199EBD56}" srcOrd="2" destOrd="0" parTransId="{CFC07397-F6FE-4780-BCBF-F452AE213B2F}" sibTransId="{C778040E-D274-468C-9CC4-03DB1DAA1653}"/>
    <dgm:cxn modelId="{6C92E32C-77AA-4EF7-9133-6ED26F2D11F0}" type="presOf" srcId="{A2331DEE-5948-4E8A-ADC4-C0916C4D92A2}" destId="{02EE6917-A781-4873-A26C-CE0C8FEA6B2F}" srcOrd="0" destOrd="0" presId="urn:microsoft.com/office/officeart/2018/2/layout/IconVerticalSolidList"/>
    <dgm:cxn modelId="{650BBA39-846C-4972-A134-E9A87F189186}" type="presOf" srcId="{F6487A76-4430-4404-969C-9FCE199EBD56}" destId="{8732B18A-8526-4CC7-96C3-445CE05218A9}" srcOrd="0" destOrd="0" presId="urn:microsoft.com/office/officeart/2018/2/layout/IconVerticalSolidList"/>
    <dgm:cxn modelId="{E3A0AA7A-981F-409D-918F-D48A9B3CB9C2}" type="presOf" srcId="{A2F1927D-7E14-403F-A1B4-F7F6C80F8A1A}" destId="{5D12184A-D1D1-40E4-8CA8-2A9E93CDDCD1}" srcOrd="0" destOrd="0" presId="urn:microsoft.com/office/officeart/2018/2/layout/IconVerticalSolidList"/>
    <dgm:cxn modelId="{3C308C7D-DC42-4EF6-908B-58A5DB91B94D}" srcId="{D3A9F3A6-877E-4EAE-90BC-C69650A82709}" destId="{A2331DEE-5948-4E8A-ADC4-C0916C4D92A2}" srcOrd="0" destOrd="0" parTransId="{95317C22-12C8-476E-B083-40F827FD8118}" sibTransId="{F56728DA-0EBC-4851-8275-960EF2D1C69A}"/>
    <dgm:cxn modelId="{149A72AE-74BE-4D76-A7F7-F1D6084C521C}" type="presOf" srcId="{D3A9F3A6-877E-4EAE-90BC-C69650A82709}" destId="{B8E69A9D-F101-4078-9405-C58E87083C4D}" srcOrd="0" destOrd="0" presId="urn:microsoft.com/office/officeart/2018/2/layout/IconVerticalSolidList"/>
    <dgm:cxn modelId="{062B1ABD-6ECB-4ADB-B391-57AB0F081881}" srcId="{D3A9F3A6-877E-4EAE-90BC-C69650A82709}" destId="{A2F1927D-7E14-403F-A1B4-F7F6C80F8A1A}" srcOrd="1" destOrd="0" parTransId="{31311F70-EF75-4B9C-9667-0D00056AE00D}" sibTransId="{049F3903-69C4-4B6B-A3FC-407273C9050D}"/>
    <dgm:cxn modelId="{2FE77D41-7AC2-48C7-B066-F80BC6E27C93}" type="presParOf" srcId="{B8E69A9D-F101-4078-9405-C58E87083C4D}" destId="{C640D3EA-BC53-4DCC-A737-65307C3848D4}" srcOrd="0" destOrd="0" presId="urn:microsoft.com/office/officeart/2018/2/layout/IconVerticalSolidList"/>
    <dgm:cxn modelId="{D06B76B9-2AEE-4CB7-8E2B-8146C6A4BC8D}" type="presParOf" srcId="{C640D3EA-BC53-4DCC-A737-65307C3848D4}" destId="{CB235F85-05A7-4E9B-B03E-F8ADC6CB7C74}" srcOrd="0" destOrd="0" presId="urn:microsoft.com/office/officeart/2018/2/layout/IconVerticalSolidList"/>
    <dgm:cxn modelId="{D88D0F86-A426-44C0-9C5C-33AF5829DC38}" type="presParOf" srcId="{C640D3EA-BC53-4DCC-A737-65307C3848D4}" destId="{31B2044C-D7F6-4457-B913-B7C4D99A748E}" srcOrd="1" destOrd="0" presId="urn:microsoft.com/office/officeart/2018/2/layout/IconVerticalSolidList"/>
    <dgm:cxn modelId="{D3FD5F0A-BA0E-40E7-AC6A-FF182A2B639B}" type="presParOf" srcId="{C640D3EA-BC53-4DCC-A737-65307C3848D4}" destId="{F191DF18-CC51-4FCA-A7FF-CB3BA90D57A1}" srcOrd="2" destOrd="0" presId="urn:microsoft.com/office/officeart/2018/2/layout/IconVerticalSolidList"/>
    <dgm:cxn modelId="{DCBD0F79-4EC7-4016-B9C4-CDA89478E004}" type="presParOf" srcId="{C640D3EA-BC53-4DCC-A737-65307C3848D4}" destId="{02EE6917-A781-4873-A26C-CE0C8FEA6B2F}" srcOrd="3" destOrd="0" presId="urn:microsoft.com/office/officeart/2018/2/layout/IconVerticalSolidList"/>
    <dgm:cxn modelId="{1DF575AB-A371-4A8A-BA54-1B1756E84357}" type="presParOf" srcId="{B8E69A9D-F101-4078-9405-C58E87083C4D}" destId="{7D10E6E4-FF5E-4A1A-9657-A1D4B513C1C9}" srcOrd="1" destOrd="0" presId="urn:microsoft.com/office/officeart/2018/2/layout/IconVerticalSolidList"/>
    <dgm:cxn modelId="{32186102-F128-4A95-9745-60EE0DE45018}" type="presParOf" srcId="{B8E69A9D-F101-4078-9405-C58E87083C4D}" destId="{4399B769-8AC2-4731-B6E9-570D71BD3DD5}" srcOrd="2" destOrd="0" presId="urn:microsoft.com/office/officeart/2018/2/layout/IconVerticalSolidList"/>
    <dgm:cxn modelId="{8DEED6DB-F8D6-4EB9-AE4C-7FAA676D38E0}" type="presParOf" srcId="{4399B769-8AC2-4731-B6E9-570D71BD3DD5}" destId="{81DC0C20-FE30-4D4C-BF24-BE15A50E7CEC}" srcOrd="0" destOrd="0" presId="urn:microsoft.com/office/officeart/2018/2/layout/IconVerticalSolidList"/>
    <dgm:cxn modelId="{018AC9D7-4536-44E7-946E-A69186D94CC7}" type="presParOf" srcId="{4399B769-8AC2-4731-B6E9-570D71BD3DD5}" destId="{2FD27767-BEFC-4CAF-AF66-0D6C397B64AC}" srcOrd="1" destOrd="0" presId="urn:microsoft.com/office/officeart/2018/2/layout/IconVerticalSolidList"/>
    <dgm:cxn modelId="{7DE9EB53-9293-4845-8D70-9612A7FFF32F}" type="presParOf" srcId="{4399B769-8AC2-4731-B6E9-570D71BD3DD5}" destId="{76A91062-E3F7-4328-9B45-90E847659F85}" srcOrd="2" destOrd="0" presId="urn:microsoft.com/office/officeart/2018/2/layout/IconVerticalSolidList"/>
    <dgm:cxn modelId="{02241579-E8A9-4F83-9C01-6D783716316C}" type="presParOf" srcId="{4399B769-8AC2-4731-B6E9-570D71BD3DD5}" destId="{5D12184A-D1D1-40E4-8CA8-2A9E93CDDCD1}" srcOrd="3" destOrd="0" presId="urn:microsoft.com/office/officeart/2018/2/layout/IconVerticalSolidList"/>
    <dgm:cxn modelId="{79EEF72F-9682-41E0-98CB-CFAECFA8F7BE}" type="presParOf" srcId="{B8E69A9D-F101-4078-9405-C58E87083C4D}" destId="{65242767-1F25-4E95-94EE-041B2700176F}" srcOrd="3" destOrd="0" presId="urn:microsoft.com/office/officeart/2018/2/layout/IconVerticalSolidList"/>
    <dgm:cxn modelId="{A0559896-7D2B-4929-8DC4-2E11E2A0B00E}" type="presParOf" srcId="{B8E69A9D-F101-4078-9405-C58E87083C4D}" destId="{E6C28DEA-15A3-4D14-B6C4-68BAF9871E22}" srcOrd="4" destOrd="0" presId="urn:microsoft.com/office/officeart/2018/2/layout/IconVerticalSolidList"/>
    <dgm:cxn modelId="{1D2BCD37-59BE-442C-93DD-D50011EE390C}" type="presParOf" srcId="{E6C28DEA-15A3-4D14-B6C4-68BAF9871E22}" destId="{C6EE547E-C915-4264-B44B-360776D25F20}" srcOrd="0" destOrd="0" presId="urn:microsoft.com/office/officeart/2018/2/layout/IconVerticalSolidList"/>
    <dgm:cxn modelId="{3D4D1506-9B2B-4BBE-95DD-03814FF429BD}" type="presParOf" srcId="{E6C28DEA-15A3-4D14-B6C4-68BAF9871E22}" destId="{F7565C39-2F17-4498-889C-678AF6E84053}" srcOrd="1" destOrd="0" presId="urn:microsoft.com/office/officeart/2018/2/layout/IconVerticalSolidList"/>
    <dgm:cxn modelId="{EAAC6BD0-E466-4FB2-8D16-6C3E05FD9614}" type="presParOf" srcId="{E6C28DEA-15A3-4D14-B6C4-68BAF9871E22}" destId="{2902585C-A232-4D2B-8D27-D078D72C7B94}" srcOrd="2" destOrd="0" presId="urn:microsoft.com/office/officeart/2018/2/layout/IconVerticalSolidList"/>
    <dgm:cxn modelId="{D6959306-C949-42B3-9CC5-504276E2185F}" type="presParOf" srcId="{E6C28DEA-15A3-4D14-B6C4-68BAF9871E22}" destId="{8732B18A-8526-4CC7-96C3-445CE05218A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82CEA28-326D-4C9B-B2F5-865763B7BB9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F538773-94D1-49F9-BF81-B66E8D95A297}">
      <dgm:prSet/>
      <dgm:spPr/>
      <dgm:t>
        <a:bodyPr/>
        <a:lstStyle/>
        <a:p>
          <a:pPr algn="just"/>
          <a:r>
            <a:rPr lang="it-IT" dirty="0">
              <a:latin typeface="Times New Roman" panose="02020603050405020304" pitchFamily="18" charset="0"/>
              <a:cs typeface="Times New Roman" panose="02020603050405020304" pitchFamily="18" charset="0"/>
            </a:rPr>
            <a:t>La CCE aveva quindi rimesso la questione alla Corte di Giustizia dell’Ue che, con sentenza del 30 settembre 2021, aveva disposto la decadenza di due terzi dei diritti alla pensione del ricorrente</a:t>
          </a:r>
          <a:endParaRPr lang="en-US" dirty="0">
            <a:latin typeface="Times New Roman" panose="02020603050405020304" pitchFamily="18" charset="0"/>
            <a:cs typeface="Times New Roman" panose="02020603050405020304" pitchFamily="18" charset="0"/>
          </a:endParaRPr>
        </a:p>
      </dgm:t>
    </dgm:pt>
    <dgm:pt modelId="{D03613E6-4FD8-44C1-B67C-1C42AC04E15F}" type="parTrans" cxnId="{E40E6BB6-9C7F-4567-98B6-0EE5858A3AD5}">
      <dgm:prSet/>
      <dgm:spPr/>
      <dgm:t>
        <a:bodyPr/>
        <a:lstStyle/>
        <a:p>
          <a:endParaRPr lang="en-US"/>
        </a:p>
      </dgm:t>
    </dgm:pt>
    <dgm:pt modelId="{D7F8344F-B8B3-47B1-9B73-5867AF40D389}" type="sibTrans" cxnId="{E40E6BB6-9C7F-4567-98B6-0EE5858A3AD5}">
      <dgm:prSet/>
      <dgm:spPr/>
      <dgm:t>
        <a:bodyPr/>
        <a:lstStyle/>
        <a:p>
          <a:endParaRPr lang="en-US"/>
        </a:p>
      </dgm:t>
    </dgm:pt>
    <dgm:pt modelId="{6EDF75E2-A84D-474E-842F-43315B1C2B34}">
      <dgm:prSet/>
      <dgm:spPr/>
      <dgm:t>
        <a:bodyPr/>
        <a:lstStyle/>
        <a:p>
          <a:pPr algn="just"/>
          <a:r>
            <a:rPr lang="it-IT" dirty="0">
              <a:latin typeface="Times New Roman" panose="02020603050405020304" pitchFamily="18" charset="0"/>
              <a:cs typeface="Times New Roman" panose="02020603050405020304" pitchFamily="18" charset="0"/>
            </a:rPr>
            <a:t>L’11 aprile 2019, la CCE aveva già condannato il ricorrente a versare oltre 153mila euro in qualità di somme indebitamente spese dal ricorrente e rimborsate dalla CCE</a:t>
          </a:r>
          <a:endParaRPr lang="en-US" dirty="0">
            <a:latin typeface="Times New Roman" panose="02020603050405020304" pitchFamily="18" charset="0"/>
            <a:cs typeface="Times New Roman" panose="02020603050405020304" pitchFamily="18" charset="0"/>
          </a:endParaRPr>
        </a:p>
      </dgm:t>
    </dgm:pt>
    <dgm:pt modelId="{D4FBE8F8-B39B-468C-BCDA-FD405FB44E38}" type="parTrans" cxnId="{E4D98C09-9BEA-4B07-9280-5CEA2BEFE76B}">
      <dgm:prSet/>
      <dgm:spPr/>
      <dgm:t>
        <a:bodyPr/>
        <a:lstStyle/>
        <a:p>
          <a:endParaRPr lang="en-US"/>
        </a:p>
      </dgm:t>
    </dgm:pt>
    <dgm:pt modelId="{5DE44024-603A-4A35-8E60-2C8CB12F62A9}" type="sibTrans" cxnId="{E4D98C09-9BEA-4B07-9280-5CEA2BEFE76B}">
      <dgm:prSet/>
      <dgm:spPr/>
      <dgm:t>
        <a:bodyPr/>
        <a:lstStyle/>
        <a:p>
          <a:endParaRPr lang="en-US"/>
        </a:p>
      </dgm:t>
    </dgm:pt>
    <dgm:pt modelId="{87B31F72-7B6E-4DD0-AB43-26A4844B6093}">
      <dgm:prSet/>
      <dgm:spPr/>
      <dgm:t>
        <a:bodyPr/>
        <a:lstStyle/>
        <a:p>
          <a:pPr algn="just"/>
          <a:r>
            <a:rPr lang="it-IT" dirty="0">
              <a:latin typeface="Times New Roman" panose="02020603050405020304" pitchFamily="18" charset="0"/>
              <a:cs typeface="Times New Roman" panose="02020603050405020304" pitchFamily="18" charset="0"/>
            </a:rPr>
            <a:t>Il ricorrente aveva adempiuto, impugnando tuttavia la decisione dinnanzi al Tribunale dell’Unione europea</a:t>
          </a:r>
          <a:endParaRPr lang="en-US" dirty="0">
            <a:latin typeface="Times New Roman" panose="02020603050405020304" pitchFamily="18" charset="0"/>
            <a:cs typeface="Times New Roman" panose="02020603050405020304" pitchFamily="18" charset="0"/>
          </a:endParaRPr>
        </a:p>
      </dgm:t>
    </dgm:pt>
    <dgm:pt modelId="{E7BE84B4-418F-40E0-AAEB-EC547E1ECCF7}" type="parTrans" cxnId="{ECE83CA7-DAEB-40E0-8547-3DFA38A4F551}">
      <dgm:prSet/>
      <dgm:spPr/>
      <dgm:t>
        <a:bodyPr/>
        <a:lstStyle/>
        <a:p>
          <a:endParaRPr lang="en-US"/>
        </a:p>
      </dgm:t>
    </dgm:pt>
    <dgm:pt modelId="{C7818E01-E333-4B70-810E-0BB12722568A}" type="sibTrans" cxnId="{ECE83CA7-DAEB-40E0-8547-3DFA38A4F551}">
      <dgm:prSet/>
      <dgm:spPr/>
      <dgm:t>
        <a:bodyPr/>
        <a:lstStyle/>
        <a:p>
          <a:endParaRPr lang="en-US"/>
        </a:p>
      </dgm:t>
    </dgm:pt>
    <dgm:pt modelId="{B6E0F11E-C38C-8B4B-888A-9F1332D92AEA}" type="pres">
      <dgm:prSet presAssocID="{682CEA28-326D-4C9B-B2F5-865763B7BB91}" presName="linear" presStyleCnt="0">
        <dgm:presLayoutVars>
          <dgm:animLvl val="lvl"/>
          <dgm:resizeHandles val="exact"/>
        </dgm:presLayoutVars>
      </dgm:prSet>
      <dgm:spPr/>
    </dgm:pt>
    <dgm:pt modelId="{D0026AC7-38AD-4E4D-A8F3-92E8A8F2B23B}" type="pres">
      <dgm:prSet presAssocID="{1F538773-94D1-49F9-BF81-B66E8D95A297}" presName="parentText" presStyleLbl="node1" presStyleIdx="0" presStyleCnt="3">
        <dgm:presLayoutVars>
          <dgm:chMax val="0"/>
          <dgm:bulletEnabled val="1"/>
        </dgm:presLayoutVars>
      </dgm:prSet>
      <dgm:spPr/>
    </dgm:pt>
    <dgm:pt modelId="{5C22CDD9-4F2F-EF40-A87E-13690102A5D3}" type="pres">
      <dgm:prSet presAssocID="{D7F8344F-B8B3-47B1-9B73-5867AF40D389}" presName="spacer" presStyleCnt="0"/>
      <dgm:spPr/>
    </dgm:pt>
    <dgm:pt modelId="{BEDF1554-EB57-CF43-B39B-C74CCFF77C0F}" type="pres">
      <dgm:prSet presAssocID="{6EDF75E2-A84D-474E-842F-43315B1C2B34}" presName="parentText" presStyleLbl="node1" presStyleIdx="1" presStyleCnt="3">
        <dgm:presLayoutVars>
          <dgm:chMax val="0"/>
          <dgm:bulletEnabled val="1"/>
        </dgm:presLayoutVars>
      </dgm:prSet>
      <dgm:spPr/>
    </dgm:pt>
    <dgm:pt modelId="{9296416D-087B-4E41-9A18-244495C13CFF}" type="pres">
      <dgm:prSet presAssocID="{5DE44024-603A-4A35-8E60-2C8CB12F62A9}" presName="spacer" presStyleCnt="0"/>
      <dgm:spPr/>
    </dgm:pt>
    <dgm:pt modelId="{EC8AAB6C-394E-9B42-BEB4-D6846DBDBE79}" type="pres">
      <dgm:prSet presAssocID="{87B31F72-7B6E-4DD0-AB43-26A4844B6093}" presName="parentText" presStyleLbl="node1" presStyleIdx="2" presStyleCnt="3">
        <dgm:presLayoutVars>
          <dgm:chMax val="0"/>
          <dgm:bulletEnabled val="1"/>
        </dgm:presLayoutVars>
      </dgm:prSet>
      <dgm:spPr/>
    </dgm:pt>
  </dgm:ptLst>
  <dgm:cxnLst>
    <dgm:cxn modelId="{E4D98C09-9BEA-4B07-9280-5CEA2BEFE76B}" srcId="{682CEA28-326D-4C9B-B2F5-865763B7BB91}" destId="{6EDF75E2-A84D-474E-842F-43315B1C2B34}" srcOrd="1" destOrd="0" parTransId="{D4FBE8F8-B39B-468C-BCDA-FD405FB44E38}" sibTransId="{5DE44024-603A-4A35-8E60-2C8CB12F62A9}"/>
    <dgm:cxn modelId="{67FC170F-FBAF-8A4E-92F3-A041CA0720F1}" type="presOf" srcId="{682CEA28-326D-4C9B-B2F5-865763B7BB91}" destId="{B6E0F11E-C38C-8B4B-888A-9F1332D92AEA}" srcOrd="0" destOrd="0" presId="urn:microsoft.com/office/officeart/2005/8/layout/vList2"/>
    <dgm:cxn modelId="{5321FE0F-9A79-FB42-8738-7AD85BD70805}" type="presOf" srcId="{1F538773-94D1-49F9-BF81-B66E8D95A297}" destId="{D0026AC7-38AD-4E4D-A8F3-92E8A8F2B23B}" srcOrd="0" destOrd="0" presId="urn:microsoft.com/office/officeart/2005/8/layout/vList2"/>
    <dgm:cxn modelId="{ECE83CA7-DAEB-40E0-8547-3DFA38A4F551}" srcId="{682CEA28-326D-4C9B-B2F5-865763B7BB91}" destId="{87B31F72-7B6E-4DD0-AB43-26A4844B6093}" srcOrd="2" destOrd="0" parTransId="{E7BE84B4-418F-40E0-AAEB-EC547E1ECCF7}" sibTransId="{C7818E01-E333-4B70-810E-0BB12722568A}"/>
    <dgm:cxn modelId="{E40E6BB6-9C7F-4567-98B6-0EE5858A3AD5}" srcId="{682CEA28-326D-4C9B-B2F5-865763B7BB91}" destId="{1F538773-94D1-49F9-BF81-B66E8D95A297}" srcOrd="0" destOrd="0" parTransId="{D03613E6-4FD8-44C1-B67C-1C42AC04E15F}" sibTransId="{D7F8344F-B8B3-47B1-9B73-5867AF40D389}"/>
    <dgm:cxn modelId="{624A8CC9-626E-7A49-8437-5DA250E3B81E}" type="presOf" srcId="{87B31F72-7B6E-4DD0-AB43-26A4844B6093}" destId="{EC8AAB6C-394E-9B42-BEB4-D6846DBDBE79}" srcOrd="0" destOrd="0" presId="urn:microsoft.com/office/officeart/2005/8/layout/vList2"/>
    <dgm:cxn modelId="{088305CC-9CEC-0248-AFBD-55B4FBC2B3B2}" type="presOf" srcId="{6EDF75E2-A84D-474E-842F-43315B1C2B34}" destId="{BEDF1554-EB57-CF43-B39B-C74CCFF77C0F}" srcOrd="0" destOrd="0" presId="urn:microsoft.com/office/officeart/2005/8/layout/vList2"/>
    <dgm:cxn modelId="{DB627E07-9616-BB4B-A953-434D73422BB2}" type="presParOf" srcId="{B6E0F11E-C38C-8B4B-888A-9F1332D92AEA}" destId="{D0026AC7-38AD-4E4D-A8F3-92E8A8F2B23B}" srcOrd="0" destOrd="0" presId="urn:microsoft.com/office/officeart/2005/8/layout/vList2"/>
    <dgm:cxn modelId="{EC916DCD-5EB4-0945-A505-69A00F7F8049}" type="presParOf" srcId="{B6E0F11E-C38C-8B4B-888A-9F1332D92AEA}" destId="{5C22CDD9-4F2F-EF40-A87E-13690102A5D3}" srcOrd="1" destOrd="0" presId="urn:microsoft.com/office/officeart/2005/8/layout/vList2"/>
    <dgm:cxn modelId="{963EDBED-A921-9144-AD74-8CF107670853}" type="presParOf" srcId="{B6E0F11E-C38C-8B4B-888A-9F1332D92AEA}" destId="{BEDF1554-EB57-CF43-B39B-C74CCFF77C0F}" srcOrd="2" destOrd="0" presId="urn:microsoft.com/office/officeart/2005/8/layout/vList2"/>
    <dgm:cxn modelId="{45BF293F-97DD-474F-8538-5EA01CA68222}" type="presParOf" srcId="{B6E0F11E-C38C-8B4B-888A-9F1332D92AEA}" destId="{9296416D-087B-4E41-9A18-244495C13CFF}" srcOrd="3" destOrd="0" presId="urn:microsoft.com/office/officeart/2005/8/layout/vList2"/>
    <dgm:cxn modelId="{7174E18E-3882-1D4B-993E-26A2C2F4F9E3}" type="presParOf" srcId="{B6E0F11E-C38C-8B4B-888A-9F1332D92AEA}" destId="{EC8AAB6C-394E-9B42-BEB4-D6846DBDBE79}"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6CC3EB-9DDA-432C-BB02-82D12B2A0E6D}" type="doc">
      <dgm:prSet loTypeId="urn:microsoft.com/office/officeart/2005/8/layout/process1" loCatId="process" qsTypeId="urn:microsoft.com/office/officeart/2005/8/quickstyle/simple1" qsCatId="simple" csTypeId="urn:microsoft.com/office/officeart/2005/8/colors/accent1_2" csCatId="accent1"/>
      <dgm:spPr/>
      <dgm:t>
        <a:bodyPr/>
        <a:lstStyle/>
        <a:p>
          <a:endParaRPr lang="en-US"/>
        </a:p>
      </dgm:t>
    </dgm:pt>
    <dgm:pt modelId="{0A64869A-E091-438B-B4D4-E0C81CF7F554}">
      <dgm:prSet/>
      <dgm:spPr/>
      <dgm:t>
        <a:bodyPr/>
        <a:lstStyle/>
        <a:p>
          <a:r>
            <a:rPr lang="it-IT" dirty="0">
              <a:latin typeface="Times New Roman" panose="02020603050405020304" pitchFamily="18" charset="0"/>
              <a:cs typeface="Times New Roman" panose="02020603050405020304" pitchFamily="18" charset="0"/>
            </a:rPr>
            <a:t>Il Tribunale dell’Ue ha rilevato che l’indagine dell’OLAF non aveva dimostrato tutte le irregolarità contestate a CQ, riconoscendo tuttavia che la decisione della CCE fosse fondata</a:t>
          </a:r>
          <a:endParaRPr lang="en-US" dirty="0">
            <a:latin typeface="Times New Roman" panose="02020603050405020304" pitchFamily="18" charset="0"/>
            <a:cs typeface="Times New Roman" panose="02020603050405020304" pitchFamily="18" charset="0"/>
          </a:endParaRPr>
        </a:p>
      </dgm:t>
    </dgm:pt>
    <dgm:pt modelId="{F7B70C31-7947-45B0-9544-FC9F5D88E917}" type="parTrans" cxnId="{D57100E4-66A5-4C93-AAD7-E03441E237C1}">
      <dgm:prSet/>
      <dgm:spPr/>
      <dgm:t>
        <a:bodyPr/>
        <a:lstStyle/>
        <a:p>
          <a:endParaRPr lang="en-US"/>
        </a:p>
      </dgm:t>
    </dgm:pt>
    <dgm:pt modelId="{52B6B62F-F44F-42EE-8021-E67ACA3F36D3}" type="sibTrans" cxnId="{D57100E4-66A5-4C93-AAD7-E03441E237C1}">
      <dgm:prSet/>
      <dgm:spPr/>
      <dgm:t>
        <a:bodyPr/>
        <a:lstStyle/>
        <a:p>
          <a:endParaRPr lang="en-US"/>
        </a:p>
      </dgm:t>
    </dgm:pt>
    <dgm:pt modelId="{571F4AC3-0DAE-4DBF-B629-13882DB90DB8}">
      <dgm:prSet/>
      <dgm:spPr/>
      <dgm:t>
        <a:bodyPr/>
        <a:lstStyle/>
        <a:p>
          <a:r>
            <a:rPr lang="it-IT" dirty="0">
              <a:latin typeface="Times New Roman" panose="02020603050405020304" pitchFamily="18" charset="0"/>
              <a:cs typeface="Times New Roman" panose="02020603050405020304" pitchFamily="18" charset="0"/>
            </a:rPr>
            <a:t>Nel merito, il Tribunale ha ritenuto che – sebbene fossero trascorsi 5 anni tra i fatti e la determinazione dei crediti – la maggior parte delle richieste non fosse prescritta</a:t>
          </a:r>
          <a:endParaRPr lang="en-US" dirty="0">
            <a:latin typeface="Times New Roman" panose="02020603050405020304" pitchFamily="18" charset="0"/>
            <a:cs typeface="Times New Roman" panose="02020603050405020304" pitchFamily="18" charset="0"/>
          </a:endParaRPr>
        </a:p>
      </dgm:t>
    </dgm:pt>
    <dgm:pt modelId="{7AB3ECB3-A7DD-4385-B513-3B4E90D27CE9}" type="parTrans" cxnId="{6D951C5A-7736-4867-B775-D1AEE531C918}">
      <dgm:prSet/>
      <dgm:spPr/>
      <dgm:t>
        <a:bodyPr/>
        <a:lstStyle/>
        <a:p>
          <a:endParaRPr lang="en-US"/>
        </a:p>
      </dgm:t>
    </dgm:pt>
    <dgm:pt modelId="{EE7DC5CF-DE85-4657-95A8-0FA741B783B1}" type="sibTrans" cxnId="{6D951C5A-7736-4867-B775-D1AEE531C918}">
      <dgm:prSet/>
      <dgm:spPr/>
      <dgm:t>
        <a:bodyPr/>
        <a:lstStyle/>
        <a:p>
          <a:endParaRPr lang="en-US"/>
        </a:p>
      </dgm:t>
    </dgm:pt>
    <dgm:pt modelId="{9B50C42B-1879-43A4-A2D0-BEA952E5F52E}">
      <dgm:prSet/>
      <dgm:spPr/>
      <dgm:t>
        <a:bodyPr/>
        <a:lstStyle/>
        <a:p>
          <a:r>
            <a:rPr lang="it-IT" dirty="0">
              <a:latin typeface="Times New Roman" panose="02020603050405020304" pitchFamily="18" charset="0"/>
              <a:cs typeface="Times New Roman" panose="02020603050405020304" pitchFamily="18" charset="0"/>
            </a:rPr>
            <a:t>Questo perché la CCE è stata in grado di individuare gli esatti importi da richiedere a CQ solo al termine dell’indagine dell’OLAF</a:t>
          </a:r>
          <a:endParaRPr lang="en-US" dirty="0">
            <a:latin typeface="Times New Roman" panose="02020603050405020304" pitchFamily="18" charset="0"/>
            <a:cs typeface="Times New Roman" panose="02020603050405020304" pitchFamily="18" charset="0"/>
          </a:endParaRPr>
        </a:p>
      </dgm:t>
    </dgm:pt>
    <dgm:pt modelId="{7BE62006-4BBD-4456-A391-0729F083F82D}" type="parTrans" cxnId="{957D5708-8914-4D81-878A-E1FA1983CB76}">
      <dgm:prSet/>
      <dgm:spPr/>
      <dgm:t>
        <a:bodyPr/>
        <a:lstStyle/>
        <a:p>
          <a:endParaRPr lang="en-US"/>
        </a:p>
      </dgm:t>
    </dgm:pt>
    <dgm:pt modelId="{400D25E6-96AB-4608-BEB3-267AEF06621E}" type="sibTrans" cxnId="{957D5708-8914-4D81-878A-E1FA1983CB76}">
      <dgm:prSet/>
      <dgm:spPr/>
      <dgm:t>
        <a:bodyPr/>
        <a:lstStyle/>
        <a:p>
          <a:endParaRPr lang="en-US"/>
        </a:p>
      </dgm:t>
    </dgm:pt>
    <dgm:pt modelId="{5AD00875-FA3F-0643-AD89-FFD737FA6B26}" type="pres">
      <dgm:prSet presAssocID="{526CC3EB-9DDA-432C-BB02-82D12B2A0E6D}" presName="Name0" presStyleCnt="0">
        <dgm:presLayoutVars>
          <dgm:dir/>
          <dgm:resizeHandles val="exact"/>
        </dgm:presLayoutVars>
      </dgm:prSet>
      <dgm:spPr/>
    </dgm:pt>
    <dgm:pt modelId="{111B9341-1DAC-EF47-BFAE-22B98D09EDE3}" type="pres">
      <dgm:prSet presAssocID="{0A64869A-E091-438B-B4D4-E0C81CF7F554}" presName="node" presStyleLbl="node1" presStyleIdx="0" presStyleCnt="3">
        <dgm:presLayoutVars>
          <dgm:bulletEnabled val="1"/>
        </dgm:presLayoutVars>
      </dgm:prSet>
      <dgm:spPr/>
    </dgm:pt>
    <dgm:pt modelId="{1CB100D5-9817-9E49-B3AC-480FBEF85BF3}" type="pres">
      <dgm:prSet presAssocID="{52B6B62F-F44F-42EE-8021-E67ACA3F36D3}" presName="sibTrans" presStyleLbl="sibTrans2D1" presStyleIdx="0" presStyleCnt="2"/>
      <dgm:spPr/>
    </dgm:pt>
    <dgm:pt modelId="{DBF16F42-A7EB-5948-835B-826EDB3BF12C}" type="pres">
      <dgm:prSet presAssocID="{52B6B62F-F44F-42EE-8021-E67ACA3F36D3}" presName="connectorText" presStyleLbl="sibTrans2D1" presStyleIdx="0" presStyleCnt="2"/>
      <dgm:spPr/>
    </dgm:pt>
    <dgm:pt modelId="{83480130-F1CF-244F-90A8-43D5180B5C6A}" type="pres">
      <dgm:prSet presAssocID="{571F4AC3-0DAE-4DBF-B629-13882DB90DB8}" presName="node" presStyleLbl="node1" presStyleIdx="1" presStyleCnt="3">
        <dgm:presLayoutVars>
          <dgm:bulletEnabled val="1"/>
        </dgm:presLayoutVars>
      </dgm:prSet>
      <dgm:spPr/>
    </dgm:pt>
    <dgm:pt modelId="{F046EFD6-DC77-2146-861E-8FE381153C77}" type="pres">
      <dgm:prSet presAssocID="{EE7DC5CF-DE85-4657-95A8-0FA741B783B1}" presName="sibTrans" presStyleLbl="sibTrans2D1" presStyleIdx="1" presStyleCnt="2"/>
      <dgm:spPr/>
    </dgm:pt>
    <dgm:pt modelId="{B00F4698-4169-714D-AD31-153116BDE9D0}" type="pres">
      <dgm:prSet presAssocID="{EE7DC5CF-DE85-4657-95A8-0FA741B783B1}" presName="connectorText" presStyleLbl="sibTrans2D1" presStyleIdx="1" presStyleCnt="2"/>
      <dgm:spPr/>
    </dgm:pt>
    <dgm:pt modelId="{C1206D4B-A59D-494F-94CE-F6EC2FA73C74}" type="pres">
      <dgm:prSet presAssocID="{9B50C42B-1879-43A4-A2D0-BEA952E5F52E}" presName="node" presStyleLbl="node1" presStyleIdx="2" presStyleCnt="3">
        <dgm:presLayoutVars>
          <dgm:bulletEnabled val="1"/>
        </dgm:presLayoutVars>
      </dgm:prSet>
      <dgm:spPr/>
    </dgm:pt>
  </dgm:ptLst>
  <dgm:cxnLst>
    <dgm:cxn modelId="{1893F605-1991-7B42-9312-CAE64584244E}" type="presOf" srcId="{0A64869A-E091-438B-B4D4-E0C81CF7F554}" destId="{111B9341-1DAC-EF47-BFAE-22B98D09EDE3}" srcOrd="0" destOrd="0" presId="urn:microsoft.com/office/officeart/2005/8/layout/process1"/>
    <dgm:cxn modelId="{957D5708-8914-4D81-878A-E1FA1983CB76}" srcId="{526CC3EB-9DDA-432C-BB02-82D12B2A0E6D}" destId="{9B50C42B-1879-43A4-A2D0-BEA952E5F52E}" srcOrd="2" destOrd="0" parTransId="{7BE62006-4BBD-4456-A391-0729F083F82D}" sibTransId="{400D25E6-96AB-4608-BEB3-267AEF06621E}"/>
    <dgm:cxn modelId="{3AB6110F-B01A-ED41-99AC-48EA8AD61A5C}" type="presOf" srcId="{52B6B62F-F44F-42EE-8021-E67ACA3F36D3}" destId="{1CB100D5-9817-9E49-B3AC-480FBEF85BF3}" srcOrd="0" destOrd="0" presId="urn:microsoft.com/office/officeart/2005/8/layout/process1"/>
    <dgm:cxn modelId="{6D951C5A-7736-4867-B775-D1AEE531C918}" srcId="{526CC3EB-9DDA-432C-BB02-82D12B2A0E6D}" destId="{571F4AC3-0DAE-4DBF-B629-13882DB90DB8}" srcOrd="1" destOrd="0" parTransId="{7AB3ECB3-A7DD-4385-B513-3B4E90D27CE9}" sibTransId="{EE7DC5CF-DE85-4657-95A8-0FA741B783B1}"/>
    <dgm:cxn modelId="{8A9FD674-8CA2-854F-99ED-6CDD1607118A}" type="presOf" srcId="{52B6B62F-F44F-42EE-8021-E67ACA3F36D3}" destId="{DBF16F42-A7EB-5948-835B-826EDB3BF12C}" srcOrd="1" destOrd="0" presId="urn:microsoft.com/office/officeart/2005/8/layout/process1"/>
    <dgm:cxn modelId="{541D6C78-B1AE-A44C-8220-FC8F06C4A3B1}" type="presOf" srcId="{9B50C42B-1879-43A4-A2D0-BEA952E5F52E}" destId="{C1206D4B-A59D-494F-94CE-F6EC2FA73C74}" srcOrd="0" destOrd="0" presId="urn:microsoft.com/office/officeart/2005/8/layout/process1"/>
    <dgm:cxn modelId="{B9D6B480-4931-9C4D-8F03-FFEDEAA0F376}" type="presOf" srcId="{EE7DC5CF-DE85-4657-95A8-0FA741B783B1}" destId="{F046EFD6-DC77-2146-861E-8FE381153C77}" srcOrd="0" destOrd="0" presId="urn:microsoft.com/office/officeart/2005/8/layout/process1"/>
    <dgm:cxn modelId="{CEBBF095-FD28-6B4C-9CB6-F9CE47D0EF2A}" type="presOf" srcId="{EE7DC5CF-DE85-4657-95A8-0FA741B783B1}" destId="{B00F4698-4169-714D-AD31-153116BDE9D0}" srcOrd="1" destOrd="0" presId="urn:microsoft.com/office/officeart/2005/8/layout/process1"/>
    <dgm:cxn modelId="{FAE5D3C7-8682-6845-A61A-16F010E677EF}" type="presOf" srcId="{571F4AC3-0DAE-4DBF-B629-13882DB90DB8}" destId="{83480130-F1CF-244F-90A8-43D5180B5C6A}" srcOrd="0" destOrd="0" presId="urn:microsoft.com/office/officeart/2005/8/layout/process1"/>
    <dgm:cxn modelId="{D57100E4-66A5-4C93-AAD7-E03441E237C1}" srcId="{526CC3EB-9DDA-432C-BB02-82D12B2A0E6D}" destId="{0A64869A-E091-438B-B4D4-E0C81CF7F554}" srcOrd="0" destOrd="0" parTransId="{F7B70C31-7947-45B0-9544-FC9F5D88E917}" sibTransId="{52B6B62F-F44F-42EE-8021-E67ACA3F36D3}"/>
    <dgm:cxn modelId="{57FA86F9-F893-8F41-BECF-4263D94141C8}" type="presOf" srcId="{526CC3EB-9DDA-432C-BB02-82D12B2A0E6D}" destId="{5AD00875-FA3F-0643-AD89-FFD737FA6B26}" srcOrd="0" destOrd="0" presId="urn:microsoft.com/office/officeart/2005/8/layout/process1"/>
    <dgm:cxn modelId="{121C18B4-BC34-7944-9E89-653CF0C8351C}" type="presParOf" srcId="{5AD00875-FA3F-0643-AD89-FFD737FA6B26}" destId="{111B9341-1DAC-EF47-BFAE-22B98D09EDE3}" srcOrd="0" destOrd="0" presId="urn:microsoft.com/office/officeart/2005/8/layout/process1"/>
    <dgm:cxn modelId="{A1D1A995-2D80-ED42-8703-0FE7A7617319}" type="presParOf" srcId="{5AD00875-FA3F-0643-AD89-FFD737FA6B26}" destId="{1CB100D5-9817-9E49-B3AC-480FBEF85BF3}" srcOrd="1" destOrd="0" presId="urn:microsoft.com/office/officeart/2005/8/layout/process1"/>
    <dgm:cxn modelId="{14696ED1-0D49-FC49-9687-AA68F922B19D}" type="presParOf" srcId="{1CB100D5-9817-9E49-B3AC-480FBEF85BF3}" destId="{DBF16F42-A7EB-5948-835B-826EDB3BF12C}" srcOrd="0" destOrd="0" presId="urn:microsoft.com/office/officeart/2005/8/layout/process1"/>
    <dgm:cxn modelId="{6B35BD0E-2210-7E4B-8EA5-DC111B7D9386}" type="presParOf" srcId="{5AD00875-FA3F-0643-AD89-FFD737FA6B26}" destId="{83480130-F1CF-244F-90A8-43D5180B5C6A}" srcOrd="2" destOrd="0" presId="urn:microsoft.com/office/officeart/2005/8/layout/process1"/>
    <dgm:cxn modelId="{6E79E653-ECFA-A64A-AACB-96B7709FAE03}" type="presParOf" srcId="{5AD00875-FA3F-0643-AD89-FFD737FA6B26}" destId="{F046EFD6-DC77-2146-861E-8FE381153C77}" srcOrd="3" destOrd="0" presId="urn:microsoft.com/office/officeart/2005/8/layout/process1"/>
    <dgm:cxn modelId="{DDFE79FE-AF60-C94F-BA90-91115DDA9009}" type="presParOf" srcId="{F046EFD6-DC77-2146-861E-8FE381153C77}" destId="{B00F4698-4169-714D-AD31-153116BDE9D0}" srcOrd="0" destOrd="0" presId="urn:microsoft.com/office/officeart/2005/8/layout/process1"/>
    <dgm:cxn modelId="{3B918EEA-400C-A841-B134-52E8B41BFD8D}" type="presParOf" srcId="{5AD00875-FA3F-0643-AD89-FFD737FA6B26}" destId="{C1206D4B-A59D-494F-94CE-F6EC2FA73C74}"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235F85-05A7-4E9B-B03E-F8ADC6CB7C74}">
      <dsp:nvSpPr>
        <dsp:cNvPr id="0" name=""/>
        <dsp:cNvSpPr/>
      </dsp:nvSpPr>
      <dsp:spPr>
        <a:xfrm>
          <a:off x="0" y="53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1B2044C-D7F6-4457-B913-B7C4D99A748E}">
      <dsp:nvSpPr>
        <dsp:cNvPr id="0" name=""/>
        <dsp:cNvSpPr/>
      </dsp:nvSpPr>
      <dsp:spPr>
        <a:xfrm>
          <a:off x="375988" y="280191"/>
          <a:ext cx="683614" cy="6836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EE6917-A781-4873-A26C-CE0C8FEA6B2F}">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755650">
            <a:lnSpc>
              <a:spcPct val="100000"/>
            </a:lnSpc>
            <a:spcBef>
              <a:spcPct val="0"/>
            </a:spcBef>
            <a:spcAft>
              <a:spcPct val="35000"/>
            </a:spcAft>
            <a:buNone/>
          </a:pPr>
          <a:r>
            <a:rPr lang="it-IT" sz="1700" kern="1200" dirty="0">
              <a:latin typeface="Times New Roman" panose="02020603050405020304" pitchFamily="18" charset="0"/>
              <a:cs typeface="Times New Roman" panose="02020603050405020304" pitchFamily="18" charset="0"/>
            </a:rPr>
            <a:t>Tuttavia, il ruolo ricoperto dalle istituzioni e dai funzionari dell’Ue nella gestione della protezione dei fondi dell’Unione rimane ancora oggi un terreno poco sondato</a:t>
          </a:r>
          <a:endParaRPr lang="en-US" sz="1700" kern="1200" dirty="0">
            <a:latin typeface="Times New Roman" panose="02020603050405020304" pitchFamily="18" charset="0"/>
            <a:cs typeface="Times New Roman" panose="02020603050405020304" pitchFamily="18" charset="0"/>
          </a:endParaRPr>
        </a:p>
      </dsp:txBody>
      <dsp:txXfrm>
        <a:off x="1435590" y="531"/>
        <a:ext cx="9080009" cy="1242935"/>
      </dsp:txXfrm>
    </dsp:sp>
    <dsp:sp modelId="{81DC0C20-FE30-4D4C-BF24-BE15A50E7CEC}">
      <dsp:nvSpPr>
        <dsp:cNvPr id="0" name=""/>
        <dsp:cNvSpPr/>
      </dsp:nvSpPr>
      <dsp:spPr>
        <a:xfrm>
          <a:off x="0" y="155420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FD27767-BEFC-4CAF-AF66-0D6C397B64AC}">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D12184A-D1D1-40E4-8CA8-2A9E93CDDCD1}">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755650">
            <a:lnSpc>
              <a:spcPct val="100000"/>
            </a:lnSpc>
            <a:spcBef>
              <a:spcPct val="0"/>
            </a:spcBef>
            <a:spcAft>
              <a:spcPct val="35000"/>
            </a:spcAft>
            <a:buNone/>
          </a:pPr>
          <a:r>
            <a:rPr lang="it-IT" sz="1700" kern="1200" dirty="0">
              <a:latin typeface="Times New Roman" panose="02020603050405020304" pitchFamily="18" charset="0"/>
              <a:cs typeface="Times New Roman" panose="02020603050405020304" pitchFamily="18" charset="0"/>
            </a:rPr>
            <a:t>Per questa ragione, il presente intervento si concentrerà su tale specifica questione, tentando di indagare i meccanismi di valutazione dell’efficacia della gestione delle finanze sovranazionali da parte delle istituzioni europee</a:t>
          </a:r>
          <a:endParaRPr lang="en-US" sz="1700" kern="1200" dirty="0">
            <a:latin typeface="Times New Roman" panose="02020603050405020304" pitchFamily="18" charset="0"/>
            <a:cs typeface="Times New Roman" panose="02020603050405020304" pitchFamily="18" charset="0"/>
          </a:endParaRPr>
        </a:p>
      </dsp:txBody>
      <dsp:txXfrm>
        <a:off x="1435590" y="1554201"/>
        <a:ext cx="9080009" cy="1242935"/>
      </dsp:txXfrm>
    </dsp:sp>
    <dsp:sp modelId="{C6EE547E-C915-4264-B44B-360776D25F20}">
      <dsp:nvSpPr>
        <dsp:cNvPr id="0" name=""/>
        <dsp:cNvSpPr/>
      </dsp:nvSpPr>
      <dsp:spPr>
        <a:xfrm>
          <a:off x="0" y="3107870"/>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7565C39-2F17-4498-889C-678AF6E84053}">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32B18A-8526-4CC7-96C3-445CE05218A9}">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just" defTabSz="755650">
            <a:lnSpc>
              <a:spcPct val="100000"/>
            </a:lnSpc>
            <a:spcBef>
              <a:spcPct val="0"/>
            </a:spcBef>
            <a:spcAft>
              <a:spcPct val="35000"/>
            </a:spcAft>
            <a:buNone/>
          </a:pPr>
          <a:r>
            <a:rPr lang="it-IT" sz="1700" kern="1200" dirty="0">
              <a:latin typeface="Times New Roman" panose="02020603050405020304" pitchFamily="18" charset="0"/>
              <a:cs typeface="Times New Roman" panose="02020603050405020304" pitchFamily="18" charset="0"/>
            </a:rPr>
            <a:t>Particolare attenzione sarà quindi rivolta alla decisione del Tribunale dell’Unione T-386/19, </a:t>
          </a:r>
          <a:r>
            <a:rPr lang="it-IT" sz="1700" i="1" kern="1200" dirty="0">
              <a:latin typeface="Times New Roman" panose="02020603050405020304" pitchFamily="18" charset="0"/>
              <a:cs typeface="Times New Roman" panose="02020603050405020304" pitchFamily="18" charset="0"/>
            </a:rPr>
            <a:t>CQ c. Corte dei conti</a:t>
          </a:r>
          <a:r>
            <a:rPr lang="it-IT" sz="1700" kern="1200" dirty="0">
              <a:latin typeface="Times New Roman" panose="02020603050405020304" pitchFamily="18" charset="0"/>
              <a:cs typeface="Times New Roman" panose="02020603050405020304" pitchFamily="18" charset="0"/>
            </a:rPr>
            <a:t>, prima occasione in cui il giudice sovranazionale si è pronunciato sulla violazione degli interessi finanziari dell’Ue derivante da comportamenti illeciti di membri delle istituzioni</a:t>
          </a:r>
          <a:endParaRPr lang="en-US" sz="1700" kern="1200" dirty="0">
            <a:latin typeface="Times New Roman" panose="02020603050405020304" pitchFamily="18" charset="0"/>
            <a:cs typeface="Times New Roman" panose="02020603050405020304" pitchFamily="18" charset="0"/>
          </a:endParaRPr>
        </a:p>
      </dsp:txBody>
      <dsp:txXfrm>
        <a:off x="1435590" y="3107870"/>
        <a:ext cx="9080009" cy="12429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026AC7-38AD-4E4D-A8F3-92E8A8F2B23B}">
      <dsp:nvSpPr>
        <dsp:cNvPr id="0" name=""/>
        <dsp:cNvSpPr/>
      </dsp:nvSpPr>
      <dsp:spPr>
        <a:xfrm>
          <a:off x="0" y="12969"/>
          <a:ext cx="10515600" cy="13899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just" defTabSz="1200150">
            <a:lnSpc>
              <a:spcPct val="90000"/>
            </a:lnSpc>
            <a:spcBef>
              <a:spcPct val="0"/>
            </a:spcBef>
            <a:spcAft>
              <a:spcPct val="35000"/>
            </a:spcAft>
            <a:buNone/>
          </a:pPr>
          <a:r>
            <a:rPr lang="it-IT" sz="2700" kern="1200" dirty="0">
              <a:latin typeface="Times New Roman" panose="02020603050405020304" pitchFamily="18" charset="0"/>
              <a:cs typeface="Times New Roman" panose="02020603050405020304" pitchFamily="18" charset="0"/>
            </a:rPr>
            <a:t>La CCE aveva quindi rimesso la questione alla Corte di Giustizia dell’Ue che, con sentenza del 30 settembre 2021, aveva disposto la decadenza di due terzi dei diritti alla pensione del ricorrente</a:t>
          </a:r>
          <a:endParaRPr lang="en-US" sz="2700" kern="1200" dirty="0">
            <a:latin typeface="Times New Roman" panose="02020603050405020304" pitchFamily="18" charset="0"/>
            <a:cs typeface="Times New Roman" panose="02020603050405020304" pitchFamily="18" charset="0"/>
          </a:endParaRPr>
        </a:p>
      </dsp:txBody>
      <dsp:txXfrm>
        <a:off x="67852" y="80821"/>
        <a:ext cx="10379896" cy="1254256"/>
      </dsp:txXfrm>
    </dsp:sp>
    <dsp:sp modelId="{BEDF1554-EB57-CF43-B39B-C74CCFF77C0F}">
      <dsp:nvSpPr>
        <dsp:cNvPr id="0" name=""/>
        <dsp:cNvSpPr/>
      </dsp:nvSpPr>
      <dsp:spPr>
        <a:xfrm>
          <a:off x="0" y="1480689"/>
          <a:ext cx="10515600" cy="13899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just" defTabSz="1200150">
            <a:lnSpc>
              <a:spcPct val="90000"/>
            </a:lnSpc>
            <a:spcBef>
              <a:spcPct val="0"/>
            </a:spcBef>
            <a:spcAft>
              <a:spcPct val="35000"/>
            </a:spcAft>
            <a:buNone/>
          </a:pPr>
          <a:r>
            <a:rPr lang="it-IT" sz="2700" kern="1200" dirty="0">
              <a:latin typeface="Times New Roman" panose="02020603050405020304" pitchFamily="18" charset="0"/>
              <a:cs typeface="Times New Roman" panose="02020603050405020304" pitchFamily="18" charset="0"/>
            </a:rPr>
            <a:t>L’11 aprile 2019, la CCE aveva già condannato il ricorrente a versare oltre 153mila euro in qualità di somme indebitamente spese dal ricorrente e rimborsate dalla CCE</a:t>
          </a:r>
          <a:endParaRPr lang="en-US" sz="2700" kern="1200" dirty="0">
            <a:latin typeface="Times New Roman" panose="02020603050405020304" pitchFamily="18" charset="0"/>
            <a:cs typeface="Times New Roman" panose="02020603050405020304" pitchFamily="18" charset="0"/>
          </a:endParaRPr>
        </a:p>
      </dsp:txBody>
      <dsp:txXfrm>
        <a:off x="67852" y="1548541"/>
        <a:ext cx="10379896" cy="1254256"/>
      </dsp:txXfrm>
    </dsp:sp>
    <dsp:sp modelId="{EC8AAB6C-394E-9B42-BEB4-D6846DBDBE79}">
      <dsp:nvSpPr>
        <dsp:cNvPr id="0" name=""/>
        <dsp:cNvSpPr/>
      </dsp:nvSpPr>
      <dsp:spPr>
        <a:xfrm>
          <a:off x="0" y="2948409"/>
          <a:ext cx="10515600" cy="13899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just" defTabSz="1200150">
            <a:lnSpc>
              <a:spcPct val="90000"/>
            </a:lnSpc>
            <a:spcBef>
              <a:spcPct val="0"/>
            </a:spcBef>
            <a:spcAft>
              <a:spcPct val="35000"/>
            </a:spcAft>
            <a:buNone/>
          </a:pPr>
          <a:r>
            <a:rPr lang="it-IT" sz="2700" kern="1200" dirty="0">
              <a:latin typeface="Times New Roman" panose="02020603050405020304" pitchFamily="18" charset="0"/>
              <a:cs typeface="Times New Roman" panose="02020603050405020304" pitchFamily="18" charset="0"/>
            </a:rPr>
            <a:t>Il ricorrente aveva adempiuto, impugnando tuttavia la decisione dinnanzi al Tribunale dell’Unione europea</a:t>
          </a:r>
          <a:endParaRPr lang="en-US" sz="2700" kern="1200" dirty="0">
            <a:latin typeface="Times New Roman" panose="02020603050405020304" pitchFamily="18" charset="0"/>
            <a:cs typeface="Times New Roman" panose="02020603050405020304" pitchFamily="18" charset="0"/>
          </a:endParaRPr>
        </a:p>
      </dsp:txBody>
      <dsp:txXfrm>
        <a:off x="67852" y="3016261"/>
        <a:ext cx="10379896" cy="125425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1B9341-1DAC-EF47-BFAE-22B98D09EDE3}">
      <dsp:nvSpPr>
        <dsp:cNvPr id="0" name=""/>
        <dsp:cNvSpPr/>
      </dsp:nvSpPr>
      <dsp:spPr>
        <a:xfrm>
          <a:off x="9604" y="1033350"/>
          <a:ext cx="2870689" cy="21261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it-IT" sz="1800" kern="1200" dirty="0">
              <a:latin typeface="Times New Roman" panose="02020603050405020304" pitchFamily="18" charset="0"/>
              <a:cs typeface="Times New Roman" panose="02020603050405020304" pitchFamily="18" charset="0"/>
            </a:rPr>
            <a:t>Il Tribunale dell’Ue ha rilevato che l’indagine dell’OLAF non aveva dimostrato tutte le irregolarità contestate a CQ, riconoscendo tuttavia che la decisione della CCE fosse fondata</a:t>
          </a:r>
          <a:endParaRPr lang="en-US" sz="1800" kern="1200" dirty="0">
            <a:latin typeface="Times New Roman" panose="02020603050405020304" pitchFamily="18" charset="0"/>
            <a:cs typeface="Times New Roman" panose="02020603050405020304" pitchFamily="18" charset="0"/>
          </a:endParaRPr>
        </a:p>
      </dsp:txBody>
      <dsp:txXfrm>
        <a:off x="71875" y="1095621"/>
        <a:ext cx="2746147" cy="2001562"/>
      </dsp:txXfrm>
    </dsp:sp>
    <dsp:sp modelId="{1CB100D5-9817-9E49-B3AC-480FBEF85BF3}">
      <dsp:nvSpPr>
        <dsp:cNvPr id="0" name=""/>
        <dsp:cNvSpPr/>
      </dsp:nvSpPr>
      <dsp:spPr>
        <a:xfrm>
          <a:off x="3167362" y="1740437"/>
          <a:ext cx="608586" cy="71193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3167362" y="1882823"/>
        <a:ext cx="426010" cy="427158"/>
      </dsp:txXfrm>
    </dsp:sp>
    <dsp:sp modelId="{83480130-F1CF-244F-90A8-43D5180B5C6A}">
      <dsp:nvSpPr>
        <dsp:cNvPr id="0" name=""/>
        <dsp:cNvSpPr/>
      </dsp:nvSpPr>
      <dsp:spPr>
        <a:xfrm>
          <a:off x="4028569" y="1033350"/>
          <a:ext cx="2870689" cy="21261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it-IT" sz="1800" kern="1200" dirty="0">
              <a:latin typeface="Times New Roman" panose="02020603050405020304" pitchFamily="18" charset="0"/>
              <a:cs typeface="Times New Roman" panose="02020603050405020304" pitchFamily="18" charset="0"/>
            </a:rPr>
            <a:t>Nel merito, il Tribunale ha ritenuto che – sebbene fossero trascorsi 5 anni tra i fatti e la determinazione dei crediti – la maggior parte delle richieste non fosse prescritta</a:t>
          </a:r>
          <a:endParaRPr lang="en-US" sz="1800" kern="1200" dirty="0">
            <a:latin typeface="Times New Roman" panose="02020603050405020304" pitchFamily="18" charset="0"/>
            <a:cs typeface="Times New Roman" panose="02020603050405020304" pitchFamily="18" charset="0"/>
          </a:endParaRPr>
        </a:p>
      </dsp:txBody>
      <dsp:txXfrm>
        <a:off x="4090840" y="1095621"/>
        <a:ext cx="2746147" cy="2001562"/>
      </dsp:txXfrm>
    </dsp:sp>
    <dsp:sp modelId="{F046EFD6-DC77-2146-861E-8FE381153C77}">
      <dsp:nvSpPr>
        <dsp:cNvPr id="0" name=""/>
        <dsp:cNvSpPr/>
      </dsp:nvSpPr>
      <dsp:spPr>
        <a:xfrm>
          <a:off x="7186328" y="1740437"/>
          <a:ext cx="608586" cy="71193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7186328" y="1882823"/>
        <a:ext cx="426010" cy="427158"/>
      </dsp:txXfrm>
    </dsp:sp>
    <dsp:sp modelId="{C1206D4B-A59D-494F-94CE-F6EC2FA73C74}">
      <dsp:nvSpPr>
        <dsp:cNvPr id="0" name=""/>
        <dsp:cNvSpPr/>
      </dsp:nvSpPr>
      <dsp:spPr>
        <a:xfrm>
          <a:off x="8047535" y="1033350"/>
          <a:ext cx="2870689" cy="21261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it-IT" sz="1800" kern="1200" dirty="0">
              <a:latin typeface="Times New Roman" panose="02020603050405020304" pitchFamily="18" charset="0"/>
              <a:cs typeface="Times New Roman" panose="02020603050405020304" pitchFamily="18" charset="0"/>
            </a:rPr>
            <a:t>Questo perché la CCE è stata in grado di individuare gli esatti importi da richiedere a CQ solo al termine dell’indagine dell’OLAF</a:t>
          </a:r>
          <a:endParaRPr lang="en-US" sz="1800" kern="1200" dirty="0">
            <a:latin typeface="Times New Roman" panose="02020603050405020304" pitchFamily="18" charset="0"/>
            <a:cs typeface="Times New Roman" panose="02020603050405020304" pitchFamily="18" charset="0"/>
          </a:endParaRPr>
        </a:p>
      </dsp:txBody>
      <dsp:txXfrm>
        <a:off x="8109806" y="1095621"/>
        <a:ext cx="2746147" cy="2001562"/>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366F9B-3B41-EA4E-B70C-0364EF396D2F}" type="datetimeFigureOut">
              <a:rPr lang="it-IT" smtClean="0"/>
              <a:t>15/05/25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A46ABB-00EA-4E40-89A2-1D431DCD2241}" type="slidenum">
              <a:rPr lang="it-IT" smtClean="0"/>
              <a:t>‹N›</a:t>
            </a:fld>
            <a:endParaRPr lang="it-IT"/>
          </a:p>
        </p:txBody>
      </p:sp>
    </p:spTree>
    <p:extLst>
      <p:ext uri="{BB962C8B-B14F-4D97-AF65-F5344CB8AC3E}">
        <p14:creationId xmlns:p14="http://schemas.microsoft.com/office/powerpoint/2010/main" val="152734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1A46ABB-00EA-4E40-89A2-1D431DCD2241}" type="slidenum">
              <a:rPr lang="it-IT" smtClean="0"/>
              <a:t>5</a:t>
            </a:fld>
            <a:endParaRPr lang="it-IT"/>
          </a:p>
        </p:txBody>
      </p:sp>
    </p:spTree>
    <p:extLst>
      <p:ext uri="{BB962C8B-B14F-4D97-AF65-F5344CB8AC3E}">
        <p14:creationId xmlns:p14="http://schemas.microsoft.com/office/powerpoint/2010/main" val="27747978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1A46ABB-00EA-4E40-89A2-1D431DCD2241}" type="slidenum">
              <a:rPr lang="it-IT" smtClean="0"/>
              <a:t>8</a:t>
            </a:fld>
            <a:endParaRPr lang="it-IT"/>
          </a:p>
        </p:txBody>
      </p:sp>
    </p:spTree>
    <p:extLst>
      <p:ext uri="{BB962C8B-B14F-4D97-AF65-F5344CB8AC3E}">
        <p14:creationId xmlns:p14="http://schemas.microsoft.com/office/powerpoint/2010/main" val="13702775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1A46ABB-00EA-4E40-89A2-1D431DCD2241}" type="slidenum">
              <a:rPr lang="it-IT" smtClean="0"/>
              <a:t>9</a:t>
            </a:fld>
            <a:endParaRPr lang="it-IT"/>
          </a:p>
        </p:txBody>
      </p:sp>
    </p:spTree>
    <p:extLst>
      <p:ext uri="{BB962C8B-B14F-4D97-AF65-F5344CB8AC3E}">
        <p14:creationId xmlns:p14="http://schemas.microsoft.com/office/powerpoint/2010/main" val="40635093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1A46ABB-00EA-4E40-89A2-1D431DCD2241}" type="slidenum">
              <a:rPr lang="it-IT" smtClean="0"/>
              <a:t>11</a:t>
            </a:fld>
            <a:endParaRPr lang="it-IT"/>
          </a:p>
        </p:txBody>
      </p:sp>
    </p:spTree>
    <p:extLst>
      <p:ext uri="{BB962C8B-B14F-4D97-AF65-F5344CB8AC3E}">
        <p14:creationId xmlns:p14="http://schemas.microsoft.com/office/powerpoint/2010/main" val="1017237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1A46ABB-00EA-4E40-89A2-1D431DCD2241}" type="slidenum">
              <a:rPr lang="it-IT" smtClean="0"/>
              <a:t>14</a:t>
            </a:fld>
            <a:endParaRPr lang="it-IT"/>
          </a:p>
        </p:txBody>
      </p:sp>
    </p:spTree>
    <p:extLst>
      <p:ext uri="{BB962C8B-B14F-4D97-AF65-F5344CB8AC3E}">
        <p14:creationId xmlns:p14="http://schemas.microsoft.com/office/powerpoint/2010/main" val="2718319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05B76F-218C-06AB-A29D-043B9145576A}"/>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9104303E-69F8-49F7-0E4B-E7584ACC5F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62811E37-8F59-63F3-599D-600E66C543DC}"/>
              </a:ext>
            </a:extLst>
          </p:cNvPr>
          <p:cNvSpPr>
            <a:spLocks noGrp="1"/>
          </p:cNvSpPr>
          <p:nvPr>
            <p:ph type="dt" sz="half" idx="10"/>
          </p:nvPr>
        </p:nvSpPr>
        <p:spPr/>
        <p:txBody>
          <a:bodyPr/>
          <a:lstStyle/>
          <a:p>
            <a:fld id="{AE1E7881-4F14-8A46-844C-CCEF14269CBD}" type="datetime1">
              <a:rPr lang="it-IT" smtClean="0"/>
              <a:t>15/05/25</a:t>
            </a:fld>
            <a:endParaRPr lang="it-IT"/>
          </a:p>
        </p:txBody>
      </p:sp>
      <p:sp>
        <p:nvSpPr>
          <p:cNvPr id="5" name="Segnaposto piè di pagina 4">
            <a:extLst>
              <a:ext uri="{FF2B5EF4-FFF2-40B4-BE49-F238E27FC236}">
                <a16:creationId xmlns:a16="http://schemas.microsoft.com/office/drawing/2014/main" id="{163BC7BD-DC40-3D66-187B-5E6F465E7F9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1622D10-35AF-72CE-0986-666B5E57494F}"/>
              </a:ext>
            </a:extLst>
          </p:cNvPr>
          <p:cNvSpPr>
            <a:spLocks noGrp="1"/>
          </p:cNvSpPr>
          <p:nvPr>
            <p:ph type="sldNum" sz="quarter" idx="12"/>
          </p:nvPr>
        </p:nvSpPr>
        <p:spPr/>
        <p:txBody>
          <a:bodyPr/>
          <a:lstStyle/>
          <a:p>
            <a:fld id="{D40A7256-0F9E-6742-971F-FC243D8A8A58}" type="slidenum">
              <a:rPr lang="it-IT" smtClean="0"/>
              <a:t>‹N›</a:t>
            </a:fld>
            <a:endParaRPr lang="it-IT"/>
          </a:p>
        </p:txBody>
      </p:sp>
    </p:spTree>
    <p:extLst>
      <p:ext uri="{BB962C8B-B14F-4D97-AF65-F5344CB8AC3E}">
        <p14:creationId xmlns:p14="http://schemas.microsoft.com/office/powerpoint/2010/main" val="112443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3D0E88-1802-2E7A-D764-0144A948DEB7}"/>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2D7B711-4B15-A18B-5E24-DC43850B655F}"/>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BA390CF-4FA7-30DB-EBE4-23A97A6DB5DB}"/>
              </a:ext>
            </a:extLst>
          </p:cNvPr>
          <p:cNvSpPr>
            <a:spLocks noGrp="1"/>
          </p:cNvSpPr>
          <p:nvPr>
            <p:ph type="dt" sz="half" idx="10"/>
          </p:nvPr>
        </p:nvSpPr>
        <p:spPr/>
        <p:txBody>
          <a:bodyPr/>
          <a:lstStyle/>
          <a:p>
            <a:fld id="{8D9AB1C1-A91A-BB40-8E2B-EAD22553431E}" type="datetime1">
              <a:rPr lang="it-IT" smtClean="0"/>
              <a:t>15/05/25</a:t>
            </a:fld>
            <a:endParaRPr lang="it-IT"/>
          </a:p>
        </p:txBody>
      </p:sp>
      <p:sp>
        <p:nvSpPr>
          <p:cNvPr id="5" name="Segnaposto piè di pagina 4">
            <a:extLst>
              <a:ext uri="{FF2B5EF4-FFF2-40B4-BE49-F238E27FC236}">
                <a16:creationId xmlns:a16="http://schemas.microsoft.com/office/drawing/2014/main" id="{DB67C15B-184F-43B7-B185-8342EA49104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8163B67-7F73-4B63-7108-05C2938B882B}"/>
              </a:ext>
            </a:extLst>
          </p:cNvPr>
          <p:cNvSpPr>
            <a:spLocks noGrp="1"/>
          </p:cNvSpPr>
          <p:nvPr>
            <p:ph type="sldNum" sz="quarter" idx="12"/>
          </p:nvPr>
        </p:nvSpPr>
        <p:spPr/>
        <p:txBody>
          <a:bodyPr/>
          <a:lstStyle/>
          <a:p>
            <a:fld id="{D40A7256-0F9E-6742-971F-FC243D8A8A58}" type="slidenum">
              <a:rPr lang="it-IT" smtClean="0"/>
              <a:t>‹N›</a:t>
            </a:fld>
            <a:endParaRPr lang="it-IT"/>
          </a:p>
        </p:txBody>
      </p:sp>
    </p:spTree>
    <p:extLst>
      <p:ext uri="{BB962C8B-B14F-4D97-AF65-F5344CB8AC3E}">
        <p14:creationId xmlns:p14="http://schemas.microsoft.com/office/powerpoint/2010/main" val="2732266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DE9F1B33-2874-FBC6-65D1-8E72D2B1E19C}"/>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9AF9E3A-FA6A-3882-2748-87EE164790FC}"/>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7526C63-95B6-7B48-2C3D-E24B24EB6CB2}"/>
              </a:ext>
            </a:extLst>
          </p:cNvPr>
          <p:cNvSpPr>
            <a:spLocks noGrp="1"/>
          </p:cNvSpPr>
          <p:nvPr>
            <p:ph type="dt" sz="half" idx="10"/>
          </p:nvPr>
        </p:nvSpPr>
        <p:spPr/>
        <p:txBody>
          <a:bodyPr/>
          <a:lstStyle/>
          <a:p>
            <a:fld id="{95618061-92B2-8649-A4E9-528069B54402}" type="datetime1">
              <a:rPr lang="it-IT" smtClean="0"/>
              <a:t>15/05/25</a:t>
            </a:fld>
            <a:endParaRPr lang="it-IT"/>
          </a:p>
        </p:txBody>
      </p:sp>
      <p:sp>
        <p:nvSpPr>
          <p:cNvPr id="5" name="Segnaposto piè di pagina 4">
            <a:extLst>
              <a:ext uri="{FF2B5EF4-FFF2-40B4-BE49-F238E27FC236}">
                <a16:creationId xmlns:a16="http://schemas.microsoft.com/office/drawing/2014/main" id="{D5485D25-5271-2C27-811E-8F5E1286B0F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9258465-053B-16D1-0CB0-C8AF6A2B58BF}"/>
              </a:ext>
            </a:extLst>
          </p:cNvPr>
          <p:cNvSpPr>
            <a:spLocks noGrp="1"/>
          </p:cNvSpPr>
          <p:nvPr>
            <p:ph type="sldNum" sz="quarter" idx="12"/>
          </p:nvPr>
        </p:nvSpPr>
        <p:spPr/>
        <p:txBody>
          <a:bodyPr/>
          <a:lstStyle/>
          <a:p>
            <a:fld id="{D40A7256-0F9E-6742-971F-FC243D8A8A58}" type="slidenum">
              <a:rPr lang="it-IT" smtClean="0"/>
              <a:t>‹N›</a:t>
            </a:fld>
            <a:endParaRPr lang="it-IT"/>
          </a:p>
        </p:txBody>
      </p:sp>
    </p:spTree>
    <p:extLst>
      <p:ext uri="{BB962C8B-B14F-4D97-AF65-F5344CB8AC3E}">
        <p14:creationId xmlns:p14="http://schemas.microsoft.com/office/powerpoint/2010/main" val="280244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A9DAAB-86FE-FAB4-CB28-A0D2A33F720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1651C3E-6496-1A97-E3E5-387B96F62A1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F30A59C-94A7-E83B-94B9-99493E2A44E1}"/>
              </a:ext>
            </a:extLst>
          </p:cNvPr>
          <p:cNvSpPr>
            <a:spLocks noGrp="1"/>
          </p:cNvSpPr>
          <p:nvPr>
            <p:ph type="dt" sz="half" idx="10"/>
          </p:nvPr>
        </p:nvSpPr>
        <p:spPr/>
        <p:txBody>
          <a:bodyPr/>
          <a:lstStyle/>
          <a:p>
            <a:fld id="{8FAB2B5C-621C-C74B-9B16-F028FF83B72A}" type="datetime1">
              <a:rPr lang="it-IT" smtClean="0"/>
              <a:t>15/05/25</a:t>
            </a:fld>
            <a:endParaRPr lang="it-IT"/>
          </a:p>
        </p:txBody>
      </p:sp>
      <p:sp>
        <p:nvSpPr>
          <p:cNvPr id="5" name="Segnaposto piè di pagina 4">
            <a:extLst>
              <a:ext uri="{FF2B5EF4-FFF2-40B4-BE49-F238E27FC236}">
                <a16:creationId xmlns:a16="http://schemas.microsoft.com/office/drawing/2014/main" id="{7AB1221D-F1DE-DEFA-828B-773B7F304F1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1E91445-60E3-476A-53CE-4AE9BEC490F1}"/>
              </a:ext>
            </a:extLst>
          </p:cNvPr>
          <p:cNvSpPr>
            <a:spLocks noGrp="1"/>
          </p:cNvSpPr>
          <p:nvPr>
            <p:ph type="sldNum" sz="quarter" idx="12"/>
          </p:nvPr>
        </p:nvSpPr>
        <p:spPr/>
        <p:txBody>
          <a:bodyPr/>
          <a:lstStyle/>
          <a:p>
            <a:fld id="{D40A7256-0F9E-6742-971F-FC243D8A8A58}" type="slidenum">
              <a:rPr lang="it-IT" smtClean="0"/>
              <a:t>‹N›</a:t>
            </a:fld>
            <a:endParaRPr lang="it-IT"/>
          </a:p>
        </p:txBody>
      </p:sp>
    </p:spTree>
    <p:extLst>
      <p:ext uri="{BB962C8B-B14F-4D97-AF65-F5344CB8AC3E}">
        <p14:creationId xmlns:p14="http://schemas.microsoft.com/office/powerpoint/2010/main" val="4035674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B6D1C-EFA0-68E5-25AF-9BA1FC730ACD}"/>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D788AAB-0C6D-FA48-54A5-F5014743F98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9C25B107-9F9E-3A0B-EE39-4A2E38B04AEE}"/>
              </a:ext>
            </a:extLst>
          </p:cNvPr>
          <p:cNvSpPr>
            <a:spLocks noGrp="1"/>
          </p:cNvSpPr>
          <p:nvPr>
            <p:ph type="dt" sz="half" idx="10"/>
          </p:nvPr>
        </p:nvSpPr>
        <p:spPr/>
        <p:txBody>
          <a:bodyPr/>
          <a:lstStyle/>
          <a:p>
            <a:fld id="{375F0AC0-5273-754F-A6DF-17ABB04A7617}" type="datetime1">
              <a:rPr lang="it-IT" smtClean="0"/>
              <a:t>15/05/25</a:t>
            </a:fld>
            <a:endParaRPr lang="it-IT"/>
          </a:p>
        </p:txBody>
      </p:sp>
      <p:sp>
        <p:nvSpPr>
          <p:cNvPr id="5" name="Segnaposto piè di pagina 4">
            <a:extLst>
              <a:ext uri="{FF2B5EF4-FFF2-40B4-BE49-F238E27FC236}">
                <a16:creationId xmlns:a16="http://schemas.microsoft.com/office/drawing/2014/main" id="{0003E8D6-B3CE-4A43-02C6-0EAA6207291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D1A41C1-B104-4A28-28CD-B6300184EABB}"/>
              </a:ext>
            </a:extLst>
          </p:cNvPr>
          <p:cNvSpPr>
            <a:spLocks noGrp="1"/>
          </p:cNvSpPr>
          <p:nvPr>
            <p:ph type="sldNum" sz="quarter" idx="12"/>
          </p:nvPr>
        </p:nvSpPr>
        <p:spPr/>
        <p:txBody>
          <a:bodyPr/>
          <a:lstStyle/>
          <a:p>
            <a:fld id="{D40A7256-0F9E-6742-971F-FC243D8A8A58}" type="slidenum">
              <a:rPr lang="it-IT" smtClean="0"/>
              <a:t>‹N›</a:t>
            </a:fld>
            <a:endParaRPr lang="it-IT"/>
          </a:p>
        </p:txBody>
      </p:sp>
    </p:spTree>
    <p:extLst>
      <p:ext uri="{BB962C8B-B14F-4D97-AF65-F5344CB8AC3E}">
        <p14:creationId xmlns:p14="http://schemas.microsoft.com/office/powerpoint/2010/main" val="60971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E75CE1-BA52-ED1C-0F6E-FA0A71B3F2F3}"/>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949DAF9-FEC3-5024-19BE-777C31A14525}"/>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842CD91-3376-068C-7172-D97A1D87B2B3}"/>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871C3416-60EC-3518-B93F-B66F9D203D7E}"/>
              </a:ext>
            </a:extLst>
          </p:cNvPr>
          <p:cNvSpPr>
            <a:spLocks noGrp="1"/>
          </p:cNvSpPr>
          <p:nvPr>
            <p:ph type="dt" sz="half" idx="10"/>
          </p:nvPr>
        </p:nvSpPr>
        <p:spPr/>
        <p:txBody>
          <a:bodyPr/>
          <a:lstStyle/>
          <a:p>
            <a:fld id="{D1BF1279-BE9B-F946-A217-7150A4DCB109}" type="datetime1">
              <a:rPr lang="it-IT" smtClean="0"/>
              <a:t>15/05/25</a:t>
            </a:fld>
            <a:endParaRPr lang="it-IT"/>
          </a:p>
        </p:txBody>
      </p:sp>
      <p:sp>
        <p:nvSpPr>
          <p:cNvPr id="6" name="Segnaposto piè di pagina 5">
            <a:extLst>
              <a:ext uri="{FF2B5EF4-FFF2-40B4-BE49-F238E27FC236}">
                <a16:creationId xmlns:a16="http://schemas.microsoft.com/office/drawing/2014/main" id="{9F81EA5C-FE33-FBA7-7775-364FDB74A7D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9F1AC24-B412-7148-F535-EC5C2B42DBCA}"/>
              </a:ext>
            </a:extLst>
          </p:cNvPr>
          <p:cNvSpPr>
            <a:spLocks noGrp="1"/>
          </p:cNvSpPr>
          <p:nvPr>
            <p:ph type="sldNum" sz="quarter" idx="12"/>
          </p:nvPr>
        </p:nvSpPr>
        <p:spPr/>
        <p:txBody>
          <a:bodyPr/>
          <a:lstStyle/>
          <a:p>
            <a:fld id="{D40A7256-0F9E-6742-971F-FC243D8A8A58}" type="slidenum">
              <a:rPr lang="it-IT" smtClean="0"/>
              <a:t>‹N›</a:t>
            </a:fld>
            <a:endParaRPr lang="it-IT"/>
          </a:p>
        </p:txBody>
      </p:sp>
    </p:spTree>
    <p:extLst>
      <p:ext uri="{BB962C8B-B14F-4D97-AF65-F5344CB8AC3E}">
        <p14:creationId xmlns:p14="http://schemas.microsoft.com/office/powerpoint/2010/main" val="1944339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43FFD3-83B3-5671-08A7-D6362BD7D314}"/>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7591C36-D728-59FA-13C5-C3403F06FD8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1B8A41C-871D-4E72-BDA6-5CF22242C67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BAFD42D6-D43C-83A0-ECF7-DB9B5912E8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D1C047CE-8B47-0D56-8E94-3E9E7FDF90B6}"/>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392BE425-E1BC-8380-094E-3C460F648239}"/>
              </a:ext>
            </a:extLst>
          </p:cNvPr>
          <p:cNvSpPr>
            <a:spLocks noGrp="1"/>
          </p:cNvSpPr>
          <p:nvPr>
            <p:ph type="dt" sz="half" idx="10"/>
          </p:nvPr>
        </p:nvSpPr>
        <p:spPr/>
        <p:txBody>
          <a:bodyPr/>
          <a:lstStyle/>
          <a:p>
            <a:fld id="{A6AC6765-E58D-8149-8B8E-552A9186E935}" type="datetime1">
              <a:rPr lang="it-IT" smtClean="0"/>
              <a:t>15/05/25</a:t>
            </a:fld>
            <a:endParaRPr lang="it-IT"/>
          </a:p>
        </p:txBody>
      </p:sp>
      <p:sp>
        <p:nvSpPr>
          <p:cNvPr id="8" name="Segnaposto piè di pagina 7">
            <a:extLst>
              <a:ext uri="{FF2B5EF4-FFF2-40B4-BE49-F238E27FC236}">
                <a16:creationId xmlns:a16="http://schemas.microsoft.com/office/drawing/2014/main" id="{3BF45F72-733A-3A27-F3C5-BDB6F1AFF0F6}"/>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D0347666-E181-635F-569C-8A161796C0F2}"/>
              </a:ext>
            </a:extLst>
          </p:cNvPr>
          <p:cNvSpPr>
            <a:spLocks noGrp="1"/>
          </p:cNvSpPr>
          <p:nvPr>
            <p:ph type="sldNum" sz="quarter" idx="12"/>
          </p:nvPr>
        </p:nvSpPr>
        <p:spPr/>
        <p:txBody>
          <a:bodyPr/>
          <a:lstStyle/>
          <a:p>
            <a:fld id="{D40A7256-0F9E-6742-971F-FC243D8A8A58}" type="slidenum">
              <a:rPr lang="it-IT" smtClean="0"/>
              <a:t>‹N›</a:t>
            </a:fld>
            <a:endParaRPr lang="it-IT"/>
          </a:p>
        </p:txBody>
      </p:sp>
    </p:spTree>
    <p:extLst>
      <p:ext uri="{BB962C8B-B14F-4D97-AF65-F5344CB8AC3E}">
        <p14:creationId xmlns:p14="http://schemas.microsoft.com/office/powerpoint/2010/main" val="3973236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94C619-6DF5-0F00-7989-767C40526142}"/>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CD70565-4D9D-057D-3E9F-17FCD9247BB4}"/>
              </a:ext>
            </a:extLst>
          </p:cNvPr>
          <p:cNvSpPr>
            <a:spLocks noGrp="1"/>
          </p:cNvSpPr>
          <p:nvPr>
            <p:ph type="dt" sz="half" idx="10"/>
          </p:nvPr>
        </p:nvSpPr>
        <p:spPr/>
        <p:txBody>
          <a:bodyPr/>
          <a:lstStyle/>
          <a:p>
            <a:fld id="{280C4EF6-DC54-8A41-8DF1-9F56A79F8D3D}" type="datetime1">
              <a:rPr lang="it-IT" smtClean="0"/>
              <a:t>15/05/25</a:t>
            </a:fld>
            <a:endParaRPr lang="it-IT"/>
          </a:p>
        </p:txBody>
      </p:sp>
      <p:sp>
        <p:nvSpPr>
          <p:cNvPr id="4" name="Segnaposto piè di pagina 3">
            <a:extLst>
              <a:ext uri="{FF2B5EF4-FFF2-40B4-BE49-F238E27FC236}">
                <a16:creationId xmlns:a16="http://schemas.microsoft.com/office/drawing/2014/main" id="{927462F3-D4A0-661C-2A5E-D10C0693F416}"/>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B826C1A1-A426-6EA7-D226-01FF76EEE493}"/>
              </a:ext>
            </a:extLst>
          </p:cNvPr>
          <p:cNvSpPr>
            <a:spLocks noGrp="1"/>
          </p:cNvSpPr>
          <p:nvPr>
            <p:ph type="sldNum" sz="quarter" idx="12"/>
          </p:nvPr>
        </p:nvSpPr>
        <p:spPr/>
        <p:txBody>
          <a:bodyPr/>
          <a:lstStyle/>
          <a:p>
            <a:fld id="{D40A7256-0F9E-6742-971F-FC243D8A8A58}" type="slidenum">
              <a:rPr lang="it-IT" smtClean="0"/>
              <a:t>‹N›</a:t>
            </a:fld>
            <a:endParaRPr lang="it-IT"/>
          </a:p>
        </p:txBody>
      </p:sp>
    </p:spTree>
    <p:extLst>
      <p:ext uri="{BB962C8B-B14F-4D97-AF65-F5344CB8AC3E}">
        <p14:creationId xmlns:p14="http://schemas.microsoft.com/office/powerpoint/2010/main" val="3307997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B819E515-1A5B-2AF8-8783-060AFB63B29F}"/>
              </a:ext>
            </a:extLst>
          </p:cNvPr>
          <p:cNvSpPr>
            <a:spLocks noGrp="1"/>
          </p:cNvSpPr>
          <p:nvPr>
            <p:ph type="dt" sz="half" idx="10"/>
          </p:nvPr>
        </p:nvSpPr>
        <p:spPr/>
        <p:txBody>
          <a:bodyPr/>
          <a:lstStyle/>
          <a:p>
            <a:fld id="{465A28CF-E793-2849-A9B0-3D76F8CC79A9}" type="datetime1">
              <a:rPr lang="it-IT" smtClean="0"/>
              <a:t>15/05/25</a:t>
            </a:fld>
            <a:endParaRPr lang="it-IT"/>
          </a:p>
        </p:txBody>
      </p:sp>
      <p:sp>
        <p:nvSpPr>
          <p:cNvPr id="3" name="Segnaposto piè di pagina 2">
            <a:extLst>
              <a:ext uri="{FF2B5EF4-FFF2-40B4-BE49-F238E27FC236}">
                <a16:creationId xmlns:a16="http://schemas.microsoft.com/office/drawing/2014/main" id="{86FA135D-E9C7-47A4-5E4D-0772634F0781}"/>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14061918-0291-C88A-27BC-3D076ECF7845}"/>
              </a:ext>
            </a:extLst>
          </p:cNvPr>
          <p:cNvSpPr>
            <a:spLocks noGrp="1"/>
          </p:cNvSpPr>
          <p:nvPr>
            <p:ph type="sldNum" sz="quarter" idx="12"/>
          </p:nvPr>
        </p:nvSpPr>
        <p:spPr/>
        <p:txBody>
          <a:bodyPr/>
          <a:lstStyle/>
          <a:p>
            <a:fld id="{D40A7256-0F9E-6742-971F-FC243D8A8A58}" type="slidenum">
              <a:rPr lang="it-IT" smtClean="0"/>
              <a:t>‹N›</a:t>
            </a:fld>
            <a:endParaRPr lang="it-IT"/>
          </a:p>
        </p:txBody>
      </p:sp>
    </p:spTree>
    <p:extLst>
      <p:ext uri="{BB962C8B-B14F-4D97-AF65-F5344CB8AC3E}">
        <p14:creationId xmlns:p14="http://schemas.microsoft.com/office/powerpoint/2010/main" val="2500656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FE266B6-22F6-97D0-1285-8DA451A888F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9BE0ED5-D2BC-AA71-AD89-C838ACBFC6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E32BB96E-86D8-C3EA-EB31-46A601EFF7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CA75C383-2D34-1E53-AE66-914EA03B8CA2}"/>
              </a:ext>
            </a:extLst>
          </p:cNvPr>
          <p:cNvSpPr>
            <a:spLocks noGrp="1"/>
          </p:cNvSpPr>
          <p:nvPr>
            <p:ph type="dt" sz="half" idx="10"/>
          </p:nvPr>
        </p:nvSpPr>
        <p:spPr/>
        <p:txBody>
          <a:bodyPr/>
          <a:lstStyle/>
          <a:p>
            <a:fld id="{C245D2CF-A8AB-A44A-B6DB-897A60A3AA9C}" type="datetime1">
              <a:rPr lang="it-IT" smtClean="0"/>
              <a:t>15/05/25</a:t>
            </a:fld>
            <a:endParaRPr lang="it-IT"/>
          </a:p>
        </p:txBody>
      </p:sp>
      <p:sp>
        <p:nvSpPr>
          <p:cNvPr id="6" name="Segnaposto piè di pagina 5">
            <a:extLst>
              <a:ext uri="{FF2B5EF4-FFF2-40B4-BE49-F238E27FC236}">
                <a16:creationId xmlns:a16="http://schemas.microsoft.com/office/drawing/2014/main" id="{0E638AFE-D92A-A10C-FEAC-71EAA0BCE40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2EA0E12-2B1E-B111-D8FA-0D4FFBF16B5D}"/>
              </a:ext>
            </a:extLst>
          </p:cNvPr>
          <p:cNvSpPr>
            <a:spLocks noGrp="1"/>
          </p:cNvSpPr>
          <p:nvPr>
            <p:ph type="sldNum" sz="quarter" idx="12"/>
          </p:nvPr>
        </p:nvSpPr>
        <p:spPr/>
        <p:txBody>
          <a:bodyPr/>
          <a:lstStyle/>
          <a:p>
            <a:fld id="{D40A7256-0F9E-6742-971F-FC243D8A8A58}" type="slidenum">
              <a:rPr lang="it-IT" smtClean="0"/>
              <a:t>‹N›</a:t>
            </a:fld>
            <a:endParaRPr lang="it-IT"/>
          </a:p>
        </p:txBody>
      </p:sp>
    </p:spTree>
    <p:extLst>
      <p:ext uri="{BB962C8B-B14F-4D97-AF65-F5344CB8AC3E}">
        <p14:creationId xmlns:p14="http://schemas.microsoft.com/office/powerpoint/2010/main" val="2669091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113A88-FE5D-B8ED-C295-B53BD16BABB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DB22CF6-D2DF-BA6D-1942-04E735412C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C20DECF9-FE36-8C2C-02D8-10B23AE321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89AEED10-2851-7B41-9CE0-ECB6788B2E9E}"/>
              </a:ext>
            </a:extLst>
          </p:cNvPr>
          <p:cNvSpPr>
            <a:spLocks noGrp="1"/>
          </p:cNvSpPr>
          <p:nvPr>
            <p:ph type="dt" sz="half" idx="10"/>
          </p:nvPr>
        </p:nvSpPr>
        <p:spPr/>
        <p:txBody>
          <a:bodyPr/>
          <a:lstStyle/>
          <a:p>
            <a:fld id="{C3E28FAE-7238-5A45-90E9-9D88D338E6D1}" type="datetime1">
              <a:rPr lang="it-IT" smtClean="0"/>
              <a:t>15/05/25</a:t>
            </a:fld>
            <a:endParaRPr lang="it-IT"/>
          </a:p>
        </p:txBody>
      </p:sp>
      <p:sp>
        <p:nvSpPr>
          <p:cNvPr id="6" name="Segnaposto piè di pagina 5">
            <a:extLst>
              <a:ext uri="{FF2B5EF4-FFF2-40B4-BE49-F238E27FC236}">
                <a16:creationId xmlns:a16="http://schemas.microsoft.com/office/drawing/2014/main" id="{226954E0-467D-B515-8129-288131B09FD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D1ECBB4-CD89-2475-53FF-41710592349F}"/>
              </a:ext>
            </a:extLst>
          </p:cNvPr>
          <p:cNvSpPr>
            <a:spLocks noGrp="1"/>
          </p:cNvSpPr>
          <p:nvPr>
            <p:ph type="sldNum" sz="quarter" idx="12"/>
          </p:nvPr>
        </p:nvSpPr>
        <p:spPr/>
        <p:txBody>
          <a:bodyPr/>
          <a:lstStyle/>
          <a:p>
            <a:fld id="{D40A7256-0F9E-6742-971F-FC243D8A8A58}" type="slidenum">
              <a:rPr lang="it-IT" smtClean="0"/>
              <a:t>‹N›</a:t>
            </a:fld>
            <a:endParaRPr lang="it-IT"/>
          </a:p>
        </p:txBody>
      </p:sp>
    </p:spTree>
    <p:extLst>
      <p:ext uri="{BB962C8B-B14F-4D97-AF65-F5344CB8AC3E}">
        <p14:creationId xmlns:p14="http://schemas.microsoft.com/office/powerpoint/2010/main" val="476635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9914EE4A-F518-6C4D-289C-492229FDC8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445FF46D-5A87-C4E3-FFC3-1C051B6C11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ECBB33E-7BCB-D203-37D5-D92C0DE18C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3684767-3B5E-CB46-9470-1591768D85B3}" type="datetime1">
              <a:rPr lang="it-IT" smtClean="0"/>
              <a:t>15/05/25</a:t>
            </a:fld>
            <a:endParaRPr lang="it-IT"/>
          </a:p>
        </p:txBody>
      </p:sp>
      <p:sp>
        <p:nvSpPr>
          <p:cNvPr id="5" name="Segnaposto piè di pagina 4">
            <a:extLst>
              <a:ext uri="{FF2B5EF4-FFF2-40B4-BE49-F238E27FC236}">
                <a16:creationId xmlns:a16="http://schemas.microsoft.com/office/drawing/2014/main" id="{11D75F76-9AF8-6B29-156A-38A9392D9A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5AC522FD-44E2-72FA-5313-252D72DAB6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0A7256-0F9E-6742-971F-FC243D8A8A58}" type="slidenum">
              <a:rPr lang="it-IT" smtClean="0"/>
              <a:t>‹N›</a:t>
            </a:fld>
            <a:endParaRPr lang="it-IT"/>
          </a:p>
        </p:txBody>
      </p:sp>
    </p:spTree>
    <p:extLst>
      <p:ext uri="{BB962C8B-B14F-4D97-AF65-F5344CB8AC3E}">
        <p14:creationId xmlns:p14="http://schemas.microsoft.com/office/powerpoint/2010/main" val="976128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49FBC190-71C0-D852-F24D-BF6ECFB7133F}"/>
              </a:ext>
            </a:extLst>
          </p:cNvPr>
          <p:cNvSpPr>
            <a:spLocks noGrp="1"/>
          </p:cNvSpPr>
          <p:nvPr>
            <p:ph type="ctrTitle"/>
          </p:nvPr>
        </p:nvSpPr>
        <p:spPr>
          <a:xfrm>
            <a:off x="1386865" y="818984"/>
            <a:ext cx="9966935" cy="3268520"/>
          </a:xfrm>
        </p:spPr>
        <p:txBody>
          <a:bodyPr>
            <a:normAutofit/>
          </a:bodyPr>
          <a:lstStyle/>
          <a:p>
            <a:pPr algn="ctr">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it-IT" sz="28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Protezione dell’interesse finanziario UE</a:t>
            </a:r>
            <a:br>
              <a:rPr lang="it-IT" sz="2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br>
            <a:r>
              <a:rPr lang="it-IT" sz="28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 condotta delle istituzioni europee:</a:t>
            </a:r>
            <a:br>
              <a:rPr lang="it-IT" sz="2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br>
            <a:r>
              <a:rPr lang="it-IT" sz="28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riflessioni a margine della recente sentenza CQ contro Corte dei Conti europea</a:t>
            </a:r>
            <a:r>
              <a:rPr lang="it-IT" sz="1800" dirty="0">
                <a:solidFill>
                  <a:schemeClr val="bg1"/>
                </a:solidFill>
                <a:effectLst/>
                <a:latin typeface="Times New Roman" panose="02020603050405020304" pitchFamily="18" charset="0"/>
                <a:cs typeface="Times New Roman" panose="02020603050405020304" pitchFamily="18" charset="0"/>
              </a:rPr>
              <a:t> </a:t>
            </a:r>
            <a:br>
              <a:rPr lang="it-IT" b="1" dirty="0">
                <a:solidFill>
                  <a:srgbClr val="FFFFFF"/>
                </a:solidFill>
                <a:highlight>
                  <a:srgbClr val="FFFF00"/>
                </a:highlight>
                <a:latin typeface="Times New Roman" panose="02020603050405020304" pitchFamily="18" charset="0"/>
                <a:cs typeface="Times New Roman" panose="02020603050405020304" pitchFamily="18" charset="0"/>
              </a:rPr>
            </a:br>
            <a:br>
              <a:rPr lang="it-IT" b="1" dirty="0">
                <a:solidFill>
                  <a:srgbClr val="FFFFFF"/>
                </a:solidFill>
                <a:highlight>
                  <a:srgbClr val="FFFF00"/>
                </a:highlight>
                <a:latin typeface="Times New Roman" panose="02020603050405020304" pitchFamily="18" charset="0"/>
                <a:cs typeface="Times New Roman" panose="02020603050405020304" pitchFamily="18" charset="0"/>
              </a:rPr>
            </a:br>
            <a:r>
              <a:rPr lang="it-IT" sz="1800" b="1" dirty="0">
                <a:solidFill>
                  <a:srgbClr val="FFFFFF"/>
                </a:solidFill>
                <a:latin typeface="Times New Roman" panose="02020603050405020304" pitchFamily="18" charset="0"/>
                <a:cs typeface="Times New Roman" panose="02020603050405020304" pitchFamily="18" charset="0"/>
              </a:rPr>
              <a:t>Università degli Studi di Teramo</a:t>
            </a:r>
            <a:endParaRPr lang="it-IT" sz="4400" b="1" dirty="0">
              <a:solidFill>
                <a:srgbClr val="FFFFFF"/>
              </a:solidFill>
              <a:latin typeface="Times New Roman" panose="02020603050405020304" pitchFamily="18" charset="0"/>
              <a:cs typeface="Times New Roman" panose="02020603050405020304" pitchFamily="18" charset="0"/>
            </a:endParaRPr>
          </a:p>
        </p:txBody>
      </p:sp>
      <p:sp>
        <p:nvSpPr>
          <p:cNvPr id="18" name="Rectangle 17">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ottotitolo 2">
            <a:extLst>
              <a:ext uri="{FF2B5EF4-FFF2-40B4-BE49-F238E27FC236}">
                <a16:creationId xmlns:a16="http://schemas.microsoft.com/office/drawing/2014/main" id="{B1A65DBC-4FD1-BFC2-F846-DC94968BCDA0}"/>
              </a:ext>
            </a:extLst>
          </p:cNvPr>
          <p:cNvSpPr>
            <a:spLocks noGrp="1"/>
          </p:cNvSpPr>
          <p:nvPr>
            <p:ph type="subTitle" idx="1"/>
          </p:nvPr>
        </p:nvSpPr>
        <p:spPr>
          <a:xfrm>
            <a:off x="3304923" y="4797188"/>
            <a:ext cx="6051236" cy="1241828"/>
          </a:xfrm>
        </p:spPr>
        <p:txBody>
          <a:bodyPr>
            <a:normAutofit/>
          </a:bodyPr>
          <a:lstStyle/>
          <a:p>
            <a:r>
              <a:rPr lang="it-IT" sz="2000" b="1" dirty="0">
                <a:solidFill>
                  <a:srgbClr val="FFFFFF"/>
                </a:solidFill>
                <a:latin typeface="Times New Roman" panose="02020603050405020304" pitchFamily="18" charset="0"/>
                <a:cs typeface="Times New Roman" panose="02020603050405020304" pitchFamily="18" charset="0"/>
              </a:rPr>
              <a:t>15 maggio 2025</a:t>
            </a:r>
          </a:p>
          <a:p>
            <a:endParaRPr lang="it-IT" sz="2000" dirty="0">
              <a:solidFill>
                <a:srgbClr val="FFFFFF"/>
              </a:solidFill>
              <a:latin typeface="Times New Roman" panose="02020603050405020304" pitchFamily="18" charset="0"/>
              <a:cs typeface="Times New Roman" panose="02020603050405020304" pitchFamily="18" charset="0"/>
            </a:endParaRPr>
          </a:p>
          <a:p>
            <a:r>
              <a:rPr lang="it-IT" sz="2000" dirty="0">
                <a:solidFill>
                  <a:srgbClr val="FFFFFF"/>
                </a:solidFill>
                <a:latin typeface="Times New Roman" panose="02020603050405020304" pitchFamily="18" charset="0"/>
                <a:cs typeface="Times New Roman" panose="02020603050405020304" pitchFamily="18" charset="0"/>
              </a:rPr>
              <a:t>Alessandro Nato e Camilla Ramotti</a:t>
            </a:r>
          </a:p>
        </p:txBody>
      </p:sp>
      <p:sp>
        <p:nvSpPr>
          <p:cNvPr id="20" name="Rectangle 19">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egnaposto numero diapositiva 3">
            <a:extLst>
              <a:ext uri="{FF2B5EF4-FFF2-40B4-BE49-F238E27FC236}">
                <a16:creationId xmlns:a16="http://schemas.microsoft.com/office/drawing/2014/main" id="{E6D9890D-51DC-73C4-F503-0017FBE5824C}"/>
              </a:ext>
            </a:extLst>
          </p:cNvPr>
          <p:cNvSpPr>
            <a:spLocks noGrp="1"/>
          </p:cNvSpPr>
          <p:nvPr>
            <p:ph type="sldNum" sz="quarter" idx="12"/>
          </p:nvPr>
        </p:nvSpPr>
        <p:spPr/>
        <p:txBody>
          <a:bodyPr/>
          <a:lstStyle/>
          <a:p>
            <a:fld id="{D40A7256-0F9E-6742-971F-FC243D8A8A58}" type="slidenum">
              <a:rPr lang="it-IT" smtClean="0"/>
              <a:t>1</a:t>
            </a:fld>
            <a:endParaRPr lang="it-IT"/>
          </a:p>
        </p:txBody>
      </p:sp>
    </p:spTree>
    <p:extLst>
      <p:ext uri="{BB962C8B-B14F-4D97-AF65-F5344CB8AC3E}">
        <p14:creationId xmlns:p14="http://schemas.microsoft.com/office/powerpoint/2010/main" val="686111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0BC6F9AC-F693-A31D-B034-06FBA42427AC}"/>
              </a:ext>
            </a:extLst>
          </p:cNvPr>
          <p:cNvSpPr>
            <a:spLocks noGrp="1"/>
          </p:cNvSpPr>
          <p:nvPr>
            <p:ph type="title"/>
          </p:nvPr>
        </p:nvSpPr>
        <p:spPr>
          <a:xfrm>
            <a:off x="645065" y="1463040"/>
            <a:ext cx="3796306" cy="2690949"/>
          </a:xfrm>
        </p:spPr>
        <p:txBody>
          <a:bodyPr anchor="t">
            <a:normAutofit/>
          </a:bodyPr>
          <a:lstStyle/>
          <a:p>
            <a:r>
              <a:rPr lang="it-IT" sz="4800" b="1">
                <a:latin typeface="Times New Roman" panose="02020603050405020304" pitchFamily="18" charset="0"/>
                <a:cs typeface="Times New Roman" panose="02020603050405020304" pitchFamily="18" charset="0"/>
              </a:rPr>
              <a:t>I fatti </a:t>
            </a:r>
            <a:endParaRPr lang="it-IT" sz="4800"/>
          </a:p>
        </p:txBody>
      </p:sp>
      <p:grpSp>
        <p:nvGrpSpPr>
          <p:cNvPr id="11" name="Group 10">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2" name="Rectangle 11">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5" name="Rectangle 14">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57CC029E-4EA2-322B-B07F-8745AF696618}"/>
              </a:ext>
            </a:extLst>
          </p:cNvPr>
          <p:cNvSpPr>
            <a:spLocks noGrp="1"/>
          </p:cNvSpPr>
          <p:nvPr>
            <p:ph idx="1"/>
          </p:nvPr>
        </p:nvSpPr>
        <p:spPr>
          <a:xfrm>
            <a:off x="5656218" y="1463039"/>
            <a:ext cx="5542387" cy="4300447"/>
          </a:xfrm>
        </p:spPr>
        <p:txBody>
          <a:bodyPr anchor="t">
            <a:normAutofit/>
          </a:bodyPr>
          <a:lstStyle/>
          <a:p>
            <a:pPr algn="just"/>
            <a:r>
              <a:rPr lang="it-IT" sz="2000" dirty="0">
                <a:latin typeface="Times New Roman" panose="02020603050405020304" pitchFamily="18" charset="0"/>
                <a:cs typeface="Times New Roman" panose="02020603050405020304" pitchFamily="18" charset="0"/>
              </a:rPr>
              <a:t>Nello stesso anno, il Segretario Generale della CCE aveva trasmesso la questione all’Ufficio europeo per la lotta antifrode (OLAF)</a:t>
            </a:r>
          </a:p>
          <a:p>
            <a:pPr algn="just"/>
            <a:r>
              <a:rPr lang="it-IT" sz="2000" dirty="0">
                <a:latin typeface="Times New Roman" panose="02020603050405020304" pitchFamily="18" charset="0"/>
                <a:cs typeface="Times New Roman" panose="02020603050405020304" pitchFamily="18" charset="0"/>
              </a:rPr>
              <a:t>L’OLAF, dopo aver aperto e concluso una indagine di mercato, aveva notificato alla CCE l’apertura di una indagine sulle presunte irregolarità di CQ, potenzialmente lesive degli interessi finanziari dell’Unione</a:t>
            </a:r>
          </a:p>
          <a:p>
            <a:pPr algn="just"/>
            <a:r>
              <a:rPr lang="it-IT" sz="2000" dirty="0">
                <a:latin typeface="Times New Roman" panose="02020603050405020304" pitchFamily="18" charset="0"/>
                <a:cs typeface="Times New Roman" panose="02020603050405020304" pitchFamily="18" charset="0"/>
              </a:rPr>
              <a:t>Nel 2018, la CCE aveva ricevuto il rapporto finale dell’OLAF, che concludeva affermando che CQ aveva utilizzato indebitamente le risorse della CCE per attività non collegate ai suoi doveri di ufficio</a:t>
            </a:r>
          </a:p>
        </p:txBody>
      </p:sp>
      <p:sp>
        <p:nvSpPr>
          <p:cNvPr id="4" name="Segnaposto numero diapositiva 3">
            <a:extLst>
              <a:ext uri="{FF2B5EF4-FFF2-40B4-BE49-F238E27FC236}">
                <a16:creationId xmlns:a16="http://schemas.microsoft.com/office/drawing/2014/main" id="{D56DF782-782E-922E-6577-BA711317ED22}"/>
              </a:ext>
            </a:extLst>
          </p:cNvPr>
          <p:cNvSpPr>
            <a:spLocks noGrp="1"/>
          </p:cNvSpPr>
          <p:nvPr>
            <p:ph type="sldNum" sz="quarter" idx="12"/>
          </p:nvPr>
        </p:nvSpPr>
        <p:spPr>
          <a:xfrm>
            <a:off x="8610600" y="6492240"/>
            <a:ext cx="2743200" cy="365125"/>
          </a:xfrm>
        </p:spPr>
        <p:txBody>
          <a:bodyPr>
            <a:normAutofit/>
          </a:bodyPr>
          <a:lstStyle/>
          <a:p>
            <a:pPr>
              <a:spcAft>
                <a:spcPts val="600"/>
              </a:spcAft>
            </a:pPr>
            <a:fld id="{D40A7256-0F9E-6742-971F-FC243D8A8A58}" type="slidenum">
              <a:rPr lang="it-IT" smtClean="0"/>
              <a:pPr>
                <a:spcAft>
                  <a:spcPts val="600"/>
                </a:spcAft>
              </a:pPr>
              <a:t>10</a:t>
            </a:fld>
            <a:endParaRPr lang="it-IT"/>
          </a:p>
        </p:txBody>
      </p:sp>
    </p:spTree>
    <p:extLst>
      <p:ext uri="{BB962C8B-B14F-4D97-AF65-F5344CB8AC3E}">
        <p14:creationId xmlns:p14="http://schemas.microsoft.com/office/powerpoint/2010/main" val="3203536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990200-070E-47A6-676E-D92185E5F3C2}"/>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I fatti </a:t>
            </a:r>
            <a:endParaRPr lang="it-IT" dirty="0"/>
          </a:p>
        </p:txBody>
      </p:sp>
      <p:graphicFrame>
        <p:nvGraphicFramePr>
          <p:cNvPr id="6" name="Segnaposto contenuto 2">
            <a:extLst>
              <a:ext uri="{FF2B5EF4-FFF2-40B4-BE49-F238E27FC236}">
                <a16:creationId xmlns:a16="http://schemas.microsoft.com/office/drawing/2014/main" id="{D3F4DCEF-45E0-493F-0929-F883962AC98E}"/>
              </a:ext>
            </a:extLst>
          </p:cNvPr>
          <p:cNvGraphicFramePr>
            <a:graphicFrameLocks noGrp="1"/>
          </p:cNvGraphicFramePr>
          <p:nvPr>
            <p:ph idx="1"/>
            <p:extLst>
              <p:ext uri="{D42A27DB-BD31-4B8C-83A1-F6EECF244321}">
                <p14:modId xmlns:p14="http://schemas.microsoft.com/office/powerpoint/2010/main" val="278863994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egnaposto numero diapositiva 3">
            <a:extLst>
              <a:ext uri="{FF2B5EF4-FFF2-40B4-BE49-F238E27FC236}">
                <a16:creationId xmlns:a16="http://schemas.microsoft.com/office/drawing/2014/main" id="{D41FD080-4DD5-CF19-E0E9-BD9F0D434795}"/>
              </a:ext>
            </a:extLst>
          </p:cNvPr>
          <p:cNvSpPr>
            <a:spLocks noGrp="1"/>
          </p:cNvSpPr>
          <p:nvPr>
            <p:ph type="sldNum" sz="quarter" idx="12"/>
          </p:nvPr>
        </p:nvSpPr>
        <p:spPr/>
        <p:txBody>
          <a:bodyPr/>
          <a:lstStyle/>
          <a:p>
            <a:fld id="{D40A7256-0F9E-6742-971F-FC243D8A8A58}" type="slidenum">
              <a:rPr lang="it-IT" smtClean="0"/>
              <a:t>11</a:t>
            </a:fld>
            <a:endParaRPr lang="it-IT"/>
          </a:p>
        </p:txBody>
      </p:sp>
    </p:spTree>
    <p:extLst>
      <p:ext uri="{BB962C8B-B14F-4D97-AF65-F5344CB8AC3E}">
        <p14:creationId xmlns:p14="http://schemas.microsoft.com/office/powerpoint/2010/main" val="1974520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BC72CDD-C81C-1A58-6AD9-F03F27372EEA}"/>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C790BE2-4E4F-4AAF-81A2-4A6F4885E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12191999" cy="6858000"/>
          </a:xfrm>
          <a:prstGeom prst="rect">
            <a:avLst/>
          </a:prstGeom>
          <a:gradFill>
            <a:gsLst>
              <a:gs pos="0">
                <a:schemeClr val="accent1">
                  <a:lumMod val="50000"/>
                </a:schemeClr>
              </a:gs>
              <a:gs pos="100000">
                <a:srgbClr val="00000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
            <a:ext cx="12192000" cy="6402581"/>
          </a:xfrm>
          <a:prstGeom prst="rect">
            <a:avLst/>
          </a:prstGeom>
          <a:gradFill>
            <a:gsLst>
              <a:gs pos="1000">
                <a:schemeClr val="accent1">
                  <a:lumMod val="75000"/>
                  <a:alpha val="59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E12088DD-B1AD-40E0-8B86-1D87A2CCD9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63054" y="-2653923"/>
            <a:ext cx="6858001" cy="12165846"/>
          </a:xfrm>
          <a:prstGeom prst="rect">
            <a:avLst/>
          </a:prstGeom>
          <a:gradFill>
            <a:gsLst>
              <a:gs pos="13000">
                <a:schemeClr val="accent1">
                  <a:lumMod val="50000"/>
                  <a:alpha val="0"/>
                </a:schemeClr>
              </a:gs>
              <a:gs pos="99000">
                <a:srgbClr val="000000">
                  <a:alpha val="28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94763" y="0"/>
            <a:ext cx="6096001" cy="6858000"/>
          </a:xfrm>
          <a:prstGeom prst="rect">
            <a:avLst/>
          </a:prstGeom>
          <a:gradFill>
            <a:gsLst>
              <a:gs pos="13000">
                <a:schemeClr val="accent1">
                  <a:lumMod val="50000"/>
                  <a:alpha val="0"/>
                </a:schemeClr>
              </a:gs>
              <a:gs pos="99000">
                <a:schemeClr val="accent1">
                  <a:lumMod val="75000"/>
                  <a:alpha val="50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0C395952-4E26-45A2-8756-2ADFD6E53C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3"/>
            <a:ext cx="12182871" cy="6871922"/>
          </a:xfrm>
          <a:prstGeom prst="rect">
            <a:avLst/>
          </a:prstGeom>
          <a:gradFill>
            <a:gsLst>
              <a:gs pos="13000">
                <a:srgbClr val="000000">
                  <a:alpha val="35000"/>
                </a:srgbClr>
              </a:gs>
              <a:gs pos="99000">
                <a:schemeClr val="accent1">
                  <a:lumMod val="75000"/>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4734BADF-9461-4621-B112-2D7BABEA7D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7713" y="4049"/>
            <a:ext cx="10216576" cy="4729040"/>
          </a:xfrm>
          <a:custGeom>
            <a:avLst/>
            <a:gdLst>
              <a:gd name="connsiteX0" fmla="*/ 0 w 10216576"/>
              <a:gd name="connsiteY0" fmla="*/ 0 h 4729040"/>
              <a:gd name="connsiteX1" fmla="*/ 10216576 w 10216576"/>
              <a:gd name="connsiteY1" fmla="*/ 0 h 4729040"/>
              <a:gd name="connsiteX2" fmla="*/ 10210268 w 10216576"/>
              <a:gd name="connsiteY2" fmla="*/ 124944 h 4729040"/>
              <a:gd name="connsiteX3" fmla="*/ 5108288 w 10216576"/>
              <a:gd name="connsiteY3" fmla="*/ 4729040 h 4729040"/>
              <a:gd name="connsiteX4" fmla="*/ 6309 w 10216576"/>
              <a:gd name="connsiteY4" fmla="*/ 124944 h 4729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16576" h="4729040">
                <a:moveTo>
                  <a:pt x="0" y="0"/>
                </a:moveTo>
                <a:lnTo>
                  <a:pt x="10216576" y="0"/>
                </a:lnTo>
                <a:lnTo>
                  <a:pt x="10210268" y="124944"/>
                </a:lnTo>
                <a:cubicBezTo>
                  <a:pt x="9947637" y="2710997"/>
                  <a:pt x="7763635" y="4729040"/>
                  <a:pt x="5108288" y="4729040"/>
                </a:cubicBezTo>
                <a:cubicBezTo>
                  <a:pt x="2452942" y="4729040"/>
                  <a:pt x="268937" y="2710997"/>
                  <a:pt x="6309" y="124944"/>
                </a:cubicBezTo>
                <a:close/>
              </a:path>
            </a:pathLst>
          </a:custGeom>
          <a:gradFill>
            <a:gsLst>
              <a:gs pos="7000">
                <a:schemeClr val="accent1">
                  <a:lumMod val="50000"/>
                  <a:alpha val="4000"/>
                </a:schemeClr>
              </a:gs>
              <a:gs pos="99000">
                <a:schemeClr val="accent1">
                  <a:alpha val="24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olo 1">
            <a:extLst>
              <a:ext uri="{FF2B5EF4-FFF2-40B4-BE49-F238E27FC236}">
                <a16:creationId xmlns:a16="http://schemas.microsoft.com/office/drawing/2014/main" id="{96DBC87B-9C1B-F57B-BC88-79E6EF6835EF}"/>
              </a:ext>
            </a:extLst>
          </p:cNvPr>
          <p:cNvSpPr>
            <a:spLocks noGrp="1"/>
          </p:cNvSpPr>
          <p:nvPr>
            <p:ph type="title"/>
          </p:nvPr>
        </p:nvSpPr>
        <p:spPr>
          <a:xfrm>
            <a:off x="2026693" y="1030406"/>
            <a:ext cx="8666707" cy="3081242"/>
          </a:xfrm>
        </p:spPr>
        <p:txBody>
          <a:bodyPr vert="horz" lIns="91440" tIns="45720" rIns="91440" bIns="45720" rtlCol="0" anchor="ctr">
            <a:normAutofit/>
          </a:bodyPr>
          <a:lstStyle/>
          <a:p>
            <a:pPr algn="ctr"/>
            <a:r>
              <a:rPr lang="it-IT" sz="4800" b="1" noProof="1">
                <a:solidFill>
                  <a:srgbClr val="FFFFFF"/>
                </a:solidFill>
                <a:latin typeface="Times New Roman" panose="02020603050405020304" pitchFamily="18" charset="0"/>
                <a:cs typeface="Times New Roman" panose="02020603050405020304" pitchFamily="18" charset="0"/>
              </a:rPr>
              <a:t>3. </a:t>
            </a:r>
            <a:r>
              <a:rPr lang="it-IT" sz="4800" b="1" kern="1200" noProof="1">
                <a:solidFill>
                  <a:srgbClr val="FFFFFF"/>
                </a:solidFill>
                <a:latin typeface="Times New Roman" panose="02020603050405020304" pitchFamily="18" charset="0"/>
                <a:cs typeface="Times New Roman" panose="02020603050405020304" pitchFamily="18" charset="0"/>
              </a:rPr>
              <a:t> La tutela degli interessi finanziari dell’Unione Europea</a:t>
            </a:r>
          </a:p>
        </p:txBody>
      </p:sp>
      <p:sp>
        <p:nvSpPr>
          <p:cNvPr id="4" name="Segnaposto numero diapositiva 3">
            <a:extLst>
              <a:ext uri="{FF2B5EF4-FFF2-40B4-BE49-F238E27FC236}">
                <a16:creationId xmlns:a16="http://schemas.microsoft.com/office/drawing/2014/main" id="{DE2B8955-DD05-739A-75D6-7E1F19922CF0}"/>
              </a:ext>
            </a:extLst>
          </p:cNvPr>
          <p:cNvSpPr>
            <a:spLocks noGrp="1"/>
          </p:cNvSpPr>
          <p:nvPr>
            <p:ph type="sldNum" sz="quarter" idx="12"/>
          </p:nvPr>
        </p:nvSpPr>
        <p:spPr>
          <a:xfrm>
            <a:off x="11704320" y="6455664"/>
            <a:ext cx="448056" cy="365125"/>
          </a:xfrm>
        </p:spPr>
        <p:txBody>
          <a:bodyPr vert="horz" lIns="91440" tIns="45720" rIns="91440" bIns="45720" rtlCol="0" anchor="ctr">
            <a:normAutofit/>
          </a:bodyPr>
          <a:lstStyle/>
          <a:p>
            <a:pPr>
              <a:spcAft>
                <a:spcPts val="600"/>
              </a:spcAft>
            </a:pPr>
            <a:fld id="{D40A7256-0F9E-6742-971F-FC243D8A8A58}" type="slidenum">
              <a:rPr lang="en-US" sz="1100">
                <a:solidFill>
                  <a:srgbClr val="FFFFFF"/>
                </a:solidFill>
              </a:rPr>
              <a:pPr>
                <a:spcAft>
                  <a:spcPts val="600"/>
                </a:spcAft>
              </a:pPr>
              <a:t>12</a:t>
            </a:fld>
            <a:endParaRPr lang="en-US" sz="1100">
              <a:solidFill>
                <a:srgbClr val="FFFFFF"/>
              </a:solidFill>
            </a:endParaRPr>
          </a:p>
        </p:txBody>
      </p:sp>
    </p:spTree>
    <p:extLst>
      <p:ext uri="{BB962C8B-B14F-4D97-AF65-F5344CB8AC3E}">
        <p14:creationId xmlns:p14="http://schemas.microsoft.com/office/powerpoint/2010/main" val="269896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79AA12D9-0A29-3E4B-16F5-1AC6F7749A9F}"/>
              </a:ext>
            </a:extLst>
          </p:cNvPr>
          <p:cNvSpPr>
            <a:spLocks noGrp="1"/>
          </p:cNvSpPr>
          <p:nvPr>
            <p:ph type="title"/>
          </p:nvPr>
        </p:nvSpPr>
        <p:spPr>
          <a:xfrm>
            <a:off x="1371597" y="348865"/>
            <a:ext cx="10044023" cy="877729"/>
          </a:xfrm>
        </p:spPr>
        <p:txBody>
          <a:bodyPr anchor="ctr">
            <a:normAutofit/>
          </a:bodyPr>
          <a:lstStyle/>
          <a:p>
            <a:r>
              <a:rPr lang="it-IT" sz="4000" b="1">
                <a:solidFill>
                  <a:srgbClr val="FFFFFF"/>
                </a:solidFill>
                <a:latin typeface="Times New Roman" panose="02020603050405020304" pitchFamily="18" charset="0"/>
                <a:cs typeface="Times New Roman" panose="02020603050405020304" pitchFamily="18" charset="0"/>
              </a:rPr>
              <a:t>La decisione</a:t>
            </a:r>
          </a:p>
        </p:txBody>
      </p:sp>
      <p:sp>
        <p:nvSpPr>
          <p:cNvPr id="4" name="Segnaposto numero diapositiva 3">
            <a:extLst>
              <a:ext uri="{FF2B5EF4-FFF2-40B4-BE49-F238E27FC236}">
                <a16:creationId xmlns:a16="http://schemas.microsoft.com/office/drawing/2014/main" id="{1993E532-E703-6050-45FB-4ED1F1692FC0}"/>
              </a:ext>
            </a:extLst>
          </p:cNvPr>
          <p:cNvSpPr>
            <a:spLocks noGrp="1"/>
          </p:cNvSpPr>
          <p:nvPr>
            <p:ph type="sldNum" sz="quarter" idx="12"/>
          </p:nvPr>
        </p:nvSpPr>
        <p:spPr>
          <a:xfrm>
            <a:off x="11704320" y="6455664"/>
            <a:ext cx="448056" cy="365125"/>
          </a:xfrm>
        </p:spPr>
        <p:txBody>
          <a:bodyPr>
            <a:normAutofit/>
          </a:bodyPr>
          <a:lstStyle/>
          <a:p>
            <a:pPr>
              <a:spcAft>
                <a:spcPts val="600"/>
              </a:spcAft>
            </a:pPr>
            <a:fld id="{D40A7256-0F9E-6742-971F-FC243D8A8A58}" type="slidenum">
              <a:rPr lang="it-IT" sz="1100">
                <a:solidFill>
                  <a:schemeClr val="tx1">
                    <a:lumMod val="50000"/>
                    <a:lumOff val="50000"/>
                  </a:schemeClr>
                </a:solidFill>
              </a:rPr>
              <a:pPr>
                <a:spcAft>
                  <a:spcPts val="600"/>
                </a:spcAft>
              </a:pPr>
              <a:t>13</a:t>
            </a:fld>
            <a:endParaRPr lang="it-IT" sz="1100">
              <a:solidFill>
                <a:schemeClr val="tx1">
                  <a:lumMod val="50000"/>
                  <a:lumOff val="50000"/>
                </a:schemeClr>
              </a:solidFill>
            </a:endParaRPr>
          </a:p>
        </p:txBody>
      </p:sp>
      <p:graphicFrame>
        <p:nvGraphicFramePr>
          <p:cNvPr id="6" name="Segnaposto contenuto 2">
            <a:extLst>
              <a:ext uri="{FF2B5EF4-FFF2-40B4-BE49-F238E27FC236}">
                <a16:creationId xmlns:a16="http://schemas.microsoft.com/office/drawing/2014/main" id="{D5BB4B54-9FFA-6867-0BE5-2F53FF8D7740}"/>
              </a:ext>
            </a:extLst>
          </p:cNvPr>
          <p:cNvGraphicFramePr>
            <a:graphicFrameLocks noGrp="1"/>
          </p:cNvGraphicFramePr>
          <p:nvPr>
            <p:ph idx="1"/>
            <p:extLst>
              <p:ext uri="{D42A27DB-BD31-4B8C-83A1-F6EECF244321}">
                <p14:modId xmlns:p14="http://schemas.microsoft.com/office/powerpoint/2010/main" val="2340944972"/>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82802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F3A45170-C4E2-47CE-E33A-0D32B5E41DF8}"/>
              </a:ext>
            </a:extLst>
          </p:cNvPr>
          <p:cNvSpPr>
            <a:spLocks noGrp="1"/>
          </p:cNvSpPr>
          <p:nvPr>
            <p:ph type="title"/>
          </p:nvPr>
        </p:nvSpPr>
        <p:spPr>
          <a:xfrm>
            <a:off x="826396" y="586855"/>
            <a:ext cx="4230100" cy="3387497"/>
          </a:xfrm>
        </p:spPr>
        <p:txBody>
          <a:bodyPr anchor="b">
            <a:normAutofit/>
          </a:bodyPr>
          <a:lstStyle/>
          <a:p>
            <a:pPr algn="r"/>
            <a:r>
              <a:rPr lang="it-IT" sz="4000" b="1">
                <a:solidFill>
                  <a:srgbClr val="FFFFFF"/>
                </a:solidFill>
                <a:latin typeface="Times New Roman" panose="02020603050405020304" pitchFamily="18" charset="0"/>
                <a:cs typeface="Times New Roman" panose="02020603050405020304" pitchFamily="18" charset="0"/>
              </a:rPr>
              <a:t>La decisione</a:t>
            </a:r>
          </a:p>
        </p:txBody>
      </p:sp>
      <p:sp>
        <p:nvSpPr>
          <p:cNvPr id="3" name="Segnaposto contenuto 2">
            <a:extLst>
              <a:ext uri="{FF2B5EF4-FFF2-40B4-BE49-F238E27FC236}">
                <a16:creationId xmlns:a16="http://schemas.microsoft.com/office/drawing/2014/main" id="{D090E5C9-DB3F-FFAE-42AF-94D1A7CD112A}"/>
              </a:ext>
            </a:extLst>
          </p:cNvPr>
          <p:cNvSpPr>
            <a:spLocks noGrp="1"/>
          </p:cNvSpPr>
          <p:nvPr>
            <p:ph idx="1"/>
          </p:nvPr>
        </p:nvSpPr>
        <p:spPr>
          <a:xfrm>
            <a:off x="6503158" y="649480"/>
            <a:ext cx="4862447" cy="5546047"/>
          </a:xfrm>
        </p:spPr>
        <p:txBody>
          <a:bodyPr anchor="ctr">
            <a:normAutofit/>
          </a:bodyPr>
          <a:lstStyle/>
          <a:p>
            <a:pPr algn="just"/>
            <a:r>
              <a:rPr lang="it-IT" sz="1900" dirty="0">
                <a:latin typeface="Times New Roman" panose="02020603050405020304" pitchFamily="18" charset="0"/>
                <a:cs typeface="Times New Roman" panose="02020603050405020304" pitchFamily="18" charset="0"/>
              </a:rPr>
              <a:t>Il ricorrente ha anche sostenuto l’irregolarità dell’indagine dell’OLAF, il quale avrebbe illegittimamente esteso la portata della propria indagine e violato i diritti alla vita privata e alla difesa del ricorrente</a:t>
            </a:r>
          </a:p>
          <a:p>
            <a:pPr algn="just"/>
            <a:r>
              <a:rPr lang="it-IT" sz="1900" dirty="0">
                <a:latin typeface="Times New Roman" panose="02020603050405020304" pitchFamily="18" charset="0"/>
                <a:cs typeface="Times New Roman" panose="02020603050405020304" pitchFamily="18" charset="0"/>
              </a:rPr>
              <a:t>Il Tribunale ha, tuttavia, recepito quanto già affermato dalla CGUE nella decisione Corte dei conti-</a:t>
            </a:r>
            <a:r>
              <a:rPr lang="it-IT" sz="1900" dirty="0" err="1">
                <a:latin typeface="Times New Roman" panose="02020603050405020304" pitchFamily="18" charset="0"/>
                <a:cs typeface="Times New Roman" panose="02020603050405020304" pitchFamily="18" charset="0"/>
              </a:rPr>
              <a:t>Pixten</a:t>
            </a:r>
            <a:r>
              <a:rPr lang="it-IT" sz="1900" dirty="0">
                <a:latin typeface="Times New Roman" panose="02020603050405020304" pitchFamily="18" charset="0"/>
                <a:cs typeface="Times New Roman" panose="02020603050405020304" pitchFamily="18" charset="0"/>
              </a:rPr>
              <a:t>, considerando anche che il ricorrente non ha allegato alcun elemento nuovo</a:t>
            </a:r>
          </a:p>
          <a:p>
            <a:pPr algn="just"/>
            <a:r>
              <a:rPr lang="it-IT" sz="1900" dirty="0">
                <a:latin typeface="Times New Roman" panose="02020603050405020304" pitchFamily="18" charset="0"/>
                <a:cs typeface="Times New Roman" panose="02020603050405020304" pitchFamily="18" charset="0"/>
              </a:rPr>
              <a:t>il Tribunale ha inoltre confermato l’illegittimità di molte delle spese sostenute da CQ, annullando la decisione di recupero per alcune delle altre spese, considerate legittime</a:t>
            </a:r>
          </a:p>
          <a:p>
            <a:pPr algn="just"/>
            <a:r>
              <a:rPr lang="it-IT" sz="1900" dirty="0">
                <a:latin typeface="Times New Roman" panose="02020603050405020304" pitchFamily="18" charset="0"/>
                <a:cs typeface="Times New Roman" panose="02020603050405020304" pitchFamily="18" charset="0"/>
              </a:rPr>
              <a:t>Il Tribunale ha dunque ridotto l’importo contestato di quasi 20mila euro, respingendo però gran parte delle censure di CQ</a:t>
            </a:r>
          </a:p>
          <a:p>
            <a:endParaRPr lang="it-IT" sz="1900" dirty="0"/>
          </a:p>
        </p:txBody>
      </p:sp>
      <p:sp>
        <p:nvSpPr>
          <p:cNvPr id="4" name="Segnaposto numero diapositiva 3">
            <a:extLst>
              <a:ext uri="{FF2B5EF4-FFF2-40B4-BE49-F238E27FC236}">
                <a16:creationId xmlns:a16="http://schemas.microsoft.com/office/drawing/2014/main" id="{11112818-46F1-3169-D648-A975DF498A3D}"/>
              </a:ext>
            </a:extLst>
          </p:cNvPr>
          <p:cNvSpPr>
            <a:spLocks noGrp="1"/>
          </p:cNvSpPr>
          <p:nvPr>
            <p:ph type="sldNum" sz="quarter" idx="12"/>
          </p:nvPr>
        </p:nvSpPr>
        <p:spPr>
          <a:xfrm>
            <a:off x="11704320" y="6455664"/>
            <a:ext cx="448056" cy="365125"/>
          </a:xfrm>
        </p:spPr>
        <p:txBody>
          <a:bodyPr>
            <a:normAutofit/>
          </a:bodyPr>
          <a:lstStyle/>
          <a:p>
            <a:pPr>
              <a:spcAft>
                <a:spcPts val="600"/>
              </a:spcAft>
            </a:pPr>
            <a:fld id="{D40A7256-0F9E-6742-971F-FC243D8A8A58}" type="slidenum">
              <a:rPr lang="it-IT" sz="1100">
                <a:solidFill>
                  <a:schemeClr val="tx1">
                    <a:lumMod val="50000"/>
                    <a:lumOff val="50000"/>
                  </a:schemeClr>
                </a:solidFill>
              </a:rPr>
              <a:pPr>
                <a:spcAft>
                  <a:spcPts val="600"/>
                </a:spcAft>
              </a:pPr>
              <a:t>14</a:t>
            </a:fld>
            <a:endParaRPr lang="it-IT" sz="1100">
              <a:solidFill>
                <a:schemeClr val="tx1">
                  <a:lumMod val="50000"/>
                  <a:lumOff val="50000"/>
                </a:schemeClr>
              </a:solidFill>
            </a:endParaRPr>
          </a:p>
        </p:txBody>
      </p:sp>
    </p:spTree>
    <p:extLst>
      <p:ext uri="{BB962C8B-B14F-4D97-AF65-F5344CB8AC3E}">
        <p14:creationId xmlns:p14="http://schemas.microsoft.com/office/powerpoint/2010/main" val="20306782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CC2DF55-A0D8-E35B-5321-E50979880F06}"/>
            </a:ext>
          </a:extLst>
        </p:cNvPr>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16C7E2AE-37DB-CFD7-64A3-18A61B29E778}"/>
              </a:ext>
            </a:extLst>
          </p:cNvPr>
          <p:cNvSpPr>
            <a:spLocks noGrp="1"/>
          </p:cNvSpPr>
          <p:nvPr>
            <p:ph type="title"/>
          </p:nvPr>
        </p:nvSpPr>
        <p:spPr>
          <a:xfrm>
            <a:off x="1386865" y="818984"/>
            <a:ext cx="9751035" cy="3397416"/>
          </a:xfrm>
        </p:spPr>
        <p:txBody>
          <a:bodyPr vert="horz" lIns="91440" tIns="45720" rIns="91440" bIns="45720" rtlCol="0" anchor="b">
            <a:normAutofit/>
          </a:bodyPr>
          <a:lstStyle/>
          <a:p>
            <a:pPr algn="ctr"/>
            <a:r>
              <a:rPr lang="en-GB" sz="4800" b="1" kern="1200" noProof="1">
                <a:solidFill>
                  <a:srgbClr val="FFFFFF"/>
                </a:solidFill>
                <a:latin typeface="Times New Roman" panose="02020603050405020304" pitchFamily="18" charset="0"/>
                <a:cs typeface="Times New Roman" panose="02020603050405020304" pitchFamily="18" charset="0"/>
              </a:rPr>
              <a:t>4. Richiesta di risarcimento del danno</a:t>
            </a:r>
          </a:p>
        </p:txBody>
      </p:sp>
      <p:sp>
        <p:nvSpPr>
          <p:cNvPr id="36" name="Rectangle 35">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egnaposto numero diapositiva 3">
            <a:extLst>
              <a:ext uri="{FF2B5EF4-FFF2-40B4-BE49-F238E27FC236}">
                <a16:creationId xmlns:a16="http://schemas.microsoft.com/office/drawing/2014/main" id="{60590319-55D6-5F03-2A9D-01A5E4E7E399}"/>
              </a:ext>
            </a:extLst>
          </p:cNvPr>
          <p:cNvSpPr>
            <a:spLocks noGrp="1"/>
          </p:cNvSpPr>
          <p:nvPr>
            <p:ph type="sldNum" sz="quarter" idx="12"/>
          </p:nvPr>
        </p:nvSpPr>
        <p:spPr>
          <a:xfrm>
            <a:off x="11704320" y="6455664"/>
            <a:ext cx="448056" cy="365125"/>
          </a:xfrm>
        </p:spPr>
        <p:txBody>
          <a:bodyPr vert="horz" lIns="91440" tIns="45720" rIns="91440" bIns="45720" rtlCol="0" anchor="ctr">
            <a:normAutofit/>
          </a:bodyPr>
          <a:lstStyle/>
          <a:p>
            <a:pPr>
              <a:spcAft>
                <a:spcPts val="600"/>
              </a:spcAft>
            </a:pPr>
            <a:fld id="{D40A7256-0F9E-6742-971F-FC243D8A8A58}" type="slidenum">
              <a:rPr lang="en-US" sz="1100">
                <a:solidFill>
                  <a:srgbClr val="FFFFFF"/>
                </a:solidFill>
              </a:rPr>
              <a:pPr>
                <a:spcAft>
                  <a:spcPts val="600"/>
                </a:spcAft>
              </a:pPr>
              <a:t>15</a:t>
            </a:fld>
            <a:endParaRPr lang="en-US" sz="1100">
              <a:solidFill>
                <a:srgbClr val="FFFFFF"/>
              </a:solidFill>
            </a:endParaRPr>
          </a:p>
        </p:txBody>
      </p:sp>
    </p:spTree>
    <p:extLst>
      <p:ext uri="{BB962C8B-B14F-4D97-AF65-F5344CB8AC3E}">
        <p14:creationId xmlns:p14="http://schemas.microsoft.com/office/powerpoint/2010/main" val="33703593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433F05-4C55-1851-25D8-981FA10CCF90}"/>
              </a:ext>
            </a:extLst>
          </p:cNvPr>
          <p:cNvSpPr>
            <a:spLocks noGrp="1"/>
          </p:cNvSpPr>
          <p:nvPr>
            <p:ph type="title"/>
          </p:nvPr>
        </p:nvSpPr>
        <p:spPr>
          <a:xfrm>
            <a:off x="838200" y="365126"/>
            <a:ext cx="10515600" cy="966788"/>
          </a:xfrm>
        </p:spPr>
        <p:txBody>
          <a:bodyPr/>
          <a:lstStyle/>
          <a:p>
            <a:pPr algn="ctr"/>
            <a:r>
              <a:rPr lang="it-IT" b="1" dirty="0">
                <a:latin typeface="Times New Roman" panose="02020603050405020304" pitchFamily="18" charset="0"/>
                <a:cs typeface="Times New Roman" panose="02020603050405020304" pitchFamily="18" charset="0"/>
              </a:rPr>
              <a:t>Richiesta di risarcimento del danno</a:t>
            </a:r>
          </a:p>
        </p:txBody>
      </p:sp>
      <p:sp>
        <p:nvSpPr>
          <p:cNvPr id="3" name="Segnaposto contenuto 2">
            <a:extLst>
              <a:ext uri="{FF2B5EF4-FFF2-40B4-BE49-F238E27FC236}">
                <a16:creationId xmlns:a16="http://schemas.microsoft.com/office/drawing/2014/main" id="{7FCA0132-23A0-FF03-EB14-DDCAD56EE15F}"/>
              </a:ext>
            </a:extLst>
          </p:cNvPr>
          <p:cNvSpPr>
            <a:spLocks noGrp="1"/>
          </p:cNvSpPr>
          <p:nvPr>
            <p:ph idx="1"/>
          </p:nvPr>
        </p:nvSpPr>
        <p:spPr>
          <a:xfrm>
            <a:off x="838200" y="1511300"/>
            <a:ext cx="10515600" cy="4665663"/>
          </a:xfrm>
        </p:spPr>
        <p:txBody>
          <a:bodyPr/>
          <a:lstStyle/>
          <a:p>
            <a:r>
              <a:rPr lang="it-IT" b="1" dirty="0">
                <a:solidFill>
                  <a:srgbClr val="00B0F0"/>
                </a:solidFill>
                <a:latin typeface="Times New Roman" panose="02020603050405020304" pitchFamily="18" charset="0"/>
                <a:cs typeface="Times New Roman" panose="02020603050405020304" pitchFamily="18" charset="0"/>
              </a:rPr>
              <a:t>Richiesta di risarcimento  </a:t>
            </a:r>
          </a:p>
          <a:p>
            <a:pPr algn="just"/>
            <a:r>
              <a:rPr lang="it-IT" dirty="0">
                <a:latin typeface="Times New Roman" panose="02020603050405020304" pitchFamily="18" charset="0"/>
                <a:cs typeface="Times New Roman" panose="02020603050405020304" pitchFamily="18" charset="0"/>
              </a:rPr>
              <a:t>Motivo: </a:t>
            </a:r>
          </a:p>
          <a:p>
            <a:pPr algn="just"/>
            <a:r>
              <a:rPr lang="it-IT" dirty="0">
                <a:latin typeface="Times New Roman" panose="02020603050405020304" pitchFamily="18" charset="0"/>
                <a:cs typeface="Times New Roman" panose="02020603050405020304" pitchFamily="18" charset="0"/>
              </a:rPr>
              <a:t>gravi danni alla carriera e alla reputazione </a:t>
            </a:r>
            <a:r>
              <a:rPr lang="it-IT" u="sng" dirty="0">
                <a:solidFill>
                  <a:srgbClr val="00B0F0"/>
                </a:solidFill>
                <a:highlight>
                  <a:srgbClr val="FFFF00"/>
                </a:highlight>
                <a:latin typeface="Times New Roman" panose="02020603050405020304" pitchFamily="18" charset="0"/>
                <a:cs typeface="Times New Roman" panose="02020603050405020304" pitchFamily="18" charset="0"/>
              </a:rPr>
              <a:t>a causa</a:t>
            </a:r>
            <a:r>
              <a:rPr lang="it-IT" dirty="0">
                <a:highlight>
                  <a:srgbClr val="FFFF00"/>
                </a:highlight>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della diffusione di informazioni </a:t>
            </a:r>
          </a:p>
          <a:p>
            <a:pPr algn="just"/>
            <a:r>
              <a:rPr lang="it-IT" b="1" dirty="0">
                <a:solidFill>
                  <a:srgbClr val="00B0F0"/>
                </a:solidFill>
                <a:latin typeface="Times New Roman" panose="02020603050405020304" pitchFamily="18" charset="0"/>
                <a:cs typeface="Times New Roman" panose="02020603050405020304" pitchFamily="18" charset="0"/>
              </a:rPr>
              <a:t>CQ lamenta un comportamento della Corte dei Conti doppiamente lesivo</a:t>
            </a:r>
            <a:r>
              <a:rPr lang="it-IT" dirty="0">
                <a:latin typeface="Times New Roman" panose="02020603050405020304" pitchFamily="18" charset="0"/>
                <a:cs typeface="Times New Roman" panose="02020603050405020304" pitchFamily="18" charset="0"/>
              </a:rPr>
              <a:t>:</a:t>
            </a:r>
            <a:endParaRPr lang="it-IT" sz="2800" dirty="0">
              <a:latin typeface="Times New Roman" panose="02020603050405020304" pitchFamily="18" charset="0"/>
              <a:cs typeface="Times New Roman" panose="02020603050405020304" pitchFamily="18" charset="0"/>
            </a:endParaRPr>
          </a:p>
          <a:p>
            <a:pPr algn="just"/>
            <a:r>
              <a:rPr lang="it-IT" sz="2800" dirty="0">
                <a:latin typeface="Times New Roman" panose="02020603050405020304" pitchFamily="18" charset="0"/>
                <a:cs typeface="Times New Roman" panose="02020603050405020304" pitchFamily="18" charset="0"/>
              </a:rPr>
              <a:t>Comportamento attivo illecito: diffusione informazioni</a:t>
            </a:r>
          </a:p>
          <a:p>
            <a:pPr algn="just"/>
            <a:r>
              <a:rPr lang="it-IT" sz="2800" dirty="0">
                <a:latin typeface="Times New Roman" panose="02020603050405020304" pitchFamily="18" charset="0"/>
                <a:cs typeface="Times New Roman" panose="02020603050405020304" pitchFamily="18" charset="0"/>
              </a:rPr>
              <a:t>Comportamento omissivo: mancata apertura indagine interna</a:t>
            </a:r>
          </a:p>
          <a:p>
            <a:pPr algn="just"/>
            <a:endParaRPr lang="it-IT" dirty="0">
              <a:latin typeface="Times New Roman" panose="02020603050405020304" pitchFamily="18" charset="0"/>
              <a:cs typeface="Times New Roman" panose="02020603050405020304" pitchFamily="18" charset="0"/>
            </a:endParaRPr>
          </a:p>
        </p:txBody>
      </p:sp>
      <p:sp>
        <p:nvSpPr>
          <p:cNvPr id="4" name="Segnaposto numero diapositiva 3">
            <a:extLst>
              <a:ext uri="{FF2B5EF4-FFF2-40B4-BE49-F238E27FC236}">
                <a16:creationId xmlns:a16="http://schemas.microsoft.com/office/drawing/2014/main" id="{F8603095-D90B-CE17-FE40-64A5190B7B85}"/>
              </a:ext>
            </a:extLst>
          </p:cNvPr>
          <p:cNvSpPr>
            <a:spLocks noGrp="1"/>
          </p:cNvSpPr>
          <p:nvPr>
            <p:ph type="sldNum" sz="quarter" idx="12"/>
          </p:nvPr>
        </p:nvSpPr>
        <p:spPr/>
        <p:txBody>
          <a:bodyPr/>
          <a:lstStyle/>
          <a:p>
            <a:fld id="{D40A7256-0F9E-6742-971F-FC243D8A8A58}" type="slidenum">
              <a:rPr lang="it-IT" smtClean="0"/>
              <a:t>16</a:t>
            </a:fld>
            <a:endParaRPr lang="it-IT"/>
          </a:p>
        </p:txBody>
      </p:sp>
    </p:spTree>
    <p:extLst>
      <p:ext uri="{BB962C8B-B14F-4D97-AF65-F5344CB8AC3E}">
        <p14:creationId xmlns:p14="http://schemas.microsoft.com/office/powerpoint/2010/main" val="9092566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D50DDC5-D5F1-5943-0CB6-0A9D021DDA08}"/>
              </a:ext>
            </a:extLst>
          </p:cNvPr>
          <p:cNvSpPr>
            <a:spLocks noGrp="1"/>
          </p:cNvSpPr>
          <p:nvPr>
            <p:ph type="title"/>
          </p:nvPr>
        </p:nvSpPr>
        <p:spPr>
          <a:xfrm>
            <a:off x="838200" y="365125"/>
            <a:ext cx="10515600" cy="1133475"/>
          </a:xfrm>
        </p:spPr>
        <p:txBody>
          <a:bodyPr/>
          <a:lstStyle/>
          <a:p>
            <a:pPr algn="ctr"/>
            <a:r>
              <a:rPr lang="it-IT" b="1" dirty="0">
                <a:latin typeface="Times New Roman" panose="02020603050405020304" pitchFamily="18" charset="0"/>
                <a:cs typeface="Times New Roman" panose="02020603050405020304" pitchFamily="18" charset="0"/>
              </a:rPr>
              <a:t>Richiesta di risarcimento del danno</a:t>
            </a:r>
            <a:endParaRPr lang="it-IT" b="1" dirty="0"/>
          </a:p>
        </p:txBody>
      </p:sp>
      <p:sp>
        <p:nvSpPr>
          <p:cNvPr id="3" name="Segnaposto contenuto 2">
            <a:extLst>
              <a:ext uri="{FF2B5EF4-FFF2-40B4-BE49-F238E27FC236}">
                <a16:creationId xmlns:a16="http://schemas.microsoft.com/office/drawing/2014/main" id="{91E9A5CB-70F5-58B4-4FFE-C07FAD6405F3}"/>
              </a:ext>
            </a:extLst>
          </p:cNvPr>
          <p:cNvSpPr>
            <a:spLocks noGrp="1"/>
          </p:cNvSpPr>
          <p:nvPr>
            <p:ph idx="1"/>
          </p:nvPr>
        </p:nvSpPr>
        <p:spPr>
          <a:xfrm>
            <a:off x="838200" y="1825624"/>
            <a:ext cx="10515600" cy="4530725"/>
          </a:xfrm>
        </p:spPr>
        <p:txBody>
          <a:bodyPr>
            <a:normAutofit/>
          </a:bodyPr>
          <a:lstStyle/>
          <a:p>
            <a:pPr algn="just"/>
            <a:r>
              <a:rPr lang="it-IT" sz="2000" b="1" dirty="0">
                <a:solidFill>
                  <a:srgbClr val="00B0F0"/>
                </a:solidFill>
                <a:latin typeface="Times New Roman" panose="02020603050405020304" pitchFamily="18" charset="0"/>
                <a:cs typeface="Times New Roman" panose="02020603050405020304" pitchFamily="18" charset="0"/>
              </a:rPr>
              <a:t>Eccezione di irricevibilità per vizio procedurale?</a:t>
            </a:r>
          </a:p>
          <a:p>
            <a:pPr algn="just"/>
            <a:r>
              <a:rPr lang="it-IT" sz="2000" b="0" i="0" u="sng" strike="noStrike" dirty="0">
                <a:solidFill>
                  <a:srgbClr val="00B0F0"/>
                </a:solidFill>
                <a:effectLst/>
                <a:highlight>
                  <a:srgbClr val="FFFF00"/>
                </a:highlight>
                <a:latin typeface="Times New Roman" panose="02020603050405020304" pitchFamily="18" charset="0"/>
                <a:cs typeface="Times New Roman" panose="02020603050405020304" pitchFamily="18" charset="0"/>
              </a:rPr>
              <a:t>La Corte dei Conti ha inizialmente sollevato preliminarmente una eccezione di irricevibilità</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per vizio procedurale, </a:t>
            </a:r>
            <a:r>
              <a:rPr lang="it-IT" sz="2000" b="0" i="0" u="sng" strike="noStrike" dirty="0">
                <a:solidFill>
                  <a:srgbClr val="00B0F0"/>
                </a:solidFill>
                <a:effectLst/>
                <a:highlight>
                  <a:srgbClr val="FFFF00"/>
                </a:highlight>
                <a:latin typeface="Times New Roman" panose="02020603050405020304" pitchFamily="18" charset="0"/>
                <a:cs typeface="Times New Roman" panose="02020603050405020304" pitchFamily="18" charset="0"/>
              </a:rPr>
              <a:t>della domanda di risarcimento </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presentata nell’ambito di un ricorso ex art. 263 TFUE, ritenendo necessaria un’azione autonoma ex artt. 268 e 340 TFUE.</a:t>
            </a:r>
          </a:p>
          <a:p>
            <a:pPr algn="just"/>
            <a:r>
              <a:rPr lang="it-IT" sz="2000" b="1" i="0" u="none" strike="noStrike" dirty="0">
                <a:solidFill>
                  <a:srgbClr val="00B0F0"/>
                </a:solidFill>
                <a:effectLst/>
                <a:latin typeface="Times New Roman" panose="02020603050405020304" pitchFamily="18" charset="0"/>
                <a:cs typeface="Times New Roman" panose="02020603050405020304" pitchFamily="18" charset="0"/>
              </a:rPr>
              <a:t>Ammissibilità del cumulo</a:t>
            </a:r>
            <a:endParaRPr lang="it-IT" sz="2000" b="1" dirty="0">
              <a:solidFill>
                <a:srgbClr val="00B0F0"/>
              </a:solidFill>
              <a:latin typeface="Times New Roman" panose="02020603050405020304" pitchFamily="18" charset="0"/>
              <a:cs typeface="Times New Roman" panose="02020603050405020304" pitchFamily="18" charset="0"/>
            </a:endParaRPr>
          </a:p>
          <a:p>
            <a:pPr algn="just"/>
            <a:r>
              <a:rPr lang="it-IT" sz="2000" dirty="0">
                <a:solidFill>
                  <a:srgbClr val="000000"/>
                </a:solidFill>
                <a:latin typeface="Times New Roman" panose="02020603050405020304" pitchFamily="18" charset="0"/>
                <a:cs typeface="Times New Roman" panose="02020603050405020304" pitchFamily="18" charset="0"/>
              </a:rPr>
              <a:t>È possibile cumulare annullamento e risarcimento nello stesso procedimento (</a:t>
            </a:r>
            <a:r>
              <a:rPr lang="it-IT" sz="2000" kern="0" dirty="0">
                <a:effectLst/>
                <a:latin typeface="Times New Roman" panose="02020603050405020304" pitchFamily="18" charset="0"/>
                <a:ea typeface="Times New Roman" panose="02020603050405020304" pitchFamily="18" charset="0"/>
                <a:cs typeface="Times New Roman" panose="02020603050405020304" pitchFamily="18" charset="0"/>
              </a:rPr>
              <a:t>T-386/19, </a:t>
            </a:r>
            <a:r>
              <a:rPr lang="it-IT" sz="2000" dirty="0">
                <a:solidFill>
                  <a:srgbClr val="000000"/>
                </a:solidFill>
                <a:latin typeface="Times New Roman" panose="02020603050405020304" pitchFamily="18" charset="0"/>
                <a:cs typeface="Times New Roman" panose="02020603050405020304" pitchFamily="18" charset="0"/>
              </a:rPr>
              <a:t>par. 488), a condizione che siano rispettati i seguenti requisiti formali:</a:t>
            </a:r>
          </a:p>
          <a:p>
            <a:pPr algn="just"/>
            <a:r>
              <a:rPr lang="it-IT" sz="2000" dirty="0">
                <a:solidFill>
                  <a:srgbClr val="000000"/>
                </a:solidFill>
                <a:latin typeface="Times New Roman" panose="02020603050405020304" pitchFamily="18" charset="0"/>
                <a:cs typeface="Times New Roman" panose="02020603050405020304" pitchFamily="18" charset="0"/>
              </a:rPr>
              <a:t>La domanda di risarcimento deve essere </a:t>
            </a:r>
            <a:r>
              <a:rPr lang="it-IT" sz="2000" dirty="0">
                <a:solidFill>
                  <a:srgbClr val="00B0F0"/>
                </a:solidFill>
                <a:latin typeface="Times New Roman" panose="02020603050405020304" pitchFamily="18" charset="0"/>
                <a:cs typeface="Times New Roman" panose="02020603050405020304" pitchFamily="18" charset="0"/>
              </a:rPr>
              <a:t>esplicitamente formulata </a:t>
            </a:r>
            <a:r>
              <a:rPr lang="it-IT" sz="2000" dirty="0">
                <a:solidFill>
                  <a:srgbClr val="000000"/>
                </a:solidFill>
                <a:latin typeface="Times New Roman" panose="02020603050405020304" pitchFamily="18" charset="0"/>
                <a:cs typeface="Times New Roman" panose="02020603050405020304" pitchFamily="18" charset="0"/>
              </a:rPr>
              <a:t>nell’atto introduttivo (non può essere solo implicita o aggiunta in corso di causa);</a:t>
            </a:r>
          </a:p>
          <a:p>
            <a:pPr algn="just"/>
            <a:r>
              <a:rPr lang="it-IT" sz="2000" dirty="0">
                <a:solidFill>
                  <a:srgbClr val="000000"/>
                </a:solidFill>
                <a:latin typeface="Times New Roman" panose="02020603050405020304" pitchFamily="18" charset="0"/>
                <a:cs typeface="Times New Roman" panose="02020603050405020304" pitchFamily="18" charset="0"/>
              </a:rPr>
              <a:t>Deve essere </a:t>
            </a:r>
            <a:r>
              <a:rPr lang="it-IT" sz="2000" dirty="0">
                <a:solidFill>
                  <a:srgbClr val="00B0F0"/>
                </a:solidFill>
                <a:latin typeface="Times New Roman" panose="02020603050405020304" pitchFamily="18" charset="0"/>
                <a:cs typeface="Times New Roman" panose="02020603050405020304" pitchFamily="18" charset="0"/>
              </a:rPr>
              <a:t>presentata in modo chiaro e separato </a:t>
            </a:r>
            <a:r>
              <a:rPr lang="it-IT" sz="2000" dirty="0">
                <a:solidFill>
                  <a:srgbClr val="000000"/>
                </a:solidFill>
                <a:latin typeface="Times New Roman" panose="02020603050405020304" pitchFamily="18" charset="0"/>
                <a:cs typeface="Times New Roman" panose="02020603050405020304" pitchFamily="18" charset="0"/>
              </a:rPr>
              <a:t>dalla domanda di annullamento;</a:t>
            </a:r>
          </a:p>
          <a:p>
            <a:pPr algn="just"/>
            <a:r>
              <a:rPr lang="it-IT" sz="2000" dirty="0">
                <a:solidFill>
                  <a:srgbClr val="000000"/>
                </a:solidFill>
                <a:latin typeface="Times New Roman" panose="02020603050405020304" pitchFamily="18" charset="0"/>
                <a:cs typeface="Times New Roman" panose="02020603050405020304" pitchFamily="18" charset="0"/>
              </a:rPr>
              <a:t>Devono essere </a:t>
            </a:r>
            <a:r>
              <a:rPr lang="it-IT" sz="2000" dirty="0">
                <a:solidFill>
                  <a:srgbClr val="00B0F0"/>
                </a:solidFill>
                <a:latin typeface="Times New Roman" panose="02020603050405020304" pitchFamily="18" charset="0"/>
                <a:cs typeface="Times New Roman" panose="02020603050405020304" pitchFamily="18" charset="0"/>
              </a:rPr>
              <a:t>rispettati i requisiti procedurali specifici </a:t>
            </a:r>
            <a:r>
              <a:rPr lang="it-IT" sz="2000" dirty="0">
                <a:solidFill>
                  <a:srgbClr val="000000"/>
                </a:solidFill>
                <a:latin typeface="Times New Roman" panose="02020603050405020304" pitchFamily="18" charset="0"/>
                <a:cs typeface="Times New Roman" panose="02020603050405020304" pitchFamily="18" charset="0"/>
              </a:rPr>
              <a:t>per l’azione di responsabilità, inclusi i termini e le modalità di presentazione.</a:t>
            </a:r>
          </a:p>
        </p:txBody>
      </p:sp>
      <p:sp>
        <p:nvSpPr>
          <p:cNvPr id="4" name="Segnaposto numero diapositiva 3">
            <a:extLst>
              <a:ext uri="{FF2B5EF4-FFF2-40B4-BE49-F238E27FC236}">
                <a16:creationId xmlns:a16="http://schemas.microsoft.com/office/drawing/2014/main" id="{D91CD66E-E969-E524-51A7-A55EACCBF609}"/>
              </a:ext>
            </a:extLst>
          </p:cNvPr>
          <p:cNvSpPr>
            <a:spLocks noGrp="1"/>
          </p:cNvSpPr>
          <p:nvPr>
            <p:ph type="sldNum" sz="quarter" idx="12"/>
          </p:nvPr>
        </p:nvSpPr>
        <p:spPr/>
        <p:txBody>
          <a:bodyPr/>
          <a:lstStyle/>
          <a:p>
            <a:fld id="{D40A7256-0F9E-6742-971F-FC243D8A8A58}" type="slidenum">
              <a:rPr lang="it-IT" smtClean="0"/>
              <a:t>17</a:t>
            </a:fld>
            <a:endParaRPr lang="it-IT"/>
          </a:p>
        </p:txBody>
      </p:sp>
    </p:spTree>
    <p:extLst>
      <p:ext uri="{BB962C8B-B14F-4D97-AF65-F5344CB8AC3E}">
        <p14:creationId xmlns:p14="http://schemas.microsoft.com/office/powerpoint/2010/main" val="17880960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CAD2F8-4A3A-3A59-37F9-3185E2CE1E2B}"/>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Richiesta di risarcimento del danno</a:t>
            </a:r>
            <a:endParaRPr lang="it-IT" b="1" dirty="0"/>
          </a:p>
        </p:txBody>
      </p:sp>
      <p:sp>
        <p:nvSpPr>
          <p:cNvPr id="3" name="Segnaposto contenuto 2">
            <a:extLst>
              <a:ext uri="{FF2B5EF4-FFF2-40B4-BE49-F238E27FC236}">
                <a16:creationId xmlns:a16="http://schemas.microsoft.com/office/drawing/2014/main" id="{BCA31FAF-7B02-E6CE-6356-A15A10C9B0D9}"/>
              </a:ext>
            </a:extLst>
          </p:cNvPr>
          <p:cNvSpPr>
            <a:spLocks noGrp="1"/>
          </p:cNvSpPr>
          <p:nvPr>
            <p:ph idx="1"/>
          </p:nvPr>
        </p:nvSpPr>
        <p:spPr/>
        <p:txBody>
          <a:bodyPr>
            <a:normAutofit lnSpcReduction="10000"/>
          </a:bodyPr>
          <a:lstStyle/>
          <a:p>
            <a:pPr algn="just"/>
            <a:r>
              <a:rPr lang="it-IT" sz="2400" b="1" dirty="0">
                <a:solidFill>
                  <a:srgbClr val="00B0F0"/>
                </a:solidFill>
                <a:latin typeface="Times New Roman" panose="02020603050405020304" pitchFamily="18" charset="0"/>
                <a:cs typeface="Times New Roman" panose="02020603050405020304" pitchFamily="18" charset="0"/>
              </a:rPr>
              <a:t>Nel caso CQ, tuttavia, il Tribunale </a:t>
            </a:r>
          </a:p>
          <a:p>
            <a:pPr algn="just"/>
            <a:r>
              <a:rPr lang="it-IT" sz="2400" kern="0" dirty="0">
                <a:effectLst/>
                <a:latin typeface="Times New Roman" panose="02020603050405020304" pitchFamily="18" charset="0"/>
                <a:ea typeface="Times New Roman" panose="02020603050405020304" pitchFamily="18" charset="0"/>
                <a:cs typeface="Times New Roman" panose="02020603050405020304" pitchFamily="18" charset="0"/>
              </a:rPr>
              <a:t>ha ritenuto che l’attore </a:t>
            </a:r>
            <a:r>
              <a:rPr lang="it-IT" sz="2400" kern="0"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non avesse adeguatamente dimostrato</a:t>
            </a:r>
            <a:r>
              <a:rPr lang="it-IT" sz="2400" kern="0" dirty="0">
                <a:effectLst/>
                <a:latin typeface="Times New Roman" panose="02020603050405020304" pitchFamily="18" charset="0"/>
                <a:ea typeface="Times New Roman" panose="02020603050405020304" pitchFamily="18" charset="0"/>
                <a:cs typeface="Times New Roman" panose="02020603050405020304" pitchFamily="18" charset="0"/>
              </a:rPr>
              <a:t>, sin dall’inizio, i presupposti della responsabilità extracontrattuale dell’Unione (T-386/19, par. 488 e 489</a:t>
            </a:r>
            <a:r>
              <a:rPr lang="it-IT" sz="2400" dirty="0">
                <a:effectLst/>
                <a:latin typeface="Times New Roman" panose="02020603050405020304" pitchFamily="18" charset="0"/>
                <a:cs typeface="Times New Roman" panose="02020603050405020304" pitchFamily="18" charset="0"/>
              </a:rPr>
              <a:t>).</a:t>
            </a:r>
          </a:p>
          <a:p>
            <a:pPr algn="just"/>
            <a:r>
              <a:rPr lang="it-IT" sz="2400" b="0" i="0" u="none" strike="noStrike" dirty="0">
                <a:solidFill>
                  <a:srgbClr val="000000"/>
                </a:solidFill>
                <a:effectLst/>
                <a:latin typeface="Times New Roman" panose="02020603050405020304" pitchFamily="18" charset="0"/>
                <a:cs typeface="Times New Roman" panose="02020603050405020304" pitchFamily="18" charset="0"/>
              </a:rPr>
              <a:t>A tale riguardo, occorre rammentare che, secondo giurisprudenza costante, il sorgere della responsabilità extracontrattuale dell’Unione, </a:t>
            </a:r>
            <a:r>
              <a:rPr lang="it-IT" sz="2400" b="0" i="0" u="none" strike="noStrike" dirty="0">
                <a:solidFill>
                  <a:srgbClr val="00B0F0"/>
                </a:solidFill>
                <a:effectLst/>
                <a:latin typeface="Times New Roman" panose="02020603050405020304" pitchFamily="18" charset="0"/>
                <a:cs typeface="Times New Roman" panose="02020603050405020304" pitchFamily="18" charset="0"/>
              </a:rPr>
              <a:t>ai sensi dell’art. 340, secondo comma, TFUE</a:t>
            </a:r>
            <a:r>
              <a:rPr lang="it-IT" sz="2400" b="0" i="0" u="none" strike="noStrike" dirty="0">
                <a:solidFill>
                  <a:srgbClr val="000000"/>
                </a:solidFill>
                <a:effectLst/>
                <a:latin typeface="Times New Roman" panose="02020603050405020304" pitchFamily="18" charset="0"/>
                <a:cs typeface="Times New Roman" panose="02020603050405020304" pitchFamily="18" charset="0"/>
              </a:rPr>
              <a:t>, presuppone che ricorrano congiuntamente varie </a:t>
            </a:r>
            <a:r>
              <a:rPr lang="it-IT" sz="2400" b="0" i="0" u="sng" strike="noStrike" dirty="0">
                <a:solidFill>
                  <a:srgbClr val="00B0F0"/>
                </a:solidFill>
                <a:effectLst/>
                <a:highlight>
                  <a:srgbClr val="FFFF00"/>
                </a:highlight>
                <a:latin typeface="Times New Roman" panose="02020603050405020304" pitchFamily="18" charset="0"/>
                <a:cs typeface="Times New Roman" panose="02020603050405020304" pitchFamily="18" charset="0"/>
              </a:rPr>
              <a:t>condizioni</a:t>
            </a:r>
            <a:r>
              <a:rPr lang="it-IT" sz="2400" b="0" i="0" u="none" strike="noStrike" dirty="0">
                <a:solidFill>
                  <a:srgbClr val="000000"/>
                </a:solidFill>
                <a:effectLst/>
                <a:latin typeface="Times New Roman" panose="02020603050405020304" pitchFamily="18" charset="0"/>
                <a:cs typeface="Times New Roman" panose="02020603050405020304" pitchFamily="18" charset="0"/>
              </a:rPr>
              <a:t>:</a:t>
            </a:r>
          </a:p>
          <a:p>
            <a:pPr algn="just"/>
            <a:r>
              <a:rPr lang="it-IT" sz="2400" b="0" i="0" u="none" strike="noStrike" dirty="0">
                <a:solidFill>
                  <a:srgbClr val="000000"/>
                </a:solidFill>
                <a:effectLst/>
                <a:latin typeface="Times New Roman" panose="02020603050405020304" pitchFamily="18" charset="0"/>
                <a:cs typeface="Times New Roman" panose="02020603050405020304" pitchFamily="18" charset="0"/>
              </a:rPr>
              <a:t>ossia l’illiceità del comportamento contestato all’istituzione dell’Unione, </a:t>
            </a:r>
          </a:p>
          <a:p>
            <a:pPr algn="just"/>
            <a:r>
              <a:rPr lang="it-IT" sz="2400" b="0" i="0" u="none" strike="noStrike" dirty="0">
                <a:solidFill>
                  <a:srgbClr val="000000"/>
                </a:solidFill>
                <a:effectLst/>
                <a:latin typeface="Times New Roman" panose="02020603050405020304" pitchFamily="18" charset="0"/>
                <a:cs typeface="Times New Roman" panose="02020603050405020304" pitchFamily="18" charset="0"/>
              </a:rPr>
              <a:t>l’effettività del danno </a:t>
            </a:r>
          </a:p>
          <a:p>
            <a:pPr algn="just"/>
            <a:r>
              <a:rPr lang="it-IT" sz="2400" b="0" i="0" u="none" strike="noStrike" dirty="0">
                <a:solidFill>
                  <a:srgbClr val="000000"/>
                </a:solidFill>
                <a:effectLst/>
                <a:latin typeface="Times New Roman" panose="02020603050405020304" pitchFamily="18" charset="0"/>
                <a:cs typeface="Times New Roman" panose="02020603050405020304" pitchFamily="18" charset="0"/>
              </a:rPr>
              <a:t>e l’esistenza di un nesso di causalità fra il comportamento dell’istituzione e il danno lamentato</a:t>
            </a:r>
            <a:r>
              <a:rPr lang="it-IT" sz="2400" dirty="0">
                <a:latin typeface="Times New Roman" panose="02020603050405020304" pitchFamily="18" charset="0"/>
                <a:cs typeface="Times New Roman" panose="02020603050405020304" pitchFamily="18" charset="0"/>
              </a:rPr>
              <a:t>(si veda C-8/15 </a:t>
            </a:r>
            <a:r>
              <a:rPr lang="it-IT" sz="2400" dirty="0" err="1">
                <a:latin typeface="Times New Roman" panose="02020603050405020304" pitchFamily="18" charset="0"/>
                <a:cs typeface="Times New Roman" panose="02020603050405020304" pitchFamily="18" charset="0"/>
              </a:rPr>
              <a:t>P</a:t>
            </a:r>
            <a:r>
              <a:rPr lang="it-IT" sz="2400" dirty="0">
                <a:latin typeface="Times New Roman" panose="02020603050405020304" pitchFamily="18" charset="0"/>
                <a:cs typeface="Times New Roman" panose="02020603050405020304" pitchFamily="18" charset="0"/>
              </a:rPr>
              <a:t> a C-10/15 </a:t>
            </a:r>
            <a:r>
              <a:rPr lang="it-IT" sz="2400" dirty="0" err="1">
                <a:latin typeface="Times New Roman" panose="02020603050405020304" pitchFamily="18" charset="0"/>
                <a:cs typeface="Times New Roman" panose="02020603050405020304" pitchFamily="18" charset="0"/>
              </a:rPr>
              <a:t>P</a:t>
            </a:r>
            <a:r>
              <a:rPr lang="it-IT" sz="2400" dirty="0">
                <a:latin typeface="Times New Roman" panose="02020603050405020304" pitchFamily="18" charset="0"/>
                <a:cs typeface="Times New Roman" panose="02020603050405020304" pitchFamily="18" charset="0"/>
              </a:rPr>
              <a:t>, par. 64 e giurisprudenza citata).</a:t>
            </a:r>
          </a:p>
          <a:p>
            <a:pPr algn="just"/>
            <a:endParaRPr lang="it-IT" sz="2000" dirty="0">
              <a:effectLst/>
              <a:latin typeface="Times New Roman" panose="02020603050405020304" pitchFamily="18" charset="0"/>
              <a:cs typeface="Times New Roman" panose="02020603050405020304" pitchFamily="18" charset="0"/>
            </a:endParaRPr>
          </a:p>
          <a:p>
            <a:endParaRPr lang="it-IT" dirty="0"/>
          </a:p>
        </p:txBody>
      </p:sp>
      <p:sp>
        <p:nvSpPr>
          <p:cNvPr id="4" name="Segnaposto numero diapositiva 3">
            <a:extLst>
              <a:ext uri="{FF2B5EF4-FFF2-40B4-BE49-F238E27FC236}">
                <a16:creationId xmlns:a16="http://schemas.microsoft.com/office/drawing/2014/main" id="{98C232F5-9AE4-33C1-9DCD-6ADC4FA85425}"/>
              </a:ext>
            </a:extLst>
          </p:cNvPr>
          <p:cNvSpPr>
            <a:spLocks noGrp="1"/>
          </p:cNvSpPr>
          <p:nvPr>
            <p:ph type="sldNum" sz="quarter" idx="12"/>
          </p:nvPr>
        </p:nvSpPr>
        <p:spPr/>
        <p:txBody>
          <a:bodyPr/>
          <a:lstStyle/>
          <a:p>
            <a:fld id="{D40A7256-0F9E-6742-971F-FC243D8A8A58}" type="slidenum">
              <a:rPr lang="it-IT" smtClean="0"/>
              <a:t>18</a:t>
            </a:fld>
            <a:endParaRPr lang="it-IT"/>
          </a:p>
        </p:txBody>
      </p:sp>
    </p:spTree>
    <p:extLst>
      <p:ext uri="{BB962C8B-B14F-4D97-AF65-F5344CB8AC3E}">
        <p14:creationId xmlns:p14="http://schemas.microsoft.com/office/powerpoint/2010/main" val="18939898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FBF254-2FD1-180A-E89D-AA27C14D1C24}"/>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Richiesta di risarcimento del danno</a:t>
            </a:r>
            <a:endParaRPr lang="it-IT" b="1" dirty="0"/>
          </a:p>
        </p:txBody>
      </p:sp>
      <p:sp>
        <p:nvSpPr>
          <p:cNvPr id="3" name="Segnaposto contenuto 2">
            <a:extLst>
              <a:ext uri="{FF2B5EF4-FFF2-40B4-BE49-F238E27FC236}">
                <a16:creationId xmlns:a16="http://schemas.microsoft.com/office/drawing/2014/main" id="{2B6F699C-1AC5-BA0C-7546-F9B1FCE84787}"/>
              </a:ext>
            </a:extLst>
          </p:cNvPr>
          <p:cNvSpPr>
            <a:spLocks noGrp="1"/>
          </p:cNvSpPr>
          <p:nvPr>
            <p:ph idx="1"/>
          </p:nvPr>
        </p:nvSpPr>
        <p:spPr>
          <a:xfrm>
            <a:off x="838200" y="1825624"/>
            <a:ext cx="10515600" cy="4667251"/>
          </a:xfrm>
        </p:spPr>
        <p:txBody>
          <a:bodyPr>
            <a:normAutofit/>
          </a:bodyPr>
          <a:lstStyle/>
          <a:p>
            <a:pPr algn="just"/>
            <a:r>
              <a:rPr lang="it-IT" sz="2400" b="1" dirty="0">
                <a:solidFill>
                  <a:srgbClr val="00B0F0"/>
                </a:solidFill>
                <a:latin typeface="Times New Roman" panose="02020603050405020304" pitchFamily="18" charset="0"/>
                <a:cs typeface="Times New Roman" panose="02020603050405020304" pitchFamily="18" charset="0"/>
              </a:rPr>
              <a:t>Nel caso CQ, il Tribunale certifica</a:t>
            </a:r>
            <a:endParaRPr lang="it-IT" sz="24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it-IT" sz="2400" kern="0" dirty="0">
                <a:effectLst/>
                <a:latin typeface="Times New Roman" panose="02020603050405020304" pitchFamily="18" charset="0"/>
                <a:ea typeface="Times New Roman" panose="02020603050405020304" pitchFamily="18" charset="0"/>
                <a:cs typeface="Times New Roman" panose="02020603050405020304" pitchFamily="18" charset="0"/>
              </a:rPr>
              <a:t>Difatti, </a:t>
            </a:r>
            <a:r>
              <a:rPr lang="it-IT" sz="2400" u="sng" kern="0" dirty="0">
                <a:solidFill>
                  <a:srgbClr val="00B0F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manca il primo dei tre presupposti </a:t>
            </a:r>
            <a:r>
              <a:rPr lang="it-IT" sz="2400" kern="0" dirty="0">
                <a:effectLst/>
                <a:latin typeface="Times New Roman" panose="02020603050405020304" pitchFamily="18" charset="0"/>
                <a:ea typeface="Times New Roman" panose="02020603050405020304" pitchFamily="18" charset="0"/>
                <a:cs typeface="Times New Roman" panose="02020603050405020304" pitchFamily="18" charset="0"/>
              </a:rPr>
              <a:t>richiesti per la responsabilità ex art. 340 TFUE: </a:t>
            </a:r>
          </a:p>
          <a:p>
            <a:pPr algn="just"/>
            <a:r>
              <a:rPr lang="it-IT" sz="2400" kern="0" dirty="0">
                <a:effectLst/>
                <a:latin typeface="Times New Roman" panose="02020603050405020304" pitchFamily="18" charset="0"/>
                <a:ea typeface="Times New Roman" panose="02020603050405020304" pitchFamily="18" charset="0"/>
                <a:cs typeface="Times New Roman" panose="02020603050405020304" pitchFamily="18" charset="0"/>
              </a:rPr>
              <a:t>l’illiceità della condotta dell’istituzione (Si v. T-386/19, par. 495). </a:t>
            </a:r>
          </a:p>
          <a:p>
            <a:pPr algn="just"/>
            <a:r>
              <a:rPr lang="it-IT" sz="2400" kern="0" dirty="0">
                <a:effectLst/>
                <a:latin typeface="Times New Roman" panose="02020603050405020304" pitchFamily="18" charset="0"/>
                <a:ea typeface="Times New Roman" panose="02020603050405020304" pitchFamily="18" charset="0"/>
                <a:cs typeface="Times New Roman" panose="02020603050405020304" pitchFamily="18" charset="0"/>
              </a:rPr>
              <a:t>Non essendo stato accertato alcun illecito, non è stato necessario esaminare l’esistenza del danno e del nesso causale. </a:t>
            </a:r>
          </a:p>
          <a:p>
            <a:pPr algn="just"/>
            <a:r>
              <a:rPr lang="it-IT" sz="2400" kern="0" dirty="0">
                <a:effectLst/>
                <a:latin typeface="Times New Roman" panose="02020603050405020304" pitchFamily="18" charset="0"/>
                <a:ea typeface="Times New Roman" panose="02020603050405020304" pitchFamily="18" charset="0"/>
                <a:cs typeface="Times New Roman" panose="02020603050405020304" pitchFamily="18" charset="0"/>
              </a:rPr>
              <a:t>Tale approccio è coerente con la giurisprudenza consolidata.</a:t>
            </a:r>
          </a:p>
          <a:p>
            <a:pPr algn="just"/>
            <a:r>
              <a:rPr lang="it-IT" sz="2400" kern="0" dirty="0">
                <a:effectLst/>
                <a:latin typeface="Times New Roman" panose="02020603050405020304" pitchFamily="18" charset="0"/>
                <a:ea typeface="Times New Roman" panose="02020603050405020304" pitchFamily="18" charset="0"/>
                <a:cs typeface="Times New Roman" panose="02020603050405020304" pitchFamily="18" charset="0"/>
              </a:rPr>
              <a:t>Tuttavia, da un punto di vista sostanziale lascia aperti dubbi sull’effettiva tutela dei diritti dell’interessato e sull’efficacia dei principi fondamentali di imparzialità, presunzione di innocenza e buona amministrazione che dovrebbero guidare l’azione delle istituzioni europee.</a:t>
            </a:r>
            <a:endParaRPr lang="it-IT" sz="2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it-IT" dirty="0"/>
          </a:p>
        </p:txBody>
      </p:sp>
      <p:sp>
        <p:nvSpPr>
          <p:cNvPr id="4" name="Segnaposto numero diapositiva 3">
            <a:extLst>
              <a:ext uri="{FF2B5EF4-FFF2-40B4-BE49-F238E27FC236}">
                <a16:creationId xmlns:a16="http://schemas.microsoft.com/office/drawing/2014/main" id="{25C7A019-5C8F-EBC1-E58F-5191A300A106}"/>
              </a:ext>
            </a:extLst>
          </p:cNvPr>
          <p:cNvSpPr>
            <a:spLocks noGrp="1"/>
          </p:cNvSpPr>
          <p:nvPr>
            <p:ph type="sldNum" sz="quarter" idx="12"/>
          </p:nvPr>
        </p:nvSpPr>
        <p:spPr/>
        <p:txBody>
          <a:bodyPr/>
          <a:lstStyle/>
          <a:p>
            <a:fld id="{D40A7256-0F9E-6742-971F-FC243D8A8A58}" type="slidenum">
              <a:rPr lang="it-IT" smtClean="0"/>
              <a:t>19</a:t>
            </a:fld>
            <a:endParaRPr lang="it-IT"/>
          </a:p>
        </p:txBody>
      </p:sp>
    </p:spTree>
    <p:extLst>
      <p:ext uri="{BB962C8B-B14F-4D97-AF65-F5344CB8AC3E}">
        <p14:creationId xmlns:p14="http://schemas.microsoft.com/office/powerpoint/2010/main" val="713283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FD9029E3-0EC4-1A6B-BE64-9B267EECBF82}"/>
              </a:ext>
            </a:extLst>
          </p:cNvPr>
          <p:cNvSpPr>
            <a:spLocks noGrp="1"/>
          </p:cNvSpPr>
          <p:nvPr>
            <p:ph type="title"/>
          </p:nvPr>
        </p:nvSpPr>
        <p:spPr>
          <a:xfrm>
            <a:off x="466722" y="586855"/>
            <a:ext cx="3201366" cy="3387497"/>
          </a:xfrm>
        </p:spPr>
        <p:txBody>
          <a:bodyPr anchor="b">
            <a:normAutofit/>
          </a:bodyPr>
          <a:lstStyle/>
          <a:p>
            <a:pPr algn="r"/>
            <a:r>
              <a:rPr lang="it-IT" sz="3700" b="1">
                <a:solidFill>
                  <a:srgbClr val="FFFFFF"/>
                </a:solidFill>
                <a:latin typeface="Times New Roman" panose="02020603050405020304" pitchFamily="18" charset="0"/>
                <a:cs typeface="Times New Roman" panose="02020603050405020304" pitchFamily="18" charset="0"/>
              </a:rPr>
              <a:t>Struttura dell’intervento</a:t>
            </a:r>
          </a:p>
        </p:txBody>
      </p:sp>
      <p:sp>
        <p:nvSpPr>
          <p:cNvPr id="3" name="Segnaposto contenuto 2">
            <a:extLst>
              <a:ext uri="{FF2B5EF4-FFF2-40B4-BE49-F238E27FC236}">
                <a16:creationId xmlns:a16="http://schemas.microsoft.com/office/drawing/2014/main" id="{A9B28221-44C2-0271-DFE9-E587A46E909D}"/>
              </a:ext>
            </a:extLst>
          </p:cNvPr>
          <p:cNvSpPr>
            <a:spLocks noGrp="1"/>
          </p:cNvSpPr>
          <p:nvPr>
            <p:ph idx="1"/>
          </p:nvPr>
        </p:nvSpPr>
        <p:spPr>
          <a:xfrm>
            <a:off x="4810259" y="649480"/>
            <a:ext cx="6555347" cy="5546047"/>
          </a:xfrm>
        </p:spPr>
        <p:txBody>
          <a:bodyPr anchor="ctr">
            <a:normAutofit/>
          </a:bodyPr>
          <a:lstStyle/>
          <a:p>
            <a:pPr algn="just"/>
            <a:r>
              <a:rPr lang="it-IT" dirty="0">
                <a:latin typeface="Times New Roman" panose="02020603050405020304" pitchFamily="18" charset="0"/>
                <a:cs typeface="Times New Roman" panose="02020603050405020304" pitchFamily="18" charset="0"/>
              </a:rPr>
              <a:t>Il presente intervento sarà diviso in 5 parti:</a:t>
            </a:r>
          </a:p>
          <a:p>
            <a:pPr marL="971550" lvl="1" indent="-514350" algn="just">
              <a:buFont typeface="+mj-lt"/>
              <a:buAutoNum type="arabicPeriod"/>
            </a:pPr>
            <a:r>
              <a:rPr lang="it-IT" sz="2800" dirty="0">
                <a:latin typeface="Times New Roman" panose="02020603050405020304" pitchFamily="18" charset="0"/>
                <a:cs typeface="Times New Roman" panose="02020603050405020304" pitchFamily="18" charset="0"/>
              </a:rPr>
              <a:t>breve premessa introduttiva;</a:t>
            </a:r>
          </a:p>
          <a:p>
            <a:pPr marL="971550" lvl="1" indent="-514350" algn="just">
              <a:buFont typeface="+mj-lt"/>
              <a:buAutoNum type="arabicPeriod"/>
            </a:pPr>
            <a:r>
              <a:rPr lang="it-IT" sz="2800" dirty="0">
                <a:latin typeface="Times New Roman" panose="02020603050405020304" pitchFamily="18" charset="0"/>
                <a:cs typeface="Times New Roman" panose="02020603050405020304" pitchFamily="18" charset="0"/>
              </a:rPr>
              <a:t>i fatti che hanno portato alla pronuncia della sentenza del Tribunale dell’Unione europea nella causa T-386/19, CQ contro Corte dei conti;</a:t>
            </a:r>
          </a:p>
          <a:p>
            <a:pPr marL="971550" lvl="1" indent="-514350" algn="just">
              <a:buFont typeface="+mj-lt"/>
              <a:buAutoNum type="arabicPeriod"/>
            </a:pPr>
            <a:r>
              <a:rPr lang="it-IT" sz="2800" dirty="0">
                <a:latin typeface="Times New Roman" panose="02020603050405020304" pitchFamily="18" charset="0"/>
                <a:cs typeface="Times New Roman" panose="02020603050405020304" pitchFamily="18" charset="0"/>
              </a:rPr>
              <a:t>la tutela degli interessi finanziari dell’Ue;</a:t>
            </a:r>
          </a:p>
          <a:p>
            <a:pPr marL="971550" lvl="1" indent="-514350" algn="just">
              <a:buFont typeface="+mj-lt"/>
              <a:buAutoNum type="arabicPeriod"/>
            </a:pPr>
            <a:r>
              <a:rPr lang="it-IT" sz="2800" dirty="0">
                <a:latin typeface="Times New Roman" panose="02020603050405020304" pitchFamily="18" charset="0"/>
                <a:cs typeface="Times New Roman" panose="02020603050405020304" pitchFamily="18" charset="0"/>
              </a:rPr>
              <a:t>il risarcimento del danno;</a:t>
            </a:r>
          </a:p>
          <a:p>
            <a:pPr marL="971550" lvl="1" indent="-514350" algn="just">
              <a:buFont typeface="+mj-lt"/>
              <a:buAutoNum type="arabicPeriod"/>
            </a:pPr>
            <a:r>
              <a:rPr lang="it-IT" sz="2800" dirty="0">
                <a:latin typeface="Times New Roman" panose="02020603050405020304" pitchFamily="18" charset="0"/>
                <a:cs typeface="Times New Roman" panose="02020603050405020304" pitchFamily="18" charset="0"/>
              </a:rPr>
              <a:t>considerazioni conclusive.</a:t>
            </a:r>
          </a:p>
        </p:txBody>
      </p:sp>
      <p:sp>
        <p:nvSpPr>
          <p:cNvPr id="4" name="Segnaposto numero diapositiva 3">
            <a:extLst>
              <a:ext uri="{FF2B5EF4-FFF2-40B4-BE49-F238E27FC236}">
                <a16:creationId xmlns:a16="http://schemas.microsoft.com/office/drawing/2014/main" id="{7478EB30-175B-C1D8-FA9E-3ADDE26C649F}"/>
              </a:ext>
            </a:extLst>
          </p:cNvPr>
          <p:cNvSpPr>
            <a:spLocks noGrp="1"/>
          </p:cNvSpPr>
          <p:nvPr>
            <p:ph type="sldNum" sz="quarter" idx="12"/>
          </p:nvPr>
        </p:nvSpPr>
        <p:spPr>
          <a:xfrm>
            <a:off x="11704320" y="6455664"/>
            <a:ext cx="448056" cy="365125"/>
          </a:xfrm>
        </p:spPr>
        <p:txBody>
          <a:bodyPr>
            <a:normAutofit/>
          </a:bodyPr>
          <a:lstStyle/>
          <a:p>
            <a:pPr>
              <a:spcAft>
                <a:spcPts val="600"/>
              </a:spcAft>
            </a:pPr>
            <a:fld id="{D40A7256-0F9E-6742-971F-FC243D8A8A58}" type="slidenum">
              <a:rPr lang="it-IT" sz="1100">
                <a:solidFill>
                  <a:schemeClr val="tx1">
                    <a:lumMod val="50000"/>
                    <a:lumOff val="50000"/>
                  </a:schemeClr>
                </a:solidFill>
              </a:rPr>
              <a:pPr>
                <a:spcAft>
                  <a:spcPts val="600"/>
                </a:spcAft>
              </a:pPr>
              <a:t>2</a:t>
            </a:fld>
            <a:endParaRPr lang="it-IT" sz="1100">
              <a:solidFill>
                <a:schemeClr val="tx1">
                  <a:lumMod val="50000"/>
                  <a:lumOff val="50000"/>
                </a:schemeClr>
              </a:solidFill>
            </a:endParaRPr>
          </a:p>
        </p:txBody>
      </p:sp>
    </p:spTree>
    <p:extLst>
      <p:ext uri="{BB962C8B-B14F-4D97-AF65-F5344CB8AC3E}">
        <p14:creationId xmlns:p14="http://schemas.microsoft.com/office/powerpoint/2010/main" val="16633458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1BE8EB-125F-8C51-9D54-E159A8173E10}"/>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Richiesta di risarcimento del danno</a:t>
            </a:r>
            <a:endParaRPr lang="it-IT" b="1" dirty="0"/>
          </a:p>
        </p:txBody>
      </p:sp>
      <p:sp>
        <p:nvSpPr>
          <p:cNvPr id="3" name="Segnaposto contenuto 2">
            <a:extLst>
              <a:ext uri="{FF2B5EF4-FFF2-40B4-BE49-F238E27FC236}">
                <a16:creationId xmlns:a16="http://schemas.microsoft.com/office/drawing/2014/main" id="{A5254AB8-CA80-8DC4-57A6-130E16D99D87}"/>
              </a:ext>
            </a:extLst>
          </p:cNvPr>
          <p:cNvSpPr>
            <a:spLocks noGrp="1"/>
          </p:cNvSpPr>
          <p:nvPr>
            <p:ph idx="1"/>
          </p:nvPr>
        </p:nvSpPr>
        <p:spPr/>
        <p:txBody>
          <a:bodyPr>
            <a:normAutofit/>
          </a:bodyPr>
          <a:lstStyle/>
          <a:p>
            <a:r>
              <a:rPr lang="it-IT" sz="2400" kern="0" dirty="0">
                <a:latin typeface="Times New Roman" panose="02020603050405020304" pitchFamily="18" charset="0"/>
                <a:cs typeface="Times New Roman" panose="02020603050405020304" pitchFamily="18" charset="0"/>
              </a:rPr>
              <a:t>Il Tribunale, inoltre, per </a:t>
            </a:r>
            <a:r>
              <a:rPr lang="it-IT" sz="2400" kern="0" dirty="0">
                <a:solidFill>
                  <a:srgbClr val="00B0F0"/>
                </a:solidFill>
                <a:highlight>
                  <a:srgbClr val="FFFF00"/>
                </a:highlight>
                <a:latin typeface="Times New Roman" panose="02020603050405020304" pitchFamily="18" charset="0"/>
                <a:cs typeface="Times New Roman" panose="02020603050405020304" pitchFamily="18" charset="0"/>
              </a:rPr>
              <a:t>via della mancanza di prove sull’attribuzione </a:t>
            </a:r>
            <a:r>
              <a:rPr lang="it-IT" sz="2400" kern="0" dirty="0">
                <a:latin typeface="Times New Roman" panose="02020603050405020304" pitchFamily="18" charset="0"/>
                <a:cs typeface="Times New Roman" panose="02020603050405020304" pitchFamily="18" charset="0"/>
              </a:rPr>
              <a:t>della fuga di notizie alla Corte ha </a:t>
            </a:r>
            <a:r>
              <a:rPr lang="it-IT" sz="2400" u="sng" kern="0" dirty="0">
                <a:solidFill>
                  <a:srgbClr val="00B0F0"/>
                </a:solidFill>
                <a:latin typeface="Times New Roman" panose="02020603050405020304" pitchFamily="18" charset="0"/>
                <a:cs typeface="Times New Roman" panose="02020603050405020304" pitchFamily="18" charset="0"/>
              </a:rPr>
              <a:t>escluso l’esistenza di un nesso causale tra la presunta condotta illecita e il danno lamentato </a:t>
            </a:r>
            <a:r>
              <a:rPr lang="it-IT" sz="2400" kern="0" dirty="0">
                <a:latin typeface="Times New Roman" panose="02020603050405020304" pitchFamily="18" charset="0"/>
                <a:cs typeface="Times New Roman" panose="02020603050405020304" pitchFamily="18" charset="0"/>
              </a:rPr>
              <a:t>(Si v. T-386/19, par. 492).</a:t>
            </a:r>
            <a:endParaRPr lang="it-IT" sz="2400" dirty="0">
              <a:solidFill>
                <a:srgbClr val="00B0F0"/>
              </a:solidFill>
              <a:latin typeface="Times New Roman" panose="02020603050405020304" pitchFamily="18" charset="0"/>
              <a:cs typeface="Times New Roman" panose="02020603050405020304" pitchFamily="18" charset="0"/>
            </a:endParaRPr>
          </a:p>
          <a:p>
            <a:r>
              <a:rPr lang="it-IT" sz="2400" dirty="0">
                <a:solidFill>
                  <a:srgbClr val="00B0F0"/>
                </a:solidFill>
                <a:latin typeface="Times New Roman" panose="02020603050405020304" pitchFamily="18" charset="0"/>
                <a:cs typeface="Times New Roman" panose="02020603050405020304" pitchFamily="18" charset="0"/>
              </a:rPr>
              <a:t>Criticità:</a:t>
            </a:r>
          </a:p>
          <a:p>
            <a:r>
              <a:rPr lang="it-IT" sz="2400" kern="0" dirty="0">
                <a:latin typeface="Times New Roman" panose="02020603050405020304" pitchFamily="18" charset="0"/>
                <a:ea typeface="Times New Roman" panose="02020603050405020304" pitchFamily="18" charset="0"/>
                <a:cs typeface="Times New Roman" panose="02020603050405020304" pitchFamily="18" charset="0"/>
              </a:rPr>
              <a:t>L’istituzione </a:t>
            </a:r>
            <a:r>
              <a:rPr lang="it-IT" sz="2400" kern="0"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resta tenuta a una gestione prudente e neutrale dell’informazione</a:t>
            </a:r>
            <a:r>
              <a:rPr lang="it-IT" sz="2400" kern="0" dirty="0">
                <a:effectLst/>
                <a:latin typeface="Times New Roman" panose="02020603050405020304" pitchFamily="18" charset="0"/>
                <a:ea typeface="Times New Roman" panose="02020603050405020304" pitchFamily="18" charset="0"/>
                <a:cs typeface="Times New Roman" panose="02020603050405020304" pitchFamily="18" charset="0"/>
              </a:rPr>
              <a:t>;</a:t>
            </a:r>
          </a:p>
          <a:p>
            <a:r>
              <a:rPr lang="it-IT" sz="2400" b="1" kern="0" dirty="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Mancanza di </a:t>
            </a:r>
            <a:r>
              <a:rPr lang="it-IT" sz="2400" b="1" i="1" kern="0" dirty="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audit </a:t>
            </a:r>
            <a:r>
              <a:rPr lang="it-IT" sz="2400" b="1" kern="0" dirty="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interno </a:t>
            </a:r>
            <a:r>
              <a:rPr lang="it-IT" sz="2400" kern="0" dirty="0">
                <a:latin typeface="Times New Roman" panose="02020603050405020304" pitchFamily="18" charset="0"/>
                <a:ea typeface="Times New Roman" panose="02020603050405020304" pitchFamily="18" charset="0"/>
                <a:cs typeface="Times New Roman" panose="02020603050405020304" pitchFamily="18" charset="0"/>
              </a:rPr>
              <a:t>da parte della Corte dei conti sulla gestione delle informazioni;</a:t>
            </a:r>
          </a:p>
          <a:p>
            <a:r>
              <a:rPr lang="it-IT" sz="2400" kern="0" dirty="0">
                <a:effectLst/>
                <a:latin typeface="Times New Roman" panose="02020603050405020304" pitchFamily="18" charset="0"/>
                <a:ea typeface="Times New Roman" panose="02020603050405020304" pitchFamily="18" charset="0"/>
              </a:rPr>
              <a:t>In un sistema ispirato al principio della </a:t>
            </a:r>
            <a:r>
              <a:rPr lang="it-IT" sz="2400" i="1" kern="0" dirty="0">
                <a:effectLst/>
                <a:latin typeface="Times New Roman" panose="02020603050405020304" pitchFamily="18" charset="0"/>
                <a:ea typeface="Times New Roman" panose="02020603050405020304" pitchFamily="18" charset="0"/>
              </a:rPr>
              <a:t>rule of </a:t>
            </a:r>
            <a:r>
              <a:rPr lang="it-IT" sz="2400" i="1" kern="0" dirty="0" err="1">
                <a:effectLst/>
                <a:latin typeface="Times New Roman" panose="02020603050405020304" pitchFamily="18" charset="0"/>
                <a:ea typeface="Times New Roman" panose="02020603050405020304" pitchFamily="18" charset="0"/>
              </a:rPr>
              <a:t>law</a:t>
            </a:r>
            <a:r>
              <a:rPr lang="it-IT" sz="2400" kern="0" dirty="0">
                <a:effectLst/>
                <a:latin typeface="Times New Roman" panose="02020603050405020304" pitchFamily="18" charset="0"/>
                <a:ea typeface="Times New Roman" panose="02020603050405020304" pitchFamily="18" charset="0"/>
              </a:rPr>
              <a:t>, anche </a:t>
            </a:r>
            <a:r>
              <a:rPr lang="it-IT" sz="2400" kern="0" dirty="0">
                <a:solidFill>
                  <a:srgbClr val="00B0F0"/>
                </a:solidFill>
                <a:effectLst/>
                <a:latin typeface="Times New Roman" panose="02020603050405020304" pitchFamily="18" charset="0"/>
                <a:ea typeface="Times New Roman" panose="02020603050405020304" pitchFamily="18" charset="0"/>
              </a:rPr>
              <a:t>il silenzio o l’inazione dell’istituzione </a:t>
            </a:r>
            <a:r>
              <a:rPr lang="it-IT" sz="2400" u="sng" kern="0" dirty="0">
                <a:solidFill>
                  <a:srgbClr val="00B0F0"/>
                </a:solidFill>
                <a:effectLst/>
                <a:highlight>
                  <a:srgbClr val="FFFF00"/>
                </a:highlight>
                <a:latin typeface="Times New Roman" panose="02020603050405020304" pitchFamily="18" charset="0"/>
                <a:ea typeface="Times New Roman" panose="02020603050405020304" pitchFamily="18" charset="0"/>
              </a:rPr>
              <a:t>può costituire </a:t>
            </a:r>
            <a:r>
              <a:rPr lang="it-IT" sz="2400" kern="0" dirty="0">
                <a:solidFill>
                  <a:srgbClr val="00B0F0"/>
                </a:solidFill>
                <a:effectLst/>
                <a:latin typeface="Times New Roman" panose="02020603050405020304" pitchFamily="18" charset="0"/>
                <a:ea typeface="Times New Roman" panose="02020603050405020304" pitchFamily="18" charset="0"/>
              </a:rPr>
              <a:t>una forma di responsabilità se causa o facilita un danno ingiusto</a:t>
            </a:r>
            <a:r>
              <a:rPr lang="it-IT" sz="2400" dirty="0">
                <a:solidFill>
                  <a:srgbClr val="00B0F0"/>
                </a:solidFill>
                <a:effectLst/>
              </a:rPr>
              <a:t> </a:t>
            </a:r>
            <a:endParaRPr lang="it-IT" sz="2400" kern="0"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egnaposto numero diapositiva 3">
            <a:extLst>
              <a:ext uri="{FF2B5EF4-FFF2-40B4-BE49-F238E27FC236}">
                <a16:creationId xmlns:a16="http://schemas.microsoft.com/office/drawing/2014/main" id="{AD9A2BD1-BF4B-B460-6418-2DB86D7FC96F}"/>
              </a:ext>
            </a:extLst>
          </p:cNvPr>
          <p:cNvSpPr>
            <a:spLocks noGrp="1"/>
          </p:cNvSpPr>
          <p:nvPr>
            <p:ph type="sldNum" sz="quarter" idx="12"/>
          </p:nvPr>
        </p:nvSpPr>
        <p:spPr/>
        <p:txBody>
          <a:bodyPr/>
          <a:lstStyle/>
          <a:p>
            <a:fld id="{D40A7256-0F9E-6742-971F-FC243D8A8A58}" type="slidenum">
              <a:rPr lang="it-IT" smtClean="0"/>
              <a:t>20</a:t>
            </a:fld>
            <a:endParaRPr lang="it-IT"/>
          </a:p>
        </p:txBody>
      </p:sp>
    </p:spTree>
    <p:extLst>
      <p:ext uri="{BB962C8B-B14F-4D97-AF65-F5344CB8AC3E}">
        <p14:creationId xmlns:p14="http://schemas.microsoft.com/office/powerpoint/2010/main" val="10502231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EF158F9-515F-3856-A283-B1379B27880C}"/>
            </a:ext>
          </a:extLst>
        </p:cNvPr>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DA9C8D46-54D8-4DF1-99A2-E651C7B132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0"/>
            <a:ext cx="12191999" cy="6858000"/>
          </a:xfrm>
          <a:prstGeom prst="rect">
            <a:avLst/>
          </a:prstGeom>
          <a:gradFill>
            <a:gsLst>
              <a:gs pos="0">
                <a:schemeClr val="accent1">
                  <a:lumMod val="50000"/>
                </a:schemeClr>
              </a:gs>
              <a:gs pos="100000">
                <a:srgbClr val="000000"/>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reeform: Shape 46">
            <a:extLst>
              <a:ext uri="{FF2B5EF4-FFF2-40B4-BE49-F238E27FC236}">
                <a16:creationId xmlns:a16="http://schemas.microsoft.com/office/drawing/2014/main" id="{DE12BF4D-F47A-41C1-85FC-652E412D3B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988591">
            <a:off x="7897613" y="684022"/>
            <a:ext cx="5330585" cy="5218721"/>
          </a:xfrm>
          <a:custGeom>
            <a:avLst/>
            <a:gdLst>
              <a:gd name="connsiteX0" fmla="*/ 4721855 w 5330585"/>
              <a:gd name="connsiteY0" fmla="*/ 4361426 h 5218721"/>
              <a:gd name="connsiteX1" fmla="*/ 3457542 w 5330585"/>
              <a:gd name="connsiteY1" fmla="*/ 5211667 h 5218721"/>
              <a:gd name="connsiteX2" fmla="*/ 3430109 w 5330585"/>
              <a:gd name="connsiteY2" fmla="*/ 5218721 h 5218721"/>
              <a:gd name="connsiteX3" fmla="*/ 0 w 5330585"/>
              <a:gd name="connsiteY3" fmla="*/ 2647363 h 5218721"/>
              <a:gd name="connsiteX4" fmla="*/ 12834 w 5330585"/>
              <a:gd name="connsiteY4" fmla="*/ 2393199 h 5218721"/>
              <a:gd name="connsiteX5" fmla="*/ 2664828 w 5330585"/>
              <a:gd name="connsiteY5" fmla="*/ 0 h 5218721"/>
              <a:gd name="connsiteX6" fmla="*/ 5330585 w 5330585"/>
              <a:gd name="connsiteY6" fmla="*/ 2665757 h 5218721"/>
              <a:gd name="connsiteX7" fmla="*/ 4721855 w 5330585"/>
              <a:gd name="connsiteY7" fmla="*/ 4361426 h 5218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0585" h="5218721">
                <a:moveTo>
                  <a:pt x="4721855" y="4361426"/>
                </a:moveTo>
                <a:cubicBezTo>
                  <a:pt x="4395896" y="4756397"/>
                  <a:pt x="3958379" y="5055891"/>
                  <a:pt x="3457542" y="5211667"/>
                </a:cubicBezTo>
                <a:lnTo>
                  <a:pt x="3430109" y="5218721"/>
                </a:lnTo>
                <a:lnTo>
                  <a:pt x="0" y="2647363"/>
                </a:lnTo>
                <a:lnTo>
                  <a:pt x="12834" y="2393199"/>
                </a:lnTo>
                <a:cubicBezTo>
                  <a:pt x="149347" y="1048975"/>
                  <a:pt x="1284587" y="0"/>
                  <a:pt x="2664828" y="0"/>
                </a:cubicBezTo>
                <a:cubicBezTo>
                  <a:pt x="4137085" y="0"/>
                  <a:pt x="5330585" y="1193500"/>
                  <a:pt x="5330585" y="2665757"/>
                </a:cubicBezTo>
                <a:cubicBezTo>
                  <a:pt x="5330585" y="3309870"/>
                  <a:pt x="5102142" y="3900626"/>
                  <a:pt x="4721855" y="4361426"/>
                </a:cubicBezTo>
                <a:close/>
              </a:path>
            </a:pathLst>
          </a:custGeom>
          <a:gradFill>
            <a:gsLst>
              <a:gs pos="16000">
                <a:srgbClr val="000000">
                  <a:alpha val="41000"/>
                </a:srgbClr>
              </a:gs>
              <a:gs pos="85000">
                <a:schemeClr val="accent1">
                  <a:alpha val="2500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9" name="Rectangle 48">
            <a:extLst>
              <a:ext uri="{FF2B5EF4-FFF2-40B4-BE49-F238E27FC236}">
                <a16:creationId xmlns:a16="http://schemas.microsoft.com/office/drawing/2014/main" id="{AAF055B3-1F95-4ABA-BFE4-A58320A820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0"/>
            <a:ext cx="12165981" cy="4480890"/>
          </a:xfrm>
          <a:prstGeom prst="rect">
            <a:avLst/>
          </a:prstGeom>
          <a:gradFill>
            <a:gsLst>
              <a:gs pos="0">
                <a:schemeClr val="accent1">
                  <a:lumMod val="75000"/>
                  <a:alpha val="50000"/>
                </a:schemeClr>
              </a:gs>
              <a:gs pos="99000">
                <a:srgbClr val="000000">
                  <a:alpha val="3400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65FBF53F-BBBA-4974-AD72-0E8CD294E5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2622" y="-2"/>
            <a:ext cx="12179371" cy="6400796"/>
          </a:xfrm>
          <a:prstGeom prst="rect">
            <a:avLst/>
          </a:prstGeom>
          <a:gradFill>
            <a:gsLst>
              <a:gs pos="45000">
                <a:schemeClr val="accent1">
                  <a:lumMod val="75000"/>
                  <a:alpha val="0"/>
                </a:schemeClr>
              </a:gs>
              <a:gs pos="99000">
                <a:srgbClr val="000000">
                  <a:alpha val="68000"/>
                </a:srgb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83B1C0A8-3421-E180-35CB-FA1FE6899E16}"/>
              </a:ext>
            </a:extLst>
          </p:cNvPr>
          <p:cNvSpPr>
            <a:spLocks noGrp="1"/>
          </p:cNvSpPr>
          <p:nvPr>
            <p:ph type="title"/>
          </p:nvPr>
        </p:nvSpPr>
        <p:spPr>
          <a:xfrm>
            <a:off x="1447801" y="1201002"/>
            <a:ext cx="9982200" cy="2779619"/>
          </a:xfrm>
        </p:spPr>
        <p:txBody>
          <a:bodyPr vert="horz" lIns="91440" tIns="45720" rIns="91440" bIns="45720" rtlCol="0" anchor="b">
            <a:normAutofit/>
          </a:bodyPr>
          <a:lstStyle/>
          <a:p>
            <a:pPr algn="ctr"/>
            <a:r>
              <a:rPr lang="it-IT" sz="4800" b="1" kern="1200" noProof="1">
                <a:solidFill>
                  <a:srgbClr val="FFFFFF"/>
                </a:solidFill>
                <a:latin typeface="Times New Roman" panose="02020603050405020304" pitchFamily="18" charset="0"/>
                <a:cs typeface="Times New Roman" panose="02020603050405020304" pitchFamily="18" charset="0"/>
              </a:rPr>
              <a:t>5. Considerazioni conclusive</a:t>
            </a:r>
          </a:p>
        </p:txBody>
      </p:sp>
      <p:sp>
        <p:nvSpPr>
          <p:cNvPr id="53" name="Rectangle 52">
            <a:extLst>
              <a:ext uri="{FF2B5EF4-FFF2-40B4-BE49-F238E27FC236}">
                <a16:creationId xmlns:a16="http://schemas.microsoft.com/office/drawing/2014/main" id="{5A2875D7-3769-4291-959E-9FAD764A7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2461" y="0"/>
            <a:ext cx="3214360" cy="6858000"/>
          </a:xfrm>
          <a:prstGeom prst="rect">
            <a:avLst/>
          </a:prstGeom>
          <a:gradFill>
            <a:gsLst>
              <a:gs pos="0">
                <a:srgbClr val="000000">
                  <a:alpha val="41000"/>
                </a:srgbClr>
              </a:gs>
              <a:gs pos="86000">
                <a:schemeClr val="accent1">
                  <a:alpha val="3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Segnaposto numero diapositiva 3">
            <a:extLst>
              <a:ext uri="{FF2B5EF4-FFF2-40B4-BE49-F238E27FC236}">
                <a16:creationId xmlns:a16="http://schemas.microsoft.com/office/drawing/2014/main" id="{214C8C23-942B-8D93-ACEC-C98477F2063F}"/>
              </a:ext>
            </a:extLst>
          </p:cNvPr>
          <p:cNvSpPr>
            <a:spLocks noGrp="1"/>
          </p:cNvSpPr>
          <p:nvPr>
            <p:ph type="sldNum" sz="quarter" idx="12"/>
          </p:nvPr>
        </p:nvSpPr>
        <p:spPr>
          <a:xfrm>
            <a:off x="11704320" y="6455664"/>
            <a:ext cx="448056" cy="365125"/>
          </a:xfrm>
        </p:spPr>
        <p:txBody>
          <a:bodyPr vert="horz" lIns="91440" tIns="45720" rIns="91440" bIns="45720" rtlCol="0" anchor="ctr">
            <a:normAutofit/>
          </a:bodyPr>
          <a:lstStyle/>
          <a:p>
            <a:pPr>
              <a:spcAft>
                <a:spcPts val="600"/>
              </a:spcAft>
            </a:pPr>
            <a:fld id="{D40A7256-0F9E-6742-971F-FC243D8A8A58}" type="slidenum">
              <a:rPr lang="en-US" sz="1100">
                <a:solidFill>
                  <a:srgbClr val="FFFFFF"/>
                </a:solidFill>
              </a:rPr>
              <a:pPr>
                <a:spcAft>
                  <a:spcPts val="600"/>
                </a:spcAft>
              </a:pPr>
              <a:t>21</a:t>
            </a:fld>
            <a:endParaRPr lang="en-US" sz="1100">
              <a:solidFill>
                <a:srgbClr val="FFFFFF"/>
              </a:solidFill>
            </a:endParaRPr>
          </a:p>
        </p:txBody>
      </p:sp>
    </p:spTree>
    <p:extLst>
      <p:ext uri="{BB962C8B-B14F-4D97-AF65-F5344CB8AC3E}">
        <p14:creationId xmlns:p14="http://schemas.microsoft.com/office/powerpoint/2010/main" val="10349622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62C42A-2216-F777-561C-76159A75EC7E}"/>
              </a:ext>
            </a:extLst>
          </p:cNvPr>
          <p:cNvSpPr>
            <a:spLocks noGrp="1"/>
          </p:cNvSpPr>
          <p:nvPr>
            <p:ph type="title"/>
          </p:nvPr>
        </p:nvSpPr>
        <p:spPr>
          <a:xfrm>
            <a:off x="838200" y="365125"/>
            <a:ext cx="10515600" cy="930275"/>
          </a:xfrm>
        </p:spPr>
        <p:txBody>
          <a:bodyPr>
            <a:normAutofit/>
          </a:bodyPr>
          <a:lstStyle/>
          <a:p>
            <a:pPr algn="ctr"/>
            <a:r>
              <a:rPr lang="it-IT" sz="4000" b="1" dirty="0">
                <a:latin typeface="Times New Roman" panose="02020603050405020304" pitchFamily="18" charset="0"/>
                <a:cs typeface="Times New Roman" panose="02020603050405020304" pitchFamily="18" charset="0"/>
              </a:rPr>
              <a:t>Conclusioni</a:t>
            </a:r>
          </a:p>
        </p:txBody>
      </p:sp>
      <p:sp>
        <p:nvSpPr>
          <p:cNvPr id="3" name="Segnaposto contenuto 2">
            <a:extLst>
              <a:ext uri="{FF2B5EF4-FFF2-40B4-BE49-F238E27FC236}">
                <a16:creationId xmlns:a16="http://schemas.microsoft.com/office/drawing/2014/main" id="{349D390E-C538-DF31-6C33-43C4F824D9BE}"/>
              </a:ext>
            </a:extLst>
          </p:cNvPr>
          <p:cNvSpPr>
            <a:spLocks noGrp="1"/>
          </p:cNvSpPr>
          <p:nvPr>
            <p:ph idx="1"/>
          </p:nvPr>
        </p:nvSpPr>
        <p:spPr>
          <a:xfrm>
            <a:off x="838200" y="1295400"/>
            <a:ext cx="10515600" cy="5197475"/>
          </a:xfrm>
        </p:spPr>
        <p:txBody>
          <a:bodyPr>
            <a:normAutofit/>
          </a:bodyPr>
          <a:lstStyle/>
          <a:p>
            <a:pPr marL="0" indent="0">
              <a:buNone/>
            </a:pPr>
            <a:r>
              <a:rPr lang="it-IT" b="1" dirty="0">
                <a:solidFill>
                  <a:srgbClr val="00B0F0"/>
                </a:solidFill>
                <a:latin typeface="Times New Roman" panose="02020603050405020304" pitchFamily="18" charset="0"/>
                <a:cs typeface="Times New Roman" panose="02020603050405020304" pitchFamily="18" charset="0"/>
              </a:rPr>
              <a:t>1. Caso significativo</a:t>
            </a:r>
            <a:r>
              <a:rPr lang="it-IT" dirty="0">
                <a:solidFill>
                  <a:srgbClr val="00B0F0"/>
                </a:solidFill>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per la tutela giurisdizionale degli interessi finanziari dell’UE.</a:t>
            </a:r>
          </a:p>
          <a:p>
            <a:pPr marL="0" indent="0">
              <a:buNone/>
            </a:pPr>
            <a:r>
              <a:rPr lang="it-IT" b="1" dirty="0">
                <a:solidFill>
                  <a:srgbClr val="00B0F0"/>
                </a:solidFill>
                <a:latin typeface="Times New Roman" panose="02020603050405020304" pitchFamily="18" charset="0"/>
                <a:cs typeface="Times New Roman" panose="02020603050405020304" pitchFamily="18" charset="0"/>
              </a:rPr>
              <a:t>2. </a:t>
            </a:r>
            <a:r>
              <a:rPr lang="it-IT" dirty="0">
                <a:latin typeface="Times New Roman" panose="02020603050405020304" pitchFamily="18" charset="0"/>
                <a:cs typeface="Times New Roman" panose="02020603050405020304" pitchFamily="18" charset="0"/>
              </a:rPr>
              <a:t>La sentenza evidenzia una </a:t>
            </a:r>
            <a:r>
              <a:rPr lang="it-IT" b="1" dirty="0">
                <a:solidFill>
                  <a:srgbClr val="00B0F0"/>
                </a:solidFill>
                <a:latin typeface="Times New Roman" panose="02020603050405020304" pitchFamily="18" charset="0"/>
                <a:cs typeface="Times New Roman" panose="02020603050405020304" pitchFamily="18" charset="0"/>
              </a:rPr>
              <a:t>tensione tra garanzie procedurali e tutela del bilancio UE</a:t>
            </a:r>
            <a:r>
              <a:rPr lang="it-IT" dirty="0">
                <a:solidFill>
                  <a:srgbClr val="00B0F0"/>
                </a:solidFill>
                <a:latin typeface="Times New Roman" panose="02020603050405020304" pitchFamily="18" charset="0"/>
                <a:cs typeface="Times New Roman" panose="02020603050405020304" pitchFamily="18" charset="0"/>
              </a:rPr>
              <a:t>.</a:t>
            </a:r>
          </a:p>
          <a:p>
            <a:pPr marL="0" indent="0">
              <a:buNone/>
            </a:pPr>
            <a:r>
              <a:rPr lang="it-IT" b="1" dirty="0">
                <a:solidFill>
                  <a:srgbClr val="00B0F0"/>
                </a:solidFill>
                <a:latin typeface="Times New Roman" panose="02020603050405020304" pitchFamily="18" charset="0"/>
                <a:cs typeface="Times New Roman" panose="02020603050405020304" pitchFamily="18" charset="0"/>
              </a:rPr>
              <a:t>3. Criticità gestionali interne da parte della Corte dei conti</a:t>
            </a:r>
            <a:r>
              <a:rPr lang="it-IT" dirty="0">
                <a:solidFill>
                  <a:srgbClr val="00B0F0"/>
                </a:solidFill>
                <a:latin typeface="Times New Roman" panose="02020603050405020304" pitchFamily="18" charset="0"/>
                <a:cs typeface="Times New Roman" panose="02020603050405020304" pitchFamily="18" charset="0"/>
              </a:rPr>
              <a:t>:</a:t>
            </a:r>
          </a:p>
          <a:p>
            <a:pPr lvl="1"/>
            <a:r>
              <a:rPr lang="it-IT" dirty="0">
                <a:latin typeface="Times New Roman" panose="02020603050405020304" pitchFamily="18" charset="0"/>
                <a:cs typeface="Times New Roman" panose="02020603050405020304" pitchFamily="18" charset="0"/>
              </a:rPr>
              <a:t>Uso improprio di fondi pubblici </a:t>
            </a:r>
            <a:r>
              <a:rPr lang="it-IT" b="1" dirty="0">
                <a:solidFill>
                  <a:srgbClr val="00B0F0"/>
                </a:solidFill>
                <a:latin typeface="Times New Roman" panose="02020603050405020304" pitchFamily="18" charset="0"/>
                <a:cs typeface="Times New Roman" panose="02020603050405020304" pitchFamily="18" charset="0"/>
              </a:rPr>
              <a:t>non contestato nel merito</a:t>
            </a:r>
            <a:r>
              <a:rPr lang="it-IT" dirty="0">
                <a:latin typeface="Times New Roman" panose="02020603050405020304" pitchFamily="18" charset="0"/>
                <a:cs typeface="Times New Roman" panose="02020603050405020304" pitchFamily="18" charset="0"/>
              </a:rPr>
              <a:t>.</a:t>
            </a:r>
          </a:p>
          <a:p>
            <a:pPr lvl="1"/>
            <a:r>
              <a:rPr lang="it-IT" dirty="0">
                <a:latin typeface="Times New Roman" panose="02020603050405020304" pitchFamily="18" charset="0"/>
                <a:cs typeface="Times New Roman" panose="02020603050405020304" pitchFamily="18" charset="0"/>
              </a:rPr>
              <a:t>Riconoscimento </a:t>
            </a:r>
            <a:r>
              <a:rPr lang="it-IT" b="1" dirty="0">
                <a:solidFill>
                  <a:srgbClr val="00B0F0"/>
                </a:solidFill>
                <a:latin typeface="Times New Roman" panose="02020603050405020304" pitchFamily="18" charset="0"/>
                <a:cs typeface="Times New Roman" panose="02020603050405020304" pitchFamily="18" charset="0"/>
              </a:rPr>
              <a:t>solo parziale per motivi procedurali</a:t>
            </a:r>
            <a:r>
              <a:rPr lang="it-IT" dirty="0">
                <a:latin typeface="Times New Roman" panose="02020603050405020304" pitchFamily="18" charset="0"/>
                <a:cs typeface="Times New Roman" panose="02020603050405020304" pitchFamily="18" charset="0"/>
              </a:rPr>
              <a:t>.</a:t>
            </a:r>
          </a:p>
          <a:p>
            <a:pPr marL="0" indent="0">
              <a:buNone/>
            </a:pPr>
            <a:r>
              <a:rPr lang="it-IT" b="1" dirty="0">
                <a:solidFill>
                  <a:srgbClr val="00B0F0"/>
                </a:solidFill>
                <a:latin typeface="Times New Roman" panose="02020603050405020304" pitchFamily="18" charset="0"/>
                <a:cs typeface="Times New Roman" panose="02020603050405020304" pitchFamily="18" charset="0"/>
              </a:rPr>
              <a:t>4. Debole controllo </a:t>
            </a:r>
            <a:r>
              <a:rPr lang="it-IT" dirty="0">
                <a:latin typeface="Times New Roman" panose="02020603050405020304" pitchFamily="18" charset="0"/>
                <a:cs typeface="Times New Roman" panose="02020603050405020304" pitchFamily="18" charset="0"/>
              </a:rPr>
              <a:t>da parte della Corte dei conti:</a:t>
            </a:r>
          </a:p>
          <a:p>
            <a:pPr lvl="1"/>
            <a:r>
              <a:rPr lang="it-IT" b="1" i="0" u="none" strike="noStrike" dirty="0">
                <a:solidFill>
                  <a:srgbClr val="00B0F0"/>
                </a:solidFill>
                <a:effectLst/>
                <a:latin typeface="Times New Roman" panose="02020603050405020304" pitchFamily="18" charset="0"/>
                <a:cs typeface="Times New Roman" panose="02020603050405020304" pitchFamily="18" charset="0"/>
              </a:rPr>
              <a:t>Mancata indagine interna</a:t>
            </a:r>
            <a:r>
              <a:rPr lang="it-IT" b="0" i="0" u="none" strike="noStrike" dirty="0">
                <a:solidFill>
                  <a:srgbClr val="00B0F0"/>
                </a:solidFill>
                <a:effectLst/>
                <a:latin typeface="Times New Roman" panose="02020603050405020304" pitchFamily="18" charset="0"/>
                <a:cs typeface="Times New Roman" panose="02020603050405020304" pitchFamily="18" charset="0"/>
              </a:rPr>
              <a:t> </a:t>
            </a:r>
            <a:r>
              <a:rPr lang="it-IT" b="0" i="0" u="none" strike="noStrike" dirty="0">
                <a:solidFill>
                  <a:srgbClr val="000000"/>
                </a:solidFill>
                <a:effectLst/>
                <a:latin typeface="Times New Roman" panose="02020603050405020304" pitchFamily="18" charset="0"/>
                <a:cs typeface="Times New Roman" panose="02020603050405020304" pitchFamily="18" charset="0"/>
              </a:rPr>
              <a:t>sulla fuga di notizie </a:t>
            </a:r>
            <a:r>
              <a:rPr lang="it-IT" dirty="0">
                <a:solidFill>
                  <a:srgbClr val="000000"/>
                </a:solidFill>
                <a:latin typeface="Times New Roman" panose="02020603050405020304" pitchFamily="18" charset="0"/>
                <a:cs typeface="Times New Roman" panose="02020603050405020304" pitchFamily="18" charset="0"/>
              </a:rPr>
              <a:t>è </a:t>
            </a:r>
            <a:r>
              <a:rPr lang="it-IT" b="0" i="0" u="none" strike="noStrike" dirty="0">
                <a:solidFill>
                  <a:srgbClr val="000000"/>
                </a:solidFill>
                <a:effectLst/>
                <a:latin typeface="Times New Roman" panose="02020603050405020304" pitchFamily="18" charset="0"/>
                <a:cs typeface="Times New Roman" panose="02020603050405020304" pitchFamily="18" charset="0"/>
              </a:rPr>
              <a:t>sintomo di </a:t>
            </a:r>
            <a:r>
              <a:rPr lang="it-IT" b="1" i="0" u="none" strike="noStrike" dirty="0">
                <a:solidFill>
                  <a:srgbClr val="00B0F0"/>
                </a:solidFill>
                <a:effectLst/>
                <a:latin typeface="Times New Roman" panose="02020603050405020304" pitchFamily="18" charset="0"/>
                <a:cs typeface="Times New Roman" panose="02020603050405020304" pitchFamily="18" charset="0"/>
              </a:rPr>
              <a:t>opacità istituzionale</a:t>
            </a:r>
            <a:r>
              <a:rPr lang="it-IT" b="0" i="0" u="none" strike="noStrike" dirty="0">
                <a:solidFill>
                  <a:srgbClr val="00B0F0"/>
                </a:solidFill>
                <a:effectLst/>
                <a:latin typeface="Times New Roman" panose="02020603050405020304" pitchFamily="18" charset="0"/>
                <a:cs typeface="Times New Roman" panose="02020603050405020304" pitchFamily="18" charset="0"/>
              </a:rPr>
              <a:t>.</a:t>
            </a:r>
          </a:p>
          <a:p>
            <a:pPr lvl="1"/>
            <a:r>
              <a:rPr lang="it-IT" b="1" i="0" u="none" strike="noStrike" dirty="0">
                <a:solidFill>
                  <a:srgbClr val="00B0F0"/>
                </a:solidFill>
                <a:effectLst/>
                <a:latin typeface="Times New Roman" panose="02020603050405020304" pitchFamily="18" charset="0"/>
                <a:cs typeface="Times New Roman" panose="02020603050405020304" pitchFamily="18" charset="0"/>
              </a:rPr>
              <a:t>Assenza di responsabilità sistemica</a:t>
            </a:r>
            <a:r>
              <a:rPr lang="it-IT" b="0" i="0" u="none" strike="noStrike" dirty="0">
                <a:solidFill>
                  <a:srgbClr val="00B0F0"/>
                </a:solidFill>
                <a:effectLst/>
                <a:latin typeface="Times New Roman" panose="02020603050405020304" pitchFamily="18" charset="0"/>
                <a:cs typeface="Times New Roman" panose="02020603050405020304" pitchFamily="18" charset="0"/>
              </a:rPr>
              <a:t> </a:t>
            </a:r>
            <a:r>
              <a:rPr lang="it-IT" b="0" i="0" u="none" strike="noStrike" dirty="0">
                <a:solidFill>
                  <a:srgbClr val="000000"/>
                </a:solidFill>
                <a:effectLst/>
                <a:latin typeface="Times New Roman" panose="02020603050405020304" pitchFamily="18" charset="0"/>
                <a:cs typeface="Times New Roman" panose="02020603050405020304" pitchFamily="18" charset="0"/>
              </a:rPr>
              <a:t>nella gestione delle informazioni riservate.</a:t>
            </a:r>
            <a:endParaRPr lang="it-IT"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it-IT" sz="2400" dirty="0">
              <a:latin typeface="Times New Roman" panose="02020603050405020304" pitchFamily="18" charset="0"/>
              <a:cs typeface="Times New Roman" panose="02020603050405020304" pitchFamily="18" charset="0"/>
            </a:endParaRPr>
          </a:p>
          <a:p>
            <a:endParaRPr lang="it-IT" dirty="0"/>
          </a:p>
        </p:txBody>
      </p:sp>
      <p:sp>
        <p:nvSpPr>
          <p:cNvPr id="4" name="Segnaposto numero diapositiva 3">
            <a:extLst>
              <a:ext uri="{FF2B5EF4-FFF2-40B4-BE49-F238E27FC236}">
                <a16:creationId xmlns:a16="http://schemas.microsoft.com/office/drawing/2014/main" id="{7E8D9F46-CADA-677E-3D20-116405E8E0CF}"/>
              </a:ext>
            </a:extLst>
          </p:cNvPr>
          <p:cNvSpPr>
            <a:spLocks noGrp="1"/>
          </p:cNvSpPr>
          <p:nvPr>
            <p:ph type="sldNum" sz="quarter" idx="12"/>
          </p:nvPr>
        </p:nvSpPr>
        <p:spPr/>
        <p:txBody>
          <a:bodyPr/>
          <a:lstStyle/>
          <a:p>
            <a:fld id="{D40A7256-0F9E-6742-971F-FC243D8A8A58}" type="slidenum">
              <a:rPr lang="it-IT" smtClean="0"/>
              <a:t>22</a:t>
            </a:fld>
            <a:endParaRPr lang="it-IT"/>
          </a:p>
        </p:txBody>
      </p:sp>
    </p:spTree>
    <p:extLst>
      <p:ext uri="{BB962C8B-B14F-4D97-AF65-F5344CB8AC3E}">
        <p14:creationId xmlns:p14="http://schemas.microsoft.com/office/powerpoint/2010/main" val="3916770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8">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0">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2">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4">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16">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80B89A4D-A1F0-D385-A54C-2D26FCEE25D2}"/>
              </a:ext>
            </a:extLst>
          </p:cNvPr>
          <p:cNvSpPr>
            <a:spLocks noGrp="1"/>
          </p:cNvSpPr>
          <p:nvPr>
            <p:ph type="title"/>
          </p:nvPr>
        </p:nvSpPr>
        <p:spPr>
          <a:xfrm>
            <a:off x="1386865" y="818984"/>
            <a:ext cx="9789135" cy="3268520"/>
          </a:xfrm>
        </p:spPr>
        <p:txBody>
          <a:bodyPr vert="horz" lIns="91440" tIns="45720" rIns="91440" bIns="45720" rtlCol="0" anchor="b">
            <a:normAutofit/>
          </a:bodyPr>
          <a:lstStyle/>
          <a:p>
            <a:pPr algn="ctr"/>
            <a:r>
              <a:rPr lang="it-IT" sz="4800" b="1" kern="1200" noProof="1">
                <a:solidFill>
                  <a:srgbClr val="FFFFFF"/>
                </a:solidFill>
                <a:latin typeface="Times New Roman" panose="02020603050405020304" pitchFamily="18" charset="0"/>
                <a:cs typeface="Times New Roman" panose="02020603050405020304" pitchFamily="18" charset="0"/>
              </a:rPr>
              <a:t>1. Breve premessa introduttiva</a:t>
            </a:r>
          </a:p>
        </p:txBody>
      </p:sp>
      <p:sp>
        <p:nvSpPr>
          <p:cNvPr id="27" name="Rectangle 18">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egnaposto numero diapositiva 3">
            <a:extLst>
              <a:ext uri="{FF2B5EF4-FFF2-40B4-BE49-F238E27FC236}">
                <a16:creationId xmlns:a16="http://schemas.microsoft.com/office/drawing/2014/main" id="{765C7B95-3AF7-AA92-64E3-619561BF0C81}"/>
              </a:ext>
            </a:extLst>
          </p:cNvPr>
          <p:cNvSpPr>
            <a:spLocks noGrp="1"/>
          </p:cNvSpPr>
          <p:nvPr>
            <p:ph type="sldNum" sz="quarter" idx="12"/>
          </p:nvPr>
        </p:nvSpPr>
        <p:spPr>
          <a:xfrm>
            <a:off x="11704320" y="6455664"/>
            <a:ext cx="448056" cy="365125"/>
          </a:xfrm>
        </p:spPr>
        <p:txBody>
          <a:bodyPr vert="horz" lIns="91440" tIns="45720" rIns="91440" bIns="45720" rtlCol="0" anchor="ctr">
            <a:normAutofit/>
          </a:bodyPr>
          <a:lstStyle/>
          <a:p>
            <a:pPr>
              <a:spcAft>
                <a:spcPts val="600"/>
              </a:spcAft>
            </a:pPr>
            <a:fld id="{D40A7256-0F9E-6742-971F-FC243D8A8A58}" type="slidenum">
              <a:rPr lang="en-US" sz="1100">
                <a:solidFill>
                  <a:srgbClr val="FFFFFF"/>
                </a:solidFill>
              </a:rPr>
              <a:pPr>
                <a:spcAft>
                  <a:spcPts val="600"/>
                </a:spcAft>
              </a:pPr>
              <a:t>3</a:t>
            </a:fld>
            <a:endParaRPr lang="en-US" sz="1100">
              <a:solidFill>
                <a:srgbClr val="FFFFFF"/>
              </a:solidFill>
            </a:endParaRPr>
          </a:p>
        </p:txBody>
      </p:sp>
    </p:spTree>
    <p:extLst>
      <p:ext uri="{BB962C8B-B14F-4D97-AF65-F5344CB8AC3E}">
        <p14:creationId xmlns:p14="http://schemas.microsoft.com/office/powerpoint/2010/main" val="1931587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19C0DCB1-1A2D-6D70-D76A-2A8BE4B4D1E0}"/>
              </a:ext>
            </a:extLst>
          </p:cNvPr>
          <p:cNvSpPr>
            <a:spLocks noGrp="1"/>
          </p:cNvSpPr>
          <p:nvPr>
            <p:ph type="title"/>
          </p:nvPr>
        </p:nvSpPr>
        <p:spPr>
          <a:xfrm>
            <a:off x="1371599" y="294538"/>
            <a:ext cx="9895951" cy="1033669"/>
          </a:xfrm>
        </p:spPr>
        <p:txBody>
          <a:bodyPr>
            <a:normAutofit/>
          </a:bodyPr>
          <a:lstStyle/>
          <a:p>
            <a:r>
              <a:rPr lang="it-IT" sz="3400" b="1">
                <a:solidFill>
                  <a:srgbClr val="FFFFFF"/>
                </a:solidFill>
                <a:latin typeface="Times New Roman" panose="02020603050405020304" pitchFamily="18" charset="0"/>
                <a:cs typeface="Times New Roman" panose="02020603050405020304" pitchFamily="18" charset="0"/>
              </a:rPr>
              <a:t>La nozione di «interessi finanziari dell’Unione europea»</a:t>
            </a:r>
          </a:p>
        </p:txBody>
      </p:sp>
      <p:sp>
        <p:nvSpPr>
          <p:cNvPr id="3" name="Segnaposto contenuto 2">
            <a:extLst>
              <a:ext uri="{FF2B5EF4-FFF2-40B4-BE49-F238E27FC236}">
                <a16:creationId xmlns:a16="http://schemas.microsoft.com/office/drawing/2014/main" id="{7508ADAE-678F-A299-2DF3-9134689EA55E}"/>
              </a:ext>
            </a:extLst>
          </p:cNvPr>
          <p:cNvSpPr>
            <a:spLocks noGrp="1"/>
          </p:cNvSpPr>
          <p:nvPr>
            <p:ph idx="1"/>
          </p:nvPr>
        </p:nvSpPr>
        <p:spPr>
          <a:xfrm>
            <a:off x="1371599" y="2318197"/>
            <a:ext cx="9724031" cy="3683358"/>
          </a:xfrm>
        </p:spPr>
        <p:txBody>
          <a:bodyPr anchor="ctr">
            <a:normAutofit lnSpcReduction="10000"/>
          </a:bodyPr>
          <a:lstStyle/>
          <a:p>
            <a:pPr algn="just"/>
            <a:r>
              <a:rPr lang="it-IT" sz="2400" dirty="0">
                <a:latin typeface="Times New Roman" panose="02020603050405020304" pitchFamily="18" charset="0"/>
                <a:cs typeface="Times New Roman" panose="02020603050405020304" pitchFamily="18" charset="0"/>
              </a:rPr>
              <a:t>L’art. 2, par. 1, lett. a) (i) (ii), direttiva n. 2017/1371/Ue contiene la nozione di «interessi finanziari dell’Unione», definiti come </a:t>
            </a:r>
          </a:p>
          <a:p>
            <a:pPr lvl="1" algn="just">
              <a:buFont typeface="Wingdings" pitchFamily="2" charset="2"/>
              <a:buChar char="Ø"/>
            </a:pPr>
            <a:r>
              <a:rPr lang="it-IT" dirty="0">
                <a:latin typeface="Times New Roman" panose="02020603050405020304" pitchFamily="18" charset="0"/>
                <a:cs typeface="Times New Roman" panose="02020603050405020304" pitchFamily="18" charset="0"/>
              </a:rPr>
              <a:t>«tutte le entrate, le spese e i beni che sono coperti o acquisiti oppure dovuti in virtù: (i) del bilancio dell’Unione; (ii) dei bilanci di istituzioni, organi e organismi dell’Unione istituiti in virtù dei trattati o dei bilanci da questi direttamente o indirettamente gestiti e controllati»</a:t>
            </a:r>
          </a:p>
          <a:p>
            <a:pPr algn="just"/>
            <a:r>
              <a:rPr lang="it-IT" sz="2400" dirty="0">
                <a:latin typeface="Times New Roman" panose="02020603050405020304" pitchFamily="18" charset="0"/>
                <a:cs typeface="Times New Roman" panose="02020603050405020304" pitchFamily="18" charset="0"/>
              </a:rPr>
              <a:t>La tutela degli interessi finanziari dell’Ue va oltre la mera allocazione e il solo utilizzo di risorse di bilancio, estendendosi a qualsiasi azione che possa compromettere i beni dell’Unione o degli Stati membri, nella misura in cui di interesse per le politiche europee (Considerando n. 1, direttiva n. 2017/1371/Ue)</a:t>
            </a:r>
          </a:p>
        </p:txBody>
      </p:sp>
      <p:sp>
        <p:nvSpPr>
          <p:cNvPr id="4" name="Segnaposto numero diapositiva 3">
            <a:extLst>
              <a:ext uri="{FF2B5EF4-FFF2-40B4-BE49-F238E27FC236}">
                <a16:creationId xmlns:a16="http://schemas.microsoft.com/office/drawing/2014/main" id="{E99CCC45-BFEA-C46B-1E57-E2D97C00A74C}"/>
              </a:ext>
            </a:extLst>
          </p:cNvPr>
          <p:cNvSpPr>
            <a:spLocks noGrp="1"/>
          </p:cNvSpPr>
          <p:nvPr>
            <p:ph type="sldNum" sz="quarter" idx="12"/>
          </p:nvPr>
        </p:nvSpPr>
        <p:spPr>
          <a:xfrm>
            <a:off x="11704320" y="6455431"/>
            <a:ext cx="445913" cy="365125"/>
          </a:xfrm>
        </p:spPr>
        <p:txBody>
          <a:bodyPr>
            <a:normAutofit/>
          </a:bodyPr>
          <a:lstStyle/>
          <a:p>
            <a:pPr>
              <a:spcAft>
                <a:spcPts val="600"/>
              </a:spcAft>
            </a:pPr>
            <a:fld id="{D40A7256-0F9E-6742-971F-FC243D8A8A58}" type="slidenum">
              <a:rPr lang="it-IT" sz="1100">
                <a:solidFill>
                  <a:schemeClr val="tx1">
                    <a:lumMod val="50000"/>
                    <a:lumOff val="50000"/>
                  </a:schemeClr>
                </a:solidFill>
              </a:rPr>
              <a:pPr>
                <a:spcAft>
                  <a:spcPts val="600"/>
                </a:spcAft>
              </a:pPr>
              <a:t>4</a:t>
            </a:fld>
            <a:endParaRPr lang="it-IT" sz="1100">
              <a:solidFill>
                <a:schemeClr val="tx1">
                  <a:lumMod val="50000"/>
                  <a:lumOff val="50000"/>
                </a:schemeClr>
              </a:solidFill>
            </a:endParaRPr>
          </a:p>
        </p:txBody>
      </p:sp>
    </p:spTree>
    <p:extLst>
      <p:ext uri="{BB962C8B-B14F-4D97-AF65-F5344CB8AC3E}">
        <p14:creationId xmlns:p14="http://schemas.microsoft.com/office/powerpoint/2010/main" val="1218392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48BF0CFE-3019-1DBC-93D1-0107F4559E85}"/>
              </a:ext>
            </a:extLst>
          </p:cNvPr>
          <p:cNvSpPr>
            <a:spLocks noGrp="1"/>
          </p:cNvSpPr>
          <p:nvPr>
            <p:ph type="title"/>
          </p:nvPr>
        </p:nvSpPr>
        <p:spPr>
          <a:xfrm>
            <a:off x="826396" y="586855"/>
            <a:ext cx="4230100" cy="3387497"/>
          </a:xfrm>
        </p:spPr>
        <p:txBody>
          <a:bodyPr anchor="b">
            <a:normAutofit/>
          </a:bodyPr>
          <a:lstStyle/>
          <a:p>
            <a:pPr algn="ctr"/>
            <a:r>
              <a:rPr lang="it-IT" sz="4000" b="1" dirty="0">
                <a:solidFill>
                  <a:srgbClr val="FFFFFF"/>
                </a:solidFill>
                <a:latin typeface="Times New Roman" panose="02020603050405020304" pitchFamily="18" charset="0"/>
                <a:cs typeface="Times New Roman" panose="02020603050405020304" pitchFamily="18" charset="0"/>
              </a:rPr>
              <a:t>La centralità della protezione degli interessi finanziari dell’Unione europea</a:t>
            </a:r>
          </a:p>
        </p:txBody>
      </p:sp>
      <p:sp>
        <p:nvSpPr>
          <p:cNvPr id="3" name="Segnaposto contenuto 2">
            <a:extLst>
              <a:ext uri="{FF2B5EF4-FFF2-40B4-BE49-F238E27FC236}">
                <a16:creationId xmlns:a16="http://schemas.microsoft.com/office/drawing/2014/main" id="{FBA6C8D3-0FA6-E1FB-48D8-E9CE2AFE3CD3}"/>
              </a:ext>
            </a:extLst>
          </p:cNvPr>
          <p:cNvSpPr>
            <a:spLocks noGrp="1"/>
          </p:cNvSpPr>
          <p:nvPr>
            <p:ph idx="1"/>
          </p:nvPr>
        </p:nvSpPr>
        <p:spPr>
          <a:xfrm>
            <a:off x="6503158" y="649480"/>
            <a:ext cx="4862447" cy="5546047"/>
          </a:xfrm>
        </p:spPr>
        <p:txBody>
          <a:bodyPr anchor="ctr">
            <a:normAutofit/>
          </a:bodyPr>
          <a:lstStyle/>
          <a:p>
            <a:pPr algn="just"/>
            <a:r>
              <a:rPr lang="it-IT" sz="2000" dirty="0">
                <a:latin typeface="Times New Roman" panose="02020603050405020304" pitchFamily="18" charset="0"/>
                <a:cs typeface="Times New Roman" panose="02020603050405020304" pitchFamily="18" charset="0"/>
              </a:rPr>
              <a:t>La protezione degli interessi finanziari dell’Unione europea ha assunto solo piuttosto di recente una importanza considerevole</a:t>
            </a:r>
          </a:p>
          <a:p>
            <a:pPr algn="just"/>
            <a:r>
              <a:rPr lang="it-IT" sz="2000" dirty="0">
                <a:latin typeface="Times New Roman" panose="02020603050405020304" pitchFamily="18" charset="0"/>
                <a:cs typeface="Times New Roman" panose="02020603050405020304" pitchFamily="18" charset="0"/>
              </a:rPr>
              <a:t>Prima del regolamento n. 883/2013/Ue, la protezione degli interessi finanziari dell’Unione – soprattutto a causa delle dimensioni ridotte del bilancio dell’Ue rispetto a quello degli Stati membri – era considerata questione significativa sebbene non centrale </a:t>
            </a:r>
          </a:p>
          <a:p>
            <a:pPr algn="just"/>
            <a:r>
              <a:rPr lang="it-IT" sz="2000" dirty="0">
                <a:latin typeface="Times New Roman" panose="02020603050405020304" pitchFamily="18" charset="0"/>
                <a:cs typeface="Times New Roman" panose="02020603050405020304" pitchFamily="18" charset="0"/>
              </a:rPr>
              <a:t>La massima attenzione al tema si è raggiunta a seguito dell’espansione del bilancio dell’Unione e del programma </a:t>
            </a:r>
            <a:r>
              <a:rPr lang="it-IT" sz="2000" i="1" dirty="0">
                <a:latin typeface="Times New Roman" panose="02020603050405020304" pitchFamily="18" charset="0"/>
                <a:cs typeface="Times New Roman" panose="02020603050405020304" pitchFamily="18" charset="0"/>
              </a:rPr>
              <a:t>Next Generation Eu</a:t>
            </a:r>
          </a:p>
        </p:txBody>
      </p:sp>
      <p:sp>
        <p:nvSpPr>
          <p:cNvPr id="4" name="Segnaposto numero diapositiva 3">
            <a:extLst>
              <a:ext uri="{FF2B5EF4-FFF2-40B4-BE49-F238E27FC236}">
                <a16:creationId xmlns:a16="http://schemas.microsoft.com/office/drawing/2014/main" id="{C8129226-5750-DE42-6936-4C602448B8FA}"/>
              </a:ext>
            </a:extLst>
          </p:cNvPr>
          <p:cNvSpPr>
            <a:spLocks noGrp="1"/>
          </p:cNvSpPr>
          <p:nvPr>
            <p:ph type="sldNum" sz="quarter" idx="12"/>
          </p:nvPr>
        </p:nvSpPr>
        <p:spPr>
          <a:xfrm>
            <a:off x="11704320" y="6455664"/>
            <a:ext cx="448056" cy="365125"/>
          </a:xfrm>
        </p:spPr>
        <p:txBody>
          <a:bodyPr>
            <a:normAutofit/>
          </a:bodyPr>
          <a:lstStyle/>
          <a:p>
            <a:pPr>
              <a:spcAft>
                <a:spcPts val="600"/>
              </a:spcAft>
            </a:pPr>
            <a:fld id="{D40A7256-0F9E-6742-971F-FC243D8A8A58}" type="slidenum">
              <a:rPr lang="it-IT" sz="1100">
                <a:solidFill>
                  <a:schemeClr val="tx1">
                    <a:lumMod val="50000"/>
                    <a:lumOff val="50000"/>
                  </a:schemeClr>
                </a:solidFill>
              </a:rPr>
              <a:pPr>
                <a:spcAft>
                  <a:spcPts val="600"/>
                </a:spcAft>
              </a:pPr>
              <a:t>5</a:t>
            </a:fld>
            <a:endParaRPr lang="it-IT" sz="1100">
              <a:solidFill>
                <a:schemeClr val="tx1">
                  <a:lumMod val="50000"/>
                  <a:lumOff val="50000"/>
                </a:schemeClr>
              </a:solidFill>
            </a:endParaRPr>
          </a:p>
        </p:txBody>
      </p:sp>
    </p:spTree>
    <p:extLst>
      <p:ext uri="{BB962C8B-B14F-4D97-AF65-F5344CB8AC3E}">
        <p14:creationId xmlns:p14="http://schemas.microsoft.com/office/powerpoint/2010/main" val="582227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C26FE0-3346-B77E-3AAA-65306E178C4F}"/>
              </a:ext>
            </a:extLst>
          </p:cNvPr>
          <p:cNvSpPr>
            <a:spLocks noGrp="1"/>
          </p:cNvSpPr>
          <p:nvPr>
            <p:ph type="title"/>
          </p:nvPr>
        </p:nvSpPr>
        <p:spPr/>
        <p:txBody>
          <a:bodyPr>
            <a:normAutofit fontScale="90000"/>
          </a:bodyPr>
          <a:lstStyle/>
          <a:p>
            <a:pPr algn="ctr"/>
            <a:r>
              <a:rPr lang="it-IT" b="1">
                <a:latin typeface="Times New Roman" panose="02020603050405020304" pitchFamily="18" charset="0"/>
                <a:cs typeface="Times New Roman" panose="02020603050405020304" pitchFamily="18" charset="0"/>
              </a:rPr>
              <a:t>Il ruolo delle istituzioni e dei funzionari Ue nella protezione degli interessi finanziari dell’Unione</a:t>
            </a:r>
            <a:endParaRPr lang="it-IT" b="1" dirty="0">
              <a:latin typeface="Times New Roman" panose="02020603050405020304" pitchFamily="18" charset="0"/>
              <a:cs typeface="Times New Roman" panose="02020603050405020304" pitchFamily="18" charset="0"/>
            </a:endParaRPr>
          </a:p>
        </p:txBody>
      </p:sp>
      <p:graphicFrame>
        <p:nvGraphicFramePr>
          <p:cNvPr id="8" name="Segnaposto contenuto 2">
            <a:extLst>
              <a:ext uri="{FF2B5EF4-FFF2-40B4-BE49-F238E27FC236}">
                <a16:creationId xmlns:a16="http://schemas.microsoft.com/office/drawing/2014/main" id="{601B799F-2EC8-90F9-7D58-54D9FB1AB257}"/>
              </a:ext>
            </a:extLst>
          </p:cNvPr>
          <p:cNvGraphicFramePr>
            <a:graphicFrameLocks noGrp="1"/>
          </p:cNvGraphicFramePr>
          <p:nvPr>
            <p:ph idx="1"/>
            <p:extLst>
              <p:ext uri="{D42A27DB-BD31-4B8C-83A1-F6EECF244321}">
                <p14:modId xmlns:p14="http://schemas.microsoft.com/office/powerpoint/2010/main" val="28356213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egnaposto numero diapositiva 3">
            <a:extLst>
              <a:ext uri="{FF2B5EF4-FFF2-40B4-BE49-F238E27FC236}">
                <a16:creationId xmlns:a16="http://schemas.microsoft.com/office/drawing/2014/main" id="{C4CAC3B5-5799-69FD-4496-1890B7006720}"/>
              </a:ext>
            </a:extLst>
          </p:cNvPr>
          <p:cNvSpPr>
            <a:spLocks noGrp="1"/>
          </p:cNvSpPr>
          <p:nvPr>
            <p:ph type="sldNum" sz="quarter" idx="12"/>
          </p:nvPr>
        </p:nvSpPr>
        <p:spPr/>
        <p:txBody>
          <a:bodyPr/>
          <a:lstStyle/>
          <a:p>
            <a:fld id="{D40A7256-0F9E-6742-971F-FC243D8A8A58}" type="slidenum">
              <a:rPr lang="it-IT" smtClean="0"/>
              <a:t>6</a:t>
            </a:fld>
            <a:endParaRPr lang="it-IT"/>
          </a:p>
        </p:txBody>
      </p:sp>
    </p:spTree>
    <p:extLst>
      <p:ext uri="{BB962C8B-B14F-4D97-AF65-F5344CB8AC3E}">
        <p14:creationId xmlns:p14="http://schemas.microsoft.com/office/powerpoint/2010/main" val="295043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6ABCC96-BF59-A4BF-4960-FB123BEF8ABF}"/>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77D6B2E-37A3-429E-A37C-F30ED6487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723" y="-1"/>
            <a:ext cx="12225953" cy="6868071"/>
          </a:xfrm>
          <a:prstGeom prst="rect">
            <a:avLst/>
          </a:prstGeom>
          <a:gradFill>
            <a:gsLst>
              <a:gs pos="0">
                <a:srgbClr val="000000"/>
              </a:gs>
              <a:gs pos="100000">
                <a:schemeClr val="accent1">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41959" y="-3"/>
            <a:ext cx="11772269" cy="6868074"/>
          </a:xfrm>
          <a:prstGeom prst="rect">
            <a:avLst/>
          </a:prstGeom>
          <a:gradFill>
            <a:gsLst>
              <a:gs pos="21000">
                <a:schemeClr val="accent1">
                  <a:lumMod val="50000"/>
                  <a:alpha val="83000"/>
                </a:schemeClr>
              </a:gs>
              <a:gs pos="100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5200" y="0"/>
            <a:ext cx="3623374" cy="6868072"/>
          </a:xfrm>
          <a:prstGeom prst="rect">
            <a:avLst/>
          </a:prstGeom>
          <a:gradFill>
            <a:gsLst>
              <a:gs pos="0">
                <a:schemeClr val="accent1">
                  <a:lumMod val="75000"/>
                  <a:alpha val="0"/>
                </a:schemeClr>
              </a:gs>
              <a:gs pos="99000">
                <a:srgbClr val="000000">
                  <a:alpha val="41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1064D5D5-227B-4F66-9AEA-46F570E793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875" y="-3"/>
            <a:ext cx="12233581" cy="6868076"/>
          </a:xfrm>
          <a:prstGeom prst="rect">
            <a:avLst/>
          </a:prstGeom>
          <a:gradFill>
            <a:gsLst>
              <a:gs pos="3000">
                <a:schemeClr val="accent1">
                  <a:lumMod val="75000"/>
                  <a:alpha val="0"/>
                </a:schemeClr>
              </a:gs>
              <a:gs pos="100000">
                <a:srgbClr val="000000">
                  <a:alpha val="73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646B67A4-D328-4747-A82B-65E84FA463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484334" y="-861824"/>
            <a:ext cx="6861931" cy="8597859"/>
          </a:xfrm>
          <a:prstGeom prst="rect">
            <a:avLst/>
          </a:prstGeom>
          <a:gradFill>
            <a:gsLst>
              <a:gs pos="3000">
                <a:schemeClr val="accent1">
                  <a:lumMod val="75000"/>
                  <a:alpha val="0"/>
                </a:schemeClr>
              </a:gs>
              <a:gs pos="100000">
                <a:srgbClr val="000000">
                  <a:alpha val="27000"/>
                </a:srgb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993193">
            <a:off x="1186972" y="1089049"/>
            <a:ext cx="4967533" cy="4988390"/>
          </a:xfrm>
          <a:prstGeom prst="ellipse">
            <a:avLst/>
          </a:prstGeom>
          <a:gradFill>
            <a:gsLst>
              <a:gs pos="0">
                <a:schemeClr val="accent1">
                  <a:alpha val="26000"/>
                </a:schemeClr>
              </a:gs>
              <a:gs pos="85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B3E1C2EC-599F-83DA-3A9C-A2397B2C0184}"/>
              </a:ext>
            </a:extLst>
          </p:cNvPr>
          <p:cNvSpPr>
            <a:spLocks noGrp="1"/>
          </p:cNvSpPr>
          <p:nvPr>
            <p:ph type="title"/>
          </p:nvPr>
        </p:nvSpPr>
        <p:spPr>
          <a:xfrm>
            <a:off x="787125" y="818984"/>
            <a:ext cx="10090141" cy="3178689"/>
          </a:xfrm>
        </p:spPr>
        <p:txBody>
          <a:bodyPr vert="horz" lIns="91440" tIns="45720" rIns="91440" bIns="45720" rtlCol="0" anchor="b">
            <a:normAutofit/>
          </a:bodyPr>
          <a:lstStyle/>
          <a:p>
            <a:pPr algn="ctr"/>
            <a:r>
              <a:rPr lang="en-US" sz="4800" b="1" kern="1200" dirty="0">
                <a:solidFill>
                  <a:srgbClr val="FFFFFF"/>
                </a:solidFill>
                <a:latin typeface="Times New Roman" panose="02020603050405020304" pitchFamily="18" charset="0"/>
                <a:cs typeface="Times New Roman" panose="02020603050405020304" pitchFamily="18" charset="0"/>
              </a:rPr>
              <a:t>2. I </a:t>
            </a:r>
            <a:r>
              <a:rPr lang="en-US" sz="4800" b="1" kern="1200" dirty="0" err="1">
                <a:solidFill>
                  <a:srgbClr val="FFFFFF"/>
                </a:solidFill>
                <a:latin typeface="Times New Roman" panose="02020603050405020304" pitchFamily="18" charset="0"/>
                <a:cs typeface="Times New Roman" panose="02020603050405020304" pitchFamily="18" charset="0"/>
              </a:rPr>
              <a:t>fatti</a:t>
            </a:r>
            <a:endParaRPr lang="en-US" sz="4800" b="1" kern="1200" dirty="0">
              <a:solidFill>
                <a:srgbClr val="FFFFFF"/>
              </a:solidFill>
              <a:latin typeface="Times New Roman" panose="02020603050405020304" pitchFamily="18" charset="0"/>
              <a:cs typeface="Times New Roman" panose="02020603050405020304" pitchFamily="18" charset="0"/>
            </a:endParaRPr>
          </a:p>
        </p:txBody>
      </p:sp>
      <p:sp>
        <p:nvSpPr>
          <p:cNvPr id="23" name="Rectangle 22">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4490110"/>
            <a:ext cx="12217710" cy="2377962"/>
          </a:xfrm>
          <a:prstGeom prst="rect">
            <a:avLst/>
          </a:prstGeom>
          <a:gradFill>
            <a:gsLst>
              <a:gs pos="0">
                <a:schemeClr val="accent1">
                  <a:lumMod val="75000"/>
                  <a:alpha val="50000"/>
                </a:schemeClr>
              </a:gs>
              <a:gs pos="99000">
                <a:srgbClr val="000000">
                  <a:alpha val="34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egnaposto numero diapositiva 3">
            <a:extLst>
              <a:ext uri="{FF2B5EF4-FFF2-40B4-BE49-F238E27FC236}">
                <a16:creationId xmlns:a16="http://schemas.microsoft.com/office/drawing/2014/main" id="{4E8FB458-650E-239C-3AB8-7F6F841718E3}"/>
              </a:ext>
            </a:extLst>
          </p:cNvPr>
          <p:cNvSpPr>
            <a:spLocks noGrp="1"/>
          </p:cNvSpPr>
          <p:nvPr>
            <p:ph type="sldNum" sz="quarter" idx="12"/>
          </p:nvPr>
        </p:nvSpPr>
        <p:spPr>
          <a:xfrm>
            <a:off x="11704320" y="6455664"/>
            <a:ext cx="448056" cy="365125"/>
          </a:xfrm>
        </p:spPr>
        <p:txBody>
          <a:bodyPr vert="horz" lIns="91440" tIns="45720" rIns="91440" bIns="45720" rtlCol="0" anchor="ctr">
            <a:normAutofit/>
          </a:bodyPr>
          <a:lstStyle/>
          <a:p>
            <a:pPr>
              <a:spcAft>
                <a:spcPts val="600"/>
              </a:spcAft>
            </a:pPr>
            <a:fld id="{D40A7256-0F9E-6742-971F-FC243D8A8A58}" type="slidenum">
              <a:rPr lang="en-US" sz="1100">
                <a:solidFill>
                  <a:srgbClr val="FFFFFF"/>
                </a:solidFill>
              </a:rPr>
              <a:pPr>
                <a:spcAft>
                  <a:spcPts val="600"/>
                </a:spcAft>
              </a:pPr>
              <a:t>7</a:t>
            </a:fld>
            <a:endParaRPr lang="en-US" sz="1100">
              <a:solidFill>
                <a:srgbClr val="FFFFFF"/>
              </a:solidFill>
            </a:endParaRPr>
          </a:p>
        </p:txBody>
      </p:sp>
    </p:spTree>
    <p:extLst>
      <p:ext uri="{BB962C8B-B14F-4D97-AF65-F5344CB8AC3E}">
        <p14:creationId xmlns:p14="http://schemas.microsoft.com/office/powerpoint/2010/main" val="2885533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971B9A80-D3B0-6393-3FEA-D940192074DD}"/>
              </a:ext>
            </a:extLst>
          </p:cNvPr>
          <p:cNvSpPr>
            <a:spLocks noGrp="1"/>
          </p:cNvSpPr>
          <p:nvPr>
            <p:ph type="title"/>
          </p:nvPr>
        </p:nvSpPr>
        <p:spPr>
          <a:xfrm>
            <a:off x="1043631" y="809898"/>
            <a:ext cx="9942716" cy="1554480"/>
          </a:xfrm>
        </p:spPr>
        <p:txBody>
          <a:bodyPr anchor="ctr">
            <a:normAutofit/>
          </a:bodyPr>
          <a:lstStyle/>
          <a:p>
            <a:r>
              <a:rPr lang="it-IT" sz="4800" b="1">
                <a:latin typeface="Times New Roman" panose="02020603050405020304" pitchFamily="18" charset="0"/>
                <a:cs typeface="Times New Roman" panose="02020603050405020304" pitchFamily="18" charset="0"/>
              </a:rPr>
              <a:t>I fatti </a:t>
            </a:r>
          </a:p>
        </p:txBody>
      </p:sp>
      <p:sp>
        <p:nvSpPr>
          <p:cNvPr id="3" name="Segnaposto contenuto 2">
            <a:extLst>
              <a:ext uri="{FF2B5EF4-FFF2-40B4-BE49-F238E27FC236}">
                <a16:creationId xmlns:a16="http://schemas.microsoft.com/office/drawing/2014/main" id="{3E355631-F920-7BB1-80F7-755C55FB9B44}"/>
              </a:ext>
            </a:extLst>
          </p:cNvPr>
          <p:cNvSpPr>
            <a:spLocks noGrp="1"/>
          </p:cNvSpPr>
          <p:nvPr>
            <p:ph idx="1"/>
          </p:nvPr>
        </p:nvSpPr>
        <p:spPr>
          <a:xfrm>
            <a:off x="1045028" y="3017522"/>
            <a:ext cx="9941319" cy="3124658"/>
          </a:xfrm>
        </p:spPr>
        <p:txBody>
          <a:bodyPr anchor="ctr">
            <a:normAutofit/>
          </a:bodyPr>
          <a:lstStyle/>
          <a:p>
            <a:pPr algn="just"/>
            <a:r>
              <a:rPr lang="it-IT" sz="2400" dirty="0">
                <a:latin typeface="Times New Roman" panose="02020603050405020304" pitchFamily="18" charset="0"/>
                <a:cs typeface="Times New Roman" panose="02020603050405020304" pitchFamily="18" charset="0"/>
              </a:rPr>
              <a:t>La controversia nasce dal ricorso di CQ, ex membro della Corte dei conti europea (CCE), presentato al Tribunale dell’Unione europea contro la stessa CCE il 24 giugno 20219, volto a chiedere:</a:t>
            </a:r>
          </a:p>
          <a:p>
            <a:pPr marL="914400" lvl="1" indent="-457200" algn="just">
              <a:buFont typeface="+mj-lt"/>
              <a:buAutoNum type="arabicPeriod"/>
            </a:pPr>
            <a:r>
              <a:rPr lang="it-IT" dirty="0">
                <a:latin typeface="Times New Roman" panose="02020603050405020304" pitchFamily="18" charset="0"/>
                <a:cs typeface="Times New Roman" panose="02020603050405020304" pitchFamily="18" charset="0"/>
              </a:rPr>
              <a:t>che l’azione fosse dichiarata ammissibile e fondata;</a:t>
            </a:r>
          </a:p>
          <a:p>
            <a:pPr marL="914400" lvl="1" indent="-457200" algn="just">
              <a:buFont typeface="+mj-lt"/>
              <a:buAutoNum type="arabicPeriod"/>
            </a:pPr>
            <a:r>
              <a:rPr lang="it-IT" dirty="0">
                <a:latin typeface="Times New Roman" panose="02020603050405020304" pitchFamily="18" charset="0"/>
                <a:cs typeface="Times New Roman" panose="02020603050405020304" pitchFamily="18" charset="0"/>
              </a:rPr>
              <a:t>l’annullamento della decisione del Segretario Generale della CCE che qualificava quale pagamento indebito effettuato a CQ una somma pari a quasi 154 mila euro, disponendone il ricupero, oltre agli interessi;</a:t>
            </a:r>
          </a:p>
          <a:p>
            <a:pPr marL="914400" lvl="1" indent="-457200" algn="just">
              <a:buFont typeface="+mj-lt"/>
              <a:buAutoNum type="arabicPeriod"/>
            </a:pPr>
            <a:r>
              <a:rPr lang="it-IT" dirty="0">
                <a:latin typeface="Times New Roman" panose="02020603050405020304" pitchFamily="18" charset="0"/>
                <a:cs typeface="Times New Roman" panose="02020603050405020304" pitchFamily="18" charset="0"/>
              </a:rPr>
              <a:t>il risarcimento del danno morale subito.</a:t>
            </a:r>
          </a:p>
          <a:p>
            <a:pPr lvl="1">
              <a:buFont typeface="Wingdings" pitchFamily="2" charset="2"/>
              <a:buChar char="Ø"/>
            </a:pPr>
            <a:endParaRPr lang="it-IT" dirty="0"/>
          </a:p>
        </p:txBody>
      </p:sp>
      <p:cxnSp>
        <p:nvCxnSpPr>
          <p:cNvPr id="18" name="Straight Connector 1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4" name="Segnaposto numero diapositiva 3">
            <a:extLst>
              <a:ext uri="{FF2B5EF4-FFF2-40B4-BE49-F238E27FC236}">
                <a16:creationId xmlns:a16="http://schemas.microsoft.com/office/drawing/2014/main" id="{3506D1EC-64D1-1342-6B16-6A70AE1D6767}"/>
              </a:ext>
            </a:extLst>
          </p:cNvPr>
          <p:cNvSpPr>
            <a:spLocks noGrp="1"/>
          </p:cNvSpPr>
          <p:nvPr>
            <p:ph type="sldNum" sz="quarter" idx="12"/>
          </p:nvPr>
        </p:nvSpPr>
        <p:spPr>
          <a:xfrm>
            <a:off x="8610600" y="6492240"/>
            <a:ext cx="2743200" cy="365125"/>
          </a:xfrm>
        </p:spPr>
        <p:txBody>
          <a:bodyPr>
            <a:normAutofit/>
          </a:bodyPr>
          <a:lstStyle/>
          <a:p>
            <a:pPr>
              <a:spcAft>
                <a:spcPts val="600"/>
              </a:spcAft>
            </a:pPr>
            <a:fld id="{D40A7256-0F9E-6742-971F-FC243D8A8A58}" type="slidenum">
              <a:rPr lang="it-IT" smtClean="0"/>
              <a:pPr>
                <a:spcAft>
                  <a:spcPts val="600"/>
                </a:spcAft>
              </a:pPr>
              <a:t>8</a:t>
            </a:fld>
            <a:endParaRPr lang="it-IT"/>
          </a:p>
        </p:txBody>
      </p:sp>
    </p:spTree>
    <p:extLst>
      <p:ext uri="{BB962C8B-B14F-4D97-AF65-F5344CB8AC3E}">
        <p14:creationId xmlns:p14="http://schemas.microsoft.com/office/powerpoint/2010/main" val="4164202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2F17DB4-05A2-5F70-937F-FDC272075918}"/>
              </a:ext>
            </a:extLst>
          </p:cNvPr>
          <p:cNvSpPr>
            <a:spLocks noGrp="1"/>
          </p:cNvSpPr>
          <p:nvPr>
            <p:ph type="title"/>
          </p:nvPr>
        </p:nvSpPr>
        <p:spPr>
          <a:xfrm>
            <a:off x="466722" y="586855"/>
            <a:ext cx="3201366" cy="3387497"/>
          </a:xfrm>
        </p:spPr>
        <p:txBody>
          <a:bodyPr anchor="b">
            <a:normAutofit/>
          </a:bodyPr>
          <a:lstStyle/>
          <a:p>
            <a:pPr algn="r"/>
            <a:r>
              <a:rPr lang="it-IT" sz="4000" b="1">
                <a:solidFill>
                  <a:srgbClr val="FFFFFF"/>
                </a:solidFill>
                <a:latin typeface="Times New Roman" panose="02020603050405020304" pitchFamily="18" charset="0"/>
                <a:cs typeface="Times New Roman" panose="02020603050405020304" pitchFamily="18" charset="0"/>
              </a:rPr>
              <a:t>I fatti </a:t>
            </a:r>
            <a:endParaRPr lang="it-IT" sz="4000">
              <a:solidFill>
                <a:srgbClr val="FFFFFF"/>
              </a:solidFill>
            </a:endParaRPr>
          </a:p>
        </p:txBody>
      </p:sp>
      <p:sp>
        <p:nvSpPr>
          <p:cNvPr id="3" name="Segnaposto contenuto 2">
            <a:extLst>
              <a:ext uri="{FF2B5EF4-FFF2-40B4-BE49-F238E27FC236}">
                <a16:creationId xmlns:a16="http://schemas.microsoft.com/office/drawing/2014/main" id="{BA5746DD-1C87-796E-AAC7-B4C425E9BCA1}"/>
              </a:ext>
            </a:extLst>
          </p:cNvPr>
          <p:cNvSpPr>
            <a:spLocks noGrp="1"/>
          </p:cNvSpPr>
          <p:nvPr>
            <p:ph idx="1"/>
          </p:nvPr>
        </p:nvSpPr>
        <p:spPr>
          <a:xfrm>
            <a:off x="4810259" y="649480"/>
            <a:ext cx="6555347" cy="5546047"/>
          </a:xfrm>
        </p:spPr>
        <p:txBody>
          <a:bodyPr anchor="ctr">
            <a:normAutofit/>
          </a:bodyPr>
          <a:lstStyle/>
          <a:p>
            <a:pPr algn="just"/>
            <a:r>
              <a:rPr lang="it-IT" sz="2400" dirty="0">
                <a:latin typeface="Times New Roman" panose="02020603050405020304" pitchFamily="18" charset="0"/>
                <a:cs typeface="Times New Roman" panose="02020603050405020304" pitchFamily="18" charset="0"/>
              </a:rPr>
              <a:t>CQ aveva ricoperto il ruolo di membro della CCE dal 2006 al 2018, per un totale di due mandati, quale responsabile del controllo della spesa Ue relativa alle relazioni esterne e agli aiuti umanitari</a:t>
            </a:r>
          </a:p>
          <a:p>
            <a:pPr algn="just"/>
            <a:r>
              <a:rPr lang="it-IT" sz="2400" dirty="0">
                <a:latin typeface="Times New Roman" panose="02020603050405020304" pitchFamily="18" charset="0"/>
                <a:cs typeface="Times New Roman" panose="02020603050405020304" pitchFamily="18" charset="0"/>
              </a:rPr>
              <a:t>Il ricorrente aveva beneficiato, negli anni, del rimborso delle spese di rappresentanza, per i ricevimenti e di quelle sostenute nel corso di missioni autorizzate, nonché del versamento di indennità giornaliere e di una automobile di servizio con autista</a:t>
            </a:r>
          </a:p>
          <a:p>
            <a:pPr algn="just"/>
            <a:r>
              <a:rPr lang="it-IT" sz="2400" dirty="0">
                <a:latin typeface="Times New Roman" panose="02020603050405020304" pitchFamily="18" charset="0"/>
                <a:cs typeface="Times New Roman" panose="02020603050405020304" pitchFamily="18" charset="0"/>
              </a:rPr>
              <a:t>Nel 2016, la CCE era stata informata di irregolarità compiute da CQ nel corso del suo mandato</a:t>
            </a:r>
          </a:p>
          <a:p>
            <a:pPr algn="just"/>
            <a:r>
              <a:rPr lang="it-IT" sz="2400" dirty="0">
                <a:latin typeface="Times New Roman" panose="02020603050405020304" pitchFamily="18" charset="0"/>
                <a:cs typeface="Times New Roman" panose="02020603050405020304" pitchFamily="18" charset="0"/>
              </a:rPr>
              <a:t>CQ aveva respinto le accuse</a:t>
            </a:r>
          </a:p>
        </p:txBody>
      </p:sp>
      <p:sp>
        <p:nvSpPr>
          <p:cNvPr id="4" name="Segnaposto numero diapositiva 3">
            <a:extLst>
              <a:ext uri="{FF2B5EF4-FFF2-40B4-BE49-F238E27FC236}">
                <a16:creationId xmlns:a16="http://schemas.microsoft.com/office/drawing/2014/main" id="{00F9F151-8E11-CD78-DD14-DEB677042984}"/>
              </a:ext>
            </a:extLst>
          </p:cNvPr>
          <p:cNvSpPr>
            <a:spLocks noGrp="1"/>
          </p:cNvSpPr>
          <p:nvPr>
            <p:ph type="sldNum" sz="quarter" idx="12"/>
          </p:nvPr>
        </p:nvSpPr>
        <p:spPr>
          <a:xfrm>
            <a:off x="11704320" y="6455664"/>
            <a:ext cx="448056" cy="365125"/>
          </a:xfrm>
        </p:spPr>
        <p:txBody>
          <a:bodyPr>
            <a:normAutofit/>
          </a:bodyPr>
          <a:lstStyle/>
          <a:p>
            <a:pPr>
              <a:spcAft>
                <a:spcPts val="600"/>
              </a:spcAft>
            </a:pPr>
            <a:fld id="{D40A7256-0F9E-6742-971F-FC243D8A8A58}" type="slidenum">
              <a:rPr lang="it-IT" sz="1100">
                <a:solidFill>
                  <a:schemeClr val="tx1">
                    <a:lumMod val="50000"/>
                    <a:lumOff val="50000"/>
                  </a:schemeClr>
                </a:solidFill>
              </a:rPr>
              <a:pPr>
                <a:spcAft>
                  <a:spcPts val="600"/>
                </a:spcAft>
              </a:pPr>
              <a:t>9</a:t>
            </a:fld>
            <a:endParaRPr lang="it-IT" sz="1100">
              <a:solidFill>
                <a:schemeClr val="tx1">
                  <a:lumMod val="50000"/>
                  <a:lumOff val="50000"/>
                </a:schemeClr>
              </a:solidFill>
            </a:endParaRPr>
          </a:p>
        </p:txBody>
      </p:sp>
    </p:spTree>
    <p:extLst>
      <p:ext uri="{BB962C8B-B14F-4D97-AF65-F5344CB8AC3E}">
        <p14:creationId xmlns:p14="http://schemas.microsoft.com/office/powerpoint/2010/main" val="47624606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2702</TotalTime>
  <Words>1670</Words>
  <Application>Microsoft Macintosh PowerPoint</Application>
  <PresentationFormat>Widescreen</PresentationFormat>
  <Paragraphs>126</Paragraphs>
  <Slides>22</Slides>
  <Notes>5</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22</vt:i4>
      </vt:variant>
    </vt:vector>
  </HeadingPairs>
  <TitlesOfParts>
    <vt:vector size="28" baseType="lpstr">
      <vt:lpstr>Aptos</vt:lpstr>
      <vt:lpstr>Aptos Display</vt:lpstr>
      <vt:lpstr>Arial</vt:lpstr>
      <vt:lpstr>Times New Roman</vt:lpstr>
      <vt:lpstr>Wingdings</vt:lpstr>
      <vt:lpstr>Tema di Office</vt:lpstr>
      <vt:lpstr>Protezione dell’interesse finanziario UE e condotta delle istituzioni europee: riflessioni a margine della recente sentenza CQ contro Corte dei Conti europea   Università degli Studi di Teramo</vt:lpstr>
      <vt:lpstr>Struttura dell’intervento</vt:lpstr>
      <vt:lpstr>1. Breve premessa introduttiva</vt:lpstr>
      <vt:lpstr>La nozione di «interessi finanziari dell’Unione europea»</vt:lpstr>
      <vt:lpstr>La centralità della protezione degli interessi finanziari dell’Unione europea</vt:lpstr>
      <vt:lpstr>Il ruolo delle istituzioni e dei funzionari Ue nella protezione degli interessi finanziari dell’Unione</vt:lpstr>
      <vt:lpstr>2. I fatti</vt:lpstr>
      <vt:lpstr>I fatti </vt:lpstr>
      <vt:lpstr>I fatti </vt:lpstr>
      <vt:lpstr>I fatti </vt:lpstr>
      <vt:lpstr>I fatti </vt:lpstr>
      <vt:lpstr>3.  La tutela degli interessi finanziari dell’Unione Europea</vt:lpstr>
      <vt:lpstr>La decisione</vt:lpstr>
      <vt:lpstr>La decisione</vt:lpstr>
      <vt:lpstr>4. Richiesta di risarcimento del danno</vt:lpstr>
      <vt:lpstr>Richiesta di risarcimento del danno</vt:lpstr>
      <vt:lpstr>Richiesta di risarcimento del danno</vt:lpstr>
      <vt:lpstr>Richiesta di risarcimento del danno</vt:lpstr>
      <vt:lpstr>Richiesta di risarcimento del danno</vt:lpstr>
      <vt:lpstr>Richiesta di risarcimento del danno</vt:lpstr>
      <vt:lpstr>5. Considerazioni conclusive</vt:lpstr>
      <vt:lpstr>Conclusioni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Camilla Ramotti</dc:creator>
  <cp:lastModifiedBy>Alessandro Nato</cp:lastModifiedBy>
  <cp:revision>15</cp:revision>
  <dcterms:created xsi:type="dcterms:W3CDTF">2025-05-08T09:28:59Z</dcterms:created>
  <dcterms:modified xsi:type="dcterms:W3CDTF">2025-05-16T16:03:10Z</dcterms:modified>
</cp:coreProperties>
</file>