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84" r:id="rId3"/>
    <p:sldId id="285" r:id="rId4"/>
    <p:sldId id="287" r:id="rId5"/>
    <p:sldId id="257" r:id="rId6"/>
    <p:sldId id="270" r:id="rId7"/>
    <p:sldId id="271" r:id="rId8"/>
    <p:sldId id="272" r:id="rId9"/>
    <p:sldId id="286" r:id="rId10"/>
    <p:sldId id="292" r:id="rId11"/>
    <p:sldId id="293" r:id="rId12"/>
    <p:sldId id="290" r:id="rId13"/>
    <p:sldId id="291" r:id="rId14"/>
    <p:sldId id="275" r:id="rId15"/>
    <p:sldId id="273" r:id="rId16"/>
    <p:sldId id="274" r:id="rId17"/>
    <p:sldId id="288" r:id="rId18"/>
    <p:sldId id="301" r:id="rId19"/>
    <p:sldId id="300" r:id="rId20"/>
    <p:sldId id="289" r:id="rId21"/>
    <p:sldId id="298" r:id="rId22"/>
    <p:sldId id="299" r:id="rId23"/>
    <p:sldId id="276" r:id="rId24"/>
    <p:sldId id="277" r:id="rId25"/>
    <p:sldId id="278" r:id="rId26"/>
    <p:sldId id="279" r:id="rId27"/>
    <p:sldId id="280" r:id="rId28"/>
    <p:sldId id="281" r:id="rId29"/>
    <p:sldId id="282" r:id="rId30"/>
    <p:sldId id="283" r:id="rId31"/>
    <p:sldId id="294" r:id="rId32"/>
    <p:sldId id="295" r:id="rId33"/>
    <p:sldId id="296" r:id="rId34"/>
    <p:sldId id="297"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2" d="100"/>
          <a:sy n="112" d="100"/>
        </p:scale>
        <p:origin x="47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02/12/2020</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68763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02/12/2020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904150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02/12/2020</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6611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02/12/2020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249147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02/12/2020</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2715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02/12/2020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408338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02/12/2020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072746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02/12/2020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620290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02/12/2020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90543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02/12/2020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57766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76DFC76-EF54-468A-9123-6A8C4BD7C376}" type="datetimeFigureOut">
              <a:rPr lang="it-IT" smtClean="0"/>
              <a:t>02/12/2020</a:t>
            </a:fld>
            <a:endParaRPr lang="it-IT"/>
          </a:p>
        </p:txBody>
      </p:sp>
      <p:sp>
        <p:nvSpPr>
          <p:cNvPr id="6" name="Footer Placeholder 5"/>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33958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76DFC76-EF54-468A-9123-6A8C4BD7C376}" type="datetimeFigureOut">
              <a:rPr lang="it-IT" smtClean="0"/>
              <a:t>02/12/2020</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34201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76DFC76-EF54-468A-9123-6A8C4BD7C376}" type="datetimeFigureOut">
              <a:rPr lang="it-IT" smtClean="0"/>
              <a:t>02/12/2020</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970971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DFC76-EF54-468A-9123-6A8C4BD7C376}" type="datetimeFigureOut">
              <a:rPr lang="it-IT" smtClean="0"/>
              <a:t>02/12/2020</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32377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02/12/2020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1186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02/12/2020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94479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76DFC76-EF54-468A-9123-6A8C4BD7C376}" type="datetimeFigureOut">
              <a:rPr lang="it-IT" smtClean="0"/>
              <a:t>02/12/2020</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C759DE-5437-45D1-A900-3F16E680A49D}" type="slidenum">
              <a:rPr lang="it-IT" smtClean="0"/>
              <a:t>‹N›</a:t>
            </a:fld>
            <a:endParaRPr lang="it-IT"/>
          </a:p>
        </p:txBody>
      </p:sp>
    </p:spTree>
    <p:extLst>
      <p:ext uri="{BB962C8B-B14F-4D97-AF65-F5344CB8AC3E}">
        <p14:creationId xmlns:p14="http://schemas.microsoft.com/office/powerpoint/2010/main" val="83019240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900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9C06F9F3-4769-44FE-AD83-2A27C4C635E2}"/>
              </a:ext>
            </a:extLst>
          </p:cNvPr>
          <p:cNvSpPr>
            <a:spLocks noGrp="1"/>
          </p:cNvSpPr>
          <p:nvPr>
            <p:ph type="subTitle" idx="1"/>
          </p:nvPr>
        </p:nvSpPr>
        <p:spPr>
          <a:xfrm>
            <a:off x="2337753" y="1881810"/>
            <a:ext cx="8915399" cy="2849216"/>
          </a:xfrm>
        </p:spPr>
        <p:txBody>
          <a:bodyPr>
            <a:normAutofit/>
          </a:bodyPr>
          <a:lstStyle/>
          <a:p>
            <a:pPr algn="ctr"/>
            <a:r>
              <a:rPr lang="it-IT" sz="5200" b="1" dirty="0">
                <a:solidFill>
                  <a:schemeClr val="accent2">
                    <a:lumMod val="75000"/>
                  </a:schemeClr>
                </a:solidFill>
                <a:latin typeface="Times New Roman" panose="02020603050405020304" pitchFamily="18" charset="0"/>
                <a:cs typeface="Times New Roman" panose="02020603050405020304" pitchFamily="18" charset="0"/>
              </a:rPr>
              <a:t>Corso di Diritto della Navigazione e dei Trasporti</a:t>
            </a:r>
          </a:p>
          <a:p>
            <a:pPr algn="ctr"/>
            <a:r>
              <a:rPr lang="it-IT" sz="5200" b="1">
                <a:solidFill>
                  <a:schemeClr val="accent2">
                    <a:lumMod val="75000"/>
                  </a:schemeClr>
                </a:solidFill>
                <a:latin typeface="Times New Roman" panose="02020603050405020304" pitchFamily="18" charset="0"/>
                <a:cs typeface="Times New Roman" panose="02020603050405020304" pitchFamily="18" charset="0"/>
              </a:rPr>
              <a:t>Anno accademico 2020-2021</a:t>
            </a:r>
            <a:endParaRPr lang="it-IT" sz="52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6" name="CasellaDiTesto 5">
            <a:extLst>
              <a:ext uri="{FF2B5EF4-FFF2-40B4-BE49-F238E27FC236}">
                <a16:creationId xmlns="" xmlns:a16="http://schemas.microsoft.com/office/drawing/2014/main" id="{646B091C-5E9F-4BF7-A3CF-1A7B6AD4EEE0}"/>
              </a:ext>
            </a:extLst>
          </p:cNvPr>
          <p:cNvSpPr txBox="1"/>
          <p:nvPr/>
        </p:nvSpPr>
        <p:spPr>
          <a:xfrm>
            <a:off x="7484012" y="5669281"/>
            <a:ext cx="4403187" cy="584775"/>
          </a:xfrm>
          <a:prstGeom prst="rect">
            <a:avLst/>
          </a:prstGeom>
          <a:noFill/>
        </p:spPr>
        <p:txBody>
          <a:bodyPr wrap="square" rtlCol="0">
            <a:spAutoFit/>
          </a:bodyPr>
          <a:lstStyle/>
          <a:p>
            <a:pPr algn="ctr"/>
            <a:r>
              <a:rPr lang="it-IT" sz="3200" b="1" i="1" dirty="0">
                <a:solidFill>
                  <a:schemeClr val="accent2">
                    <a:lumMod val="75000"/>
                  </a:schemeClr>
                </a:solidFill>
                <a:latin typeface="Times New Roman" panose="02020603050405020304" pitchFamily="18" charset="0"/>
                <a:cs typeface="Times New Roman" panose="02020603050405020304" pitchFamily="18" charset="0"/>
              </a:rPr>
              <a:t>Prof. Massimiliano Musi </a:t>
            </a:r>
          </a:p>
        </p:txBody>
      </p:sp>
      <p:pic>
        <p:nvPicPr>
          <p:cNvPr id="5" name="Picture 2" descr="C:\Users\PBell\Desktop\teramo.jpg">
            <a:extLst>
              <a:ext uri="{FF2B5EF4-FFF2-40B4-BE49-F238E27FC236}">
                <a16:creationId xmlns="" xmlns:a16="http://schemas.microsoft.com/office/drawing/2014/main" id="{7E258CBC-6195-4CE6-9738-289565DB8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219" y="351381"/>
            <a:ext cx="3175068" cy="164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981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61A5D290-9252-4A4A-B3B2-2B05AAD57A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34439AAF-0A19-4B89-B7C1-D9563B166C9C}"/>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8BCA1C2D-54E9-446A-B358-30D8C593EDF1}"/>
              </a:ext>
            </a:extLst>
          </p:cNvPr>
          <p:cNvSpPr/>
          <p:nvPr/>
        </p:nvSpPr>
        <p:spPr>
          <a:xfrm>
            <a:off x="2697430" y="917813"/>
            <a:ext cx="6908387" cy="966406"/>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17, Convenzione di Montreal  </a:t>
            </a:r>
          </a:p>
        </p:txBody>
      </p:sp>
      <p:sp>
        <p:nvSpPr>
          <p:cNvPr id="8" name="Rettangolo con angoli arrotondati 7">
            <a:extLst>
              <a:ext uri="{FF2B5EF4-FFF2-40B4-BE49-F238E27FC236}">
                <a16:creationId xmlns="" xmlns:a16="http://schemas.microsoft.com/office/drawing/2014/main" id="{4F7E28D8-8666-45C4-97C8-2128EFAF289F}"/>
              </a:ext>
            </a:extLst>
          </p:cNvPr>
          <p:cNvSpPr/>
          <p:nvPr/>
        </p:nvSpPr>
        <p:spPr>
          <a:xfrm>
            <a:off x="505945" y="2077178"/>
            <a:ext cx="11291356" cy="454429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Morte e lesione dei passeggeri - Danni ai bagagli</a:t>
            </a:r>
          </a:p>
          <a:p>
            <a:pPr algn="ctr"/>
            <a:endParaRPr lang="it-IT" i="1" dirty="0">
              <a:solidFill>
                <a:schemeClr val="tx1"/>
              </a:solidFill>
              <a:latin typeface="Times New Roman" panose="02020603050405020304" pitchFamily="18" charset="0"/>
              <a:cs typeface="Times New Roman" panose="02020603050405020304" pitchFamily="18" charset="0"/>
            </a:endParaRPr>
          </a:p>
          <a:p>
            <a:pPr algn="ctr"/>
            <a:r>
              <a:rPr lang="it-IT" sz="1600" i="1" dirty="0">
                <a:solidFill>
                  <a:schemeClr val="tx1"/>
                </a:solidFill>
                <a:latin typeface="Times New Roman" panose="02020603050405020304" pitchFamily="18" charset="0"/>
                <a:cs typeface="Times New Roman" panose="02020603050405020304" pitchFamily="18" charset="0"/>
              </a:rPr>
              <a:t>«1. Il vettore è responsabile del danno derivante dalla morte o dalla lesione personale subita dal passeggero per il fatto stesso che l'evento che ha causato la morte o la lesione si è prodotto a bordo dell'aeromobile o nel corso di una qualsiasi delle operazioni di imbarco o di sbarco.</a:t>
            </a:r>
          </a:p>
          <a:p>
            <a:pPr algn="ctr"/>
            <a:r>
              <a:rPr lang="it-IT" sz="1600" i="1" dirty="0">
                <a:solidFill>
                  <a:schemeClr val="tx1"/>
                </a:solidFill>
                <a:latin typeface="Times New Roman" panose="02020603050405020304" pitchFamily="18" charset="0"/>
                <a:cs typeface="Times New Roman" panose="02020603050405020304" pitchFamily="18" charset="0"/>
              </a:rPr>
              <a:t>2. Il vettore è responsabile del danno derivante dalla distruzione, perdita o deterioramento dei bagagli consegnati, per il fatto stesso che l'evento che ha causato la distruzione, la perdita o il deterioramento si è prodotto a bordo dell'aeromobile oppure nel corso di qualsiasi periodo durante il quale il vettore aveva in custodia i bagagli consegnati. Tuttavia la responsabilità del vettore è esclusa se e nella misura in cui il danno derivi esclusivamente dalla natura dei bagagli o da difetto o vizio intrinseco. Nel caso di bagagli non consegnati, compresi gli oggetti personali, il vettore è responsabile qualora il danno derivi da sua colpa ovvero da colpa dei suoi dipendenti o incaricati.</a:t>
            </a:r>
          </a:p>
          <a:p>
            <a:pPr algn="ctr"/>
            <a:r>
              <a:rPr lang="it-IT" sz="1600" i="1" dirty="0">
                <a:solidFill>
                  <a:schemeClr val="tx1"/>
                </a:solidFill>
                <a:latin typeface="Times New Roman" panose="02020603050405020304" pitchFamily="18" charset="0"/>
                <a:cs typeface="Times New Roman" panose="02020603050405020304" pitchFamily="18" charset="0"/>
              </a:rPr>
              <a:t>3. Se il vettore riconosce la perdita del bagaglio consegnato, ovvero qualora il bagaglio consegnato non sia ancora giunto a destinazione entro ventuno giorni dalla data prevista, il passeggero può far valere nei confronti del vettore i diritti che gli derivano dal contratto di trasporto.</a:t>
            </a:r>
          </a:p>
          <a:p>
            <a:pPr algn="ctr"/>
            <a:r>
              <a:rPr lang="it-IT" sz="1600" i="1" dirty="0">
                <a:solidFill>
                  <a:schemeClr val="tx1"/>
                </a:solidFill>
                <a:latin typeface="Times New Roman" panose="02020603050405020304" pitchFamily="18" charset="0"/>
                <a:cs typeface="Times New Roman" panose="02020603050405020304" pitchFamily="18" charset="0"/>
              </a:rPr>
              <a:t>4. Salvo diversa disposizione, nella presente convenzione il termine "bagagli" indica sia i bagagli consegnati che quelli non consegnati»</a:t>
            </a:r>
          </a:p>
        </p:txBody>
      </p:sp>
    </p:spTree>
    <p:extLst>
      <p:ext uri="{BB962C8B-B14F-4D97-AF65-F5344CB8AC3E}">
        <p14:creationId xmlns:p14="http://schemas.microsoft.com/office/powerpoint/2010/main" val="1543212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61A5D290-9252-4A4A-B3B2-2B05AAD57A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34439AAF-0A19-4B89-B7C1-D9563B166C9C}"/>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8BCA1C2D-54E9-446A-B358-30D8C593EDF1}"/>
              </a:ext>
            </a:extLst>
          </p:cNvPr>
          <p:cNvSpPr/>
          <p:nvPr/>
        </p:nvSpPr>
        <p:spPr>
          <a:xfrm>
            <a:off x="2983757" y="917812"/>
            <a:ext cx="7157769"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18, Convenzione di Montreal  </a:t>
            </a:r>
          </a:p>
        </p:txBody>
      </p:sp>
      <p:sp>
        <p:nvSpPr>
          <p:cNvPr id="8" name="Rettangolo con angoli arrotondati 7">
            <a:extLst>
              <a:ext uri="{FF2B5EF4-FFF2-40B4-BE49-F238E27FC236}">
                <a16:creationId xmlns="" xmlns:a16="http://schemas.microsoft.com/office/drawing/2014/main" id="{4F7E28D8-8666-45C4-97C8-2128EFAF289F}"/>
              </a:ext>
            </a:extLst>
          </p:cNvPr>
          <p:cNvSpPr/>
          <p:nvPr/>
        </p:nvSpPr>
        <p:spPr>
          <a:xfrm>
            <a:off x="956062" y="2198254"/>
            <a:ext cx="10635574" cy="450734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Danni alla merce</a:t>
            </a:r>
          </a:p>
          <a:p>
            <a:pPr algn="ctr"/>
            <a:endParaRPr lang="it-IT" i="1" dirty="0">
              <a:solidFill>
                <a:schemeClr val="tx1"/>
              </a:solidFill>
              <a:latin typeface="Times New Roman" panose="02020603050405020304" pitchFamily="18" charset="0"/>
              <a:cs typeface="Times New Roman" panose="02020603050405020304" pitchFamily="18" charset="0"/>
            </a:endParaRPr>
          </a:p>
          <a:p>
            <a:pPr algn="ctr"/>
            <a:r>
              <a:rPr lang="it-IT" sz="1600" i="1" dirty="0">
                <a:solidFill>
                  <a:schemeClr val="tx1"/>
                </a:solidFill>
                <a:latin typeface="Times New Roman" panose="02020603050405020304" pitchFamily="18" charset="0"/>
                <a:cs typeface="Times New Roman" panose="02020603050405020304" pitchFamily="18" charset="0"/>
              </a:rPr>
              <a:t>«1. Il vettore è responsabile del danno risultante dalla distruzione, perdita o deterioramento della merce per il fatto stesso che l'evento che ha causato il danno si è prodotto nel corso del trasporto aereo.</a:t>
            </a:r>
          </a:p>
          <a:p>
            <a:pPr algn="ctr"/>
            <a:r>
              <a:rPr lang="it-IT" sz="1600" i="1" dirty="0">
                <a:solidFill>
                  <a:schemeClr val="tx1"/>
                </a:solidFill>
                <a:latin typeface="Times New Roman" panose="02020603050405020304" pitchFamily="18" charset="0"/>
                <a:cs typeface="Times New Roman" panose="02020603050405020304" pitchFamily="18" charset="0"/>
              </a:rPr>
              <a:t>2. Tuttavia, il vettore non è responsabile se dimostra che la distruzione, la perdita o il deterioramento della merce deriva esclusivamente da uno o più dei fatti seguenti:</a:t>
            </a:r>
          </a:p>
          <a:p>
            <a:pPr algn="ctr"/>
            <a:r>
              <a:rPr lang="it-IT" sz="1600" i="1" dirty="0">
                <a:solidFill>
                  <a:schemeClr val="tx1"/>
                </a:solidFill>
                <a:latin typeface="Times New Roman" panose="02020603050405020304" pitchFamily="18" charset="0"/>
                <a:cs typeface="Times New Roman" panose="02020603050405020304" pitchFamily="18" charset="0"/>
              </a:rPr>
              <a:t>a) difetto, natura o vizio intrinseco della merce;</a:t>
            </a:r>
          </a:p>
          <a:p>
            <a:pPr algn="ctr"/>
            <a:r>
              <a:rPr lang="it-IT" sz="1600" i="1" dirty="0">
                <a:solidFill>
                  <a:schemeClr val="tx1"/>
                </a:solidFill>
                <a:latin typeface="Times New Roman" panose="02020603050405020304" pitchFamily="18" charset="0"/>
                <a:cs typeface="Times New Roman" panose="02020603050405020304" pitchFamily="18" charset="0"/>
              </a:rPr>
              <a:t>b) imballaggio difettoso della merce effettuato da persona diversa dal vettore o dai suoi dipendenti o incaricati;</a:t>
            </a:r>
          </a:p>
          <a:p>
            <a:pPr algn="ctr"/>
            <a:r>
              <a:rPr lang="it-IT" sz="1600" i="1" dirty="0">
                <a:solidFill>
                  <a:schemeClr val="tx1"/>
                </a:solidFill>
                <a:latin typeface="Times New Roman" panose="02020603050405020304" pitchFamily="18" charset="0"/>
                <a:cs typeface="Times New Roman" panose="02020603050405020304" pitchFamily="18" charset="0"/>
              </a:rPr>
              <a:t>c) un evento bellico o un conflitto armato;</a:t>
            </a:r>
          </a:p>
          <a:p>
            <a:pPr algn="ctr"/>
            <a:r>
              <a:rPr lang="it-IT" sz="1600" i="1" dirty="0">
                <a:solidFill>
                  <a:schemeClr val="tx1"/>
                </a:solidFill>
                <a:latin typeface="Times New Roman" panose="02020603050405020304" pitchFamily="18" charset="0"/>
                <a:cs typeface="Times New Roman" panose="02020603050405020304" pitchFamily="18" charset="0"/>
              </a:rPr>
              <a:t>d) un atto dell'autorità pubblica compiuto in relazione all'entrata, uscita o transito della merce.</a:t>
            </a:r>
          </a:p>
          <a:p>
            <a:pPr algn="ctr"/>
            <a:r>
              <a:rPr lang="it-IT" sz="1600" i="1" dirty="0">
                <a:solidFill>
                  <a:schemeClr val="tx1"/>
                </a:solidFill>
                <a:latin typeface="Times New Roman" panose="02020603050405020304" pitchFamily="18" charset="0"/>
                <a:cs typeface="Times New Roman" panose="02020603050405020304" pitchFamily="18" charset="0"/>
              </a:rPr>
              <a:t>3. Il trasporto aereo ai sensi del paragrafo 1 comprende il periodo nel corso del quale la merce si trova sotto la custodia del vettore.</a:t>
            </a:r>
          </a:p>
          <a:p>
            <a:pPr algn="ctr"/>
            <a:r>
              <a:rPr lang="it-IT" sz="1600" i="1" dirty="0">
                <a:solidFill>
                  <a:schemeClr val="tx1"/>
                </a:solidFill>
                <a:latin typeface="Times New Roman" panose="02020603050405020304" pitchFamily="18" charset="0"/>
                <a:cs typeface="Times New Roman" panose="02020603050405020304" pitchFamily="18" charset="0"/>
              </a:rPr>
              <a:t>4. Il periodo del trasporto aereo non comprende alcun trasporto terrestre, marittimo o fluviale effettuato al di fuori di un aerodromo. Tuttavia, quando un tale trasporto venga effettuato in esecuzione del contratto di trasporto aereo al fine del carico, della consegna o del trasbordo, si presume, salvo prova contraria, che qualsiasi danno risulti da un evento intervenuto nel corso del trasporto aereo. Se il vettore, senza il consenso del mittente, esegue il trasporto in tutto o in parte con un mezzo diverso da quello aereo concordato dalle parti, tale trasporto si presume effettuato nel corso del trasporto aereo»</a:t>
            </a:r>
          </a:p>
        </p:txBody>
      </p:sp>
    </p:spTree>
    <p:extLst>
      <p:ext uri="{BB962C8B-B14F-4D97-AF65-F5344CB8AC3E}">
        <p14:creationId xmlns:p14="http://schemas.microsoft.com/office/powerpoint/2010/main" val="3027844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61A5D290-9252-4A4A-B3B2-2B05AAD57A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34439AAF-0A19-4B89-B7C1-D9563B166C9C}"/>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8BCA1C2D-54E9-446A-B358-30D8C593EDF1}"/>
              </a:ext>
            </a:extLst>
          </p:cNvPr>
          <p:cNvSpPr/>
          <p:nvPr/>
        </p:nvSpPr>
        <p:spPr>
          <a:xfrm>
            <a:off x="960995" y="1529889"/>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21, Convenzione di Montreal  </a:t>
            </a:r>
          </a:p>
        </p:txBody>
      </p:sp>
      <p:sp>
        <p:nvSpPr>
          <p:cNvPr id="8" name="Rettangolo con angoli arrotondati 7">
            <a:extLst>
              <a:ext uri="{FF2B5EF4-FFF2-40B4-BE49-F238E27FC236}">
                <a16:creationId xmlns="" xmlns:a16="http://schemas.microsoft.com/office/drawing/2014/main" id="{4F7E28D8-8666-45C4-97C8-2128EFAF289F}"/>
              </a:ext>
            </a:extLst>
          </p:cNvPr>
          <p:cNvSpPr/>
          <p:nvPr/>
        </p:nvSpPr>
        <p:spPr>
          <a:xfrm>
            <a:off x="1186971" y="2837784"/>
            <a:ext cx="10487791" cy="296002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Risarcimento in caso di morte o lesione del passeggero</a:t>
            </a:r>
          </a:p>
          <a:p>
            <a:pPr algn="ctr"/>
            <a:endParaRPr lang="it-IT" sz="2000" i="1" dirty="0">
              <a:solidFill>
                <a:schemeClr val="tx1"/>
              </a:solidFill>
              <a:latin typeface="Times New Roman" panose="02020603050405020304" pitchFamily="18" charset="0"/>
              <a:cs typeface="Times New Roman" panose="02020603050405020304" pitchFamily="18" charset="0"/>
            </a:endParaRPr>
          </a:p>
          <a:p>
            <a:pPr algn="ctr"/>
            <a:r>
              <a:rPr lang="it-IT" sz="2000" i="1" dirty="0">
                <a:solidFill>
                  <a:schemeClr val="tx1"/>
                </a:solidFill>
                <a:latin typeface="Times New Roman" panose="02020603050405020304" pitchFamily="18" charset="0"/>
                <a:cs typeface="Times New Roman" panose="02020603050405020304" pitchFamily="18" charset="0"/>
              </a:rPr>
              <a:t>«1. Per i danni di cui all'articolo 17, paragrafo 1, che non eccedano i 100000* diritti speciali di prelievo per passeggero, il vettore non può escludere né limitare la propria responsabilità.</a:t>
            </a:r>
          </a:p>
          <a:p>
            <a:pPr algn="ctr"/>
            <a:r>
              <a:rPr lang="it-IT" sz="2000" i="1" dirty="0">
                <a:solidFill>
                  <a:schemeClr val="tx1"/>
                </a:solidFill>
                <a:latin typeface="Times New Roman" panose="02020603050405020304" pitchFamily="18" charset="0"/>
                <a:cs typeface="Times New Roman" panose="02020603050405020304" pitchFamily="18" charset="0"/>
              </a:rPr>
              <a:t>2. Il vettore non risponde dei danni di cui all'articolo 17, paragrafo 1 che eccedano i 100000* diritti speciali di prelievo per passeggero qualora dimostri che:</a:t>
            </a:r>
          </a:p>
          <a:p>
            <a:pPr algn="ctr"/>
            <a:r>
              <a:rPr lang="it-IT" sz="2000" i="1" dirty="0">
                <a:solidFill>
                  <a:schemeClr val="tx1"/>
                </a:solidFill>
                <a:latin typeface="Times New Roman" panose="02020603050405020304" pitchFamily="18" charset="0"/>
                <a:cs typeface="Times New Roman" panose="02020603050405020304" pitchFamily="18" charset="0"/>
              </a:rPr>
              <a:t>a) il danno non è dovuto a negligenza, atto illecito o omissione propria o dei propri dipendenti o incaricati oppure che</a:t>
            </a:r>
          </a:p>
          <a:p>
            <a:pPr algn="ctr"/>
            <a:r>
              <a:rPr lang="it-IT" sz="2000" i="1" dirty="0">
                <a:solidFill>
                  <a:schemeClr val="tx1"/>
                </a:solidFill>
                <a:latin typeface="Times New Roman" panose="02020603050405020304" pitchFamily="18" charset="0"/>
                <a:cs typeface="Times New Roman" panose="02020603050405020304" pitchFamily="18" charset="0"/>
              </a:rPr>
              <a:t>b) il danno è dovuto esclusivamente a negligenza, atto illecito o omissione di terzi».</a:t>
            </a:r>
          </a:p>
        </p:txBody>
      </p:sp>
      <p:sp>
        <p:nvSpPr>
          <p:cNvPr id="2" name="Freccia circolare a destra 1"/>
          <p:cNvSpPr/>
          <p:nvPr/>
        </p:nvSpPr>
        <p:spPr>
          <a:xfrm>
            <a:off x="377900" y="2623127"/>
            <a:ext cx="702755" cy="1967005"/>
          </a:xfrm>
          <a:prstGeom prst="curvedRightArrow">
            <a:avLst>
              <a:gd name="adj1" fmla="val 25000"/>
              <a:gd name="adj2" fmla="val 50000"/>
              <a:gd name="adj3" fmla="val 644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 name="CasellaDiTesto 5"/>
          <p:cNvSpPr txBox="1"/>
          <p:nvPr/>
        </p:nvSpPr>
        <p:spPr>
          <a:xfrm>
            <a:off x="6417892" y="6156098"/>
            <a:ext cx="5256871" cy="369332"/>
          </a:xfrm>
          <a:prstGeom prst="rect">
            <a:avLst/>
          </a:prstGeom>
          <a:noFill/>
          <a:ln>
            <a:solidFill>
              <a:schemeClr val="accent1"/>
            </a:solidFill>
          </a:ln>
        </p:spPr>
        <p:txBody>
          <a:bodyPr wrap="square" rtlCol="0">
            <a:spAutoFit/>
          </a:bodyPr>
          <a:lstStyle/>
          <a:p>
            <a:r>
              <a:rPr lang="it-IT" dirty="0">
                <a:latin typeface="Times New Roman" panose="02020603050405020304" pitchFamily="18" charset="0"/>
                <a:cs typeface="Times New Roman" panose="02020603050405020304" pitchFamily="18" charset="0"/>
              </a:rPr>
              <a:t>*Limite successivamente aumentato a 113.100 DSP</a:t>
            </a:r>
          </a:p>
        </p:txBody>
      </p:sp>
    </p:spTree>
    <p:extLst>
      <p:ext uri="{BB962C8B-B14F-4D97-AF65-F5344CB8AC3E}">
        <p14:creationId xmlns:p14="http://schemas.microsoft.com/office/powerpoint/2010/main" val="2423605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61A5D290-9252-4A4A-B3B2-2B05AAD57A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34439AAF-0A19-4B89-B7C1-D9563B166C9C}"/>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8BCA1C2D-54E9-446A-B358-30D8C593EDF1}"/>
              </a:ext>
            </a:extLst>
          </p:cNvPr>
          <p:cNvSpPr/>
          <p:nvPr/>
        </p:nvSpPr>
        <p:spPr>
          <a:xfrm>
            <a:off x="960995" y="1529889"/>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20, Convenzione di Montreal  </a:t>
            </a:r>
          </a:p>
        </p:txBody>
      </p:sp>
      <p:sp>
        <p:nvSpPr>
          <p:cNvPr id="8" name="Rettangolo con angoli arrotondati 7">
            <a:extLst>
              <a:ext uri="{FF2B5EF4-FFF2-40B4-BE49-F238E27FC236}">
                <a16:creationId xmlns="" xmlns:a16="http://schemas.microsoft.com/office/drawing/2014/main" id="{4F7E28D8-8666-45C4-97C8-2128EFAF289F}"/>
              </a:ext>
            </a:extLst>
          </p:cNvPr>
          <p:cNvSpPr/>
          <p:nvPr/>
        </p:nvSpPr>
        <p:spPr>
          <a:xfrm>
            <a:off x="1186971" y="2837784"/>
            <a:ext cx="10487791" cy="372003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Esonero</a:t>
            </a:r>
          </a:p>
          <a:p>
            <a:pPr algn="ctr"/>
            <a:r>
              <a:rPr lang="it-IT" sz="2000" i="1" dirty="0">
                <a:solidFill>
                  <a:schemeClr val="tx1"/>
                </a:solidFill>
                <a:latin typeface="Times New Roman" panose="02020603050405020304" pitchFamily="18" charset="0"/>
                <a:cs typeface="Times New Roman" panose="02020603050405020304" pitchFamily="18" charset="0"/>
              </a:rPr>
              <a:t>«Il vettore, qualora dimostri che la persona che chiede il risarcimento o il suo avente causa ha provocato il danno o vi ha contributo per negligenza, atto illecito o omissione, è esonerato in tutto o in parte dalle proprie responsabilità nei confronti dell'istante, nella misura in cui la negligenza o l'atto illecito o l'omissione ha provocato il danno o vi ha contribuito. Allorché la richiesta di risarcimento viene presentata da persona diversa dal passeggero, a motivo della morte o della lesione subita da quest'ultimo, il vettore è parimenti esonerato in tutto o in parte dalle sue responsabilità nella misura in cui dimostri che tale passeggero ha provocato il danno o vi ha contribuito per negligenza, atto illecito o omissione. Questo articolo si applica a tutte le norme in tema di responsabilità contenute nella presente convenzione, compreso l'articolo 21, paragrafo 1.i»</a:t>
            </a:r>
          </a:p>
        </p:txBody>
      </p:sp>
      <p:sp>
        <p:nvSpPr>
          <p:cNvPr id="2" name="Freccia circolare a destra 1"/>
          <p:cNvSpPr/>
          <p:nvPr/>
        </p:nvSpPr>
        <p:spPr>
          <a:xfrm>
            <a:off x="377900" y="2623127"/>
            <a:ext cx="702755" cy="1967005"/>
          </a:xfrm>
          <a:prstGeom prst="curvedRightArrow">
            <a:avLst>
              <a:gd name="adj1" fmla="val 25000"/>
              <a:gd name="adj2" fmla="val 50000"/>
              <a:gd name="adj3" fmla="val 644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86260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61A5D290-9252-4A4A-B3B2-2B05AAD57A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34439AAF-0A19-4B89-B7C1-D9563B166C9C}"/>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8BCA1C2D-54E9-446A-B358-30D8C593EDF1}"/>
              </a:ext>
            </a:extLst>
          </p:cNvPr>
          <p:cNvSpPr/>
          <p:nvPr/>
        </p:nvSpPr>
        <p:spPr>
          <a:xfrm>
            <a:off x="960995" y="1529889"/>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Responsabilità per i danni alle persone</a:t>
            </a:r>
          </a:p>
        </p:txBody>
      </p:sp>
      <p:sp>
        <p:nvSpPr>
          <p:cNvPr id="7" name="Rettangolo con angoli arrotondati 6">
            <a:extLst>
              <a:ext uri="{FF2B5EF4-FFF2-40B4-BE49-F238E27FC236}">
                <a16:creationId xmlns="" xmlns:a16="http://schemas.microsoft.com/office/drawing/2014/main" id="{17021C31-A1A4-4590-AF43-6DC59C5BDE62}"/>
              </a:ext>
            </a:extLst>
          </p:cNvPr>
          <p:cNvSpPr/>
          <p:nvPr/>
        </p:nvSpPr>
        <p:spPr>
          <a:xfrm>
            <a:off x="5797775" y="2109572"/>
            <a:ext cx="5895279" cy="1670735"/>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Responsabilità illimitata del vettore aereo in caso di morte o di lesioni del passeggero che derivino da un incidente</a:t>
            </a:r>
          </a:p>
        </p:txBody>
      </p:sp>
      <p:sp>
        <p:nvSpPr>
          <p:cNvPr id="8" name="Rettangolo con angoli arrotondati 7">
            <a:extLst>
              <a:ext uri="{FF2B5EF4-FFF2-40B4-BE49-F238E27FC236}">
                <a16:creationId xmlns="" xmlns:a16="http://schemas.microsoft.com/office/drawing/2014/main" id="{4F7E28D8-8666-45C4-97C8-2128EFAF289F}"/>
              </a:ext>
            </a:extLst>
          </p:cNvPr>
          <p:cNvSpPr/>
          <p:nvPr/>
        </p:nvSpPr>
        <p:spPr>
          <a:xfrm>
            <a:off x="1822454" y="4204438"/>
            <a:ext cx="2974900" cy="181976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Comprende la morte e la «lesione corporale» del passeggero</a:t>
            </a:r>
          </a:p>
        </p:txBody>
      </p:sp>
      <p:sp>
        <p:nvSpPr>
          <p:cNvPr id="9" name="Rettangolo con angoli arrotondati 8">
            <a:extLst>
              <a:ext uri="{FF2B5EF4-FFF2-40B4-BE49-F238E27FC236}">
                <a16:creationId xmlns="" xmlns:a16="http://schemas.microsoft.com/office/drawing/2014/main" id="{A2696DE3-AF7F-406A-81E8-6A6C4AF67C4F}"/>
              </a:ext>
            </a:extLst>
          </p:cNvPr>
          <p:cNvSpPr/>
          <p:nvPr/>
        </p:nvSpPr>
        <p:spPr>
          <a:xfrm>
            <a:off x="5499879" y="4590133"/>
            <a:ext cx="6491069" cy="160255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Il periodo di riferimento è quello durante il quale il passeggero si trova a bordo dell’aeromobile e quello durante le operazioni di imbarco e di sbarco </a:t>
            </a:r>
          </a:p>
        </p:txBody>
      </p:sp>
      <p:sp>
        <p:nvSpPr>
          <p:cNvPr id="11" name="Freccia circolare in giù 10"/>
          <p:cNvSpPr/>
          <p:nvPr/>
        </p:nvSpPr>
        <p:spPr>
          <a:xfrm rot="1780384">
            <a:off x="5638573" y="1297483"/>
            <a:ext cx="1237673" cy="738909"/>
          </a:xfrm>
          <a:prstGeom prst="curvedDownArrow">
            <a:avLst>
              <a:gd name="adj1" fmla="val 21370"/>
              <a:gd name="adj2" fmla="val 50000"/>
              <a:gd name="adj3" fmla="val 545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2" name="Freccia in giù 11"/>
          <p:cNvSpPr/>
          <p:nvPr/>
        </p:nvSpPr>
        <p:spPr>
          <a:xfrm>
            <a:off x="3055904" y="2944939"/>
            <a:ext cx="508000" cy="10359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2692" y="3109373"/>
            <a:ext cx="1736436" cy="13418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9708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D423CC6E-A9AE-48D0-95F8-D7AB8CBBDE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BE5D43A0-AA92-4C2F-92D2-5021E6424697}"/>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1B0499FE-526E-40B7-B971-5545DFF2748B}"/>
              </a:ext>
            </a:extLst>
          </p:cNvPr>
          <p:cNvSpPr/>
          <p:nvPr/>
        </p:nvSpPr>
        <p:spPr>
          <a:xfrm>
            <a:off x="7244800" y="1529889"/>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Fatto costitutivo della pretesa del risarcimento è «l’incidente»</a:t>
            </a:r>
          </a:p>
        </p:txBody>
      </p:sp>
      <p:sp>
        <p:nvSpPr>
          <p:cNvPr id="6" name="Rettangolo con angoli arrotondati 5">
            <a:extLst>
              <a:ext uri="{FF2B5EF4-FFF2-40B4-BE49-F238E27FC236}">
                <a16:creationId xmlns="" xmlns:a16="http://schemas.microsoft.com/office/drawing/2014/main" id="{C31C7BEB-B04D-4945-A6DB-C29F3E76D217}"/>
              </a:ext>
            </a:extLst>
          </p:cNvPr>
          <p:cNvSpPr/>
          <p:nvPr/>
        </p:nvSpPr>
        <p:spPr>
          <a:xfrm>
            <a:off x="1501009" y="2958841"/>
            <a:ext cx="6026226" cy="166726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Qualora il danno non sia dipeso dallo stesso danneggiato, per i danni fino a 113.100* DSP il vettore è sempre responsabile</a:t>
            </a:r>
          </a:p>
        </p:txBody>
      </p:sp>
      <p:sp>
        <p:nvSpPr>
          <p:cNvPr id="2" name="Freccia circolare a destra 1">
            <a:extLst>
              <a:ext uri="{FF2B5EF4-FFF2-40B4-BE49-F238E27FC236}">
                <a16:creationId xmlns="" xmlns:a16="http://schemas.microsoft.com/office/drawing/2014/main" id="{D8B88EE0-987C-4830-9DCC-3F3C0B01F475}"/>
              </a:ext>
            </a:extLst>
          </p:cNvPr>
          <p:cNvSpPr/>
          <p:nvPr/>
        </p:nvSpPr>
        <p:spPr>
          <a:xfrm>
            <a:off x="270146" y="2079973"/>
            <a:ext cx="1305126" cy="1662829"/>
          </a:xfrm>
          <a:prstGeom prst="curvedRightArrow">
            <a:avLst>
              <a:gd name="adj1" fmla="val 25000"/>
              <a:gd name="adj2" fmla="val 50000"/>
              <a:gd name="adj3" fmla="val 392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Rettangolo con angoli arrotondati 7">
            <a:extLst>
              <a:ext uri="{FF2B5EF4-FFF2-40B4-BE49-F238E27FC236}">
                <a16:creationId xmlns="" xmlns:a16="http://schemas.microsoft.com/office/drawing/2014/main" id="{8B2F77F1-ECCA-45FC-8CDB-4D98E8824A6D}"/>
              </a:ext>
            </a:extLst>
          </p:cNvPr>
          <p:cNvSpPr/>
          <p:nvPr/>
        </p:nvSpPr>
        <p:spPr>
          <a:xfrm>
            <a:off x="6232085" y="4930857"/>
            <a:ext cx="5710533" cy="169161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La responsabilità in caso di ritardo è limitata a 4.964 DSP con riferimento al trasporto di persone, e a 1.131 DSP nel trasporto bagagli, salvo che il vettore stesso provi di aver adottato tutte le misure possibili per evitare il ritardo, ovvero l’impossibilità di adottarle</a:t>
            </a:r>
          </a:p>
        </p:txBody>
      </p:sp>
      <p:sp>
        <p:nvSpPr>
          <p:cNvPr id="9" name="Rettangolo con angoli arrotondati 8">
            <a:extLst>
              <a:ext uri="{FF2B5EF4-FFF2-40B4-BE49-F238E27FC236}">
                <a16:creationId xmlns="" xmlns:a16="http://schemas.microsoft.com/office/drawing/2014/main" id="{E1914C54-6CE8-45CC-96EA-4C9D4EA2DEF2}"/>
              </a:ext>
            </a:extLst>
          </p:cNvPr>
          <p:cNvSpPr/>
          <p:nvPr/>
        </p:nvSpPr>
        <p:spPr>
          <a:xfrm>
            <a:off x="600433" y="4552501"/>
            <a:ext cx="4356626" cy="206997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latin typeface="Times New Roman" panose="02020603050405020304" pitchFamily="18" charset="0"/>
                <a:cs typeface="Times New Roman" panose="02020603050405020304" pitchFamily="18" charset="0"/>
              </a:rPr>
              <a:t>Per quanto eccede tale somma, il vettore può liberarsi dalla responsabilità dimostrando che </a:t>
            </a:r>
            <a:r>
              <a:rPr lang="it-IT" sz="1600" i="1" dirty="0">
                <a:solidFill>
                  <a:schemeClr val="tx1"/>
                </a:solidFill>
                <a:latin typeface="Times New Roman" panose="02020603050405020304" pitchFamily="18" charset="0"/>
                <a:cs typeface="Times New Roman" panose="02020603050405020304" pitchFamily="18" charset="0"/>
              </a:rPr>
              <a:t>«il danno non è dovuto a negligenza, atto illecito o omissione propria o dei propri dipendenti o incaricati oppure che il danno è dovuto esclusivamente a negligenza, atto illecito o omissione dei terzi»</a:t>
            </a:r>
            <a:endParaRPr lang="it-IT" sz="1600" dirty="0">
              <a:solidFill>
                <a:schemeClr val="tx1"/>
              </a:solidFill>
              <a:latin typeface="Times New Roman" panose="02020603050405020304" pitchFamily="18" charset="0"/>
              <a:cs typeface="Times New Roman" panose="02020603050405020304" pitchFamily="18" charset="0"/>
            </a:endParaRPr>
          </a:p>
        </p:txBody>
      </p:sp>
      <p:sp>
        <p:nvSpPr>
          <p:cNvPr id="10" name="Rettangolo con angoli arrotondati 4">
            <a:extLst>
              <a:ext uri="{FF2B5EF4-FFF2-40B4-BE49-F238E27FC236}">
                <a16:creationId xmlns="" xmlns:a16="http://schemas.microsoft.com/office/drawing/2014/main" id="{8BCA1C2D-54E9-446A-B358-30D8C593EDF1}"/>
              </a:ext>
            </a:extLst>
          </p:cNvPr>
          <p:cNvSpPr/>
          <p:nvPr/>
        </p:nvSpPr>
        <p:spPr>
          <a:xfrm>
            <a:off x="960995" y="1529889"/>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Responsabilità per i danni alle persone</a:t>
            </a:r>
          </a:p>
        </p:txBody>
      </p:sp>
      <p:sp>
        <p:nvSpPr>
          <p:cNvPr id="7" name="Freccia a destra 6"/>
          <p:cNvSpPr/>
          <p:nvPr/>
        </p:nvSpPr>
        <p:spPr>
          <a:xfrm>
            <a:off x="5089236" y="5338618"/>
            <a:ext cx="923637" cy="4380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p:cNvSpPr/>
          <p:nvPr/>
        </p:nvSpPr>
        <p:spPr>
          <a:xfrm>
            <a:off x="5846618" y="1883281"/>
            <a:ext cx="1062182" cy="4525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a:extLst>
              <a:ext uri="{FF2B5EF4-FFF2-40B4-BE49-F238E27FC236}">
                <a16:creationId xmlns="" xmlns:a16="http://schemas.microsoft.com/office/drawing/2014/main" id="{F0E8CAE5-EB2F-4EF8-B77F-3BFFE49F2FEF}"/>
              </a:ext>
            </a:extLst>
          </p:cNvPr>
          <p:cNvSpPr txBox="1"/>
          <p:nvPr/>
        </p:nvSpPr>
        <p:spPr>
          <a:xfrm>
            <a:off x="7244800" y="4409150"/>
            <a:ext cx="3145318" cy="369332"/>
          </a:xfrm>
          <a:prstGeom prst="rect">
            <a:avLst/>
          </a:prstGeom>
          <a:noFill/>
          <a:ln>
            <a:solidFill>
              <a:schemeClr val="accent1"/>
            </a:solidFill>
          </a:ln>
        </p:spPr>
        <p:txBody>
          <a:bodyPr wrap="square" rtlCol="0">
            <a:spAutoFit/>
          </a:bodyPr>
          <a:lstStyle/>
          <a:p>
            <a:pPr algn="ctr"/>
            <a:r>
              <a:rPr lang="it-IT" dirty="0"/>
              <a:t>*</a:t>
            </a:r>
            <a:r>
              <a:rPr lang="it-IT" dirty="0">
                <a:latin typeface="Times New Roman" panose="02020603050405020304" pitchFamily="18" charset="0"/>
                <a:cs typeface="Times New Roman" panose="02020603050405020304" pitchFamily="18" charset="0"/>
              </a:rPr>
              <a:t>aggiornati periodicamente </a:t>
            </a:r>
            <a:endParaRPr lang="it-IT" dirty="0"/>
          </a:p>
        </p:txBody>
      </p:sp>
    </p:spTree>
    <p:extLst>
      <p:ext uri="{BB962C8B-B14F-4D97-AF65-F5344CB8AC3E}">
        <p14:creationId xmlns:p14="http://schemas.microsoft.com/office/powerpoint/2010/main" val="569691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3036A0D6-7226-4767-9E1A-38B739122E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E1379C12-2210-44B3-8067-7E3B91135776}"/>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170B5E3A-4E07-41A8-9162-05D2F5E8E8A9}"/>
              </a:ext>
            </a:extLst>
          </p:cNvPr>
          <p:cNvSpPr/>
          <p:nvPr/>
        </p:nvSpPr>
        <p:spPr>
          <a:xfrm>
            <a:off x="2920507" y="1300037"/>
            <a:ext cx="7222434" cy="88442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Anticipazione per i danni</a:t>
            </a:r>
          </a:p>
        </p:txBody>
      </p:sp>
      <p:sp>
        <p:nvSpPr>
          <p:cNvPr id="6" name="Rettangolo con angoli arrotondati 5">
            <a:extLst>
              <a:ext uri="{FF2B5EF4-FFF2-40B4-BE49-F238E27FC236}">
                <a16:creationId xmlns="" xmlns:a16="http://schemas.microsoft.com/office/drawing/2014/main" id="{7C6CEB68-EEF4-45F6-8D73-1A4C81618016}"/>
              </a:ext>
            </a:extLst>
          </p:cNvPr>
          <p:cNvSpPr/>
          <p:nvPr/>
        </p:nvSpPr>
        <p:spPr>
          <a:xfrm>
            <a:off x="1728815" y="3722254"/>
            <a:ext cx="9605818" cy="265422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Ai sensi dell’articolo 28 della Convenzione di Montreal, in caso di morte o lesioni fisiche, il vettore deve corrispondere, quale anticipo, una somma non inferiore a 16.000 DSP, entro 15 giorni </a:t>
            </a:r>
          </a:p>
          <a:p>
            <a:pPr algn="ctr"/>
            <a:r>
              <a:rPr lang="it-IT" sz="2400" dirty="0">
                <a:solidFill>
                  <a:schemeClr val="tx1"/>
                </a:solidFill>
                <a:latin typeface="Times New Roman" panose="02020603050405020304" pitchFamily="18" charset="0"/>
                <a:cs typeface="Times New Roman" panose="02020603050405020304" pitchFamily="18" charset="0"/>
              </a:rPr>
              <a:t>dall’identificazione dell’avente diritto</a:t>
            </a:r>
          </a:p>
        </p:txBody>
      </p:sp>
      <p:sp>
        <p:nvSpPr>
          <p:cNvPr id="8" name="Freccia in giù 7">
            <a:extLst>
              <a:ext uri="{FF2B5EF4-FFF2-40B4-BE49-F238E27FC236}">
                <a16:creationId xmlns="" xmlns:a16="http://schemas.microsoft.com/office/drawing/2014/main" id="{9B2718C5-3D1A-4AAD-9199-80D45A5A2DE4}"/>
              </a:ext>
            </a:extLst>
          </p:cNvPr>
          <p:cNvSpPr/>
          <p:nvPr/>
        </p:nvSpPr>
        <p:spPr>
          <a:xfrm>
            <a:off x="6235335" y="2475345"/>
            <a:ext cx="592778" cy="9222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26583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E351E941-314E-49BE-90AE-1269C4EF5B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406314D3-79EE-4E07-AF9D-31F155E7D600}"/>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221CE934-B3CC-4DF2-90DD-6D846E256073}"/>
              </a:ext>
            </a:extLst>
          </p:cNvPr>
          <p:cNvSpPr/>
          <p:nvPr/>
        </p:nvSpPr>
        <p:spPr>
          <a:xfrm>
            <a:off x="1050662" y="1372350"/>
            <a:ext cx="5091519" cy="192116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Convenzione di Montreal, articolo 22</a:t>
            </a:r>
          </a:p>
        </p:txBody>
      </p:sp>
      <p:sp>
        <p:nvSpPr>
          <p:cNvPr id="6" name="Rettangolo con angoli arrotondati 5">
            <a:extLst>
              <a:ext uri="{FF2B5EF4-FFF2-40B4-BE49-F238E27FC236}">
                <a16:creationId xmlns="" xmlns:a16="http://schemas.microsoft.com/office/drawing/2014/main" id="{ECA5830E-1B9B-4675-B81C-C241691C851F}"/>
              </a:ext>
            </a:extLst>
          </p:cNvPr>
          <p:cNvSpPr/>
          <p:nvPr/>
        </p:nvSpPr>
        <p:spPr>
          <a:xfrm>
            <a:off x="1607726" y="3478138"/>
            <a:ext cx="10006010" cy="3127761"/>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«1. Nel trasporto di persone, in caso di </a:t>
            </a:r>
            <a:r>
              <a:rPr lang="it-IT" i="1" u="sng" dirty="0">
                <a:solidFill>
                  <a:schemeClr val="tx1"/>
                </a:solidFill>
                <a:latin typeface="Times New Roman" panose="02020603050405020304" pitchFamily="18" charset="0"/>
                <a:cs typeface="Times New Roman" panose="02020603050405020304" pitchFamily="18" charset="0"/>
              </a:rPr>
              <a:t>danno da ritardo</a:t>
            </a:r>
            <a:r>
              <a:rPr lang="it-IT" i="1" dirty="0">
                <a:solidFill>
                  <a:schemeClr val="tx1"/>
                </a:solidFill>
                <a:latin typeface="Times New Roman" panose="02020603050405020304" pitchFamily="18" charset="0"/>
                <a:cs typeface="Times New Roman" panose="02020603050405020304" pitchFamily="18" charset="0"/>
              </a:rPr>
              <a:t>, così come specificato all'articolo 19, la responsabilità del vettore è limitata alla somma di 4150 diritti speciali di prelievo per passeggero. </a:t>
            </a:r>
          </a:p>
          <a:p>
            <a:pPr algn="ctr"/>
            <a:endParaRPr lang="it-IT" i="1" dirty="0">
              <a:solidFill>
                <a:schemeClr val="tx1"/>
              </a:solidFill>
              <a:latin typeface="Times New Roman" panose="02020603050405020304" pitchFamily="18" charset="0"/>
              <a:cs typeface="Times New Roman" panose="02020603050405020304" pitchFamily="18" charset="0"/>
            </a:endParaRPr>
          </a:p>
          <a:p>
            <a:pPr algn="ctr"/>
            <a:r>
              <a:rPr lang="it-IT" i="1" dirty="0">
                <a:solidFill>
                  <a:schemeClr val="tx1"/>
                </a:solidFill>
                <a:latin typeface="Times New Roman" panose="02020603050405020304" pitchFamily="18" charset="0"/>
                <a:cs typeface="Times New Roman" panose="02020603050405020304" pitchFamily="18" charset="0"/>
              </a:rPr>
              <a:t>2. Nel </a:t>
            </a:r>
            <a:r>
              <a:rPr lang="it-IT" i="1" u="sng" dirty="0">
                <a:solidFill>
                  <a:schemeClr val="tx1"/>
                </a:solidFill>
                <a:latin typeface="Times New Roman" panose="02020603050405020304" pitchFamily="18" charset="0"/>
                <a:cs typeface="Times New Roman" panose="02020603050405020304" pitchFamily="18" charset="0"/>
              </a:rPr>
              <a:t>trasporto di bagagli</a:t>
            </a:r>
            <a:r>
              <a:rPr lang="it-IT" i="1" dirty="0">
                <a:solidFill>
                  <a:schemeClr val="tx1"/>
                </a:solidFill>
                <a:latin typeface="Times New Roman" panose="02020603050405020304" pitchFamily="18" charset="0"/>
                <a:cs typeface="Times New Roman" panose="02020603050405020304" pitchFamily="18" charset="0"/>
              </a:rPr>
              <a:t>, la responsabilità del vettore in caso di distruzione, perdita, deterioramento o ritardo è limitata alla somma di 1000 diritti speciali di prelievo per passeggero, salvo dichiarazione speciale di interesse alla consegna a destinazione effettuata dal passeggero al momento della consegna al vettore del bagaglio, dietro pagamento di un'eventuale tassa supplementare. In tal caso il vettore sarà tenuto al risarcimento sino a concorrenza della somma dichiarata, a meno che egli non dimostri che tale somma è superiore all'interesse reale del mittente alla consegna a </a:t>
            </a:r>
            <a:r>
              <a:rPr lang="it-IT" i="1" dirty="0" smtClean="0">
                <a:solidFill>
                  <a:schemeClr val="tx1"/>
                </a:solidFill>
                <a:latin typeface="Times New Roman" panose="02020603050405020304" pitchFamily="18" charset="0"/>
                <a:cs typeface="Times New Roman" panose="02020603050405020304" pitchFamily="18" charset="0"/>
              </a:rPr>
              <a:t>destinazione»</a:t>
            </a:r>
            <a:endParaRPr lang="it-IT" i="1" dirty="0">
              <a:solidFill>
                <a:schemeClr val="tx1"/>
              </a:solidFill>
              <a:latin typeface="Times New Roman" panose="02020603050405020304" pitchFamily="18" charset="0"/>
              <a:cs typeface="Times New Roman" panose="02020603050405020304" pitchFamily="18" charset="0"/>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927" y="1013368"/>
            <a:ext cx="2509634" cy="19565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2" name="Freccia circolare a destra 1"/>
          <p:cNvSpPr/>
          <p:nvPr/>
        </p:nvSpPr>
        <p:spPr>
          <a:xfrm>
            <a:off x="377900" y="4479636"/>
            <a:ext cx="1123109" cy="1699491"/>
          </a:xfrm>
          <a:prstGeom prst="curvedRightArrow">
            <a:avLst>
              <a:gd name="adj1" fmla="val 25000"/>
              <a:gd name="adj2" fmla="val 50000"/>
              <a:gd name="adj3" fmla="val 513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444467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E351E941-314E-49BE-90AE-1269C4EF5B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406314D3-79EE-4E07-AF9D-31F155E7D600}"/>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221CE934-B3CC-4DF2-90DD-6D846E256073}"/>
              </a:ext>
            </a:extLst>
          </p:cNvPr>
          <p:cNvSpPr/>
          <p:nvPr/>
        </p:nvSpPr>
        <p:spPr>
          <a:xfrm>
            <a:off x="1050662" y="1372350"/>
            <a:ext cx="5091519" cy="192116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Convenzione di Montreal, articolo 22</a:t>
            </a:r>
          </a:p>
        </p:txBody>
      </p:sp>
      <p:sp>
        <p:nvSpPr>
          <p:cNvPr id="6" name="Rettangolo con angoli arrotondati 5">
            <a:extLst>
              <a:ext uri="{FF2B5EF4-FFF2-40B4-BE49-F238E27FC236}">
                <a16:creationId xmlns="" xmlns:a16="http://schemas.microsoft.com/office/drawing/2014/main" id="{ECA5830E-1B9B-4675-B81C-C241691C851F}"/>
              </a:ext>
            </a:extLst>
          </p:cNvPr>
          <p:cNvSpPr/>
          <p:nvPr/>
        </p:nvSpPr>
        <p:spPr>
          <a:xfrm>
            <a:off x="1607726" y="3918241"/>
            <a:ext cx="10006010" cy="268765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«3. Nel </a:t>
            </a:r>
            <a:r>
              <a:rPr lang="it-IT" sz="2000" i="1" u="sng" dirty="0">
                <a:solidFill>
                  <a:schemeClr val="tx1"/>
                </a:solidFill>
                <a:latin typeface="Times New Roman" panose="02020603050405020304" pitchFamily="18" charset="0"/>
                <a:cs typeface="Times New Roman" panose="02020603050405020304" pitchFamily="18" charset="0"/>
              </a:rPr>
              <a:t>trasporto di merci</a:t>
            </a:r>
            <a:r>
              <a:rPr lang="it-IT" sz="2000" i="1" dirty="0">
                <a:solidFill>
                  <a:schemeClr val="tx1"/>
                </a:solidFill>
                <a:latin typeface="Times New Roman" panose="02020603050405020304" pitchFamily="18" charset="0"/>
                <a:cs typeface="Times New Roman" panose="02020603050405020304" pitchFamily="18" charset="0"/>
              </a:rPr>
              <a:t>, la responsabilità del vettore in caso di distruzione, perdita, deterioramento o ritardo è limitata alla somma di 17 diritti speciali di prelievo per chilogrammo, salvo dichiarazione speciale di interesse alla consegna a destinazione, effettuata dal mittente al momento della consegna del collo al vettore, dietro pagamento di un'eventuale tassa supplementare. In tal caso il vettore sarà tenuto al risarcimento sino a concorrenza della somma dichiarata, a meno che egli non dimostri che tale somma è superiore all'interesse reale del mittente alla consegna a </a:t>
            </a:r>
            <a:r>
              <a:rPr lang="it-IT" sz="2000" i="1" dirty="0" smtClean="0">
                <a:solidFill>
                  <a:schemeClr val="tx1"/>
                </a:solidFill>
                <a:latin typeface="Times New Roman" panose="02020603050405020304" pitchFamily="18" charset="0"/>
                <a:cs typeface="Times New Roman" panose="02020603050405020304" pitchFamily="18" charset="0"/>
              </a:rPr>
              <a:t>destinazione»</a:t>
            </a:r>
            <a:endParaRPr lang="it-IT" sz="2000" i="1" dirty="0">
              <a:solidFill>
                <a:schemeClr val="tx1"/>
              </a:solidFill>
              <a:latin typeface="Times New Roman" panose="02020603050405020304" pitchFamily="18" charset="0"/>
              <a:cs typeface="Times New Roman" panose="02020603050405020304" pitchFamily="18" charset="0"/>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927" y="1013368"/>
            <a:ext cx="2509634" cy="19565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2" name="Freccia circolare a destra 1"/>
          <p:cNvSpPr/>
          <p:nvPr/>
        </p:nvSpPr>
        <p:spPr>
          <a:xfrm>
            <a:off x="377900" y="4479636"/>
            <a:ext cx="1123109" cy="1699491"/>
          </a:xfrm>
          <a:prstGeom prst="curvedRightArrow">
            <a:avLst>
              <a:gd name="adj1" fmla="val 25000"/>
              <a:gd name="adj2" fmla="val 50000"/>
              <a:gd name="adj3" fmla="val 513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169237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E351E941-314E-49BE-90AE-1269C4EF5B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406314D3-79EE-4E07-AF9D-31F155E7D600}"/>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221CE934-B3CC-4DF2-90DD-6D846E256073}"/>
              </a:ext>
            </a:extLst>
          </p:cNvPr>
          <p:cNvSpPr/>
          <p:nvPr/>
        </p:nvSpPr>
        <p:spPr>
          <a:xfrm>
            <a:off x="1050662" y="1372350"/>
            <a:ext cx="5091519" cy="192116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Convenzione di Montreal, articolo 22</a:t>
            </a:r>
          </a:p>
        </p:txBody>
      </p:sp>
      <p:sp>
        <p:nvSpPr>
          <p:cNvPr id="6" name="Rettangolo con angoli arrotondati 5">
            <a:extLst>
              <a:ext uri="{FF2B5EF4-FFF2-40B4-BE49-F238E27FC236}">
                <a16:creationId xmlns="" xmlns:a16="http://schemas.microsoft.com/office/drawing/2014/main" id="{ECA5830E-1B9B-4675-B81C-C241691C851F}"/>
              </a:ext>
            </a:extLst>
          </p:cNvPr>
          <p:cNvSpPr/>
          <p:nvPr/>
        </p:nvSpPr>
        <p:spPr>
          <a:xfrm>
            <a:off x="1607726" y="3918241"/>
            <a:ext cx="10006010" cy="268765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«5. Le disposizioni dei paragrafi 1 e </a:t>
            </a:r>
            <a:r>
              <a:rPr lang="it-IT" sz="2000" i="1" dirty="0" smtClean="0">
                <a:solidFill>
                  <a:schemeClr val="tx1"/>
                </a:solidFill>
                <a:latin typeface="Times New Roman" panose="02020603050405020304" pitchFamily="18" charset="0"/>
                <a:cs typeface="Times New Roman" panose="02020603050405020304" pitchFamily="18" charset="0"/>
              </a:rPr>
              <a:t>2 [relative alla limitazione di responsabilità in caso di ritardo, e di danno o perdita del bagaglio] </a:t>
            </a:r>
            <a:r>
              <a:rPr lang="it-IT" sz="2000" i="1" u="sng" dirty="0">
                <a:solidFill>
                  <a:schemeClr val="tx1"/>
                </a:solidFill>
                <a:latin typeface="Times New Roman" panose="02020603050405020304" pitchFamily="18" charset="0"/>
                <a:cs typeface="Times New Roman" panose="02020603050405020304" pitchFamily="18" charset="0"/>
              </a:rPr>
              <a:t>non si applicano</a:t>
            </a:r>
            <a:r>
              <a:rPr lang="it-IT" sz="2000" i="1" dirty="0">
                <a:solidFill>
                  <a:schemeClr val="tx1"/>
                </a:solidFill>
                <a:latin typeface="Times New Roman" panose="02020603050405020304" pitchFamily="18" charset="0"/>
                <a:cs typeface="Times New Roman" panose="02020603050405020304" pitchFamily="18" charset="0"/>
              </a:rPr>
              <a:t> qualora venga dimostrato che il danno deriva da un </a:t>
            </a:r>
            <a:r>
              <a:rPr lang="it-IT" sz="2000" i="1" u="sng" dirty="0">
                <a:solidFill>
                  <a:schemeClr val="tx1"/>
                </a:solidFill>
                <a:latin typeface="Times New Roman" panose="02020603050405020304" pitchFamily="18" charset="0"/>
                <a:cs typeface="Times New Roman" panose="02020603050405020304" pitchFamily="18" charset="0"/>
              </a:rPr>
              <a:t>atto o omissione del vettore</a:t>
            </a:r>
            <a:r>
              <a:rPr lang="it-IT" sz="2000" i="1" dirty="0">
                <a:solidFill>
                  <a:schemeClr val="tx1"/>
                </a:solidFill>
                <a:latin typeface="Times New Roman" panose="02020603050405020304" pitchFamily="18" charset="0"/>
                <a:cs typeface="Times New Roman" panose="02020603050405020304" pitchFamily="18" charset="0"/>
              </a:rPr>
              <a:t>, dei suoi dipendenti o incaricati, compiuto </a:t>
            </a:r>
            <a:r>
              <a:rPr lang="it-IT" sz="2000" i="1" u="sng" dirty="0">
                <a:solidFill>
                  <a:schemeClr val="tx1"/>
                </a:solidFill>
                <a:latin typeface="Times New Roman" panose="02020603050405020304" pitchFamily="18" charset="0"/>
                <a:cs typeface="Times New Roman" panose="02020603050405020304" pitchFamily="18" charset="0"/>
              </a:rPr>
              <a:t>con l'intenzione di provocare un danno o temerariamente e con la consapevolezza che probabilmente ne deriverà un danno</a:t>
            </a:r>
            <a:r>
              <a:rPr lang="it-IT" sz="2000" i="1" dirty="0">
                <a:solidFill>
                  <a:schemeClr val="tx1"/>
                </a:solidFill>
                <a:latin typeface="Times New Roman" panose="02020603050405020304" pitchFamily="18" charset="0"/>
                <a:cs typeface="Times New Roman" panose="02020603050405020304" pitchFamily="18" charset="0"/>
              </a:rPr>
              <a:t>, sempreché, nel caso di atto o omissione di dipendenti o incaricati, venga anche fornita la prova che costoro hanno </a:t>
            </a:r>
            <a:endParaRPr lang="it-IT" sz="2000" i="1" dirty="0" smtClean="0">
              <a:solidFill>
                <a:schemeClr val="tx1"/>
              </a:solidFill>
              <a:latin typeface="Times New Roman" panose="02020603050405020304" pitchFamily="18" charset="0"/>
              <a:cs typeface="Times New Roman" panose="02020603050405020304" pitchFamily="18" charset="0"/>
            </a:endParaRPr>
          </a:p>
          <a:p>
            <a:pPr algn="ctr"/>
            <a:r>
              <a:rPr lang="it-IT" sz="2000" i="1" dirty="0" smtClean="0">
                <a:solidFill>
                  <a:schemeClr val="tx1"/>
                </a:solidFill>
                <a:latin typeface="Times New Roman" panose="02020603050405020304" pitchFamily="18" charset="0"/>
                <a:cs typeface="Times New Roman" panose="02020603050405020304" pitchFamily="18" charset="0"/>
              </a:rPr>
              <a:t>agito </a:t>
            </a:r>
            <a:r>
              <a:rPr lang="it-IT" sz="2000" i="1" dirty="0">
                <a:solidFill>
                  <a:schemeClr val="tx1"/>
                </a:solidFill>
                <a:latin typeface="Times New Roman" panose="02020603050405020304" pitchFamily="18" charset="0"/>
                <a:cs typeface="Times New Roman" panose="02020603050405020304" pitchFamily="18" charset="0"/>
              </a:rPr>
              <a:t>nell'esercizio delle loro funzioni»</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927" y="1013368"/>
            <a:ext cx="2509634" cy="19565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2" name="Freccia circolare a destra 1"/>
          <p:cNvSpPr/>
          <p:nvPr/>
        </p:nvSpPr>
        <p:spPr>
          <a:xfrm>
            <a:off x="659911" y="2808952"/>
            <a:ext cx="1123109" cy="1699491"/>
          </a:xfrm>
          <a:prstGeom prst="curvedRightArrow">
            <a:avLst>
              <a:gd name="adj1" fmla="val 25000"/>
              <a:gd name="adj2" fmla="val 50000"/>
              <a:gd name="adj3" fmla="val 513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727444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Bell\Desktop\teramo.jpg">
            <a:extLst>
              <a:ext uri="{FF2B5EF4-FFF2-40B4-BE49-F238E27FC236}">
                <a16:creationId xmlns="" xmlns:a16="http://schemas.microsoft.com/office/drawing/2014/main" id="{6E53ECA1-CC0E-4EC8-B3CE-497C4308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p:cNvSpPr txBox="1"/>
          <p:nvPr/>
        </p:nvSpPr>
        <p:spPr>
          <a:xfrm>
            <a:off x="1431636" y="2115127"/>
            <a:ext cx="9688946" cy="646331"/>
          </a:xfrm>
          <a:prstGeom prst="rect">
            <a:avLst/>
          </a:prstGeom>
          <a:noFill/>
          <a:ln>
            <a:solidFill>
              <a:schemeClr val="accent1"/>
            </a:solidFill>
          </a:ln>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Cap. XVI – Trasporto aereo </a:t>
            </a:r>
          </a:p>
        </p:txBody>
      </p:sp>
    </p:spTree>
    <p:extLst>
      <p:ext uri="{BB962C8B-B14F-4D97-AF65-F5344CB8AC3E}">
        <p14:creationId xmlns:p14="http://schemas.microsoft.com/office/powerpoint/2010/main" val="2075418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E351E941-314E-49BE-90AE-1269C4EF5B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406314D3-79EE-4E07-AF9D-31F155E7D600}"/>
              </a:ext>
            </a:extLst>
          </p:cNvPr>
          <p:cNvSpPr>
            <a:spLocks noGrp="1"/>
          </p:cNvSpPr>
          <p:nvPr>
            <p:ph type="title"/>
          </p:nvPr>
        </p:nvSpPr>
        <p:spPr>
          <a:xfrm>
            <a:off x="2624119" y="216384"/>
            <a:ext cx="677850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2618" y="255987"/>
            <a:ext cx="2509634" cy="19565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2" name="Freccia circolare a destra 1"/>
          <p:cNvSpPr/>
          <p:nvPr/>
        </p:nvSpPr>
        <p:spPr>
          <a:xfrm>
            <a:off x="242419" y="2844801"/>
            <a:ext cx="1123109" cy="1699491"/>
          </a:xfrm>
          <a:prstGeom prst="curvedRightArrow">
            <a:avLst>
              <a:gd name="adj1" fmla="val 25000"/>
              <a:gd name="adj2" fmla="val 50000"/>
              <a:gd name="adj3" fmla="val 513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Rettangolo con angoli arrotondati 5">
            <a:extLst>
              <a:ext uri="{FF2B5EF4-FFF2-40B4-BE49-F238E27FC236}">
                <a16:creationId xmlns="" xmlns:a16="http://schemas.microsoft.com/office/drawing/2014/main" id="{ECA5830E-1B9B-4675-B81C-C241691C851F}"/>
              </a:ext>
            </a:extLst>
          </p:cNvPr>
          <p:cNvSpPr/>
          <p:nvPr/>
        </p:nvSpPr>
        <p:spPr>
          <a:xfrm>
            <a:off x="1838006" y="3742610"/>
            <a:ext cx="10200835" cy="2145721"/>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Corte di Cassazione, Sez. Unite, 20 </a:t>
            </a:r>
            <a:r>
              <a:rPr lang="it-IT" sz="2000" b="1" dirty="0" smtClean="0">
                <a:solidFill>
                  <a:schemeClr val="tx1"/>
                </a:solidFill>
                <a:latin typeface="Times New Roman" panose="02020603050405020304" pitchFamily="18" charset="0"/>
                <a:cs typeface="Times New Roman" panose="02020603050405020304" pitchFamily="18" charset="0"/>
              </a:rPr>
              <a:t>settembre </a:t>
            </a:r>
            <a:r>
              <a:rPr lang="it-IT" sz="2000" b="1" dirty="0">
                <a:solidFill>
                  <a:schemeClr val="tx1"/>
                </a:solidFill>
                <a:latin typeface="Times New Roman" panose="02020603050405020304" pitchFamily="18" charset="0"/>
                <a:cs typeface="Times New Roman" panose="02020603050405020304" pitchFamily="18" charset="0"/>
              </a:rPr>
              <a:t>2017, n. 21850</a:t>
            </a:r>
          </a:p>
          <a:p>
            <a:pPr algn="ctr"/>
            <a:r>
              <a:rPr lang="it-IT" sz="2000" dirty="0" smtClean="0">
                <a:solidFill>
                  <a:schemeClr val="tx1"/>
                </a:solidFill>
                <a:latin typeface="Times New Roman" panose="02020603050405020304" pitchFamily="18" charset="0"/>
                <a:cs typeface="Times New Roman" panose="02020603050405020304" pitchFamily="18" charset="0"/>
              </a:rPr>
              <a:t>in tema di </a:t>
            </a:r>
            <a:r>
              <a:rPr lang="it-IT" sz="2000" i="1" dirty="0" err="1" smtClean="0">
                <a:solidFill>
                  <a:schemeClr val="tx1"/>
                </a:solidFill>
                <a:latin typeface="Times New Roman" panose="02020603050405020304" pitchFamily="18" charset="0"/>
                <a:cs typeface="Times New Roman" panose="02020603050405020304" pitchFamily="18" charset="0"/>
              </a:rPr>
              <a:t>handler</a:t>
            </a:r>
            <a:r>
              <a:rPr lang="it-IT" sz="2000" dirty="0" smtClean="0">
                <a:solidFill>
                  <a:schemeClr val="tx1"/>
                </a:solidFill>
                <a:latin typeface="Times New Roman" panose="02020603050405020304" pitchFamily="18" charset="0"/>
                <a:cs typeface="Times New Roman" panose="02020603050405020304" pitchFamily="18" charset="0"/>
              </a:rPr>
              <a:t> quale </a:t>
            </a:r>
            <a:r>
              <a:rPr lang="it-IT" sz="2000" dirty="0">
                <a:solidFill>
                  <a:schemeClr val="tx1"/>
                </a:solidFill>
                <a:latin typeface="Times New Roman" panose="02020603050405020304" pitchFamily="18" charset="0"/>
                <a:cs typeface="Times New Roman" panose="02020603050405020304" pitchFamily="18" charset="0"/>
              </a:rPr>
              <a:t>"ausiliario" del vettore </a:t>
            </a:r>
            <a:r>
              <a:rPr lang="it-IT" sz="2000" dirty="0" smtClean="0">
                <a:solidFill>
                  <a:schemeClr val="tx1"/>
                </a:solidFill>
                <a:latin typeface="Times New Roman" panose="02020603050405020304" pitchFamily="18" charset="0"/>
                <a:cs typeface="Times New Roman" panose="02020603050405020304" pitchFamily="18" charset="0"/>
              </a:rPr>
              <a:t>aereo e relativa limitazione </a:t>
            </a:r>
            <a:r>
              <a:rPr lang="it-IT" sz="2000" dirty="0">
                <a:solidFill>
                  <a:schemeClr val="tx1"/>
                </a:solidFill>
                <a:latin typeface="Times New Roman" panose="02020603050405020304" pitchFamily="18" charset="0"/>
                <a:cs typeface="Times New Roman" panose="02020603050405020304" pitchFamily="18" charset="0"/>
              </a:rPr>
              <a:t>di </a:t>
            </a:r>
            <a:r>
              <a:rPr lang="it-IT" sz="2000" dirty="0" smtClean="0">
                <a:solidFill>
                  <a:schemeClr val="tx1"/>
                </a:solidFill>
                <a:latin typeface="Times New Roman" panose="02020603050405020304" pitchFamily="18" charset="0"/>
                <a:cs typeface="Times New Roman" panose="02020603050405020304" pitchFamily="18" charset="0"/>
              </a:rPr>
              <a:t>responsabilità</a:t>
            </a:r>
          </a:p>
          <a:p>
            <a:pPr algn="ctr"/>
            <a:endParaRPr lang="it-IT" sz="2000" dirty="0" smtClean="0">
              <a:solidFill>
                <a:schemeClr val="tx1"/>
              </a:solidFill>
              <a:latin typeface="Times New Roman" panose="02020603050405020304" pitchFamily="18" charset="0"/>
              <a:cs typeface="Times New Roman" panose="02020603050405020304" pitchFamily="18" charset="0"/>
            </a:endParaRPr>
          </a:p>
          <a:p>
            <a:pPr algn="ctr"/>
            <a:r>
              <a:rPr lang="it-IT" sz="2000" dirty="0" smtClean="0">
                <a:solidFill>
                  <a:schemeClr val="tx1"/>
                </a:solidFill>
                <a:latin typeface="Times New Roman" panose="02020603050405020304" pitchFamily="18" charset="0"/>
                <a:cs typeface="Times New Roman" panose="02020603050405020304" pitchFamily="18" charset="0"/>
              </a:rPr>
              <a:t>erronea </a:t>
            </a:r>
            <a:r>
              <a:rPr lang="it-IT" sz="2000" dirty="0">
                <a:solidFill>
                  <a:schemeClr val="tx1"/>
                </a:solidFill>
                <a:latin typeface="Times New Roman" panose="02020603050405020304" pitchFamily="18" charset="0"/>
                <a:cs typeface="Times New Roman" panose="02020603050405020304" pitchFamily="18" charset="0"/>
              </a:rPr>
              <a:t>interpretazione </a:t>
            </a:r>
            <a:r>
              <a:rPr lang="it-IT" sz="2000" dirty="0" smtClean="0">
                <a:solidFill>
                  <a:schemeClr val="tx1"/>
                </a:solidFill>
                <a:latin typeface="Times New Roman" panose="02020603050405020304" pitchFamily="18" charset="0"/>
                <a:cs typeface="Times New Roman" panose="02020603050405020304" pitchFamily="18" charset="0"/>
              </a:rPr>
              <a:t>del combinato disposto, causata </a:t>
            </a:r>
            <a:r>
              <a:rPr lang="it-IT" sz="2000" dirty="0">
                <a:solidFill>
                  <a:schemeClr val="tx1"/>
                </a:solidFill>
                <a:latin typeface="Times New Roman" panose="02020603050405020304" pitchFamily="18" charset="0"/>
                <a:cs typeface="Times New Roman" panose="02020603050405020304" pitchFamily="18" charset="0"/>
              </a:rPr>
              <a:t>– probabilmente – dall’utilizzo </a:t>
            </a:r>
            <a:r>
              <a:rPr lang="it-IT" sz="2000" dirty="0" smtClean="0">
                <a:solidFill>
                  <a:schemeClr val="tx1"/>
                </a:solidFill>
                <a:latin typeface="Times New Roman" panose="02020603050405020304" pitchFamily="18" charset="0"/>
                <a:cs typeface="Times New Roman" panose="02020603050405020304" pitchFamily="18" charset="0"/>
              </a:rPr>
              <a:t>del testo della norma italiana che ha autorizzato la ratifica della Convenzione di Montreal</a:t>
            </a:r>
            <a:endParaRPr lang="it-IT" sz="2000" dirty="0">
              <a:solidFill>
                <a:schemeClr val="tx1"/>
              </a:solidFill>
              <a:latin typeface="Times New Roman" panose="02020603050405020304" pitchFamily="18" charset="0"/>
              <a:cs typeface="Times New Roman" panose="02020603050405020304" pitchFamily="18" charset="0"/>
            </a:endParaRPr>
          </a:p>
        </p:txBody>
      </p:sp>
      <p:sp>
        <p:nvSpPr>
          <p:cNvPr id="10" name="Rettangolo con angoli arrotondati 4">
            <a:extLst>
              <a:ext uri="{FF2B5EF4-FFF2-40B4-BE49-F238E27FC236}">
                <a16:creationId xmlns="" xmlns:a16="http://schemas.microsoft.com/office/drawing/2014/main" id="{221CE934-B3CC-4DF2-90DD-6D846E256073}"/>
              </a:ext>
            </a:extLst>
          </p:cNvPr>
          <p:cNvSpPr/>
          <p:nvPr/>
        </p:nvSpPr>
        <p:spPr>
          <a:xfrm>
            <a:off x="1203061" y="1372351"/>
            <a:ext cx="6934175" cy="1472450"/>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Convenzione di Montreal, </a:t>
            </a:r>
            <a:r>
              <a:rPr lang="it-IT" sz="3200" b="1" dirty="0" smtClean="0">
                <a:solidFill>
                  <a:schemeClr val="tx1"/>
                </a:solidFill>
                <a:latin typeface="Times New Roman" panose="02020603050405020304" pitchFamily="18" charset="0"/>
                <a:cs typeface="Times New Roman" panose="02020603050405020304" pitchFamily="18" charset="0"/>
              </a:rPr>
              <a:t>combinato disposto Artt. 22, par. 5, e 30</a:t>
            </a:r>
            <a:endParaRPr lang="it-IT"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3563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 xmlns:a16="http://schemas.microsoft.com/office/drawing/2014/main" id="{406314D3-79EE-4E07-AF9D-31F155E7D600}"/>
              </a:ext>
            </a:extLst>
          </p:cNvPr>
          <p:cNvSpPr txBox="1">
            <a:spLocks/>
          </p:cNvSpPr>
          <p:nvPr/>
        </p:nvSpPr>
        <p:spPr>
          <a:xfrm>
            <a:off x="2624119" y="216384"/>
            <a:ext cx="6778500" cy="79078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smtClean="0">
                <a:latin typeface="Times New Roman" panose="02020603050405020304" pitchFamily="18" charset="0"/>
                <a:cs typeface="Times New Roman" panose="02020603050405020304" pitchFamily="18" charset="0"/>
              </a:rPr>
              <a:t>Trasporto aereo</a:t>
            </a:r>
            <a:endParaRPr lang="it-IT" sz="4000" b="1" dirty="0">
              <a:latin typeface="Times New Roman" panose="02020603050405020304" pitchFamily="18" charset="0"/>
              <a:cs typeface="Times New Roman" panose="02020603050405020304" pitchFamily="18" charset="0"/>
            </a:endParaRPr>
          </a:p>
        </p:txBody>
      </p:sp>
      <p:sp>
        <p:nvSpPr>
          <p:cNvPr id="5" name="Rettangolo con angoli arrotondati 5">
            <a:extLst>
              <a:ext uri="{FF2B5EF4-FFF2-40B4-BE49-F238E27FC236}">
                <a16:creationId xmlns="" xmlns:a16="http://schemas.microsoft.com/office/drawing/2014/main" id="{ECA5830E-1B9B-4675-B81C-C241691C851F}"/>
              </a:ext>
            </a:extLst>
          </p:cNvPr>
          <p:cNvSpPr/>
          <p:nvPr/>
        </p:nvSpPr>
        <p:spPr>
          <a:xfrm>
            <a:off x="1051133" y="1128045"/>
            <a:ext cx="10697152" cy="542658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Times New Roman" panose="02020603050405020304" pitchFamily="18" charset="0"/>
                <a:cs typeface="Times New Roman" panose="02020603050405020304" pitchFamily="18" charset="0"/>
              </a:rPr>
              <a:t>Corte di Cassazione, in </a:t>
            </a:r>
            <a:r>
              <a:rPr lang="it-IT" dirty="0">
                <a:solidFill>
                  <a:schemeClr val="tx1"/>
                </a:solidFill>
                <a:latin typeface="Times New Roman" panose="02020603050405020304" pitchFamily="18" charset="0"/>
                <a:cs typeface="Times New Roman" panose="02020603050405020304" pitchFamily="18" charset="0"/>
              </a:rPr>
              <a:t>riferimento </a:t>
            </a:r>
            <a:r>
              <a:rPr lang="it-IT" dirty="0" smtClean="0">
                <a:solidFill>
                  <a:schemeClr val="tx1"/>
                </a:solidFill>
                <a:latin typeface="Times New Roman" panose="02020603050405020304" pitchFamily="18" charset="0"/>
                <a:cs typeface="Times New Roman" panose="02020603050405020304" pitchFamily="18" charset="0"/>
              </a:rPr>
              <a:t>all’</a:t>
            </a:r>
            <a:r>
              <a:rPr lang="it-IT" i="1" dirty="0" err="1" smtClean="0">
                <a:solidFill>
                  <a:schemeClr val="tx1"/>
                </a:solidFill>
                <a:latin typeface="Times New Roman" panose="02020603050405020304" pitchFamily="18" charset="0"/>
                <a:cs typeface="Times New Roman" panose="02020603050405020304" pitchFamily="18" charset="0"/>
              </a:rPr>
              <a:t>handler</a:t>
            </a:r>
            <a:r>
              <a:rPr lang="it-IT" dirty="0" smtClean="0">
                <a:solidFill>
                  <a:schemeClr val="tx1"/>
                </a:solidFill>
                <a:latin typeface="Times New Roman" panose="02020603050405020304" pitchFamily="18" charset="0"/>
                <a:cs typeface="Times New Roman" panose="02020603050405020304" pitchFamily="18" charset="0"/>
              </a:rPr>
              <a:t> </a:t>
            </a:r>
            <a:r>
              <a:rPr lang="it-IT" dirty="0">
                <a:solidFill>
                  <a:schemeClr val="tx1"/>
                </a:solidFill>
                <a:latin typeface="Times New Roman" panose="02020603050405020304" pitchFamily="18" charset="0"/>
                <a:cs typeface="Times New Roman" panose="02020603050405020304" pitchFamily="18" charset="0"/>
              </a:rPr>
              <a:t>quale </a:t>
            </a:r>
            <a:r>
              <a:rPr lang="it-IT" dirty="0" smtClean="0">
                <a:solidFill>
                  <a:schemeClr val="tx1"/>
                </a:solidFill>
                <a:latin typeface="Times New Roman" panose="02020603050405020304" pitchFamily="18" charset="0"/>
                <a:cs typeface="Times New Roman" panose="02020603050405020304" pitchFamily="18" charset="0"/>
              </a:rPr>
              <a:t>"ausiliario</a:t>
            </a:r>
            <a:r>
              <a:rPr lang="it-IT" dirty="0">
                <a:solidFill>
                  <a:schemeClr val="tx1"/>
                </a:solidFill>
                <a:latin typeface="Times New Roman" panose="02020603050405020304" pitchFamily="18" charset="0"/>
                <a:cs typeface="Times New Roman" panose="02020603050405020304" pitchFamily="18" charset="0"/>
              </a:rPr>
              <a:t>" del vettore </a:t>
            </a:r>
            <a:r>
              <a:rPr lang="it-IT" dirty="0" smtClean="0">
                <a:solidFill>
                  <a:schemeClr val="tx1"/>
                </a:solidFill>
                <a:latin typeface="Times New Roman" panose="02020603050405020304" pitchFamily="18" charset="0"/>
                <a:cs typeface="Times New Roman" panose="02020603050405020304" pitchFamily="18" charset="0"/>
              </a:rPr>
              <a:t>aereo:</a:t>
            </a:r>
          </a:p>
          <a:p>
            <a:pPr algn="ctr"/>
            <a:endParaRPr lang="it-IT" dirty="0" smtClean="0">
              <a:solidFill>
                <a:schemeClr val="tx1"/>
              </a:solidFill>
              <a:latin typeface="Times New Roman" panose="02020603050405020304" pitchFamily="18" charset="0"/>
              <a:cs typeface="Times New Roman" panose="02020603050405020304" pitchFamily="18" charset="0"/>
            </a:endParaRPr>
          </a:p>
          <a:p>
            <a:pPr algn="just"/>
            <a:r>
              <a:rPr lang="it-IT" dirty="0" smtClean="0">
                <a:solidFill>
                  <a:schemeClr val="tx1"/>
                </a:solidFill>
                <a:latin typeface="Times New Roman" panose="02020603050405020304" pitchFamily="18" charset="0"/>
                <a:cs typeface="Times New Roman" panose="02020603050405020304" pitchFamily="18" charset="0"/>
              </a:rPr>
              <a:t>«</a:t>
            </a:r>
            <a:r>
              <a:rPr lang="it-IT" i="1" dirty="0" smtClean="0">
                <a:solidFill>
                  <a:schemeClr val="tx1"/>
                </a:solidFill>
                <a:latin typeface="Times New Roman" panose="02020603050405020304" pitchFamily="18" charset="0"/>
                <a:cs typeface="Times New Roman" panose="02020603050405020304" pitchFamily="18" charset="0"/>
              </a:rPr>
              <a:t>g</a:t>
            </a:r>
            <a:r>
              <a:rPr lang="it-IT" i="1" dirty="0">
                <a:solidFill>
                  <a:schemeClr val="tx1"/>
                </a:solidFill>
                <a:latin typeface="Times New Roman" panose="02020603050405020304" pitchFamily="18" charset="0"/>
                <a:cs typeface="Times New Roman" panose="02020603050405020304" pitchFamily="18" charset="0"/>
              </a:rPr>
              <a:t>) La possibilità di un integrale risarcimento non resta, viceversa, esclusa nell'ipotesi prevista dall'art. 30, comma 3 della Convenzione di Montreal (condotta intenzionale o temeraria del solo dipendente o incaricato), il cui coordinamento con il precedente art. 22 impone di ritenere che:</a:t>
            </a:r>
          </a:p>
          <a:p>
            <a:pPr algn="just"/>
            <a:r>
              <a:rPr lang="it-IT" i="1" dirty="0">
                <a:solidFill>
                  <a:schemeClr val="tx1"/>
                </a:solidFill>
                <a:latin typeface="Times New Roman" panose="02020603050405020304" pitchFamily="18" charset="0"/>
                <a:cs typeface="Times New Roman" panose="02020603050405020304" pitchFamily="18" charset="0"/>
              </a:rPr>
              <a:t>1) il vettore è responsabile sempre e soltanto entro i limiti risarcitori stabiliti dalla Convenzione per il trasporto merci, come emerge dalla lettura coordinata dell'art. 22, commi 1, 2, 3 e 5 - a mente del quale la detta limitazione di responsabilità non trova applicazione (comma 5) soltanto in relazione al trasporto di persone (comma 1) e di bagagli (comma 2) in caso di condotta dolosa o coscientemente colposa del vettore o dei suoi ausiliari (il comma 5, difatti, richiama espressamente soltanto le fattispecie di cui ai comma 1 e 2, nell'escludere tale limitazione).</a:t>
            </a:r>
          </a:p>
          <a:p>
            <a:pPr algn="just"/>
            <a:r>
              <a:rPr lang="it-IT" i="1" dirty="0">
                <a:solidFill>
                  <a:schemeClr val="tx1"/>
                </a:solidFill>
                <a:latin typeface="Times New Roman" panose="02020603050405020304" pitchFamily="18" charset="0"/>
                <a:cs typeface="Times New Roman" panose="02020603050405020304" pitchFamily="18" charset="0"/>
              </a:rPr>
              <a:t>2) Il dipendente o l'incaricato di cui all'art. 30 "può far valere le condizioni e i limiti di responsabilità invocabili dal vettore" (comma 1), salvo che, nel trasporto merci, "il danno non derivi da un atto o da una omissione degli stessi commessi con l'intenzione di provocare un danno o temerariamente e con la consapevolezza che probabilmente ne deriverà un danno" (comma 3): dovendosi intendere, con tali disposizioni, sanzionati illimitatamente il dolo e la colpa cd. cosciente dell'ausiliario </a:t>
            </a:r>
            <a:r>
              <a:rPr lang="it-IT" i="1" dirty="0" smtClean="0">
                <a:solidFill>
                  <a:schemeClr val="tx1"/>
                </a:solidFill>
                <a:latin typeface="Times New Roman" panose="02020603050405020304" pitchFamily="18" charset="0"/>
                <a:cs typeface="Times New Roman" panose="02020603050405020304" pitchFamily="18" charset="0"/>
              </a:rPr>
              <a:t>[…];</a:t>
            </a:r>
            <a:endParaRPr lang="it-IT" i="1" dirty="0">
              <a:solidFill>
                <a:schemeClr val="tx1"/>
              </a:solidFill>
              <a:latin typeface="Times New Roman" panose="02020603050405020304" pitchFamily="18" charset="0"/>
              <a:cs typeface="Times New Roman" panose="02020603050405020304" pitchFamily="18" charset="0"/>
            </a:endParaRPr>
          </a:p>
          <a:p>
            <a:pPr algn="just"/>
            <a:r>
              <a:rPr lang="it-IT" i="1" dirty="0">
                <a:solidFill>
                  <a:schemeClr val="tx1"/>
                </a:solidFill>
                <a:latin typeface="Times New Roman" panose="02020603050405020304" pitchFamily="18" charset="0"/>
                <a:cs typeface="Times New Roman" panose="02020603050405020304" pitchFamily="18" charset="0"/>
              </a:rPr>
              <a:t>3) In tal caso, l'ausiliario risponderà, secondo il titolo di responsabilità (aquiliana) a lui attribuito, dell'intero danno, da esso detratto quanto eventualmente corrisposto dal vettore entro i limiti della sua </a:t>
            </a:r>
            <a:r>
              <a:rPr lang="it-IT" i="1" dirty="0" smtClean="0">
                <a:solidFill>
                  <a:schemeClr val="tx1"/>
                </a:solidFill>
                <a:latin typeface="Times New Roman" panose="02020603050405020304" pitchFamily="18" charset="0"/>
                <a:cs typeface="Times New Roman" panose="02020603050405020304" pitchFamily="18" charset="0"/>
              </a:rPr>
              <a:t>responsabilità</a:t>
            </a:r>
            <a:r>
              <a:rPr lang="it-IT" dirty="0" smtClean="0">
                <a:solidFill>
                  <a:schemeClr val="tx1"/>
                </a:solidFill>
                <a:latin typeface="Times New Roman" panose="02020603050405020304" pitchFamily="18" charset="0"/>
                <a:cs typeface="Times New Roman" panose="02020603050405020304" pitchFamily="18" charset="0"/>
              </a:rPr>
              <a:t>»</a:t>
            </a:r>
            <a:endParaRPr lang="it-IT"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9111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con angoli arrotondati 5">
            <a:extLst>
              <a:ext uri="{FF2B5EF4-FFF2-40B4-BE49-F238E27FC236}">
                <a16:creationId xmlns="" xmlns:a16="http://schemas.microsoft.com/office/drawing/2014/main" id="{ECA5830E-1B9B-4675-B81C-C241691C851F}"/>
              </a:ext>
            </a:extLst>
          </p:cNvPr>
          <p:cNvSpPr/>
          <p:nvPr/>
        </p:nvSpPr>
        <p:spPr>
          <a:xfrm>
            <a:off x="1607725" y="4185210"/>
            <a:ext cx="10584275" cy="2095949"/>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dirty="0" smtClean="0">
              <a:solidFill>
                <a:schemeClr val="tx1"/>
              </a:solidFill>
              <a:latin typeface="Times New Roman" panose="02020603050405020304" pitchFamily="18" charset="0"/>
              <a:cs typeface="Times New Roman" panose="02020603050405020304" pitchFamily="18" charset="0"/>
            </a:endParaRPr>
          </a:p>
          <a:p>
            <a:pPr algn="ctr"/>
            <a:r>
              <a:rPr lang="it-IT" sz="2400" dirty="0" smtClean="0">
                <a:solidFill>
                  <a:schemeClr val="tx1"/>
                </a:solidFill>
                <a:latin typeface="Times New Roman" panose="02020603050405020304" pitchFamily="18" charset="0"/>
                <a:cs typeface="Times New Roman" panose="02020603050405020304" pitchFamily="18" charset="0"/>
              </a:rPr>
              <a:t>L’errore di interpretazione posto in essere dalla Corte di Cassazione si sostanzia nel fatto che, a differenza di quanto dalla stessa argomentato, nel caso di trasporto merci il limite risarcitorio è invalicabile (persino in ipotesi di dolo e colpa grave) non solo per il vettore, ma anche per il suo ausiliario e questo proprio in virtù della tenore letterale dell’Art. 30, par. 3.</a:t>
            </a:r>
          </a:p>
          <a:p>
            <a:pPr algn="ctr"/>
            <a:endParaRPr lang="it-IT" dirty="0">
              <a:solidFill>
                <a:schemeClr val="tx1"/>
              </a:solidFill>
              <a:latin typeface="Times New Roman" panose="02020603050405020304" pitchFamily="18" charset="0"/>
              <a:cs typeface="Times New Roman" panose="02020603050405020304" pitchFamily="18" charset="0"/>
            </a:endParaRPr>
          </a:p>
          <a:p>
            <a:pPr algn="ctr"/>
            <a:r>
              <a:rPr lang="it-IT" dirty="0" smtClean="0">
                <a:solidFill>
                  <a:schemeClr val="tx1"/>
                </a:solidFill>
                <a:latin typeface="Times New Roman" panose="02020603050405020304" pitchFamily="18" charset="0"/>
                <a:cs typeface="Times New Roman" panose="02020603050405020304" pitchFamily="18" charset="0"/>
              </a:rPr>
              <a:t> </a:t>
            </a:r>
            <a:endParaRPr lang="it-IT" dirty="0">
              <a:solidFill>
                <a:schemeClr val="tx1"/>
              </a:solidFill>
              <a:latin typeface="Times New Roman" panose="02020603050405020304" pitchFamily="18" charset="0"/>
              <a:cs typeface="Times New Roman" panose="02020603050405020304" pitchFamily="18" charset="0"/>
            </a:endParaRPr>
          </a:p>
        </p:txBody>
      </p:sp>
      <p:sp>
        <p:nvSpPr>
          <p:cNvPr id="4" name="Titolo 1">
            <a:extLst>
              <a:ext uri="{FF2B5EF4-FFF2-40B4-BE49-F238E27FC236}">
                <a16:creationId xmlns="" xmlns:a16="http://schemas.microsoft.com/office/drawing/2014/main" id="{406314D3-79EE-4E07-AF9D-31F155E7D600}"/>
              </a:ext>
            </a:extLst>
          </p:cNvPr>
          <p:cNvSpPr txBox="1">
            <a:spLocks/>
          </p:cNvSpPr>
          <p:nvPr/>
        </p:nvSpPr>
        <p:spPr>
          <a:xfrm>
            <a:off x="2624119" y="216384"/>
            <a:ext cx="6778500" cy="79078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smtClean="0">
                <a:latin typeface="Times New Roman" panose="02020603050405020304" pitchFamily="18" charset="0"/>
                <a:cs typeface="Times New Roman" panose="02020603050405020304" pitchFamily="18" charset="0"/>
              </a:rPr>
              <a:t>Trasporto aereo</a:t>
            </a:r>
            <a:endParaRPr lang="it-IT" sz="4000" b="1" dirty="0">
              <a:latin typeface="Times New Roman" panose="02020603050405020304" pitchFamily="18" charset="0"/>
              <a:cs typeface="Times New Roman" panose="02020603050405020304" pitchFamily="18" charset="0"/>
            </a:endParaRPr>
          </a:p>
        </p:txBody>
      </p:sp>
      <p:sp>
        <p:nvSpPr>
          <p:cNvPr id="5" name="Rettangolo con angoli arrotondati 4">
            <a:extLst>
              <a:ext uri="{FF2B5EF4-FFF2-40B4-BE49-F238E27FC236}">
                <a16:creationId xmlns="" xmlns:a16="http://schemas.microsoft.com/office/drawing/2014/main" id="{221CE934-B3CC-4DF2-90DD-6D846E256073}"/>
              </a:ext>
            </a:extLst>
          </p:cNvPr>
          <p:cNvSpPr/>
          <p:nvPr/>
        </p:nvSpPr>
        <p:spPr>
          <a:xfrm>
            <a:off x="1203061" y="1372351"/>
            <a:ext cx="6934175" cy="1472450"/>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Convenzione di Montreal, </a:t>
            </a:r>
            <a:r>
              <a:rPr lang="it-IT" sz="3200" b="1" dirty="0" smtClean="0">
                <a:solidFill>
                  <a:schemeClr val="tx1"/>
                </a:solidFill>
                <a:latin typeface="Times New Roman" panose="02020603050405020304" pitchFamily="18" charset="0"/>
                <a:cs typeface="Times New Roman" panose="02020603050405020304" pitchFamily="18" charset="0"/>
              </a:rPr>
              <a:t>combinato disposto Artt. 22, par. 5, e 30</a:t>
            </a:r>
            <a:endParaRPr lang="it-IT" sz="3200" b="1" dirty="0">
              <a:solidFill>
                <a:schemeClr val="tx1"/>
              </a:solidFill>
              <a:latin typeface="Times New Roman" panose="02020603050405020304" pitchFamily="18" charset="0"/>
              <a:cs typeface="Times New Roman" panose="02020603050405020304" pitchFamily="18" charset="0"/>
            </a:endParaRPr>
          </a:p>
        </p:txBody>
      </p:sp>
      <p:sp>
        <p:nvSpPr>
          <p:cNvPr id="6" name="Freccia circolare a destra 5"/>
          <p:cNvSpPr/>
          <p:nvPr/>
        </p:nvSpPr>
        <p:spPr>
          <a:xfrm>
            <a:off x="771006" y="2749132"/>
            <a:ext cx="1123109" cy="1699491"/>
          </a:xfrm>
          <a:prstGeom prst="curvedRightArrow">
            <a:avLst>
              <a:gd name="adj1" fmla="val 25000"/>
              <a:gd name="adj2" fmla="val 50000"/>
              <a:gd name="adj3" fmla="val 513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705046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E351E941-314E-49BE-90AE-1269C4EF5B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406314D3-79EE-4E07-AF9D-31F155E7D600}"/>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221CE934-B3CC-4DF2-90DD-6D846E256073}"/>
              </a:ext>
            </a:extLst>
          </p:cNvPr>
          <p:cNvSpPr/>
          <p:nvPr/>
        </p:nvSpPr>
        <p:spPr>
          <a:xfrm>
            <a:off x="1143026" y="1648485"/>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Assicurazione obbligatoria</a:t>
            </a:r>
          </a:p>
        </p:txBody>
      </p:sp>
      <p:sp>
        <p:nvSpPr>
          <p:cNvPr id="6" name="Rettangolo con angoli arrotondati 5">
            <a:extLst>
              <a:ext uri="{FF2B5EF4-FFF2-40B4-BE49-F238E27FC236}">
                <a16:creationId xmlns="" xmlns:a16="http://schemas.microsoft.com/office/drawing/2014/main" id="{ECA5830E-1B9B-4675-B81C-C241691C851F}"/>
              </a:ext>
            </a:extLst>
          </p:cNvPr>
          <p:cNvSpPr/>
          <p:nvPr/>
        </p:nvSpPr>
        <p:spPr>
          <a:xfrm>
            <a:off x="1501009" y="2993784"/>
            <a:ext cx="10200835" cy="184607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Gli Stati parti della Convenzione devono prevedere per i vettori la stipula obbligatoria di un contratto di assicurazione con idonea copertura della responsabilità</a:t>
            </a:r>
          </a:p>
        </p:txBody>
      </p:sp>
      <p:sp>
        <p:nvSpPr>
          <p:cNvPr id="7" name="Rettangolo con angoli arrotondati 6">
            <a:extLst>
              <a:ext uri="{FF2B5EF4-FFF2-40B4-BE49-F238E27FC236}">
                <a16:creationId xmlns="" xmlns:a16="http://schemas.microsoft.com/office/drawing/2014/main" id="{4B9FBA01-1C80-46A7-BD52-0D0BACD0FF44}"/>
              </a:ext>
            </a:extLst>
          </p:cNvPr>
          <p:cNvSpPr/>
          <p:nvPr/>
        </p:nvSpPr>
        <p:spPr>
          <a:xfrm>
            <a:off x="5551553" y="1497496"/>
            <a:ext cx="4157612" cy="143013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Convenzione di Montreal, articolo 50</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2618" y="255987"/>
            <a:ext cx="2509634" cy="19565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2" name="Freccia circolare a destra 1"/>
          <p:cNvSpPr/>
          <p:nvPr/>
        </p:nvSpPr>
        <p:spPr>
          <a:xfrm>
            <a:off x="377900" y="4479636"/>
            <a:ext cx="1123109" cy="1699491"/>
          </a:xfrm>
          <a:prstGeom prst="curvedRightArrow">
            <a:avLst>
              <a:gd name="adj1" fmla="val 25000"/>
              <a:gd name="adj2" fmla="val 50000"/>
              <a:gd name="adj3" fmla="val 513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Rettangolo con angoli arrotondati 5">
            <a:extLst>
              <a:ext uri="{FF2B5EF4-FFF2-40B4-BE49-F238E27FC236}">
                <a16:creationId xmlns="" xmlns:a16="http://schemas.microsoft.com/office/drawing/2014/main" id="{ECA5830E-1B9B-4675-B81C-C241691C851F}"/>
              </a:ext>
            </a:extLst>
          </p:cNvPr>
          <p:cNvSpPr/>
          <p:nvPr/>
        </p:nvSpPr>
        <p:spPr>
          <a:xfrm>
            <a:off x="1607726" y="5260109"/>
            <a:ext cx="10200835" cy="135312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In materia è intervenuto il Regolamento (CE) n. 785/2004, che prevede una copertura assicurativa minima per gli aeromobili commerciali di 250.000 DSP per passeggero </a:t>
            </a:r>
          </a:p>
        </p:txBody>
      </p:sp>
    </p:spTree>
    <p:extLst>
      <p:ext uri="{BB962C8B-B14F-4D97-AF65-F5344CB8AC3E}">
        <p14:creationId xmlns:p14="http://schemas.microsoft.com/office/powerpoint/2010/main" val="414555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4D4F17B3-8BB3-4D42-9CBB-11826B35DF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EEE8EED9-4D5D-44B5-83BF-87FCB287027F}"/>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119D417D-677D-4028-BE27-55D22E828E26}"/>
              </a:ext>
            </a:extLst>
          </p:cNvPr>
          <p:cNvSpPr/>
          <p:nvPr/>
        </p:nvSpPr>
        <p:spPr>
          <a:xfrm>
            <a:off x="1143026" y="1648485"/>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Danno al bagaglio</a:t>
            </a:r>
          </a:p>
        </p:txBody>
      </p:sp>
      <p:sp>
        <p:nvSpPr>
          <p:cNvPr id="6" name="Rettangolo con angoli arrotondati 5">
            <a:extLst>
              <a:ext uri="{FF2B5EF4-FFF2-40B4-BE49-F238E27FC236}">
                <a16:creationId xmlns="" xmlns:a16="http://schemas.microsoft.com/office/drawing/2014/main" id="{CF17BBBF-D172-41FD-8F73-6C4A0CC2D211}"/>
              </a:ext>
            </a:extLst>
          </p:cNvPr>
          <p:cNvSpPr/>
          <p:nvPr/>
        </p:nvSpPr>
        <p:spPr>
          <a:xfrm>
            <a:off x="5551553" y="1497496"/>
            <a:ext cx="4157612" cy="143013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Rinvio all’articolo 941 del Codice della Navigazione</a:t>
            </a:r>
          </a:p>
        </p:txBody>
      </p:sp>
      <p:sp>
        <p:nvSpPr>
          <p:cNvPr id="7" name="Rettangolo con angoli arrotondati 6">
            <a:extLst>
              <a:ext uri="{FF2B5EF4-FFF2-40B4-BE49-F238E27FC236}">
                <a16:creationId xmlns="" xmlns:a16="http://schemas.microsoft.com/office/drawing/2014/main" id="{2F586AA4-BE5E-46B4-89C4-055ED407DCCF}"/>
              </a:ext>
            </a:extLst>
          </p:cNvPr>
          <p:cNvSpPr/>
          <p:nvPr/>
        </p:nvSpPr>
        <p:spPr>
          <a:xfrm>
            <a:off x="587977" y="3914604"/>
            <a:ext cx="7959675" cy="229865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La Convenzione di Montreal non considera la responsabilità del vettore per i bagagli consegnati, essa rimane poi assoggettata ad un regime di imputazione oggettiva</a:t>
            </a:r>
          </a:p>
        </p:txBody>
      </p:sp>
      <p:sp>
        <p:nvSpPr>
          <p:cNvPr id="2" name="Freccia circolare a destra 1"/>
          <p:cNvSpPr/>
          <p:nvPr/>
        </p:nvSpPr>
        <p:spPr>
          <a:xfrm>
            <a:off x="377900" y="2475346"/>
            <a:ext cx="930590" cy="1810327"/>
          </a:xfrm>
          <a:prstGeom prst="curvedRightArrow">
            <a:avLst>
              <a:gd name="adj1" fmla="val 25000"/>
              <a:gd name="adj2" fmla="val 50000"/>
              <a:gd name="adj3" fmla="val 458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1026" name="Picture 2" descr="Risultati immagini per bagaglio aereo">
            <a:extLst>
              <a:ext uri="{FF2B5EF4-FFF2-40B4-BE49-F238E27FC236}">
                <a16:creationId xmlns="" xmlns:a16="http://schemas.microsoft.com/office/drawing/2014/main" id="{DBE48494-FFBE-4097-9AB2-8B35B7D495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1882" y="3135325"/>
            <a:ext cx="3088082" cy="20396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856562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2338BB5F-3884-4266-AF4B-FE160AC95E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6CF7B4EC-C2DE-48E1-A64B-A293C2668DA2}"/>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B0DD0728-2806-4223-B268-78B5F8A8880E}"/>
              </a:ext>
            </a:extLst>
          </p:cNvPr>
          <p:cNvSpPr/>
          <p:nvPr/>
        </p:nvSpPr>
        <p:spPr>
          <a:xfrm>
            <a:off x="1143026" y="1868957"/>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Responsabilità per trasporto di merci</a:t>
            </a:r>
          </a:p>
        </p:txBody>
      </p:sp>
      <p:sp>
        <p:nvSpPr>
          <p:cNvPr id="6" name="Rettangolo con angoli arrotondati 5">
            <a:extLst>
              <a:ext uri="{FF2B5EF4-FFF2-40B4-BE49-F238E27FC236}">
                <a16:creationId xmlns="" xmlns:a16="http://schemas.microsoft.com/office/drawing/2014/main" id="{D5716224-340D-4EE5-A39F-42DEFC835DD2}"/>
              </a:ext>
            </a:extLst>
          </p:cNvPr>
          <p:cNvSpPr/>
          <p:nvPr/>
        </p:nvSpPr>
        <p:spPr>
          <a:xfrm>
            <a:off x="7871302" y="2495419"/>
            <a:ext cx="4157612" cy="143013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Limitazione risarcitoria del vettore: 19 DSP per chilogrammo di peso della merce perduta o avariata</a:t>
            </a:r>
          </a:p>
        </p:txBody>
      </p:sp>
      <p:sp>
        <p:nvSpPr>
          <p:cNvPr id="7" name="Rettangolo con angoli arrotondati 6">
            <a:extLst>
              <a:ext uri="{FF2B5EF4-FFF2-40B4-BE49-F238E27FC236}">
                <a16:creationId xmlns="" xmlns:a16="http://schemas.microsoft.com/office/drawing/2014/main" id="{1B0D6A64-E426-431A-9C40-534CBCEF0D50}"/>
              </a:ext>
            </a:extLst>
          </p:cNvPr>
          <p:cNvSpPr/>
          <p:nvPr/>
        </p:nvSpPr>
        <p:spPr>
          <a:xfrm>
            <a:off x="949062" y="4041055"/>
            <a:ext cx="10200835" cy="203647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Il vettore si libera provando che il danno è imputabile al danneggiato.</a:t>
            </a:r>
          </a:p>
          <a:p>
            <a:pPr algn="ctr"/>
            <a:r>
              <a:rPr lang="it-IT" sz="2000" dirty="0">
                <a:solidFill>
                  <a:schemeClr val="tx1"/>
                </a:solidFill>
                <a:latin typeface="Times New Roman" panose="02020603050405020304" pitchFamily="18" charset="0"/>
                <a:cs typeface="Times New Roman" panose="02020603050405020304" pitchFamily="18" charset="0"/>
              </a:rPr>
              <a:t>Inoltre, può esonerarsi solamente dando la prova delle circostanze che non si risolvono nella sola mancanza di sua colpa nel determinare l’evento dannoso o nel non impedirlo, </a:t>
            </a:r>
            <a:r>
              <a:rPr lang="it-IT" sz="2000" dirty="0" smtClean="0">
                <a:solidFill>
                  <a:schemeClr val="tx1"/>
                </a:solidFill>
                <a:latin typeface="Times New Roman" panose="02020603050405020304" pitchFamily="18" charset="0"/>
                <a:cs typeface="Times New Roman" panose="02020603050405020304" pitchFamily="18" charset="0"/>
              </a:rPr>
              <a:t>infatti </a:t>
            </a:r>
            <a:r>
              <a:rPr lang="it-IT" sz="2000" dirty="0">
                <a:solidFill>
                  <a:schemeClr val="tx1"/>
                </a:solidFill>
                <a:latin typeface="Times New Roman" panose="02020603050405020304" pitchFamily="18" charset="0"/>
                <a:cs typeface="Times New Roman" panose="02020603050405020304" pitchFamily="18" charset="0"/>
              </a:rPr>
              <a:t>l’esonero implica che venga in rilievo una circostanza anomala, </a:t>
            </a:r>
            <a:endParaRPr lang="it-IT" sz="2000" dirty="0" smtClean="0">
              <a:solidFill>
                <a:schemeClr val="tx1"/>
              </a:solidFill>
              <a:latin typeface="Times New Roman" panose="02020603050405020304" pitchFamily="18" charset="0"/>
              <a:cs typeface="Times New Roman" panose="02020603050405020304" pitchFamily="18" charset="0"/>
            </a:endParaRPr>
          </a:p>
          <a:p>
            <a:pPr algn="ctr"/>
            <a:r>
              <a:rPr lang="it-IT" sz="2000" dirty="0" smtClean="0">
                <a:solidFill>
                  <a:schemeClr val="tx1"/>
                </a:solidFill>
                <a:latin typeface="Times New Roman" panose="02020603050405020304" pitchFamily="18" charset="0"/>
                <a:cs typeface="Times New Roman" panose="02020603050405020304" pitchFamily="18" charset="0"/>
              </a:rPr>
              <a:t>fuori </a:t>
            </a:r>
            <a:r>
              <a:rPr lang="it-IT" sz="2000" dirty="0">
                <a:solidFill>
                  <a:schemeClr val="tx1"/>
                </a:solidFill>
                <a:latin typeface="Times New Roman" panose="02020603050405020304" pitchFamily="18" charset="0"/>
                <a:cs typeface="Times New Roman" panose="02020603050405020304" pitchFamily="18" charset="0"/>
              </a:rPr>
              <a:t>dalla sua sfera di controllo.</a:t>
            </a:r>
          </a:p>
          <a:p>
            <a:pPr algn="ctr"/>
            <a:r>
              <a:rPr lang="it-IT" sz="2000" dirty="0">
                <a:solidFill>
                  <a:schemeClr val="tx1"/>
                </a:solidFill>
                <a:latin typeface="Times New Roman" panose="02020603050405020304" pitchFamily="18" charset="0"/>
                <a:cs typeface="Times New Roman" panose="02020603050405020304" pitchFamily="18" charset="0"/>
              </a:rPr>
              <a:t>A titolo esemplificativo, imballaggio difettoso, guerra o conflitto armato, atto della pubblica autorità.</a:t>
            </a:r>
          </a:p>
        </p:txBody>
      </p:sp>
      <p:sp>
        <p:nvSpPr>
          <p:cNvPr id="8" name="Rettangolo con angoli arrotondati 4">
            <a:extLst>
              <a:ext uri="{FF2B5EF4-FFF2-40B4-BE49-F238E27FC236}">
                <a16:creationId xmlns="" xmlns:a16="http://schemas.microsoft.com/office/drawing/2014/main" id="{5FD5861A-CB46-4039-8D9D-09123991C7B5}"/>
              </a:ext>
            </a:extLst>
          </p:cNvPr>
          <p:cNvSpPr/>
          <p:nvPr/>
        </p:nvSpPr>
        <p:spPr>
          <a:xfrm>
            <a:off x="5522393" y="1078848"/>
            <a:ext cx="4697818" cy="157700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La Convenzione di Montreal 1999</a:t>
            </a:r>
          </a:p>
        </p:txBody>
      </p:sp>
      <p:sp>
        <p:nvSpPr>
          <p:cNvPr id="2" name="Freccia circolare a destra 1"/>
          <p:cNvSpPr/>
          <p:nvPr/>
        </p:nvSpPr>
        <p:spPr>
          <a:xfrm>
            <a:off x="240145" y="2729746"/>
            <a:ext cx="902881" cy="1690000"/>
          </a:xfrm>
          <a:prstGeom prst="curvedRightArrow">
            <a:avLst>
              <a:gd name="adj1" fmla="val 25000"/>
              <a:gd name="adj2" fmla="val 50000"/>
              <a:gd name="adj3" fmla="val 434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Rettangolo con angoli arrotondati 5">
            <a:extLst>
              <a:ext uri="{FF2B5EF4-FFF2-40B4-BE49-F238E27FC236}">
                <a16:creationId xmlns="" xmlns:a16="http://schemas.microsoft.com/office/drawing/2014/main" id="{7BD650A1-5C9B-41F9-907E-CD57C3A7BB36}"/>
              </a:ext>
            </a:extLst>
          </p:cNvPr>
          <p:cNvSpPr/>
          <p:nvPr/>
        </p:nvSpPr>
        <p:spPr>
          <a:xfrm>
            <a:off x="7175270" y="5938736"/>
            <a:ext cx="4361073" cy="845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«Principio di esclusività dell’azione»</a:t>
            </a:r>
          </a:p>
        </p:txBody>
      </p:sp>
    </p:spTree>
    <p:extLst>
      <p:ext uri="{BB962C8B-B14F-4D97-AF65-F5344CB8AC3E}">
        <p14:creationId xmlns:p14="http://schemas.microsoft.com/office/powerpoint/2010/main" val="4135005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F44C1C73-B380-421F-BA7D-57E39D68D7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6FEC6360-E031-4940-A38F-4926E4B0A464}"/>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4020DB9E-79C3-4EEC-B2E6-5D5D410DF4D1}"/>
              </a:ext>
            </a:extLst>
          </p:cNvPr>
          <p:cNvSpPr/>
          <p:nvPr/>
        </p:nvSpPr>
        <p:spPr>
          <a:xfrm>
            <a:off x="1143026" y="1648485"/>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Documentazione del trasporto</a:t>
            </a:r>
          </a:p>
        </p:txBody>
      </p:sp>
      <p:sp>
        <p:nvSpPr>
          <p:cNvPr id="7" name="Rettangolo con angoli arrotondati 6">
            <a:extLst>
              <a:ext uri="{FF2B5EF4-FFF2-40B4-BE49-F238E27FC236}">
                <a16:creationId xmlns="" xmlns:a16="http://schemas.microsoft.com/office/drawing/2014/main" id="{DD448A07-ACF4-4E47-A421-DB8BAFBEB5D7}"/>
              </a:ext>
            </a:extLst>
          </p:cNvPr>
          <p:cNvSpPr/>
          <p:nvPr/>
        </p:nvSpPr>
        <p:spPr>
          <a:xfrm>
            <a:off x="1143025" y="4064000"/>
            <a:ext cx="10200835" cy="2503001"/>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Estende anche al trasporto di persone la possibilità di potersi avvalere di documenti non cartacei; come ad esempio il biglietto elettronico.</a:t>
            </a:r>
          </a:p>
          <a:p>
            <a:pPr algn="ctr"/>
            <a:endParaRPr lang="it-IT" sz="2000" dirty="0">
              <a:solidFill>
                <a:schemeClr val="tx1"/>
              </a:solidFill>
              <a:latin typeface="Times New Roman" panose="02020603050405020304" pitchFamily="18" charset="0"/>
              <a:cs typeface="Times New Roman" panose="02020603050405020304" pitchFamily="18" charset="0"/>
            </a:endParaRPr>
          </a:p>
          <a:p>
            <a:pPr algn="ctr"/>
            <a:r>
              <a:rPr lang="it-IT" sz="2000" dirty="0">
                <a:solidFill>
                  <a:schemeClr val="tx1"/>
                </a:solidFill>
                <a:latin typeface="Times New Roman" panose="02020603050405020304" pitchFamily="18" charset="0"/>
                <a:cs typeface="Times New Roman" panose="02020603050405020304" pitchFamily="18" charset="0"/>
              </a:rPr>
              <a:t>Deve essere redatto con modalità che diano la maggiore intellegibilità possibile dello stesso. </a:t>
            </a:r>
          </a:p>
        </p:txBody>
      </p:sp>
      <p:sp>
        <p:nvSpPr>
          <p:cNvPr id="8" name="Rettangolo con angoli arrotondati 4">
            <a:extLst>
              <a:ext uri="{FF2B5EF4-FFF2-40B4-BE49-F238E27FC236}">
                <a16:creationId xmlns="" xmlns:a16="http://schemas.microsoft.com/office/drawing/2014/main" id="{5FD5861A-CB46-4039-8D9D-09123991C7B5}"/>
              </a:ext>
            </a:extLst>
          </p:cNvPr>
          <p:cNvSpPr/>
          <p:nvPr/>
        </p:nvSpPr>
        <p:spPr>
          <a:xfrm>
            <a:off x="5522393" y="1078848"/>
            <a:ext cx="4697818" cy="157700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La Convenzione di Montreal 1999</a:t>
            </a:r>
          </a:p>
        </p:txBody>
      </p:sp>
      <p:pic>
        <p:nvPicPr>
          <p:cNvPr id="3074" name="Picture 2" descr="Risultati immagini per aere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0844" y="2512288"/>
            <a:ext cx="3824807" cy="192116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119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7E0925C0-8D3B-4D4B-A719-847DBA3930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ECC87F90-8448-47D2-A31E-FDE2CA67C480}"/>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2A920F39-B4D1-4E11-B1DB-55DBECFA1F3A}"/>
              </a:ext>
            </a:extLst>
          </p:cNvPr>
          <p:cNvSpPr/>
          <p:nvPr/>
        </p:nvSpPr>
        <p:spPr>
          <a:xfrm>
            <a:off x="1143026" y="1648485"/>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Competenza giurisdizionale </a:t>
            </a:r>
          </a:p>
        </p:txBody>
      </p:sp>
      <p:sp>
        <p:nvSpPr>
          <p:cNvPr id="6" name="Rettangolo con angoli arrotondati 5">
            <a:extLst>
              <a:ext uri="{FF2B5EF4-FFF2-40B4-BE49-F238E27FC236}">
                <a16:creationId xmlns="" xmlns:a16="http://schemas.microsoft.com/office/drawing/2014/main" id="{257420D5-5EC1-463E-A6B7-0DF8E096E167}"/>
              </a:ext>
            </a:extLst>
          </p:cNvPr>
          <p:cNvSpPr/>
          <p:nvPr/>
        </p:nvSpPr>
        <p:spPr>
          <a:xfrm>
            <a:off x="5551552" y="1497496"/>
            <a:ext cx="4361073" cy="143013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Art. 33, § 1 Convenzione Montreal </a:t>
            </a:r>
          </a:p>
        </p:txBody>
      </p:sp>
      <p:sp>
        <p:nvSpPr>
          <p:cNvPr id="7" name="Rettangolo con angoli arrotondati 6">
            <a:extLst>
              <a:ext uri="{FF2B5EF4-FFF2-40B4-BE49-F238E27FC236}">
                <a16:creationId xmlns="" xmlns:a16="http://schemas.microsoft.com/office/drawing/2014/main" id="{B7E0C65B-E158-4FB7-8A93-24318635931C}"/>
              </a:ext>
            </a:extLst>
          </p:cNvPr>
          <p:cNvSpPr/>
          <p:nvPr/>
        </p:nvSpPr>
        <p:spPr>
          <a:xfrm>
            <a:off x="1263099" y="3871239"/>
            <a:ext cx="10200835" cy="269581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«1. L'azione per il risarcimento del danno è promossa, a scelta dell'attore, nel territorio di uno degli Stati parti, o davanti al tribunale del domicilio del vettore o della sede principale della sua attività o del luogo in cui esso possiede un'impresa che ha provveduto a stipulare il contratto, o davanti al tribunale del luogo di destinazione.»</a:t>
            </a:r>
          </a:p>
        </p:txBody>
      </p:sp>
      <p:sp>
        <p:nvSpPr>
          <p:cNvPr id="8" name="Rettangolo con angoli arrotondati 5">
            <a:extLst>
              <a:ext uri="{FF2B5EF4-FFF2-40B4-BE49-F238E27FC236}">
                <a16:creationId xmlns="" xmlns:a16="http://schemas.microsoft.com/office/drawing/2014/main" id="{257420D5-5EC1-463E-A6B7-0DF8E096E167}"/>
              </a:ext>
            </a:extLst>
          </p:cNvPr>
          <p:cNvSpPr/>
          <p:nvPr/>
        </p:nvSpPr>
        <p:spPr>
          <a:xfrm>
            <a:off x="7569697" y="2807852"/>
            <a:ext cx="4361073" cy="121026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«Quinta giurisdizione»</a:t>
            </a:r>
          </a:p>
        </p:txBody>
      </p:sp>
    </p:spTree>
    <p:extLst>
      <p:ext uri="{BB962C8B-B14F-4D97-AF65-F5344CB8AC3E}">
        <p14:creationId xmlns:p14="http://schemas.microsoft.com/office/powerpoint/2010/main" val="1663236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EF2ED2A3-1DA5-40F0-AD87-013B49648B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A823EBAF-A72D-4103-BC24-29F7D7F13A7C}"/>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C04C0C07-5B40-4623-8E39-5A55E815E71D}"/>
              </a:ext>
            </a:extLst>
          </p:cNvPr>
          <p:cNvSpPr/>
          <p:nvPr/>
        </p:nvSpPr>
        <p:spPr>
          <a:xfrm>
            <a:off x="887897" y="1497497"/>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Termine per l’esercizio dell’azione</a:t>
            </a:r>
          </a:p>
        </p:txBody>
      </p:sp>
      <p:sp>
        <p:nvSpPr>
          <p:cNvPr id="6" name="Rettangolo con angoli arrotondati 5">
            <a:extLst>
              <a:ext uri="{FF2B5EF4-FFF2-40B4-BE49-F238E27FC236}">
                <a16:creationId xmlns="" xmlns:a16="http://schemas.microsoft.com/office/drawing/2014/main" id="{90BFB772-BAE3-4522-8453-3BD63A508E47}"/>
              </a:ext>
            </a:extLst>
          </p:cNvPr>
          <p:cNvSpPr/>
          <p:nvPr/>
        </p:nvSpPr>
        <p:spPr>
          <a:xfrm>
            <a:off x="7433360" y="1617868"/>
            <a:ext cx="4490257" cy="143013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Articolo 35 della Convenzione di Montreal</a:t>
            </a:r>
          </a:p>
        </p:txBody>
      </p:sp>
      <p:sp>
        <p:nvSpPr>
          <p:cNvPr id="7" name="Freccia a destra 6">
            <a:extLst>
              <a:ext uri="{FF2B5EF4-FFF2-40B4-BE49-F238E27FC236}">
                <a16:creationId xmlns="" xmlns:a16="http://schemas.microsoft.com/office/drawing/2014/main" id="{BA84FBE7-4783-48DF-82A7-9C9792A1BA01}"/>
              </a:ext>
            </a:extLst>
          </p:cNvPr>
          <p:cNvSpPr/>
          <p:nvPr/>
        </p:nvSpPr>
        <p:spPr>
          <a:xfrm>
            <a:off x="6427304" y="1961322"/>
            <a:ext cx="887896" cy="622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a:extLst>
              <a:ext uri="{FF2B5EF4-FFF2-40B4-BE49-F238E27FC236}">
                <a16:creationId xmlns="" xmlns:a16="http://schemas.microsoft.com/office/drawing/2014/main" id="{75B0E520-373A-40EE-B4A8-6096DC0BABD9}"/>
              </a:ext>
            </a:extLst>
          </p:cNvPr>
          <p:cNvSpPr/>
          <p:nvPr/>
        </p:nvSpPr>
        <p:spPr>
          <a:xfrm>
            <a:off x="4144969" y="4002158"/>
            <a:ext cx="7391374" cy="215267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Il diritto al risarcimento si estingue nel termine di due anni dal giorno di arrivo a destinazione o dal giorno previsto per l’arrivo dell’aeromobile, o dal giorno nel quale il trasporto è stato interrotto</a:t>
            </a:r>
          </a:p>
        </p:txBody>
      </p:sp>
      <p:sp>
        <p:nvSpPr>
          <p:cNvPr id="9" name="Freccia circolare a destra 8">
            <a:extLst>
              <a:ext uri="{FF2B5EF4-FFF2-40B4-BE49-F238E27FC236}">
                <a16:creationId xmlns="" xmlns:a16="http://schemas.microsoft.com/office/drawing/2014/main" id="{FAC0ADBF-6330-47B5-A5FA-FA8BA9667409}"/>
              </a:ext>
            </a:extLst>
          </p:cNvPr>
          <p:cNvSpPr/>
          <p:nvPr/>
        </p:nvSpPr>
        <p:spPr>
          <a:xfrm rot="20426462">
            <a:off x="3001617" y="3143645"/>
            <a:ext cx="1179444" cy="1789042"/>
          </a:xfrm>
          <a:prstGeom prst="curvedRightArrow">
            <a:avLst>
              <a:gd name="adj1" fmla="val 25000"/>
              <a:gd name="adj2" fmla="val 50000"/>
              <a:gd name="adj3" fmla="val 691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10" name="Picture 2" descr="Risultati immagini per aere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00" y="4549920"/>
            <a:ext cx="2747916" cy="192116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268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D6A3535C-B4FA-4B6B-AFDF-A121AA87DB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E1112EFC-DE01-4F2D-A804-7DEBC2288C95}"/>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F6295DD5-FE39-4522-957C-0F2D9B1BF88D}"/>
              </a:ext>
            </a:extLst>
          </p:cNvPr>
          <p:cNvSpPr/>
          <p:nvPr/>
        </p:nvSpPr>
        <p:spPr>
          <a:xfrm>
            <a:off x="3265735" y="1510425"/>
            <a:ext cx="5685183" cy="141750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Negato imbarco, cancellazione del volo o di ritardo prolungato</a:t>
            </a:r>
          </a:p>
        </p:txBody>
      </p:sp>
      <p:sp>
        <p:nvSpPr>
          <p:cNvPr id="6" name="Rettangolo con angoli arrotondati 5">
            <a:extLst>
              <a:ext uri="{FF2B5EF4-FFF2-40B4-BE49-F238E27FC236}">
                <a16:creationId xmlns="" xmlns:a16="http://schemas.microsoft.com/office/drawing/2014/main" id="{F11987A1-E51C-4CAA-80F4-DF27D9DAB511}"/>
              </a:ext>
            </a:extLst>
          </p:cNvPr>
          <p:cNvSpPr/>
          <p:nvPr/>
        </p:nvSpPr>
        <p:spPr>
          <a:xfrm>
            <a:off x="2468417" y="4177363"/>
            <a:ext cx="3389043" cy="210416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Convenzione di Varsavia e Convenzione di Montreal</a:t>
            </a:r>
          </a:p>
        </p:txBody>
      </p:sp>
      <p:sp>
        <p:nvSpPr>
          <p:cNvPr id="7" name="Rettangolo con angoli arrotondati 6">
            <a:extLst>
              <a:ext uri="{FF2B5EF4-FFF2-40B4-BE49-F238E27FC236}">
                <a16:creationId xmlns="" xmlns:a16="http://schemas.microsoft.com/office/drawing/2014/main" id="{3787A20D-8679-439E-A0B1-25A2DC977F19}"/>
              </a:ext>
            </a:extLst>
          </p:cNvPr>
          <p:cNvSpPr/>
          <p:nvPr/>
        </p:nvSpPr>
        <p:spPr>
          <a:xfrm>
            <a:off x="6795333" y="4058092"/>
            <a:ext cx="3870745" cy="210416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Regolamento n. 261/2004/CE</a:t>
            </a:r>
          </a:p>
        </p:txBody>
      </p:sp>
      <p:sp>
        <p:nvSpPr>
          <p:cNvPr id="2" name="Freccia circolare a destra 1">
            <a:extLst>
              <a:ext uri="{FF2B5EF4-FFF2-40B4-BE49-F238E27FC236}">
                <a16:creationId xmlns="" xmlns:a16="http://schemas.microsoft.com/office/drawing/2014/main" id="{6638E9C4-A58D-49CB-8502-057D0D7BD08E}"/>
              </a:ext>
            </a:extLst>
          </p:cNvPr>
          <p:cNvSpPr/>
          <p:nvPr/>
        </p:nvSpPr>
        <p:spPr>
          <a:xfrm>
            <a:off x="1982500" y="1875966"/>
            <a:ext cx="1283235" cy="2813327"/>
          </a:xfrm>
          <a:prstGeom prst="curvedRightArrow">
            <a:avLst>
              <a:gd name="adj1" fmla="val 25000"/>
              <a:gd name="adj2" fmla="val 50000"/>
              <a:gd name="adj3" fmla="val 67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Freccia circolare a sinistra 7">
            <a:extLst>
              <a:ext uri="{FF2B5EF4-FFF2-40B4-BE49-F238E27FC236}">
                <a16:creationId xmlns="" xmlns:a16="http://schemas.microsoft.com/office/drawing/2014/main" id="{DE76922A-D170-484F-B547-72F61082FC58}"/>
              </a:ext>
            </a:extLst>
          </p:cNvPr>
          <p:cNvSpPr/>
          <p:nvPr/>
        </p:nvSpPr>
        <p:spPr>
          <a:xfrm>
            <a:off x="8730706" y="1858168"/>
            <a:ext cx="1283235" cy="2629773"/>
          </a:xfrm>
          <a:prstGeom prst="curvedLeftArrow">
            <a:avLst>
              <a:gd name="adj1" fmla="val 25000"/>
              <a:gd name="adj2" fmla="val 50000"/>
              <a:gd name="adj3" fmla="val 598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2050" name="Picture 2" descr="Risultati immagini per tabella voli">
            <a:extLst>
              <a:ext uri="{FF2B5EF4-FFF2-40B4-BE49-F238E27FC236}">
                <a16:creationId xmlns="" xmlns:a16="http://schemas.microsoft.com/office/drawing/2014/main" id="{076EC7CB-A452-4F1E-9097-2156974225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56284" y="814237"/>
            <a:ext cx="2619375" cy="21041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9224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Bell\Desktop\teramo.jpg">
            <a:extLst>
              <a:ext uri="{FF2B5EF4-FFF2-40B4-BE49-F238E27FC236}">
                <a16:creationId xmlns="" xmlns:a16="http://schemas.microsoft.com/office/drawing/2014/main" id="{6E53ECA1-CC0E-4EC8-B3CE-497C4308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con angoli arrotondati 2">
            <a:extLst>
              <a:ext uri="{FF2B5EF4-FFF2-40B4-BE49-F238E27FC236}">
                <a16:creationId xmlns="" xmlns:a16="http://schemas.microsoft.com/office/drawing/2014/main" id="{EC90ED14-F31C-4B14-8137-FC5FBABB0F3A}"/>
              </a:ext>
            </a:extLst>
          </p:cNvPr>
          <p:cNvSpPr/>
          <p:nvPr/>
        </p:nvSpPr>
        <p:spPr>
          <a:xfrm>
            <a:off x="1741952" y="1461525"/>
            <a:ext cx="8708096" cy="147099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Convenzione di Varsavia del 12 ottobre 1929</a:t>
            </a:r>
          </a:p>
        </p:txBody>
      </p:sp>
      <p:sp>
        <p:nvSpPr>
          <p:cNvPr id="7" name="Freccia in giù 6">
            <a:extLst>
              <a:ext uri="{FF2B5EF4-FFF2-40B4-BE49-F238E27FC236}">
                <a16:creationId xmlns="" xmlns:a16="http://schemas.microsoft.com/office/drawing/2014/main" id="{45E310DB-79AE-43D5-8AFC-227C779FFEFA}"/>
              </a:ext>
            </a:extLst>
          </p:cNvPr>
          <p:cNvSpPr/>
          <p:nvPr/>
        </p:nvSpPr>
        <p:spPr>
          <a:xfrm>
            <a:off x="2037391" y="3070755"/>
            <a:ext cx="603186" cy="5958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8" name="Rettangolo con angoli arrotondati 7">
            <a:extLst>
              <a:ext uri="{FF2B5EF4-FFF2-40B4-BE49-F238E27FC236}">
                <a16:creationId xmlns="" xmlns:a16="http://schemas.microsoft.com/office/drawing/2014/main" id="{15A59A4C-75D5-47E1-B54C-00CAF5EDE446}"/>
              </a:ext>
            </a:extLst>
          </p:cNvPr>
          <p:cNvSpPr/>
          <p:nvPr/>
        </p:nvSpPr>
        <p:spPr>
          <a:xfrm>
            <a:off x="483917" y="3804867"/>
            <a:ext cx="5324167" cy="147099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In Italia è stata ratificata e resa esecutiva con legge 19 maggio 1932, n. 841</a:t>
            </a:r>
          </a:p>
        </p:txBody>
      </p:sp>
      <p:sp>
        <p:nvSpPr>
          <p:cNvPr id="11" name="Titolo 1">
            <a:extLst>
              <a:ext uri="{FF2B5EF4-FFF2-40B4-BE49-F238E27FC236}">
                <a16:creationId xmlns="" xmlns:a16="http://schemas.microsoft.com/office/drawing/2014/main" id="{DFAFD79B-8AA1-4ECD-A6A7-14B8998D6360}"/>
              </a:ext>
            </a:extLst>
          </p:cNvPr>
          <p:cNvSpPr>
            <a:spLocks noGrp="1"/>
          </p:cNvSpPr>
          <p:nvPr>
            <p:ph type="title"/>
          </p:nvPr>
        </p:nvSpPr>
        <p:spPr>
          <a:xfrm>
            <a:off x="2080971" y="273742"/>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pic>
        <p:nvPicPr>
          <p:cNvPr id="1028" name="Picture 4" descr="Risultati immagini per trasporto aereo">
            <a:extLst>
              <a:ext uri="{FF2B5EF4-FFF2-40B4-BE49-F238E27FC236}">
                <a16:creationId xmlns="" xmlns:a16="http://schemas.microsoft.com/office/drawing/2014/main" id="{8310D7F4-59D3-4F02-A774-4D4AA2D23C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2395" y="3211278"/>
            <a:ext cx="4253948" cy="20095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59646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9E273065-0AA9-49CE-B357-682263A250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B340A242-673D-4487-B50E-CED78323097F}"/>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6" name="Rettangolo con angoli arrotondati 5">
            <a:extLst>
              <a:ext uri="{FF2B5EF4-FFF2-40B4-BE49-F238E27FC236}">
                <a16:creationId xmlns="" xmlns:a16="http://schemas.microsoft.com/office/drawing/2014/main" id="{435DBAAC-14CA-408D-985B-DF2C5D085189}"/>
              </a:ext>
            </a:extLst>
          </p:cNvPr>
          <p:cNvSpPr/>
          <p:nvPr/>
        </p:nvSpPr>
        <p:spPr>
          <a:xfrm>
            <a:off x="887897" y="1497497"/>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Regolamento n. 261/2004/CE</a:t>
            </a:r>
          </a:p>
        </p:txBody>
      </p:sp>
      <p:sp>
        <p:nvSpPr>
          <p:cNvPr id="7" name="Rettangolo con angoli arrotondati 6">
            <a:extLst>
              <a:ext uri="{FF2B5EF4-FFF2-40B4-BE49-F238E27FC236}">
                <a16:creationId xmlns="" xmlns:a16="http://schemas.microsoft.com/office/drawing/2014/main" id="{4B82C5B4-9A54-4FF2-92AF-017BC86A6457}"/>
              </a:ext>
            </a:extLst>
          </p:cNvPr>
          <p:cNvSpPr/>
          <p:nvPr/>
        </p:nvSpPr>
        <p:spPr>
          <a:xfrm>
            <a:off x="1842052" y="4426873"/>
            <a:ext cx="4979478" cy="184976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Cancellazione del volo</a:t>
            </a:r>
            <a:r>
              <a:rPr lang="it-IT" sz="2000" dirty="0">
                <a:solidFill>
                  <a:schemeClr val="tx1"/>
                </a:solidFill>
                <a:latin typeface="Times New Roman" panose="02020603050405020304" pitchFamily="18" charset="0"/>
                <a:cs typeface="Times New Roman" panose="02020603050405020304" pitchFamily="18" charset="0"/>
              </a:rPr>
              <a:t>: assistenza da parte del vettore e compensazione forfettaria in favore del passeggero </a:t>
            </a:r>
          </a:p>
        </p:txBody>
      </p:sp>
      <p:sp>
        <p:nvSpPr>
          <p:cNvPr id="8" name="Rettangolo con angoli arrotondati 7">
            <a:extLst>
              <a:ext uri="{FF2B5EF4-FFF2-40B4-BE49-F238E27FC236}">
                <a16:creationId xmlns="" xmlns:a16="http://schemas.microsoft.com/office/drawing/2014/main" id="{DC12A2D8-E7C8-4AF2-9CE3-AB32F2FFB579}"/>
              </a:ext>
            </a:extLst>
          </p:cNvPr>
          <p:cNvSpPr/>
          <p:nvPr/>
        </p:nvSpPr>
        <p:spPr>
          <a:xfrm>
            <a:off x="6758812" y="1757052"/>
            <a:ext cx="4979478" cy="215267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i="1" dirty="0">
                <a:solidFill>
                  <a:schemeClr val="tx1"/>
                </a:solidFill>
                <a:latin typeface="Times New Roman" panose="02020603050405020304" pitchFamily="18" charset="0"/>
                <a:cs typeface="Times New Roman" panose="02020603050405020304" pitchFamily="18" charset="0"/>
              </a:rPr>
              <a:t>Overbooking</a:t>
            </a:r>
            <a:r>
              <a:rPr lang="it-IT" sz="2000" i="1" dirty="0">
                <a:solidFill>
                  <a:schemeClr val="tx1"/>
                </a:solidFill>
                <a:latin typeface="Times New Roman" panose="02020603050405020304" pitchFamily="18" charset="0"/>
                <a:cs typeface="Times New Roman" panose="02020603050405020304" pitchFamily="18" charset="0"/>
              </a:rPr>
              <a:t>: </a:t>
            </a:r>
            <a:r>
              <a:rPr lang="it-IT" sz="2000" dirty="0">
                <a:solidFill>
                  <a:schemeClr val="tx1"/>
                </a:solidFill>
                <a:latin typeface="Times New Roman" panose="02020603050405020304" pitchFamily="18" charset="0"/>
                <a:cs typeface="Times New Roman" panose="02020603050405020304" pitchFamily="18" charset="0"/>
              </a:rPr>
              <a:t>ipotesi in cui viene accettato un numero di prenotazioni maggiore dell’effettiva capacità di assorbimento.</a:t>
            </a:r>
          </a:p>
          <a:p>
            <a:pPr algn="ctr"/>
            <a:r>
              <a:rPr lang="it-IT" sz="2000" dirty="0">
                <a:solidFill>
                  <a:schemeClr val="tx1"/>
                </a:solidFill>
                <a:latin typeface="Times New Roman" panose="02020603050405020304" pitchFamily="18" charset="0"/>
                <a:cs typeface="Times New Roman" panose="02020603050405020304" pitchFamily="18" charset="0"/>
              </a:rPr>
              <a:t>Il vettore ha obblighi di assistenza in favore dei passeggeri</a:t>
            </a:r>
          </a:p>
        </p:txBody>
      </p:sp>
      <p:sp>
        <p:nvSpPr>
          <p:cNvPr id="9" name="Freccia circolare a destra 8">
            <a:extLst>
              <a:ext uri="{FF2B5EF4-FFF2-40B4-BE49-F238E27FC236}">
                <a16:creationId xmlns="" xmlns:a16="http://schemas.microsoft.com/office/drawing/2014/main" id="{9F96139E-7B54-4A49-9221-D9BED6D8652F}"/>
              </a:ext>
            </a:extLst>
          </p:cNvPr>
          <p:cNvSpPr/>
          <p:nvPr/>
        </p:nvSpPr>
        <p:spPr>
          <a:xfrm rot="20907210">
            <a:off x="1378226" y="3048001"/>
            <a:ext cx="927652" cy="1849762"/>
          </a:xfrm>
          <a:prstGeom prst="curvedRightArrow">
            <a:avLst>
              <a:gd name="adj1" fmla="val 25000"/>
              <a:gd name="adj2" fmla="val 50000"/>
              <a:gd name="adj3" fmla="val 663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Freccia circolare a sinistra 9">
            <a:extLst>
              <a:ext uri="{FF2B5EF4-FFF2-40B4-BE49-F238E27FC236}">
                <a16:creationId xmlns="" xmlns:a16="http://schemas.microsoft.com/office/drawing/2014/main" id="{A041E700-9D75-4699-98E7-650466E136EA}"/>
              </a:ext>
            </a:extLst>
          </p:cNvPr>
          <p:cNvSpPr/>
          <p:nvPr/>
        </p:nvSpPr>
        <p:spPr>
          <a:xfrm rot="17655323">
            <a:off x="6682806" y="749635"/>
            <a:ext cx="735285" cy="1550504"/>
          </a:xfrm>
          <a:prstGeom prst="curvedLeftArrow">
            <a:avLst>
              <a:gd name="adj1" fmla="val 25000"/>
              <a:gd name="adj2" fmla="val 50000"/>
              <a:gd name="adj3" fmla="val 628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1" name="Rettangolo con angoli arrotondati 10">
            <a:extLst>
              <a:ext uri="{FF2B5EF4-FFF2-40B4-BE49-F238E27FC236}">
                <a16:creationId xmlns="" xmlns:a16="http://schemas.microsoft.com/office/drawing/2014/main" id="{1693A05A-8D40-40B3-889D-660F08795373}"/>
              </a:ext>
            </a:extLst>
          </p:cNvPr>
          <p:cNvSpPr/>
          <p:nvPr/>
        </p:nvSpPr>
        <p:spPr>
          <a:xfrm>
            <a:off x="7444509" y="4582026"/>
            <a:ext cx="4225034" cy="178183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Negato imbarco</a:t>
            </a:r>
            <a:r>
              <a:rPr lang="it-IT" dirty="0">
                <a:solidFill>
                  <a:schemeClr val="tx1"/>
                </a:solidFill>
                <a:latin typeface="Times New Roman" panose="02020603050405020304" pitchFamily="18" charset="0"/>
                <a:cs typeface="Times New Roman" panose="02020603050405020304" pitchFamily="18" charset="0"/>
              </a:rPr>
              <a:t>: obblighi di assistenza, possibilità che il vettore raggiunga accordi con i passeggeri che rinuncino volontariamente alla prenotazione</a:t>
            </a:r>
          </a:p>
        </p:txBody>
      </p:sp>
      <p:cxnSp>
        <p:nvCxnSpPr>
          <p:cNvPr id="5" name="Connettore 2 4"/>
          <p:cNvCxnSpPr/>
          <p:nvPr/>
        </p:nvCxnSpPr>
        <p:spPr>
          <a:xfrm>
            <a:off x="5689600" y="3186545"/>
            <a:ext cx="1754909" cy="1395481"/>
          </a:xfrm>
          <a:prstGeom prst="straightConnector1">
            <a:avLst/>
          </a:prstGeom>
          <a:ln w="76200">
            <a:solidFill>
              <a:schemeClr val="accent1"/>
            </a:solidFill>
            <a:tailEnd type="arrow"/>
          </a:ln>
        </p:spPr>
        <p:style>
          <a:lnRef idx="1">
            <a:schemeClr val="accent1"/>
          </a:lnRef>
          <a:fillRef idx="0">
            <a:schemeClr val="accent1"/>
          </a:fillRef>
          <a:effectRef idx="0">
            <a:schemeClr val="accent1"/>
          </a:effectRef>
          <a:fontRef idx="minor">
            <a:schemeClr val="tx1"/>
          </a:fontRef>
        </p:style>
      </p:cxnSp>
      <p:pic>
        <p:nvPicPr>
          <p:cNvPr id="3074" name="Picture 2" descr="Risultati immagini per tabella voli">
            <a:extLst>
              <a:ext uri="{FF2B5EF4-FFF2-40B4-BE49-F238E27FC236}">
                <a16:creationId xmlns="" xmlns:a16="http://schemas.microsoft.com/office/drawing/2014/main" id="{CC185AF9-315D-4853-8E0B-6B0CE06F48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7102" y="2686131"/>
            <a:ext cx="3382198" cy="18288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1903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9E273065-0AA9-49CE-B357-682263A250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B340A242-673D-4487-B50E-CED78323097F}"/>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6" name="Rettangolo con angoli arrotondati 5">
            <a:extLst>
              <a:ext uri="{FF2B5EF4-FFF2-40B4-BE49-F238E27FC236}">
                <a16:creationId xmlns="" xmlns:a16="http://schemas.microsoft.com/office/drawing/2014/main" id="{435DBAAC-14CA-408D-985B-DF2C5D085189}"/>
              </a:ext>
            </a:extLst>
          </p:cNvPr>
          <p:cNvSpPr/>
          <p:nvPr/>
        </p:nvSpPr>
        <p:spPr>
          <a:xfrm>
            <a:off x="914401" y="1359233"/>
            <a:ext cx="5406886" cy="722120"/>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Regolamento n. 261/2004/CE</a:t>
            </a:r>
          </a:p>
        </p:txBody>
      </p:sp>
      <p:sp>
        <p:nvSpPr>
          <p:cNvPr id="7" name="Rettangolo con angoli arrotondati 6">
            <a:extLst>
              <a:ext uri="{FF2B5EF4-FFF2-40B4-BE49-F238E27FC236}">
                <a16:creationId xmlns="" xmlns:a16="http://schemas.microsoft.com/office/drawing/2014/main" id="{4B82C5B4-9A54-4FF2-92AF-017BC86A6457}"/>
              </a:ext>
            </a:extLst>
          </p:cNvPr>
          <p:cNvSpPr/>
          <p:nvPr/>
        </p:nvSpPr>
        <p:spPr>
          <a:xfrm>
            <a:off x="482149" y="2772082"/>
            <a:ext cx="6145669" cy="381473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a:solidFill>
                  <a:schemeClr val="tx1"/>
                </a:solidFill>
                <a:latin typeface="Times New Roman" panose="02020603050405020304" pitchFamily="18" charset="0"/>
                <a:cs typeface="Times New Roman" panose="02020603050405020304" pitchFamily="18" charset="0"/>
              </a:rPr>
              <a:t>«2. Il paragrafo 1 si applica a condizione che i passeggeri:</a:t>
            </a:r>
          </a:p>
          <a:p>
            <a:pPr algn="ctr"/>
            <a:r>
              <a:rPr lang="it-IT" sz="1600" i="1" dirty="0">
                <a:solidFill>
                  <a:schemeClr val="tx1"/>
                </a:solidFill>
                <a:latin typeface="Times New Roman" panose="02020603050405020304" pitchFamily="18" charset="0"/>
                <a:cs typeface="Times New Roman" panose="02020603050405020304" pitchFamily="18" charset="0"/>
              </a:rPr>
              <a:t>a) dispongano di una prenotazione confermata sul volo in</a:t>
            </a:r>
          </a:p>
          <a:p>
            <a:pPr algn="ctr"/>
            <a:r>
              <a:rPr lang="it-IT" sz="1600" i="1" dirty="0">
                <a:solidFill>
                  <a:schemeClr val="tx1"/>
                </a:solidFill>
                <a:latin typeface="Times New Roman" panose="02020603050405020304" pitchFamily="18" charset="0"/>
                <a:cs typeface="Times New Roman" panose="02020603050405020304" pitchFamily="18" charset="0"/>
              </a:rPr>
              <a:t>questione e, tranne nei casi di cancellazione di cui all'articolo 5, si presentino all'accettazione: — secondo le modalità stabilite e all'ora precedentemente indicata per iscritto (anche per via elettronica) dal vettore aereo, operatore turistico o agente di viaggio autorizzato, oppure, qualora non sia indicata l'ora,</a:t>
            </a:r>
          </a:p>
          <a:p>
            <a:pPr algn="ctr"/>
            <a:r>
              <a:rPr lang="it-IT" sz="1600" i="1" dirty="0">
                <a:solidFill>
                  <a:schemeClr val="tx1"/>
                </a:solidFill>
                <a:latin typeface="Times New Roman" panose="02020603050405020304" pitchFamily="18" charset="0"/>
                <a:cs typeface="Times New Roman" panose="02020603050405020304" pitchFamily="18" charset="0"/>
              </a:rPr>
              <a:t>— al più tardi quarantacinque minuti prima dell'ora di partenza pubblicata; o</a:t>
            </a:r>
          </a:p>
          <a:p>
            <a:pPr algn="ctr"/>
            <a:r>
              <a:rPr lang="it-IT" sz="1600" i="1" dirty="0">
                <a:solidFill>
                  <a:schemeClr val="tx1"/>
                </a:solidFill>
                <a:latin typeface="Times New Roman" panose="02020603050405020304" pitchFamily="18" charset="0"/>
                <a:cs typeface="Times New Roman" panose="02020603050405020304" pitchFamily="18" charset="0"/>
              </a:rPr>
              <a:t>b) siano stati trasferiti da un vettore aereo o da un operatore</a:t>
            </a:r>
          </a:p>
          <a:p>
            <a:pPr algn="ctr"/>
            <a:r>
              <a:rPr lang="it-IT" sz="1600" i="1" dirty="0">
                <a:solidFill>
                  <a:schemeClr val="tx1"/>
                </a:solidFill>
                <a:latin typeface="Times New Roman" panose="02020603050405020304" pitchFamily="18" charset="0"/>
                <a:cs typeface="Times New Roman" panose="02020603050405020304" pitchFamily="18" charset="0"/>
              </a:rPr>
              <a:t>turistico dal volo per il quale possedevano una prenotazione</a:t>
            </a:r>
          </a:p>
          <a:p>
            <a:pPr algn="ctr"/>
            <a:r>
              <a:rPr lang="it-IT" sz="1600" i="1" dirty="0">
                <a:solidFill>
                  <a:schemeClr val="tx1"/>
                </a:solidFill>
                <a:latin typeface="Times New Roman" panose="02020603050405020304" pitchFamily="18" charset="0"/>
                <a:cs typeface="Times New Roman" panose="02020603050405020304" pitchFamily="18" charset="0"/>
              </a:rPr>
              <a:t>ad un altro volo, indipendentemente dal motivo»</a:t>
            </a:r>
          </a:p>
        </p:txBody>
      </p:sp>
      <p:sp>
        <p:nvSpPr>
          <p:cNvPr id="8" name="Rettangolo con angoli arrotondati 7">
            <a:extLst>
              <a:ext uri="{FF2B5EF4-FFF2-40B4-BE49-F238E27FC236}">
                <a16:creationId xmlns="" xmlns:a16="http://schemas.microsoft.com/office/drawing/2014/main" id="{DC12A2D8-E7C8-4AF2-9CE3-AB32F2FFB579}"/>
              </a:ext>
            </a:extLst>
          </p:cNvPr>
          <p:cNvSpPr/>
          <p:nvPr/>
        </p:nvSpPr>
        <p:spPr>
          <a:xfrm>
            <a:off x="6934350" y="1662002"/>
            <a:ext cx="4979478" cy="497961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Art. 3 – Ambito di applicazione</a:t>
            </a:r>
          </a:p>
          <a:p>
            <a:pPr algn="ctr"/>
            <a:r>
              <a:rPr lang="it-IT" sz="2800" i="1" dirty="0">
                <a:solidFill>
                  <a:schemeClr val="tx1"/>
                </a:solidFill>
                <a:latin typeface="Times New Roman" panose="02020603050405020304" pitchFamily="18" charset="0"/>
                <a:cs typeface="Times New Roman" panose="02020603050405020304" pitchFamily="18" charset="0"/>
              </a:rPr>
              <a:t>«</a:t>
            </a:r>
            <a:r>
              <a:rPr lang="it-IT" i="1" dirty="0">
                <a:solidFill>
                  <a:schemeClr val="tx1"/>
                </a:solidFill>
                <a:latin typeface="Times New Roman" panose="02020603050405020304" pitchFamily="18" charset="0"/>
                <a:cs typeface="Times New Roman" panose="02020603050405020304" pitchFamily="18" charset="0"/>
              </a:rPr>
              <a:t>1. Il presente regolamento si applica:</a:t>
            </a:r>
          </a:p>
          <a:p>
            <a:pPr algn="ctr"/>
            <a:r>
              <a:rPr lang="it-IT" i="1" dirty="0">
                <a:solidFill>
                  <a:schemeClr val="tx1"/>
                </a:solidFill>
                <a:latin typeface="Times New Roman" panose="02020603050405020304" pitchFamily="18" charset="0"/>
                <a:cs typeface="Times New Roman" panose="02020603050405020304" pitchFamily="18" charset="0"/>
              </a:rPr>
              <a:t>a) ai passeggeri in partenza da un aeroporto situato nel territorio di uno Stato membro soggetto alle disposizioni del trattato;</a:t>
            </a:r>
          </a:p>
          <a:p>
            <a:pPr algn="ctr"/>
            <a:r>
              <a:rPr lang="it-IT" i="1" dirty="0">
                <a:solidFill>
                  <a:schemeClr val="tx1"/>
                </a:solidFill>
                <a:latin typeface="Times New Roman" panose="02020603050405020304" pitchFamily="18" charset="0"/>
                <a:cs typeface="Times New Roman" panose="02020603050405020304" pitchFamily="18" charset="0"/>
              </a:rPr>
              <a:t>b) ai passeggeri in partenza da un aeroporto situato in un</a:t>
            </a:r>
          </a:p>
          <a:p>
            <a:pPr algn="ctr"/>
            <a:r>
              <a:rPr lang="it-IT" i="1" dirty="0">
                <a:solidFill>
                  <a:schemeClr val="tx1"/>
                </a:solidFill>
                <a:latin typeface="Times New Roman" panose="02020603050405020304" pitchFamily="18" charset="0"/>
                <a:cs typeface="Times New Roman" panose="02020603050405020304" pitchFamily="18" charset="0"/>
              </a:rPr>
              <a:t>paese terzo a destinazione di un aeroporto situato nel territorio di uno Stato membro soggetto alle disposizioni del trattato, salvo se i suddetti passeggeri hanno ricevuto benefici o una compensazione pecuniaria e assistenza nel paese terzo in questione, qualora il vettore aereo operante il volo in questione sia un vettore </a:t>
            </a:r>
            <a:r>
              <a:rPr lang="it-IT" i="1" dirty="0" smtClean="0">
                <a:solidFill>
                  <a:schemeClr val="tx1"/>
                </a:solidFill>
                <a:latin typeface="Times New Roman" panose="02020603050405020304" pitchFamily="18" charset="0"/>
                <a:cs typeface="Times New Roman" panose="02020603050405020304" pitchFamily="18" charset="0"/>
              </a:rPr>
              <a:t>comunitario</a:t>
            </a:r>
            <a:r>
              <a:rPr lang="it-IT" sz="2800" i="1" dirty="0" smtClean="0">
                <a:solidFill>
                  <a:schemeClr val="tx1"/>
                </a:solidFill>
                <a:latin typeface="Times New Roman" panose="02020603050405020304" pitchFamily="18" charset="0"/>
                <a:cs typeface="Times New Roman" panose="02020603050405020304" pitchFamily="18" charset="0"/>
              </a:rPr>
              <a:t>»</a:t>
            </a:r>
            <a:endParaRPr lang="it-IT" sz="2800" i="1" dirty="0">
              <a:solidFill>
                <a:schemeClr val="tx1"/>
              </a:solidFill>
              <a:latin typeface="Times New Roman" panose="02020603050405020304" pitchFamily="18" charset="0"/>
              <a:cs typeface="Times New Roman" panose="02020603050405020304" pitchFamily="18" charset="0"/>
            </a:endParaRPr>
          </a:p>
        </p:txBody>
      </p:sp>
      <p:sp>
        <p:nvSpPr>
          <p:cNvPr id="9" name="Freccia circolare a destra 8">
            <a:extLst>
              <a:ext uri="{FF2B5EF4-FFF2-40B4-BE49-F238E27FC236}">
                <a16:creationId xmlns="" xmlns:a16="http://schemas.microsoft.com/office/drawing/2014/main" id="{9F96139E-7B54-4A49-9221-D9BED6D8652F}"/>
              </a:ext>
            </a:extLst>
          </p:cNvPr>
          <p:cNvSpPr/>
          <p:nvPr/>
        </p:nvSpPr>
        <p:spPr>
          <a:xfrm rot="20907210">
            <a:off x="401375" y="1982631"/>
            <a:ext cx="664782" cy="1331578"/>
          </a:xfrm>
          <a:prstGeom prst="curvedRightArrow">
            <a:avLst>
              <a:gd name="adj1" fmla="val 25000"/>
              <a:gd name="adj2" fmla="val 50000"/>
              <a:gd name="adj3" fmla="val 663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Freccia circolare a sinistra 9">
            <a:extLst>
              <a:ext uri="{FF2B5EF4-FFF2-40B4-BE49-F238E27FC236}">
                <a16:creationId xmlns="" xmlns:a16="http://schemas.microsoft.com/office/drawing/2014/main" id="{A041E700-9D75-4699-98E7-650466E136EA}"/>
              </a:ext>
            </a:extLst>
          </p:cNvPr>
          <p:cNvSpPr/>
          <p:nvPr/>
        </p:nvSpPr>
        <p:spPr>
          <a:xfrm rot="17655323">
            <a:off x="6682806" y="749635"/>
            <a:ext cx="735285" cy="1550504"/>
          </a:xfrm>
          <a:prstGeom prst="curvedLeftArrow">
            <a:avLst>
              <a:gd name="adj1" fmla="val 25000"/>
              <a:gd name="adj2" fmla="val 50000"/>
              <a:gd name="adj3" fmla="val 628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950290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9E273065-0AA9-49CE-B357-682263A250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B340A242-673D-4487-B50E-CED78323097F}"/>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6" name="Rettangolo con angoli arrotondati 5">
            <a:extLst>
              <a:ext uri="{FF2B5EF4-FFF2-40B4-BE49-F238E27FC236}">
                <a16:creationId xmlns="" xmlns:a16="http://schemas.microsoft.com/office/drawing/2014/main" id="{435DBAAC-14CA-408D-985B-DF2C5D085189}"/>
              </a:ext>
            </a:extLst>
          </p:cNvPr>
          <p:cNvSpPr/>
          <p:nvPr/>
        </p:nvSpPr>
        <p:spPr>
          <a:xfrm>
            <a:off x="887897" y="1497497"/>
            <a:ext cx="5406886" cy="1033668"/>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Regolamento n. 261/2004/CE</a:t>
            </a:r>
          </a:p>
        </p:txBody>
      </p:sp>
      <p:sp>
        <p:nvSpPr>
          <p:cNvPr id="8" name="Rettangolo con angoli arrotondati 7">
            <a:extLst>
              <a:ext uri="{FF2B5EF4-FFF2-40B4-BE49-F238E27FC236}">
                <a16:creationId xmlns="" xmlns:a16="http://schemas.microsoft.com/office/drawing/2014/main" id="{DC12A2D8-E7C8-4AF2-9CE3-AB32F2FFB579}"/>
              </a:ext>
            </a:extLst>
          </p:cNvPr>
          <p:cNvSpPr/>
          <p:nvPr/>
        </p:nvSpPr>
        <p:spPr>
          <a:xfrm>
            <a:off x="1504856" y="3097050"/>
            <a:ext cx="9687041" cy="354456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Art. 4 - Negato imbarco</a:t>
            </a:r>
          </a:p>
          <a:p>
            <a:pPr algn="ctr"/>
            <a:r>
              <a:rPr lang="it-IT" sz="1600" i="1" dirty="0">
                <a:solidFill>
                  <a:schemeClr val="tx1"/>
                </a:solidFill>
                <a:latin typeface="Times New Roman" panose="02020603050405020304" pitchFamily="18" charset="0"/>
                <a:cs typeface="Times New Roman" panose="02020603050405020304" pitchFamily="18" charset="0"/>
              </a:rPr>
              <a:t>«1. Qualora possa ragionevolmente prevedere di dover negare</a:t>
            </a:r>
          </a:p>
          <a:p>
            <a:pPr algn="ctr"/>
            <a:r>
              <a:rPr lang="it-IT" sz="1600" i="1" dirty="0">
                <a:solidFill>
                  <a:schemeClr val="tx1"/>
                </a:solidFill>
                <a:latin typeface="Times New Roman" panose="02020603050405020304" pitchFamily="18" charset="0"/>
                <a:cs typeface="Times New Roman" panose="02020603050405020304" pitchFamily="18" charset="0"/>
              </a:rPr>
              <a:t>l'imbarco su un volo, il vettore aereo operativo fa in primo</a:t>
            </a:r>
          </a:p>
          <a:p>
            <a:pPr algn="ctr"/>
            <a:r>
              <a:rPr lang="it-IT" sz="1600" i="1" dirty="0">
                <a:solidFill>
                  <a:schemeClr val="tx1"/>
                </a:solidFill>
                <a:latin typeface="Times New Roman" panose="02020603050405020304" pitchFamily="18" charset="0"/>
                <a:cs typeface="Times New Roman" panose="02020603050405020304" pitchFamily="18" charset="0"/>
              </a:rPr>
              <a:t>luogo appello ai volontari disposti a rinunciare alla prenotazione in cambio di benefici da concordare tra il passeggero interessato e il vettore aereo operativo. I volontari beneficiano</a:t>
            </a:r>
          </a:p>
          <a:p>
            <a:pPr algn="ctr"/>
            <a:r>
              <a:rPr lang="it-IT" sz="1600" i="1" dirty="0">
                <a:solidFill>
                  <a:schemeClr val="tx1"/>
                </a:solidFill>
                <a:latin typeface="Times New Roman" panose="02020603050405020304" pitchFamily="18" charset="0"/>
                <a:cs typeface="Times New Roman" panose="02020603050405020304" pitchFamily="18" charset="0"/>
              </a:rPr>
              <a:t>di un'assistenza a norma dell'articolo 8. Tale assistenza lascia</a:t>
            </a:r>
          </a:p>
          <a:p>
            <a:pPr algn="ctr"/>
            <a:r>
              <a:rPr lang="it-IT" sz="1600" i="1" dirty="0">
                <a:solidFill>
                  <a:schemeClr val="tx1"/>
                </a:solidFill>
                <a:latin typeface="Times New Roman" panose="02020603050405020304" pitchFamily="18" charset="0"/>
                <a:cs typeface="Times New Roman" panose="02020603050405020304" pitchFamily="18" charset="0"/>
              </a:rPr>
              <a:t>impregiudicati i benefici di cui al presente paragrafo.</a:t>
            </a:r>
          </a:p>
          <a:p>
            <a:pPr algn="ctr"/>
            <a:r>
              <a:rPr lang="it-IT" sz="1600" i="1" dirty="0">
                <a:solidFill>
                  <a:schemeClr val="tx1"/>
                </a:solidFill>
                <a:latin typeface="Times New Roman" panose="02020603050405020304" pitchFamily="18" charset="0"/>
                <a:cs typeface="Times New Roman" panose="02020603050405020304" pitchFamily="18" charset="0"/>
              </a:rPr>
              <a:t>2. Qualora il numero dei volontari non sia sufficiente per consentire l'imbarco dei restanti passeggeri titolari di prenotazioni, il vettore aereo operativo può negare l'imbarco a passeggeri non consenzienti.</a:t>
            </a:r>
          </a:p>
          <a:p>
            <a:pPr algn="ctr"/>
            <a:r>
              <a:rPr lang="it-IT" sz="1600" i="1" dirty="0">
                <a:solidFill>
                  <a:schemeClr val="tx1"/>
                </a:solidFill>
                <a:latin typeface="Times New Roman" panose="02020603050405020304" pitchFamily="18" charset="0"/>
                <a:cs typeface="Times New Roman" panose="02020603050405020304" pitchFamily="18" charset="0"/>
              </a:rPr>
              <a:t>3. In caso di negato imbarco a passeggeri non consenzienti, il vettore aereo operativo provvede immediatamente a versare una compensazione pecuniaria ai passeggeri interessati a norma dell'articolo 7 e presta loro assistenza a norma degli articoli 8 e 9»</a:t>
            </a:r>
          </a:p>
        </p:txBody>
      </p:sp>
      <p:sp>
        <p:nvSpPr>
          <p:cNvPr id="10" name="Freccia circolare a sinistra 9">
            <a:extLst>
              <a:ext uri="{FF2B5EF4-FFF2-40B4-BE49-F238E27FC236}">
                <a16:creationId xmlns="" xmlns:a16="http://schemas.microsoft.com/office/drawing/2014/main" id="{A041E700-9D75-4699-98E7-650466E136EA}"/>
              </a:ext>
            </a:extLst>
          </p:cNvPr>
          <p:cNvSpPr/>
          <p:nvPr/>
        </p:nvSpPr>
        <p:spPr>
          <a:xfrm rot="17655323">
            <a:off x="6586202" y="1668133"/>
            <a:ext cx="735285" cy="1550504"/>
          </a:xfrm>
          <a:prstGeom prst="curvedLeftArrow">
            <a:avLst>
              <a:gd name="adj1" fmla="val 25000"/>
              <a:gd name="adj2" fmla="val 50000"/>
              <a:gd name="adj3" fmla="val 628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1698224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9E273065-0AA9-49CE-B357-682263A250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B340A242-673D-4487-B50E-CED78323097F}"/>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6" name="Rettangolo con angoli arrotondati 5">
            <a:extLst>
              <a:ext uri="{FF2B5EF4-FFF2-40B4-BE49-F238E27FC236}">
                <a16:creationId xmlns="" xmlns:a16="http://schemas.microsoft.com/office/drawing/2014/main" id="{435DBAAC-14CA-408D-985B-DF2C5D085189}"/>
              </a:ext>
            </a:extLst>
          </p:cNvPr>
          <p:cNvSpPr/>
          <p:nvPr/>
        </p:nvSpPr>
        <p:spPr>
          <a:xfrm>
            <a:off x="1474047" y="1336936"/>
            <a:ext cx="5406886" cy="64935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Regolamento n. 261/2004/CE</a:t>
            </a:r>
          </a:p>
        </p:txBody>
      </p:sp>
      <p:sp>
        <p:nvSpPr>
          <p:cNvPr id="8" name="Rettangolo con angoli arrotondati 7">
            <a:extLst>
              <a:ext uri="{FF2B5EF4-FFF2-40B4-BE49-F238E27FC236}">
                <a16:creationId xmlns="" xmlns:a16="http://schemas.microsoft.com/office/drawing/2014/main" id="{DC12A2D8-E7C8-4AF2-9CE3-AB32F2FFB579}"/>
              </a:ext>
            </a:extLst>
          </p:cNvPr>
          <p:cNvSpPr/>
          <p:nvPr/>
        </p:nvSpPr>
        <p:spPr>
          <a:xfrm>
            <a:off x="185530" y="2080591"/>
            <a:ext cx="11807687" cy="456102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Art. 5 – Cancellazione volo</a:t>
            </a:r>
          </a:p>
          <a:p>
            <a:pPr algn="ctr"/>
            <a:r>
              <a:rPr lang="it-IT" sz="1600" i="1" dirty="0">
                <a:solidFill>
                  <a:schemeClr val="tx1"/>
                </a:solidFill>
                <a:latin typeface="Times New Roman" panose="02020603050405020304" pitchFamily="18" charset="0"/>
                <a:cs typeface="Times New Roman" panose="02020603050405020304" pitchFamily="18" charset="0"/>
              </a:rPr>
              <a:t>«1. In caso di cancellazione del volo, ai passeggeri interessati:</a:t>
            </a:r>
          </a:p>
          <a:p>
            <a:pPr algn="ctr"/>
            <a:r>
              <a:rPr lang="it-IT" sz="1600" i="1" dirty="0">
                <a:solidFill>
                  <a:schemeClr val="tx1"/>
                </a:solidFill>
                <a:latin typeface="Times New Roman" panose="02020603050405020304" pitchFamily="18" charset="0"/>
                <a:cs typeface="Times New Roman" panose="02020603050405020304" pitchFamily="18" charset="0"/>
              </a:rPr>
              <a:t>a) è offerta l'assistenza del vettore operativo a norma dell'articolo 8;</a:t>
            </a:r>
          </a:p>
          <a:p>
            <a:pPr algn="ctr"/>
            <a:r>
              <a:rPr lang="it-IT" sz="1600" i="1" dirty="0">
                <a:solidFill>
                  <a:schemeClr val="tx1"/>
                </a:solidFill>
                <a:latin typeface="Times New Roman" panose="02020603050405020304" pitchFamily="18" charset="0"/>
                <a:cs typeface="Times New Roman" panose="02020603050405020304" pitchFamily="18" charset="0"/>
              </a:rPr>
              <a:t>b) è offerta l'assistenza del vettore operativo a norma dell'articolo 9, paragrafo 1, lettera a), e dell'articolo 9, paragrafo 2, nonché, in caso di volo alternativo quando l'orario di</a:t>
            </a:r>
          </a:p>
          <a:p>
            <a:pPr algn="ctr"/>
            <a:r>
              <a:rPr lang="it-IT" sz="1600" i="1" dirty="0">
                <a:solidFill>
                  <a:schemeClr val="tx1"/>
                </a:solidFill>
                <a:latin typeface="Times New Roman" panose="02020603050405020304" pitchFamily="18" charset="0"/>
                <a:cs typeface="Times New Roman" panose="02020603050405020304" pitchFamily="18" charset="0"/>
              </a:rPr>
              <a:t>partenza che si può ragionevolmente prevedere per il nuovo</a:t>
            </a:r>
          </a:p>
          <a:p>
            <a:pPr algn="ctr"/>
            <a:r>
              <a:rPr lang="it-IT" sz="1600" i="1" dirty="0">
                <a:solidFill>
                  <a:schemeClr val="tx1"/>
                </a:solidFill>
                <a:latin typeface="Times New Roman" panose="02020603050405020304" pitchFamily="18" charset="0"/>
                <a:cs typeface="Times New Roman" panose="02020603050405020304" pitchFamily="18" charset="0"/>
              </a:rPr>
              <a:t>volo è rinviato di almeno un giorno rispetto all'orario di partenza previsto per il volo cancellato, l'assistenza di cui all'articolo 9, paragrafo 1, lettere b) e c); e</a:t>
            </a:r>
          </a:p>
          <a:p>
            <a:pPr algn="ctr"/>
            <a:r>
              <a:rPr lang="it-IT" sz="1600" i="1" dirty="0">
                <a:solidFill>
                  <a:schemeClr val="tx1"/>
                </a:solidFill>
                <a:latin typeface="Times New Roman" panose="02020603050405020304" pitchFamily="18" charset="0"/>
                <a:cs typeface="Times New Roman" panose="02020603050405020304" pitchFamily="18" charset="0"/>
              </a:rPr>
              <a:t>c) spetta la compensazione pecuniaria del vettore aereo operativo a norma dell'articolo 7, a meno che:</a:t>
            </a:r>
          </a:p>
          <a:p>
            <a:pPr algn="ctr"/>
            <a:r>
              <a:rPr lang="it-IT" sz="1600" i="1" dirty="0">
                <a:solidFill>
                  <a:schemeClr val="tx1"/>
                </a:solidFill>
                <a:latin typeface="Times New Roman" panose="02020603050405020304" pitchFamily="18" charset="0"/>
                <a:cs typeface="Times New Roman" panose="02020603050405020304" pitchFamily="18" charset="0"/>
              </a:rPr>
              <a:t>i) siano stati informati della cancellazione del volo almeno due settimane prima dell'orario di partenza previsto; oppure ii) siano stati informati della cancellazione del volo nel</a:t>
            </a:r>
          </a:p>
          <a:p>
            <a:pPr algn="ctr"/>
            <a:r>
              <a:rPr lang="it-IT" sz="1600" i="1" dirty="0">
                <a:solidFill>
                  <a:schemeClr val="tx1"/>
                </a:solidFill>
                <a:latin typeface="Times New Roman" panose="02020603050405020304" pitchFamily="18" charset="0"/>
                <a:cs typeface="Times New Roman" panose="02020603050405020304" pitchFamily="18" charset="0"/>
              </a:rPr>
              <a:t>periodo compreso tra due settimane e sette giorni prima</a:t>
            </a:r>
          </a:p>
          <a:p>
            <a:pPr algn="ctr"/>
            <a:r>
              <a:rPr lang="it-IT" sz="1600" i="1" dirty="0">
                <a:solidFill>
                  <a:schemeClr val="tx1"/>
                </a:solidFill>
                <a:latin typeface="Times New Roman" panose="02020603050405020304" pitchFamily="18" charset="0"/>
                <a:cs typeface="Times New Roman" panose="02020603050405020304" pitchFamily="18" charset="0"/>
              </a:rPr>
              <a:t>dell'orario di partenza previsto e sia stato loro offerto di</a:t>
            </a:r>
          </a:p>
          <a:p>
            <a:pPr algn="ctr"/>
            <a:r>
              <a:rPr lang="it-IT" sz="1600" i="1" dirty="0">
                <a:solidFill>
                  <a:schemeClr val="tx1"/>
                </a:solidFill>
                <a:latin typeface="Times New Roman" panose="02020603050405020304" pitchFamily="18" charset="0"/>
                <a:cs typeface="Times New Roman" panose="02020603050405020304" pitchFamily="18" charset="0"/>
              </a:rPr>
              <a:t>partire con un volo alternativo non più di due ore prima</a:t>
            </a:r>
          </a:p>
          <a:p>
            <a:pPr algn="ctr"/>
            <a:r>
              <a:rPr lang="it-IT" sz="1600" i="1" dirty="0">
                <a:solidFill>
                  <a:schemeClr val="tx1"/>
                </a:solidFill>
                <a:latin typeface="Times New Roman" panose="02020603050405020304" pitchFamily="18" charset="0"/>
                <a:cs typeface="Times New Roman" panose="02020603050405020304" pitchFamily="18" charset="0"/>
              </a:rPr>
              <a:t>dell'orario di partenza previsto e di raggiungere la destinazione finale meno di quattro ore dopo l'orario d'arrivo previsto; oppure</a:t>
            </a:r>
          </a:p>
          <a:p>
            <a:pPr algn="ctr"/>
            <a:r>
              <a:rPr lang="it-IT" sz="1600" i="1" dirty="0">
                <a:solidFill>
                  <a:schemeClr val="tx1"/>
                </a:solidFill>
                <a:latin typeface="Times New Roman" panose="02020603050405020304" pitchFamily="18" charset="0"/>
                <a:cs typeface="Times New Roman" panose="02020603050405020304" pitchFamily="18" charset="0"/>
              </a:rPr>
              <a:t>iii) siano stati informati della cancellazione del volo meno di sette giorni prima dell'orario di partenza previsto e sia stato loro offerto di partire con un volo alternativo non più di un'ora prima dell'orario di partenza previsto e di raggiungere la destinazione finale meno di due ore dopo l'orario d'arrivo previsto»</a:t>
            </a:r>
          </a:p>
        </p:txBody>
      </p:sp>
      <p:sp>
        <p:nvSpPr>
          <p:cNvPr id="10" name="Freccia circolare a sinistra 9">
            <a:extLst>
              <a:ext uri="{FF2B5EF4-FFF2-40B4-BE49-F238E27FC236}">
                <a16:creationId xmlns="" xmlns:a16="http://schemas.microsoft.com/office/drawing/2014/main" id="{A041E700-9D75-4699-98E7-650466E136EA}"/>
              </a:ext>
            </a:extLst>
          </p:cNvPr>
          <p:cNvSpPr/>
          <p:nvPr/>
        </p:nvSpPr>
        <p:spPr>
          <a:xfrm rot="17655323">
            <a:off x="7235560" y="823617"/>
            <a:ext cx="735285" cy="1550504"/>
          </a:xfrm>
          <a:prstGeom prst="curvedLeftArrow">
            <a:avLst>
              <a:gd name="adj1" fmla="val 25000"/>
              <a:gd name="adj2" fmla="val 50000"/>
              <a:gd name="adj3" fmla="val 628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4213757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9E273065-0AA9-49CE-B357-682263A250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B340A242-673D-4487-B50E-CED78323097F}"/>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6" name="Rettangolo con angoli arrotondati 5">
            <a:extLst>
              <a:ext uri="{FF2B5EF4-FFF2-40B4-BE49-F238E27FC236}">
                <a16:creationId xmlns="" xmlns:a16="http://schemas.microsoft.com/office/drawing/2014/main" id="{435DBAAC-14CA-408D-985B-DF2C5D085189}"/>
              </a:ext>
            </a:extLst>
          </p:cNvPr>
          <p:cNvSpPr/>
          <p:nvPr/>
        </p:nvSpPr>
        <p:spPr>
          <a:xfrm>
            <a:off x="887897" y="1497497"/>
            <a:ext cx="5406886" cy="1033668"/>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Regolamento n. 261/2004/CE</a:t>
            </a:r>
          </a:p>
        </p:txBody>
      </p:sp>
      <p:sp>
        <p:nvSpPr>
          <p:cNvPr id="8" name="Rettangolo con angoli arrotondati 7">
            <a:extLst>
              <a:ext uri="{FF2B5EF4-FFF2-40B4-BE49-F238E27FC236}">
                <a16:creationId xmlns="" xmlns:a16="http://schemas.microsoft.com/office/drawing/2014/main" id="{DC12A2D8-E7C8-4AF2-9CE3-AB32F2FFB579}"/>
              </a:ext>
            </a:extLst>
          </p:cNvPr>
          <p:cNvSpPr/>
          <p:nvPr/>
        </p:nvSpPr>
        <p:spPr>
          <a:xfrm>
            <a:off x="1504856" y="3097050"/>
            <a:ext cx="9687041" cy="354456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Art. 6 – Ritardo </a:t>
            </a:r>
          </a:p>
          <a:p>
            <a:pPr algn="ctr"/>
            <a:r>
              <a:rPr lang="it-IT" sz="1600" dirty="0">
                <a:solidFill>
                  <a:schemeClr val="tx1"/>
                </a:solidFill>
                <a:latin typeface="Times New Roman" panose="02020603050405020304" pitchFamily="18" charset="0"/>
                <a:cs typeface="Times New Roman" panose="02020603050405020304" pitchFamily="18" charset="0"/>
              </a:rPr>
              <a:t>«1. Qualora possa ragionevolmente prevedere che il volo sarà ritardato, rispetto all'orario di partenza previsto a) di due o più ore per tutte le tratte aeree pari o inferiori a 1 500 km; o b) di tre o più ore per tutte le tratte aeree intracomunitarie superiori a 1 500 km e per tutte le altre tratte aeree comprese tra 1 500 e 3 500 km; o c) di quattro o più ore per tutte le altre tratte aeree che non rientrano nei casi di cui alle lettere a) o b), il vettore aereo operativo presta ai passeggeri: i) l'assistenza prevista nell'articolo 9, paragrafo 1, lettera a), e nell'articolo 9, paragrafo 2; e ii) quando l'orario di partenza che si può ragionevolmente prevedere è rinviato di almeno un giorno rispetto all'orario di partenza precedentemente previsto, l'assistenza di cui all'articolo 9, paragrafo 1, lettere b) e c); e iii) quando il ritardo è di almeno cinque ore, l'assistenza prevista nell'articolo 8, paragrafo 1, lettera a). </a:t>
            </a:r>
          </a:p>
          <a:p>
            <a:pPr algn="ctr"/>
            <a:r>
              <a:rPr lang="it-IT" sz="1600" dirty="0">
                <a:solidFill>
                  <a:schemeClr val="tx1"/>
                </a:solidFill>
                <a:latin typeface="Times New Roman" panose="02020603050405020304" pitchFamily="18" charset="0"/>
                <a:cs typeface="Times New Roman" panose="02020603050405020304" pitchFamily="18" charset="0"/>
              </a:rPr>
              <a:t>2. In ogni caso l'assistenza è fornita entro i termini stabiliti dal presente articolo in funzione di ogni fascia di distanza»</a:t>
            </a:r>
          </a:p>
        </p:txBody>
      </p:sp>
      <p:sp>
        <p:nvSpPr>
          <p:cNvPr id="10" name="Freccia circolare a sinistra 9">
            <a:extLst>
              <a:ext uri="{FF2B5EF4-FFF2-40B4-BE49-F238E27FC236}">
                <a16:creationId xmlns="" xmlns:a16="http://schemas.microsoft.com/office/drawing/2014/main" id="{A041E700-9D75-4699-98E7-650466E136EA}"/>
              </a:ext>
            </a:extLst>
          </p:cNvPr>
          <p:cNvSpPr/>
          <p:nvPr/>
        </p:nvSpPr>
        <p:spPr>
          <a:xfrm rot="17655323">
            <a:off x="6586202" y="1668133"/>
            <a:ext cx="735285" cy="1550504"/>
          </a:xfrm>
          <a:prstGeom prst="curvedLeftArrow">
            <a:avLst>
              <a:gd name="adj1" fmla="val 25000"/>
              <a:gd name="adj2" fmla="val 50000"/>
              <a:gd name="adj3" fmla="val 628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087214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Bell\Desktop\teramo.jpg">
            <a:extLst>
              <a:ext uri="{FF2B5EF4-FFF2-40B4-BE49-F238E27FC236}">
                <a16:creationId xmlns="" xmlns:a16="http://schemas.microsoft.com/office/drawing/2014/main" id="{6E53ECA1-CC0E-4EC8-B3CE-497C4308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con angoli arrotondati 2">
            <a:extLst>
              <a:ext uri="{FF2B5EF4-FFF2-40B4-BE49-F238E27FC236}">
                <a16:creationId xmlns="" xmlns:a16="http://schemas.microsoft.com/office/drawing/2014/main" id="{EC90ED14-F31C-4B14-8137-FC5FBABB0F3A}"/>
              </a:ext>
            </a:extLst>
          </p:cNvPr>
          <p:cNvSpPr/>
          <p:nvPr/>
        </p:nvSpPr>
        <p:spPr>
          <a:xfrm>
            <a:off x="1741952" y="1461525"/>
            <a:ext cx="8708096" cy="147099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Convenzione di Guadalajara </a:t>
            </a:r>
          </a:p>
          <a:p>
            <a:pPr algn="ctr"/>
            <a:r>
              <a:rPr lang="it-IT" sz="3600" b="1" dirty="0">
                <a:solidFill>
                  <a:schemeClr val="tx1"/>
                </a:solidFill>
                <a:latin typeface="Times New Roman" panose="02020603050405020304" pitchFamily="18" charset="0"/>
                <a:cs typeface="Times New Roman" panose="02020603050405020304" pitchFamily="18" charset="0"/>
              </a:rPr>
              <a:t>del 18 settembre 1961</a:t>
            </a:r>
          </a:p>
        </p:txBody>
      </p:sp>
      <p:sp>
        <p:nvSpPr>
          <p:cNvPr id="7" name="Freccia in giù 6">
            <a:extLst>
              <a:ext uri="{FF2B5EF4-FFF2-40B4-BE49-F238E27FC236}">
                <a16:creationId xmlns="" xmlns:a16="http://schemas.microsoft.com/office/drawing/2014/main" id="{45E310DB-79AE-43D5-8AFC-227C779FFEFA}"/>
              </a:ext>
            </a:extLst>
          </p:cNvPr>
          <p:cNvSpPr/>
          <p:nvPr/>
        </p:nvSpPr>
        <p:spPr>
          <a:xfrm>
            <a:off x="2037391" y="3070755"/>
            <a:ext cx="603186" cy="5958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8" name="Rettangolo con angoli arrotondati 7">
            <a:extLst>
              <a:ext uri="{FF2B5EF4-FFF2-40B4-BE49-F238E27FC236}">
                <a16:creationId xmlns="" xmlns:a16="http://schemas.microsoft.com/office/drawing/2014/main" id="{15A59A4C-75D5-47E1-B54C-00CAF5EDE446}"/>
              </a:ext>
            </a:extLst>
          </p:cNvPr>
          <p:cNvSpPr/>
          <p:nvPr/>
        </p:nvSpPr>
        <p:spPr>
          <a:xfrm>
            <a:off x="377900" y="3799989"/>
            <a:ext cx="6657829" cy="259157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Convenzione completiva della Convenzione di Varsavia per l’unificazione di alcune norme sul trasporto aereo internazionale eseguito da persona diversa dal vettore contrattuale</a:t>
            </a:r>
          </a:p>
        </p:txBody>
      </p:sp>
      <p:sp>
        <p:nvSpPr>
          <p:cNvPr id="11" name="Titolo 1">
            <a:extLst>
              <a:ext uri="{FF2B5EF4-FFF2-40B4-BE49-F238E27FC236}">
                <a16:creationId xmlns="" xmlns:a16="http://schemas.microsoft.com/office/drawing/2014/main" id="{DFAFD79B-8AA1-4ECD-A6A7-14B8998D6360}"/>
              </a:ext>
            </a:extLst>
          </p:cNvPr>
          <p:cNvSpPr>
            <a:spLocks noGrp="1"/>
          </p:cNvSpPr>
          <p:nvPr>
            <p:ph type="title"/>
          </p:nvPr>
        </p:nvSpPr>
        <p:spPr>
          <a:xfrm>
            <a:off x="2080971" y="273742"/>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pic>
        <p:nvPicPr>
          <p:cNvPr id="2" name="Picture 4" descr="Risultati immagini per aereo">
            <a:extLst>
              <a:ext uri="{FF2B5EF4-FFF2-40B4-BE49-F238E27FC236}">
                <a16:creationId xmlns="" xmlns:a16="http://schemas.microsoft.com/office/drawing/2014/main" id="{662E1769-79F2-45C2-8D35-CC613D86CA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541" y="3561523"/>
            <a:ext cx="3829876" cy="23083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50120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Bell\Desktop\teramo.jpg">
            <a:extLst>
              <a:ext uri="{FF2B5EF4-FFF2-40B4-BE49-F238E27FC236}">
                <a16:creationId xmlns="" xmlns:a16="http://schemas.microsoft.com/office/drawing/2014/main" id="{6E53ECA1-CC0E-4EC8-B3CE-497C4308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con angoli arrotondati 2">
            <a:extLst>
              <a:ext uri="{FF2B5EF4-FFF2-40B4-BE49-F238E27FC236}">
                <a16:creationId xmlns="" xmlns:a16="http://schemas.microsoft.com/office/drawing/2014/main" id="{EC90ED14-F31C-4B14-8137-FC5FBABB0F3A}"/>
              </a:ext>
            </a:extLst>
          </p:cNvPr>
          <p:cNvSpPr/>
          <p:nvPr/>
        </p:nvSpPr>
        <p:spPr>
          <a:xfrm>
            <a:off x="1741952" y="1461525"/>
            <a:ext cx="8708096" cy="147099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La responsabilità del vettore aereo in ambito internazionale è regolata dalla Convenzione di Montreal del 1999</a:t>
            </a:r>
          </a:p>
        </p:txBody>
      </p:sp>
      <p:sp>
        <p:nvSpPr>
          <p:cNvPr id="7" name="Freccia in giù 6">
            <a:extLst>
              <a:ext uri="{FF2B5EF4-FFF2-40B4-BE49-F238E27FC236}">
                <a16:creationId xmlns="" xmlns:a16="http://schemas.microsoft.com/office/drawing/2014/main" id="{45E310DB-79AE-43D5-8AFC-227C779FFEFA}"/>
              </a:ext>
            </a:extLst>
          </p:cNvPr>
          <p:cNvSpPr/>
          <p:nvPr/>
        </p:nvSpPr>
        <p:spPr>
          <a:xfrm>
            <a:off x="2037391" y="3070755"/>
            <a:ext cx="603186" cy="5958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8" name="Rettangolo con angoli arrotondati 7">
            <a:extLst>
              <a:ext uri="{FF2B5EF4-FFF2-40B4-BE49-F238E27FC236}">
                <a16:creationId xmlns="" xmlns:a16="http://schemas.microsoft.com/office/drawing/2014/main" id="{15A59A4C-75D5-47E1-B54C-00CAF5EDE446}"/>
              </a:ext>
            </a:extLst>
          </p:cNvPr>
          <p:cNvSpPr/>
          <p:nvPr/>
        </p:nvSpPr>
        <p:spPr>
          <a:xfrm>
            <a:off x="483917" y="3804867"/>
            <a:ext cx="5324167" cy="147099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In Italia è stata ratificata sulla base della legge n. 12 del 2004</a:t>
            </a:r>
          </a:p>
        </p:txBody>
      </p:sp>
      <p:sp>
        <p:nvSpPr>
          <p:cNvPr id="11" name="Titolo 1">
            <a:extLst>
              <a:ext uri="{FF2B5EF4-FFF2-40B4-BE49-F238E27FC236}">
                <a16:creationId xmlns="" xmlns:a16="http://schemas.microsoft.com/office/drawing/2014/main" id="{DFAFD79B-8AA1-4ECD-A6A7-14B8998D6360}"/>
              </a:ext>
            </a:extLst>
          </p:cNvPr>
          <p:cNvSpPr>
            <a:spLocks noGrp="1"/>
          </p:cNvSpPr>
          <p:nvPr>
            <p:ph type="title"/>
          </p:nvPr>
        </p:nvSpPr>
        <p:spPr>
          <a:xfrm>
            <a:off x="2080971" y="273742"/>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12" name="Rettangolo con angoli arrotondati 11">
            <a:extLst>
              <a:ext uri="{FF2B5EF4-FFF2-40B4-BE49-F238E27FC236}">
                <a16:creationId xmlns="" xmlns:a16="http://schemas.microsoft.com/office/drawing/2014/main" id="{6633B73E-1CF0-42AD-BA91-11809D0FA762}"/>
              </a:ext>
            </a:extLst>
          </p:cNvPr>
          <p:cNvSpPr/>
          <p:nvPr/>
        </p:nvSpPr>
        <p:spPr>
          <a:xfrm>
            <a:off x="5377289" y="5499637"/>
            <a:ext cx="6159054" cy="114197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La materia è disciplinata, in via residuale, dalla Convenzione di Varsavia del 1929</a:t>
            </a:r>
          </a:p>
        </p:txBody>
      </p:sp>
      <p:pic>
        <p:nvPicPr>
          <p:cNvPr id="1026" name="Picture 2" descr="Risultati immagini per aere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7574" y="3134486"/>
            <a:ext cx="3982317" cy="21999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741847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AB22B093-7398-492A-A6CB-804752393B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36E7992C-3259-42A0-96E6-9D135F2732DA}"/>
              </a:ext>
            </a:extLst>
          </p:cNvPr>
          <p:cNvSpPr>
            <a:spLocks noGrp="1"/>
          </p:cNvSpPr>
          <p:nvPr>
            <p:ph type="title"/>
          </p:nvPr>
        </p:nvSpPr>
        <p:spPr>
          <a:xfrm>
            <a:off x="2160292" y="188411"/>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5FD5861A-CB46-4039-8D9D-09123991C7B5}"/>
              </a:ext>
            </a:extLst>
          </p:cNvPr>
          <p:cNvSpPr/>
          <p:nvPr/>
        </p:nvSpPr>
        <p:spPr>
          <a:xfrm>
            <a:off x="516284" y="1716157"/>
            <a:ext cx="4697818" cy="157700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La Convenzione di Montreal </a:t>
            </a:r>
          </a:p>
        </p:txBody>
      </p:sp>
      <p:sp>
        <p:nvSpPr>
          <p:cNvPr id="6" name="Rettangolo con angoli arrotondati 5">
            <a:extLst>
              <a:ext uri="{FF2B5EF4-FFF2-40B4-BE49-F238E27FC236}">
                <a16:creationId xmlns="" xmlns:a16="http://schemas.microsoft.com/office/drawing/2014/main" id="{79E68B8D-4E3D-4993-BC2F-D394CD2511BC}"/>
              </a:ext>
            </a:extLst>
          </p:cNvPr>
          <p:cNvSpPr/>
          <p:nvPr/>
        </p:nvSpPr>
        <p:spPr>
          <a:xfrm>
            <a:off x="5731356" y="3565337"/>
            <a:ext cx="5638707" cy="224811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Si applica ai trasporti aerei internazionali e che siano assunti a titolo oneroso o comunque eseguiti da una impresa di trasporto aereo</a:t>
            </a:r>
          </a:p>
        </p:txBody>
      </p:sp>
      <p:pic>
        <p:nvPicPr>
          <p:cNvPr id="2050" name="Picture 2" descr="Risultati immagini per trasporto aereo">
            <a:extLst>
              <a:ext uri="{FF2B5EF4-FFF2-40B4-BE49-F238E27FC236}">
                <a16:creationId xmlns="" xmlns:a16="http://schemas.microsoft.com/office/drawing/2014/main" id="{C5EF87DE-50ED-4C97-BC39-881DB33709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009" y="4373718"/>
            <a:ext cx="3498574" cy="226789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Freccia circolare a sinistra 10">
            <a:extLst>
              <a:ext uri="{FF2B5EF4-FFF2-40B4-BE49-F238E27FC236}">
                <a16:creationId xmlns="" xmlns:a16="http://schemas.microsoft.com/office/drawing/2014/main" id="{F2A5B943-CCF0-43F5-A2D8-42F5FF870AEF}"/>
              </a:ext>
            </a:extLst>
          </p:cNvPr>
          <p:cNvSpPr/>
          <p:nvPr/>
        </p:nvSpPr>
        <p:spPr>
          <a:xfrm rot="19588620">
            <a:off x="5503409" y="1456503"/>
            <a:ext cx="1314869" cy="2491408"/>
          </a:xfrm>
          <a:prstGeom prst="curvedLeftArrow">
            <a:avLst>
              <a:gd name="adj1" fmla="val 25000"/>
              <a:gd name="adj2" fmla="val 50000"/>
              <a:gd name="adj3" fmla="val 500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2" name="Picture 2" descr="Risultati immagini per aereo">
            <a:extLst>
              <a:ext uri="{FF2B5EF4-FFF2-40B4-BE49-F238E27FC236}">
                <a16:creationId xmlns="" xmlns:a16="http://schemas.microsoft.com/office/drawing/2014/main" id="{94CDD000-30D8-4C97-9CD8-83546E1141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0615" y="1207859"/>
            <a:ext cx="3623998" cy="19432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23475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4EB9DE3E-5D6B-4EEC-974E-3FD8C7D7BA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2658265D-246B-480D-9BA0-805CA7E7120E}"/>
              </a:ext>
            </a:extLst>
          </p:cNvPr>
          <p:cNvSpPr>
            <a:spLocks noGrp="1"/>
          </p:cNvSpPr>
          <p:nvPr>
            <p:ph type="title"/>
          </p:nvPr>
        </p:nvSpPr>
        <p:spPr>
          <a:xfrm>
            <a:off x="213378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691F903B-3814-4408-BB19-61F1E1A456F4}"/>
              </a:ext>
            </a:extLst>
          </p:cNvPr>
          <p:cNvSpPr/>
          <p:nvPr/>
        </p:nvSpPr>
        <p:spPr>
          <a:xfrm>
            <a:off x="775465" y="1619241"/>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Diritto interno </a:t>
            </a:r>
          </a:p>
        </p:txBody>
      </p:sp>
      <p:sp>
        <p:nvSpPr>
          <p:cNvPr id="6" name="Rettangolo con angoli arrotondati 5">
            <a:extLst>
              <a:ext uri="{FF2B5EF4-FFF2-40B4-BE49-F238E27FC236}">
                <a16:creationId xmlns="" xmlns:a16="http://schemas.microsoft.com/office/drawing/2014/main" id="{2D2E491E-C30C-4D1D-9A02-7E02F42AFD2F}"/>
              </a:ext>
            </a:extLst>
          </p:cNvPr>
          <p:cNvSpPr/>
          <p:nvPr/>
        </p:nvSpPr>
        <p:spPr>
          <a:xfrm>
            <a:off x="6258520" y="2265452"/>
            <a:ext cx="5638707" cy="198996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La Convenzione di Varsavia del 1929 e la Convenzione di Montreal del 1999 </a:t>
            </a:r>
          </a:p>
        </p:txBody>
      </p:sp>
      <p:sp>
        <p:nvSpPr>
          <p:cNvPr id="7" name="Rettangolo con angoli arrotondati 6">
            <a:extLst>
              <a:ext uri="{FF2B5EF4-FFF2-40B4-BE49-F238E27FC236}">
                <a16:creationId xmlns="" xmlns:a16="http://schemas.microsoft.com/office/drawing/2014/main" id="{B22A8A39-6C45-4BB8-A451-4023A4D9C096}"/>
              </a:ext>
            </a:extLst>
          </p:cNvPr>
          <p:cNvSpPr/>
          <p:nvPr/>
        </p:nvSpPr>
        <p:spPr>
          <a:xfrm>
            <a:off x="879743" y="3811475"/>
            <a:ext cx="4489262" cy="183194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Il Codice della Navigazione integra le Convenzioni di stampo internazionale</a:t>
            </a:r>
          </a:p>
        </p:txBody>
      </p:sp>
      <p:sp>
        <p:nvSpPr>
          <p:cNvPr id="2" name="Freccia in giù 1"/>
          <p:cNvSpPr/>
          <p:nvPr/>
        </p:nvSpPr>
        <p:spPr>
          <a:xfrm>
            <a:off x="2919932" y="2890982"/>
            <a:ext cx="408883" cy="7389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0336" y="5248852"/>
            <a:ext cx="2419350" cy="136438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3043" y="1153008"/>
            <a:ext cx="2038350" cy="147681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33684" y="3924446"/>
            <a:ext cx="1688378" cy="125401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4094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93FD505C-EED8-4CC8-9A45-F6DB80A915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74682683-6EBC-4DE4-A2A0-F297E5E68DE7}"/>
              </a:ext>
            </a:extLst>
          </p:cNvPr>
          <p:cNvSpPr>
            <a:spLocks noGrp="1"/>
          </p:cNvSpPr>
          <p:nvPr>
            <p:ph type="title"/>
          </p:nvPr>
        </p:nvSpPr>
        <p:spPr>
          <a:xfrm>
            <a:off x="2624119" y="216384"/>
            <a:ext cx="5817918"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9CB3C909-87B3-4AF3-806A-3CEFAABCC82C}"/>
              </a:ext>
            </a:extLst>
          </p:cNvPr>
          <p:cNvSpPr/>
          <p:nvPr/>
        </p:nvSpPr>
        <p:spPr>
          <a:xfrm>
            <a:off x="775465" y="1645308"/>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Convenzione di Montreal del 1999</a:t>
            </a:r>
          </a:p>
        </p:txBody>
      </p:sp>
      <p:sp>
        <p:nvSpPr>
          <p:cNvPr id="6" name="Rettangolo con angoli arrotondati 5">
            <a:extLst>
              <a:ext uri="{FF2B5EF4-FFF2-40B4-BE49-F238E27FC236}">
                <a16:creationId xmlns="" xmlns:a16="http://schemas.microsoft.com/office/drawing/2014/main" id="{7E52C742-7E11-4C72-8858-091F71544994}"/>
              </a:ext>
            </a:extLst>
          </p:cNvPr>
          <p:cNvSpPr/>
          <p:nvPr/>
        </p:nvSpPr>
        <p:spPr>
          <a:xfrm>
            <a:off x="5909010" y="2449075"/>
            <a:ext cx="5638707" cy="237086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Al fine di fronteggiare la frammentazione della disciplina in materia, si è arrivati alla conclusione di redigere </a:t>
            </a:r>
            <a:r>
              <a:rPr lang="it-IT" sz="2000" i="1" dirty="0">
                <a:solidFill>
                  <a:schemeClr val="tx1"/>
                </a:solidFill>
                <a:latin typeface="Times New Roman" panose="02020603050405020304" pitchFamily="18" charset="0"/>
                <a:cs typeface="Times New Roman" panose="02020603050405020304" pitchFamily="18" charset="0"/>
              </a:rPr>
              <a:t>ex novo </a:t>
            </a:r>
            <a:r>
              <a:rPr lang="it-IT" sz="2000" dirty="0">
                <a:solidFill>
                  <a:schemeClr val="tx1"/>
                </a:solidFill>
                <a:latin typeface="Times New Roman" panose="02020603050405020304" pitchFamily="18" charset="0"/>
                <a:cs typeface="Times New Roman" panose="02020603050405020304" pitchFamily="18" charset="0"/>
              </a:rPr>
              <a:t>una convenzione, piuttosto che continuare ad emendare, mendiate protocolli, la Convenzione di Varsavia</a:t>
            </a:r>
          </a:p>
        </p:txBody>
      </p:sp>
      <p:sp>
        <p:nvSpPr>
          <p:cNvPr id="9" name="Rettangolo con angoli arrotondati 8">
            <a:extLst>
              <a:ext uri="{FF2B5EF4-FFF2-40B4-BE49-F238E27FC236}">
                <a16:creationId xmlns="" xmlns:a16="http://schemas.microsoft.com/office/drawing/2014/main" id="{E436932C-2DBA-420B-816B-8E5C3E697AC4}"/>
              </a:ext>
            </a:extLst>
          </p:cNvPr>
          <p:cNvSpPr/>
          <p:nvPr/>
        </p:nvSpPr>
        <p:spPr>
          <a:xfrm>
            <a:off x="934636" y="3824525"/>
            <a:ext cx="4379476" cy="281709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Disciplina, la responsabilità per danni da lesioni personali e morte dei passeggeri, per i danni da perdita ed avaria delle merci e dei bagagli trasportati, per i danni da ritardo con riferimento al trasporto di persone, bagagli e merci</a:t>
            </a:r>
          </a:p>
        </p:txBody>
      </p:sp>
      <p:sp>
        <p:nvSpPr>
          <p:cNvPr id="2" name="Freccia circolare a destra 1"/>
          <p:cNvSpPr/>
          <p:nvPr/>
        </p:nvSpPr>
        <p:spPr>
          <a:xfrm>
            <a:off x="203200" y="2576946"/>
            <a:ext cx="849356" cy="2115127"/>
          </a:xfrm>
          <a:prstGeom prst="curvedRightArrow">
            <a:avLst>
              <a:gd name="adj1" fmla="val 25000"/>
              <a:gd name="adj2" fmla="val 50000"/>
              <a:gd name="adj3" fmla="val 423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Freccia circolare in giù 9"/>
          <p:cNvSpPr/>
          <p:nvPr/>
        </p:nvSpPr>
        <p:spPr>
          <a:xfrm rot="2362436">
            <a:off x="5473281" y="1431635"/>
            <a:ext cx="1620244" cy="831273"/>
          </a:xfrm>
          <a:prstGeom prst="curvedDownArrow">
            <a:avLst>
              <a:gd name="adj1" fmla="val 25000"/>
              <a:gd name="adj2" fmla="val 50000"/>
              <a:gd name="adj3" fmla="val 619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8655" y="325069"/>
            <a:ext cx="2509634" cy="19565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11" name="Freccia a destra 10"/>
          <p:cNvSpPr/>
          <p:nvPr/>
        </p:nvSpPr>
        <p:spPr>
          <a:xfrm>
            <a:off x="5473283" y="5569528"/>
            <a:ext cx="1343153" cy="415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con angoli arrotondati 7">
            <a:extLst>
              <a:ext uri="{FF2B5EF4-FFF2-40B4-BE49-F238E27FC236}">
                <a16:creationId xmlns="" xmlns:a16="http://schemas.microsoft.com/office/drawing/2014/main" id="{4F7E28D8-8666-45C4-97C8-2128EFAF289F}"/>
              </a:ext>
            </a:extLst>
          </p:cNvPr>
          <p:cNvSpPr/>
          <p:nvPr/>
        </p:nvSpPr>
        <p:spPr>
          <a:xfrm>
            <a:off x="7256670" y="5142481"/>
            <a:ext cx="3699920" cy="126973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Si applica ai trasporti internazionali</a:t>
            </a:r>
          </a:p>
        </p:txBody>
      </p:sp>
    </p:spTree>
    <p:extLst>
      <p:ext uri="{BB962C8B-B14F-4D97-AF65-F5344CB8AC3E}">
        <p14:creationId xmlns:p14="http://schemas.microsoft.com/office/powerpoint/2010/main" val="275270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61A5D290-9252-4A4A-B3B2-2B05AAD57A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34439AAF-0A19-4B89-B7C1-D9563B166C9C}"/>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aereo</a:t>
            </a:r>
          </a:p>
        </p:txBody>
      </p:sp>
      <p:sp>
        <p:nvSpPr>
          <p:cNvPr id="5" name="Rettangolo con angoli arrotondati 4">
            <a:extLst>
              <a:ext uri="{FF2B5EF4-FFF2-40B4-BE49-F238E27FC236}">
                <a16:creationId xmlns="" xmlns:a16="http://schemas.microsoft.com/office/drawing/2014/main" id="{8BCA1C2D-54E9-446A-B358-30D8C593EDF1}"/>
              </a:ext>
            </a:extLst>
          </p:cNvPr>
          <p:cNvSpPr/>
          <p:nvPr/>
        </p:nvSpPr>
        <p:spPr>
          <a:xfrm>
            <a:off x="960995" y="1529889"/>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Responsabilità</a:t>
            </a:r>
          </a:p>
        </p:txBody>
      </p:sp>
      <p:sp>
        <p:nvSpPr>
          <p:cNvPr id="7" name="Rettangolo con angoli arrotondati 6">
            <a:extLst>
              <a:ext uri="{FF2B5EF4-FFF2-40B4-BE49-F238E27FC236}">
                <a16:creationId xmlns="" xmlns:a16="http://schemas.microsoft.com/office/drawing/2014/main" id="{17021C31-A1A4-4590-AF43-6DC59C5BDE62}"/>
              </a:ext>
            </a:extLst>
          </p:cNvPr>
          <p:cNvSpPr/>
          <p:nvPr/>
        </p:nvSpPr>
        <p:spPr>
          <a:xfrm>
            <a:off x="3344887" y="3929136"/>
            <a:ext cx="5895279" cy="1670735"/>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Sistema a doppia responsabilità</a:t>
            </a:r>
          </a:p>
          <a:p>
            <a:pPr algn="ctr"/>
            <a:endParaRPr lang="it-IT" sz="2800" b="1" dirty="0">
              <a:solidFill>
                <a:schemeClr val="tx1"/>
              </a:solidFill>
              <a:latin typeface="Times New Roman" panose="02020603050405020304" pitchFamily="18" charset="0"/>
              <a:cs typeface="Times New Roman" panose="02020603050405020304" pitchFamily="18" charset="0"/>
            </a:endParaRPr>
          </a:p>
          <a:p>
            <a:pPr algn="ctr"/>
            <a:r>
              <a:rPr lang="it-IT" sz="2800" b="1" dirty="0">
                <a:solidFill>
                  <a:schemeClr val="tx1"/>
                </a:solidFill>
                <a:latin typeface="Times New Roman" panose="02020603050405020304" pitchFamily="18" charset="0"/>
                <a:cs typeface="Times New Roman" panose="02020603050405020304" pitchFamily="18" charset="0"/>
              </a:rPr>
              <a:t>«</a:t>
            </a:r>
            <a:r>
              <a:rPr lang="it-IT" sz="2800" b="1" i="1" dirty="0" err="1">
                <a:solidFill>
                  <a:schemeClr val="tx1"/>
                </a:solidFill>
                <a:latin typeface="Times New Roman" panose="02020603050405020304" pitchFamily="18" charset="0"/>
                <a:cs typeface="Times New Roman" panose="02020603050405020304" pitchFamily="18" charset="0"/>
              </a:rPr>
              <a:t>two</a:t>
            </a:r>
            <a:r>
              <a:rPr lang="it-IT" sz="2800" b="1" i="1" dirty="0">
                <a:solidFill>
                  <a:schemeClr val="tx1"/>
                </a:solidFill>
                <a:latin typeface="Times New Roman" panose="02020603050405020304" pitchFamily="18" charset="0"/>
                <a:cs typeface="Times New Roman" panose="02020603050405020304" pitchFamily="18" charset="0"/>
              </a:rPr>
              <a:t> </a:t>
            </a:r>
            <a:r>
              <a:rPr lang="it-IT" sz="2800" b="1" i="1" dirty="0" err="1">
                <a:solidFill>
                  <a:schemeClr val="tx1"/>
                </a:solidFill>
                <a:latin typeface="Times New Roman" panose="02020603050405020304" pitchFamily="18" charset="0"/>
                <a:cs typeface="Times New Roman" panose="02020603050405020304" pitchFamily="18" charset="0"/>
              </a:rPr>
              <a:t>tiers</a:t>
            </a:r>
            <a:r>
              <a:rPr lang="it-IT" sz="2800" b="1" i="1" dirty="0">
                <a:solidFill>
                  <a:schemeClr val="tx1"/>
                </a:solidFill>
                <a:latin typeface="Times New Roman" panose="02020603050405020304" pitchFamily="18" charset="0"/>
                <a:cs typeface="Times New Roman" panose="02020603050405020304" pitchFamily="18" charset="0"/>
              </a:rPr>
              <a:t> </a:t>
            </a:r>
            <a:r>
              <a:rPr lang="it-IT" sz="2800" b="1" i="1" dirty="0" err="1">
                <a:solidFill>
                  <a:schemeClr val="tx1"/>
                </a:solidFill>
                <a:latin typeface="Times New Roman" panose="02020603050405020304" pitchFamily="18" charset="0"/>
                <a:cs typeface="Times New Roman" panose="02020603050405020304" pitchFamily="18" charset="0"/>
              </a:rPr>
              <a:t>liability</a:t>
            </a:r>
            <a:r>
              <a:rPr lang="it-IT" sz="2800" b="1" i="1" dirty="0">
                <a:solidFill>
                  <a:schemeClr val="tx1"/>
                </a:solidFill>
                <a:latin typeface="Times New Roman" panose="02020603050405020304" pitchFamily="18" charset="0"/>
                <a:cs typeface="Times New Roman" panose="02020603050405020304" pitchFamily="18" charset="0"/>
              </a:rPr>
              <a:t> regime</a:t>
            </a:r>
            <a:r>
              <a:rPr lang="it-IT" sz="2800" b="1" dirty="0">
                <a:solidFill>
                  <a:schemeClr val="tx1"/>
                </a:solidFill>
                <a:latin typeface="Times New Roman" panose="02020603050405020304" pitchFamily="18" charset="0"/>
                <a:cs typeface="Times New Roman" panose="02020603050405020304" pitchFamily="18" charset="0"/>
              </a:rPr>
              <a:t>»</a:t>
            </a:r>
          </a:p>
        </p:txBody>
      </p:sp>
      <p:sp>
        <p:nvSpPr>
          <p:cNvPr id="11" name="Freccia circolare in giù 10"/>
          <p:cNvSpPr/>
          <p:nvPr/>
        </p:nvSpPr>
        <p:spPr>
          <a:xfrm rot="4854612">
            <a:off x="5209333" y="2420284"/>
            <a:ext cx="2166389" cy="1629991"/>
          </a:xfrm>
          <a:prstGeom prst="curvedDownArrow">
            <a:avLst>
              <a:gd name="adj1" fmla="val 21370"/>
              <a:gd name="adj2" fmla="val 50000"/>
              <a:gd name="adj3" fmla="val 545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805975633"/>
      </p:ext>
    </p:extLst>
  </p:cSld>
  <p:clrMapOvr>
    <a:masterClrMapping/>
  </p:clrMapOvr>
</p:sld>
</file>

<file path=ppt/theme/theme1.xml><?xml version="1.0" encoding="utf-8"?>
<a:theme xmlns:a="http://schemas.openxmlformats.org/drawingml/2006/main" name="Filo">
  <a:themeElements>
    <a:clrScheme name="Personalizzato 6">
      <a:dk1>
        <a:srgbClr val="2392AC"/>
      </a:dk1>
      <a:lt1>
        <a:sysClr val="window" lastClr="FFFFFF"/>
      </a:lt1>
      <a:dk2>
        <a:srgbClr val="2E5369"/>
      </a:dk2>
      <a:lt2>
        <a:srgbClr val="CBECF4"/>
      </a:lt2>
      <a:accent1>
        <a:srgbClr val="B1E3EF"/>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999</TotalTime>
  <Words>3568</Words>
  <Application>Microsoft Office PowerPoint</Application>
  <PresentationFormat>Widescreen</PresentationFormat>
  <Paragraphs>199</Paragraphs>
  <Slides>34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34</vt:i4>
      </vt:variant>
    </vt:vector>
  </HeadingPairs>
  <TitlesOfParts>
    <vt:vector size="39" baseType="lpstr">
      <vt:lpstr>Arial</vt:lpstr>
      <vt:lpstr>Century Gothic</vt:lpstr>
      <vt:lpstr>Times New Roman</vt:lpstr>
      <vt:lpstr>Wingdings 3</vt:lpstr>
      <vt:lpstr>Filo</vt:lpstr>
      <vt:lpstr>Presentazione standard di PowerPoint</vt:lpstr>
      <vt:lpstr>Presentazione standard di PowerPoint</vt:lpstr>
      <vt:lpstr>Trasporto aereo</vt:lpstr>
      <vt:lpstr>Trasporto aereo</vt:lpstr>
      <vt:lpstr>Trasporto aereo</vt:lpstr>
      <vt:lpstr>Trasporto aereo</vt:lpstr>
      <vt:lpstr>Trasporto aereo</vt:lpstr>
      <vt:lpstr>Trasporto aereo</vt:lpstr>
      <vt:lpstr>Trasporto aereo</vt:lpstr>
      <vt:lpstr>Trasporto aereo</vt:lpstr>
      <vt:lpstr>Trasporto aereo</vt:lpstr>
      <vt:lpstr>Trasporto aereo</vt:lpstr>
      <vt:lpstr>Trasporto aereo</vt:lpstr>
      <vt:lpstr>Trasporto aereo</vt:lpstr>
      <vt:lpstr>Trasporto aereo</vt:lpstr>
      <vt:lpstr>Trasporto aereo</vt:lpstr>
      <vt:lpstr>Trasporto aereo</vt:lpstr>
      <vt:lpstr>Trasporto aereo</vt:lpstr>
      <vt:lpstr>Trasporto aereo</vt:lpstr>
      <vt:lpstr>Trasporto aereo</vt:lpstr>
      <vt:lpstr>Presentazione standard di PowerPoint</vt:lpstr>
      <vt:lpstr>Presentazione standard di PowerPoint</vt:lpstr>
      <vt:lpstr>Trasporto aereo</vt:lpstr>
      <vt:lpstr>Trasporto aereo</vt:lpstr>
      <vt:lpstr>Trasporto aereo</vt:lpstr>
      <vt:lpstr>Trasporto aereo</vt:lpstr>
      <vt:lpstr>Trasporto aereo</vt:lpstr>
      <vt:lpstr>Trasporto aereo</vt:lpstr>
      <vt:lpstr>Trasporto aereo</vt:lpstr>
      <vt:lpstr>Trasporto aereo</vt:lpstr>
      <vt:lpstr>Trasporto aereo</vt:lpstr>
      <vt:lpstr>Trasporto aereo</vt:lpstr>
      <vt:lpstr>Trasporto aereo</vt:lpstr>
      <vt:lpstr>Trasporto aereo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Zunarelli</dc:creator>
  <cp:lastModifiedBy>massimiliano musi</cp:lastModifiedBy>
  <cp:revision>148</cp:revision>
  <dcterms:created xsi:type="dcterms:W3CDTF">2019-06-28T16:40:01Z</dcterms:created>
  <dcterms:modified xsi:type="dcterms:W3CDTF">2020-12-02T08:42:43Z</dcterms:modified>
</cp:coreProperties>
</file>