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ppt/ink/ink4.xml" ContentType="application/inkml+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4.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8.xml" ContentType="application/vnd.openxmlformats-officedocument.themeOverride+xml"/>
  <Override PartName="/ppt/notesSlides/notesSlide34.xml" ContentType="application/vnd.openxmlformats-officedocument.presentationml.notesSlide+xml"/>
  <Override PartName="/ppt/theme/themeOverride19.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43"/>
  </p:notesMasterIdLst>
  <p:sldIdLst>
    <p:sldId id="271" r:id="rId2"/>
    <p:sldId id="716" r:id="rId3"/>
    <p:sldId id="292" r:id="rId4"/>
    <p:sldId id="293" r:id="rId5"/>
    <p:sldId id="288" r:id="rId6"/>
    <p:sldId id="749" r:id="rId7"/>
    <p:sldId id="741" r:id="rId8"/>
    <p:sldId id="755" r:id="rId9"/>
    <p:sldId id="263" r:id="rId10"/>
    <p:sldId id="295" r:id="rId11"/>
    <p:sldId id="269" r:id="rId12"/>
    <p:sldId id="739" r:id="rId13"/>
    <p:sldId id="754" r:id="rId14"/>
    <p:sldId id="752" r:id="rId15"/>
    <p:sldId id="744" r:id="rId16"/>
    <p:sldId id="745" r:id="rId17"/>
    <p:sldId id="660" r:id="rId18"/>
    <p:sldId id="737" r:id="rId19"/>
    <p:sldId id="751" r:id="rId20"/>
    <p:sldId id="725" r:id="rId21"/>
    <p:sldId id="722" r:id="rId22"/>
    <p:sldId id="723" r:id="rId23"/>
    <p:sldId id="719" r:id="rId24"/>
    <p:sldId id="728" r:id="rId25"/>
    <p:sldId id="721" r:id="rId26"/>
    <p:sldId id="731" r:id="rId27"/>
    <p:sldId id="750" r:id="rId28"/>
    <p:sldId id="756" r:id="rId29"/>
    <p:sldId id="753" r:id="rId30"/>
    <p:sldId id="733" r:id="rId31"/>
    <p:sldId id="735" r:id="rId32"/>
    <p:sldId id="734" r:id="rId33"/>
    <p:sldId id="736" r:id="rId34"/>
    <p:sldId id="729" r:id="rId35"/>
    <p:sldId id="742" r:id="rId36"/>
    <p:sldId id="732" r:id="rId37"/>
    <p:sldId id="718" r:id="rId38"/>
    <p:sldId id="730" r:id="rId39"/>
    <p:sldId id="726" r:id="rId40"/>
    <p:sldId id="717" r:id="rId41"/>
    <p:sldId id="727" r:id="rId42"/>
  </p:sldIdLst>
  <p:sldSz cx="9144000" cy="5143500" type="screen16x9"/>
  <p:notesSz cx="6858000" cy="9144000"/>
  <p:defaultTex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82C73281-11C1-EA46-AFD4-58759B2CC379}">
          <p14:sldIdLst>
            <p14:sldId id="271"/>
            <p14:sldId id="716"/>
            <p14:sldId id="292"/>
            <p14:sldId id="293"/>
            <p14:sldId id="288"/>
            <p14:sldId id="749"/>
            <p14:sldId id="741"/>
            <p14:sldId id="755"/>
            <p14:sldId id="263"/>
            <p14:sldId id="295"/>
            <p14:sldId id="269"/>
            <p14:sldId id="739"/>
            <p14:sldId id="754"/>
            <p14:sldId id="752"/>
            <p14:sldId id="744"/>
            <p14:sldId id="745"/>
            <p14:sldId id="660"/>
            <p14:sldId id="737"/>
            <p14:sldId id="751"/>
            <p14:sldId id="725"/>
            <p14:sldId id="722"/>
            <p14:sldId id="723"/>
            <p14:sldId id="719"/>
            <p14:sldId id="728"/>
            <p14:sldId id="721"/>
            <p14:sldId id="731"/>
            <p14:sldId id="750"/>
            <p14:sldId id="756"/>
            <p14:sldId id="753"/>
            <p14:sldId id="733"/>
            <p14:sldId id="735"/>
            <p14:sldId id="734"/>
            <p14:sldId id="736"/>
            <p14:sldId id="729"/>
            <p14:sldId id="742"/>
            <p14:sldId id="732"/>
            <p14:sldId id="718"/>
            <p14:sldId id="730"/>
            <p14:sldId id="726"/>
            <p14:sldId id="717"/>
            <p14:sldId id="727"/>
          </p14:sldIdLst>
        </p14:section>
        <p14:section name="Sezione senza titolo" id="{E2347250-4F4E-F141-9F09-1F8780ACDFD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68"/>
    <a:srgbClr val="AB7942"/>
    <a:srgbClr val="6F4E0A"/>
    <a:srgbClr val="FF7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9198"/>
  </p:normalViewPr>
  <p:slideViewPr>
    <p:cSldViewPr snapToGrid="0" snapToObjects="1">
      <p:cViewPr varScale="1">
        <p:scale>
          <a:sx n="119" d="100"/>
          <a:sy n="119" d="100"/>
        </p:scale>
        <p:origin x="144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16:41:42.507"/>
    </inkml:context>
    <inkml:brush xml:id="br0">
      <inkml:brushProperty name="width" value="0.1" units="cm"/>
      <inkml:brushProperty name="height" value="0.1" units="cm"/>
      <inkml:brushProperty name="color" value="#FFFFFF"/>
    </inkml:brush>
  </inkml:definitions>
  <inkml:trace contextRef="#ctx0" brushRef="#br0">1 0 128,'0'5'0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15:38:57.214"/>
    </inkml:context>
    <inkml:brush xml:id="br0">
      <inkml:brushProperty name="width" value="0.1" units="cm"/>
      <inkml:brushProperty name="height" value="0.1" units="cm"/>
      <inkml:brushProperty name="color" value="#FFFFFF"/>
    </inkml:brush>
  </inkml:definitions>
  <inkml:trace contextRef="#ctx0" brushRef="#br0">1 0 128,'0'5'0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6:32:16.65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1082 0 16383,'-82'0'0,"-1"0"0,2 2 0,-5 8 0,-2 7 0,0 13 0,8 9 0,3 8 0,4 15 0,7 6 0,34-23 0,1 4 0,3 6 0,1 3 0,-1 4 0,3 2 0,2 4 0,2 1 0,3-5 0,3 1 0,4-4 0,3 0 0,3-5 0,2-2 0,0 40 0,4-15 0,6-12 0,10-4 0,13-5 0,11-4 0,4-4 0,1-6 0,0-6 0,0-5 0,3-6 0,2-3 0,4-2 0,4-3 0,2-7 0,11-5 0,2-5 0,4-1 0,0-1 0,-5 0 0,0 0 0,1 0 0,1 0 0,5 0 0,6 0 0,3 0 0,6 3 0,-1 0 0,-2 1 0,-4-1 0,-4-3 0,-1 0 0,0 0 0,-5 0 0,-1 0 0,-4 0 0,1 0 0,4-1 0,2-2 0,2 0 0,-1-4 0,-2-3 0,-3-1 0,-3-2 0,0 0 0,-2 2 0,-6 3 0,-4-1 0,-3 0 0,-2-4 0,2-2 0,1-2 0,2-1 0,3-1 0,0-2 0,3-2 0,2-3 0,-4-2 0,-2-1 0,-8-1 0,-7-2 0,-9 0 0,-10 2 0,-12 5 0,-8 4 0,-6 0 0,-3-6 0,0-7 0,0-7 0,0-7 0,-2-2 0,-6 0 0,-8 5 0,-9 5 0,-4 5 0,-4 0 0,-1 5 0,-2-3 0,-11-3 0,-1-2 0,-7-5 0,0 1 0,0 0 0,1 4 0,6 5 0,4 4 0,10 6 0,1 1 0,3 4 0,-3 2 0,-2-3 0,-1 1 0,-2-2 0,-2 1 0,-3-3 0,-6-2 0,-6-3 0,-5 0 0,0 5 0,1 3 0,3 4 0,0 4 0,0-1 0,-1 0 0,-1-2 0,0 2 0,3 1 0,5 3 0,3 1 0,-2 1 0,-3 3 0,-6 1 0,-4 2 0,0 0 0,-3 0 0,3-3 0,6 0 0,4-3 0,5 1 0,4 2 0,4-2 0,5 2 0,5 1 0,1 0 0,0-1 0,0-1 0,-2-2 0,-1-2 0,0 1 0,1-1 0,0-1 0,4 2 0,7 0 0,5 2 0,6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6:32:20.42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286 1 16383,'-66'16'0,"4"18"0,20 21 0,1 26 0,23-34 0,1 1 0,5 6 0,2 1 0,3 1 0,1 1 0,4-3 0,2 0 0,-1 0 0,0 0 0,0 46 0,5-50 0,3 0 0,16 43 0,15-9 0,7-12 0,0-13 0,-1-10 0,5-8 0,4-3 0,5-2 0,5 1 0,2-2 0,-3-4 0,0 0 0,-2-3 0,1 3 0,9 1 0,9 2 0,11 2 0,-41-18 0,1 0 0,0 0 0,1 0 0,-1-2 0,-1 0 0,45 15 0,-6-3 0,-3-6 0,-3-4 0,6-7 0,5-6 0,7-2 0,-46-3 0,0 0 0,4 0 0,1 0 0,2 0 0,1 0 0,2 0 0,0 0 0,-1-3 0,-2-2 0,-2-1 0,-1-2 0,-2-2 0,-2 0 0,-1-3 0,0 0 0,2-1 0,-1-1 0,-1-1 0,-1-1 0,-1-1 0,-1-2 0,40-22 0,-12-3 0,-10-7 0,-12-5 0,-7-7 0,-10-3 0,-10-5 0,-13 1 0,-9 1 0,-10 6 0,-11 3 0,-10 5 0,-12 0 0,-5 0 0,-1 5 0,-6 1 0,-5 5 0,-5 2 0,-1 2 0,0 4 0,5 1 0,4 5 0,6 4 0,8 3 0,1 3 0,3 0 0,-1 0 0,0 2 0,4 3 0,0 4 0,1 2 0,-2 0 0,-3 0 0,-4-3 0,-7 0 0,-10-5 0,-10-1 0,-5 0 0,0-2 0,3 2 0,6 1 0,2 5 0,3 4 0,0 1 0,0-1 0,2 2 0,-4-2 0,-2-2 0,-5-2 0,-1-3 0,0-3 0,0 2 0,-3 1 0,1 0 0,3 3 0,1 0 0,7 1 0,2 3 0,5 3 0,3 4 0,-5 2 0,0 0 0,-6 0 0,-5 0 0,-6 0 0,-4-2 0,2-2 0,2 0 0,11 1 0,8 2 0,12 1 0,10 0 0,12 0 0,0 0 0,-3 0 0,6 0 0,-11 0 0,10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he Hand" panose="03070502030502020204" pitchFamily="66"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he Hand" panose="03070502030502020204" pitchFamily="66" charset="0"/>
              </a:defRPr>
            </a:lvl1pPr>
          </a:lstStyle>
          <a:p>
            <a:fld id="{7D8A4DF9-CB81-4D46-BE55-7D82A2D030BE}" type="datetimeFigureOut">
              <a:rPr lang="it-IT" smtClean="0"/>
              <a:pPr/>
              <a:t>04/03/24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he Hand" panose="03070502030502020204" pitchFamily="66"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he Hand" panose="03070502030502020204" pitchFamily="66" charset="0"/>
              </a:defRPr>
            </a:lvl1pPr>
          </a:lstStyle>
          <a:p>
            <a:fld id="{4BB2BF8D-0EE4-1848-801C-1FC6F064F82A}" type="slidenum">
              <a:rPr lang="it-IT" smtClean="0"/>
              <a:pPr/>
              <a:t>‹N›</a:t>
            </a:fld>
            <a:endParaRPr lang="it-IT" dirty="0"/>
          </a:p>
        </p:txBody>
      </p:sp>
    </p:spTree>
    <p:extLst>
      <p:ext uri="{BB962C8B-B14F-4D97-AF65-F5344CB8AC3E}">
        <p14:creationId xmlns:p14="http://schemas.microsoft.com/office/powerpoint/2010/main" val="3388798140"/>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The Hand" panose="03070502030502020204" pitchFamily="66" charset="0"/>
        <a:ea typeface="+mn-ea"/>
        <a:cs typeface="+mn-cs"/>
      </a:defRPr>
    </a:lvl1pPr>
    <a:lvl2pPr marL="342900" algn="l" defTabSz="685800" rtl="0" eaLnBrk="1" latinLnBrk="0" hangingPunct="1">
      <a:defRPr sz="900" b="0" i="0" kern="1200">
        <a:solidFill>
          <a:schemeClr val="tx1"/>
        </a:solidFill>
        <a:latin typeface="The Hand" panose="03070502030502020204" pitchFamily="66" charset="0"/>
        <a:ea typeface="+mn-ea"/>
        <a:cs typeface="+mn-cs"/>
      </a:defRPr>
    </a:lvl2pPr>
    <a:lvl3pPr marL="685800" algn="l" defTabSz="685800" rtl="0" eaLnBrk="1" latinLnBrk="0" hangingPunct="1">
      <a:defRPr sz="900" b="0" i="0" kern="1200">
        <a:solidFill>
          <a:schemeClr val="tx1"/>
        </a:solidFill>
        <a:latin typeface="The Hand" panose="03070502030502020204" pitchFamily="66" charset="0"/>
        <a:ea typeface="+mn-ea"/>
        <a:cs typeface="+mn-cs"/>
      </a:defRPr>
    </a:lvl3pPr>
    <a:lvl4pPr marL="1028700" algn="l" defTabSz="685800" rtl="0" eaLnBrk="1" latinLnBrk="0" hangingPunct="1">
      <a:defRPr sz="900" b="0" i="0" kern="1200">
        <a:solidFill>
          <a:schemeClr val="tx1"/>
        </a:solidFill>
        <a:latin typeface="The Hand" panose="03070502030502020204" pitchFamily="66" charset="0"/>
        <a:ea typeface="+mn-ea"/>
        <a:cs typeface="+mn-cs"/>
      </a:defRPr>
    </a:lvl4pPr>
    <a:lvl5pPr marL="1371600" algn="l" defTabSz="685800" rtl="0" eaLnBrk="1" latinLnBrk="0" hangingPunct="1">
      <a:defRPr sz="900" b="0" i="0" kern="1200">
        <a:solidFill>
          <a:schemeClr val="tx1"/>
        </a:solidFill>
        <a:latin typeface="The Hand" panose="03070502030502020204" pitchFamily="66"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nas.org/content/110/17/690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nas.org/content/117/6/2864"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agronotizie.imagelinenetwork.com/ricerca/tema-caldo/big-vite/1453" TargetMode="External"/><Relationship Id="rId7" Type="http://schemas.openxmlformats.org/officeDocument/2006/relationships/hyperlink" Target="https://agronotizie.imagelinenetwork.com/agricoltura-economia-politica/2019/05/23/vino-il-risiko-delle-certificazioni/63095"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agronotizie.imagelinenetwork.com/agricoltura-economia-politica/2016/04/29/contraffazione-ora-il-vino-si-protegge-con-un-chip/48399" TargetMode="External"/><Relationship Id="rId5" Type="http://schemas.openxmlformats.org/officeDocument/2006/relationships/hyperlink" Target="https://agronotizie.imagelinenetwork.com/agrimeccanica/2020/01/24/difesa-tutti-pazzi-per-i-droni-irroratori/65461" TargetMode="External"/><Relationship Id="rId4" Type="http://schemas.openxmlformats.org/officeDocument/2006/relationships/hyperlink" Target="https://agronotizie.imagelinenetwork.com/agrimeccanica/2017/04/18/robot-agricoli-per-abbattere-i-costi-di-produzione/53712"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erraxcube.eurac.edu/it/home-italiano/"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wf.it/?42680/rapporto-avis-2018-sciluppo-sostenibil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u="none" strike="noStrike" kern="1200" dirty="0">
                <a:solidFill>
                  <a:schemeClr val="tx1"/>
                </a:solidFill>
                <a:effectLst/>
                <a:latin typeface="Century Gothic" panose="020B0502020202020204" pitchFamily="34" charset="0"/>
                <a:ea typeface="+mn-ea"/>
                <a:cs typeface="+mn-cs"/>
              </a:rPr>
              <a:t>La sostenibilità è un argomento centrale nel mondo viticolo ed enologico, ma dare una definizione univoca di tale concetto può a volte essere difficile, dal momento che i sistemi agricoli sono complessi e caratterizzati da differenti gradi di dinamismo, e coinvolgono spesso visioni e approcci fondamentalmente differenti in funzione di obiettivi e valori in campo. In ogni caso, l’agricoltura, nel caso specifico, le viticolture attuali portano con loro una serie di problemi legati ad insicurezze economiche date dal momento storico in cui ci troviamo, necessità ecologiche, di ovvia natura, e fabbisogni sociali che richiedono interventi mirati e tempestivi. Partendo da ciò, la definizione di viticoltura sostenibile non può prescindere da un’accezione pratica che trovi riscontri applicativi nelle realtà produttive</a:t>
            </a:r>
            <a:r>
              <a:rPr lang="it-IT" sz="900" u="none" strike="noStrike" kern="1200" dirty="0">
                <a:solidFill>
                  <a:schemeClr val="tx1"/>
                </a:solidFill>
                <a:effectLst/>
                <a:ea typeface="+mn-ea"/>
                <a:cs typeface="+mn-cs"/>
              </a:rPr>
              <a:t>.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a:t>
            </a:fld>
            <a:endParaRPr lang="it-IT" dirty="0"/>
          </a:p>
        </p:txBody>
      </p:sp>
    </p:spTree>
    <p:extLst>
      <p:ext uri="{BB962C8B-B14F-4D97-AF65-F5344CB8AC3E}">
        <p14:creationId xmlns:p14="http://schemas.microsoft.com/office/powerpoint/2010/main" val="261579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11</a:t>
            </a:fld>
            <a:endParaRPr lang="it-IT" dirty="0"/>
          </a:p>
        </p:txBody>
      </p:sp>
    </p:spTree>
    <p:extLst>
      <p:ext uri="{BB962C8B-B14F-4D97-AF65-F5344CB8AC3E}">
        <p14:creationId xmlns:p14="http://schemas.microsoft.com/office/powerpoint/2010/main" val="166901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b="0" i="0" u="none" strike="noStrike" dirty="0">
                <a:solidFill>
                  <a:srgbClr val="222222"/>
                </a:solidFill>
                <a:effectLst/>
                <a:latin typeface="Open Sans" panose="020B0606030504020204" pitchFamily="34" charset="0"/>
              </a:rPr>
              <a:t>Tuttavia un’altra recente ricerca riguardo ai marchi di vino sostenibile più conosciuti dai consumatori italiani ha messo al primo posto il logo di Libera Terra, che identifica un progetto di recupero sociale e produttivo di beni liberati dalle mafie. La sostenibilità sociale torna così al primo posto, dimostrando il vantaggio ma anche il limite connesso all’estrema elasticità del termine “sostenibilità”.</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12</a:t>
            </a:fld>
            <a:endParaRPr lang="it-IT" dirty="0"/>
          </a:p>
        </p:txBody>
      </p:sp>
    </p:spTree>
    <p:extLst>
      <p:ext uri="{BB962C8B-B14F-4D97-AF65-F5344CB8AC3E}">
        <p14:creationId xmlns:p14="http://schemas.microsoft.com/office/powerpoint/2010/main" val="420646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b="1" i="0" u="none" strike="noStrike" dirty="0">
                <a:solidFill>
                  <a:srgbClr val="222222"/>
                </a:solidFill>
                <a:effectLst/>
                <a:latin typeface="Roboto" panose="02000000000000000000" pitchFamily="2" charset="0"/>
              </a:rPr>
              <a:t>Viva</a:t>
            </a:r>
            <a:r>
              <a:rPr lang="it-IT" b="0" i="0" u="none" strike="noStrike" dirty="0">
                <a:solidFill>
                  <a:srgbClr val="222222"/>
                </a:solidFill>
                <a:effectLst/>
                <a:latin typeface="Roboto" panose="02000000000000000000" pitchFamily="2" charset="0"/>
              </a:rPr>
              <a:t>: progetto patrocinato dal Ministero dell’Ambiente e coordinato dall’Università Cattolica S.C. di Piacenza. Permette la certificazione di organizzazione e di prodotto. Si basa sul calcolo di 4 indicatori (Aria, Acqua, Vigneto, Territorio) effettuato grazie a una piattaforma informatica messa a punto nell’ambito del progetto.</a:t>
            </a:r>
          </a:p>
          <a:p>
            <a:r>
              <a:rPr lang="it-IT" b="1" i="0" u="none" strike="noStrike" dirty="0" err="1">
                <a:solidFill>
                  <a:srgbClr val="222222"/>
                </a:solidFill>
                <a:effectLst/>
                <a:latin typeface="Roboto" panose="02000000000000000000" pitchFamily="2" charset="0"/>
              </a:rPr>
              <a:t>Equalitas</a:t>
            </a:r>
            <a:r>
              <a:rPr lang="it-IT" b="0" i="0" u="none" strike="noStrike" dirty="0">
                <a:solidFill>
                  <a:srgbClr val="222222"/>
                </a:solidFill>
                <a:effectLst/>
                <a:latin typeface="Roboto" panose="02000000000000000000" pitchFamily="2" charset="0"/>
              </a:rPr>
              <a:t>: standard privato promosso da </a:t>
            </a:r>
            <a:r>
              <a:rPr lang="it-IT" b="0" i="0" u="none" strike="noStrike" dirty="0" err="1">
                <a:solidFill>
                  <a:srgbClr val="222222"/>
                </a:solidFill>
                <a:effectLst/>
                <a:latin typeface="Roboto" panose="02000000000000000000" pitchFamily="2" charset="0"/>
              </a:rPr>
              <a:t>Federdoc</a:t>
            </a:r>
            <a:r>
              <a:rPr lang="it-IT" b="0" i="0" u="none" strike="noStrike" dirty="0">
                <a:solidFill>
                  <a:srgbClr val="222222"/>
                </a:solidFill>
                <a:effectLst/>
                <a:latin typeface="Roboto" panose="02000000000000000000" pitchFamily="2" charset="0"/>
              </a:rPr>
              <a:t> e </a:t>
            </a:r>
            <a:r>
              <a:rPr lang="it-IT" b="0" i="0" u="none" strike="noStrike" dirty="0" err="1">
                <a:solidFill>
                  <a:srgbClr val="222222"/>
                </a:solidFill>
                <a:effectLst/>
                <a:latin typeface="Roboto" panose="02000000000000000000" pitchFamily="2" charset="0"/>
              </a:rPr>
              <a:t>gamero</a:t>
            </a:r>
            <a:r>
              <a:rPr lang="it-IT" b="0" i="0" u="none" strike="noStrike" dirty="0">
                <a:solidFill>
                  <a:srgbClr val="222222"/>
                </a:solidFill>
                <a:effectLst/>
                <a:latin typeface="Roboto" panose="02000000000000000000" pitchFamily="2" charset="0"/>
              </a:rPr>
              <a:t> Rosso che permette di certificare prodotti e organizzazioni, ma anche territori: la certificazione può infatti essere ottenuta da un Consorzio se questo certifica almeno il 60% del territorio della Denominazione di Origine di competenza. Il protocollo considera tutti e tre i pilastri della sostenibilità (ambientale, sociale ed economico) valutando, oltre alle buone pratiche agricole, anche quelle di cantina, economiche, sociali e di comunicazione. Esso misura inoltre tre importanti indicatori ovvero: Carbon Footprint, Water Footprint e Biodiversità</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14</a:t>
            </a:fld>
            <a:endParaRPr lang="it-IT" dirty="0"/>
          </a:p>
        </p:txBody>
      </p:sp>
    </p:spTree>
    <p:extLst>
      <p:ext uri="{BB962C8B-B14F-4D97-AF65-F5344CB8AC3E}">
        <p14:creationId xmlns:p14="http://schemas.microsoft.com/office/powerpoint/2010/main" val="132107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15</a:t>
            </a:fld>
            <a:endParaRPr lang="it-IT" dirty="0"/>
          </a:p>
        </p:txBody>
      </p:sp>
    </p:spTree>
    <p:extLst>
      <p:ext uri="{BB962C8B-B14F-4D97-AF65-F5344CB8AC3E}">
        <p14:creationId xmlns:p14="http://schemas.microsoft.com/office/powerpoint/2010/main" val="377546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16</a:t>
            </a:fld>
            <a:endParaRPr lang="it-IT" dirty="0"/>
          </a:p>
        </p:txBody>
      </p:sp>
    </p:spTree>
    <p:extLst>
      <p:ext uri="{BB962C8B-B14F-4D97-AF65-F5344CB8AC3E}">
        <p14:creationId xmlns:p14="http://schemas.microsoft.com/office/powerpoint/2010/main" val="2358064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b="0" i="0" u="none" strike="noStrike" dirty="0">
                <a:solidFill>
                  <a:srgbClr val="222222"/>
                </a:solidFill>
                <a:effectLst/>
                <a:latin typeface="Roboto" panose="02000000000000000000" pitchFamily="2" charset="0"/>
              </a:rPr>
              <a:t>Il </a:t>
            </a:r>
            <a:r>
              <a:rPr lang="it-IT" b="1" i="0" u="none" strike="noStrike" dirty="0">
                <a:solidFill>
                  <a:srgbClr val="222222"/>
                </a:solidFill>
                <a:effectLst/>
                <a:latin typeface="Roboto" panose="02000000000000000000" pitchFamily="2" charset="0"/>
              </a:rPr>
              <a:t>processo di integrazione dei tre sistemi di certificazione esistenti</a:t>
            </a:r>
            <a:r>
              <a:rPr lang="it-IT" b="0" i="0" u="none" strike="noStrike" dirty="0">
                <a:solidFill>
                  <a:srgbClr val="222222"/>
                </a:solidFill>
                <a:effectLst/>
                <a:latin typeface="Roboto" panose="02000000000000000000" pitchFamily="2" charset="0"/>
              </a:rPr>
              <a:t> (SQNPI, </a:t>
            </a:r>
            <a:r>
              <a:rPr lang="it-IT" b="0" i="0" u="none" strike="noStrike" dirty="0" err="1">
                <a:solidFill>
                  <a:srgbClr val="222222"/>
                </a:solidFill>
                <a:effectLst/>
                <a:latin typeface="Roboto" panose="02000000000000000000" pitchFamily="2" charset="0"/>
              </a:rPr>
              <a:t>Equalitas</a:t>
            </a:r>
            <a:r>
              <a:rPr lang="it-IT" b="0" i="0" u="none" strike="noStrike" dirty="0">
                <a:solidFill>
                  <a:srgbClr val="222222"/>
                </a:solidFill>
                <a:effectLst/>
                <a:latin typeface="Roboto" panose="02000000000000000000" pitchFamily="2" charset="0"/>
              </a:rPr>
              <a:t>, VIVA) verrà portato a termine nel 2023 e consentirà ai produttori certificati di utilizzare </a:t>
            </a:r>
            <a:r>
              <a:rPr lang="it-IT" b="1" i="0" u="none" strike="noStrike" dirty="0">
                <a:solidFill>
                  <a:srgbClr val="222222"/>
                </a:solidFill>
                <a:effectLst/>
                <a:latin typeface="Roboto" panose="02000000000000000000" pitchFamily="2" charset="0"/>
              </a:rPr>
              <a:t>uno specifico logo in bottiglia</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17</a:t>
            </a:fld>
            <a:endParaRPr lang="it-IT" dirty="0"/>
          </a:p>
        </p:txBody>
      </p:sp>
    </p:spTree>
    <p:extLst>
      <p:ext uri="{BB962C8B-B14F-4D97-AF65-F5344CB8AC3E}">
        <p14:creationId xmlns:p14="http://schemas.microsoft.com/office/powerpoint/2010/main" val="3826386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t>Singole esperienze di  </a:t>
            </a:r>
            <a:r>
              <a:rPr lang="it-IT" sz="900" b="1" dirty="0"/>
              <a:t>certificazioni</a:t>
            </a:r>
            <a:r>
              <a:rPr lang="it-IT" sz="900" dirty="0"/>
              <a:t> che hanno contribuito alla nascita di una normativa univoca che inquadrasse la </a:t>
            </a:r>
            <a:r>
              <a:rPr lang="it-IT" sz="900" b="1" dirty="0"/>
              <a:t>viticoltura sostenibile: </a:t>
            </a:r>
            <a:r>
              <a:rPr lang="it-IT" b="0" i="0" u="none" strike="noStrike" dirty="0">
                <a:solidFill>
                  <a:srgbClr val="222222"/>
                </a:solidFill>
                <a:effectLst/>
                <a:latin typeface="Open Sans" panose="020B0606030504020204" pitchFamily="34" charset="0"/>
              </a:rPr>
              <a:t>lo standard </a:t>
            </a:r>
            <a:r>
              <a:rPr lang="it-IT" b="0" i="0" u="none" strike="noStrike" dirty="0" err="1">
                <a:solidFill>
                  <a:srgbClr val="222222"/>
                </a:solidFill>
                <a:effectLst/>
                <a:latin typeface="Open Sans" panose="020B0606030504020204" pitchFamily="34" charset="0"/>
              </a:rPr>
              <a:t>Sqnpi</a:t>
            </a:r>
            <a:r>
              <a:rPr lang="it-IT" b="0" i="0" u="none" strike="noStrike" dirty="0">
                <a:solidFill>
                  <a:srgbClr val="222222"/>
                </a:solidFill>
                <a:effectLst/>
                <a:latin typeface="Open Sans" panose="020B0606030504020204" pitchFamily="34" charset="0"/>
              </a:rPr>
              <a:t> </a:t>
            </a:r>
            <a:endParaRPr lang="it-IT" sz="900" dirty="0"/>
          </a:p>
          <a:p>
            <a:r>
              <a:rPr lang="it-IT" b="0" i="0" u="none" strike="noStrike" dirty="0">
                <a:solidFill>
                  <a:srgbClr val="222222"/>
                </a:solidFill>
                <a:effectLst/>
                <a:latin typeface="Open Sans" panose="020B0606030504020204" pitchFamily="34" charset="0"/>
              </a:rPr>
              <a:t>Il disciplinare del nuovo sistema italiano ne ha tenuto conto: lo standard </a:t>
            </a:r>
            <a:r>
              <a:rPr lang="it-IT" b="0" i="0" u="none" strike="noStrike" dirty="0" err="1">
                <a:solidFill>
                  <a:srgbClr val="222222"/>
                </a:solidFill>
                <a:effectLst/>
                <a:latin typeface="Open Sans" panose="020B0606030504020204" pitchFamily="34" charset="0"/>
              </a:rPr>
              <a:t>Sqnpi</a:t>
            </a:r>
            <a:r>
              <a:rPr lang="it-IT" b="0" i="0" u="none" strike="noStrike" dirty="0">
                <a:solidFill>
                  <a:srgbClr val="222222"/>
                </a:solidFill>
                <a:effectLst/>
                <a:latin typeface="Open Sans" panose="020B0606030504020204" pitchFamily="34" charset="0"/>
              </a:rPr>
              <a:t> è stato infatti integrato con ulteriori requisiti etico-sociali (obbligatori dal 2023) con cui l’azienda vitivinicola deve dimostrare di contribuire allo sviluppo economico delle comunità rurali. Riempiendo così le lacune oggi presenti nell’agricoltura biologica.</a:t>
            </a:r>
          </a:p>
          <a:p>
            <a:r>
              <a:rPr lang="it-IT" b="0" i="0" u="none" strike="noStrike" dirty="0">
                <a:solidFill>
                  <a:srgbClr val="222222"/>
                </a:solidFill>
                <a:effectLst/>
                <a:latin typeface="Roboto" panose="02000000000000000000" pitchFamily="2" charset="0"/>
              </a:rPr>
              <a:t>.</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18</a:t>
            </a:fld>
            <a:endParaRPr lang="it-IT" dirty="0"/>
          </a:p>
        </p:txBody>
      </p:sp>
    </p:spTree>
    <p:extLst>
      <p:ext uri="{BB962C8B-B14F-4D97-AF65-F5344CB8AC3E}">
        <p14:creationId xmlns:p14="http://schemas.microsoft.com/office/powerpoint/2010/main" val="3352098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dirty="0"/>
              <a:t>Tutto questo per fornire a viticoltori non solo una certificazione che riconosca maggior valore al loro prodotto ma anche degli strumenti per far fronte alle sfide che la produzione pone prima fra tutte mitigare ad adattarsi ai </a:t>
            </a:r>
            <a:r>
              <a:rPr lang="it-IT" dirty="0" err="1"/>
              <a:t>cambimanti</a:t>
            </a:r>
            <a:r>
              <a:rPr lang="it-IT" dirty="0"/>
              <a:t> </a:t>
            </a:r>
            <a:r>
              <a:rPr lang="it-IT" dirty="0" err="1"/>
              <a:t>cliatici</a:t>
            </a:r>
            <a:r>
              <a:rPr lang="it-IT" dirty="0"/>
              <a:t> </a:t>
            </a:r>
          </a:p>
        </p:txBody>
      </p:sp>
      <p:sp>
        <p:nvSpPr>
          <p:cNvPr id="4" name="Segnaposto numero diapositiva 3"/>
          <p:cNvSpPr>
            <a:spLocks noGrp="1"/>
          </p:cNvSpPr>
          <p:nvPr>
            <p:ph type="sldNum" sz="quarter" idx="5"/>
          </p:nvPr>
        </p:nvSpPr>
        <p:spPr/>
        <p:txBody>
          <a:bodyPr/>
          <a:lstStyle/>
          <a:p>
            <a:fld id="{4BB2BF8D-0EE4-1848-801C-1FC6F064F82A}" type="slidenum">
              <a:rPr lang="it-IT" smtClean="0"/>
              <a:pPr/>
              <a:t>19</a:t>
            </a:fld>
            <a:endParaRPr lang="it-IT" dirty="0"/>
          </a:p>
        </p:txBody>
      </p:sp>
    </p:spTree>
    <p:extLst>
      <p:ext uri="{BB962C8B-B14F-4D97-AF65-F5344CB8AC3E}">
        <p14:creationId xmlns:p14="http://schemas.microsoft.com/office/powerpoint/2010/main" val="398782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b="0" i="0" kern="1200" dirty="0">
                <a:solidFill>
                  <a:schemeClr val="tx1"/>
                </a:solidFill>
                <a:effectLst/>
                <a:latin typeface="The Hand" panose="03070502030502020204" pitchFamily="66" charset="0"/>
                <a:ea typeface="+mn-ea"/>
                <a:cs typeface="+mn-cs"/>
              </a:rPr>
              <a:t>Lo </a:t>
            </a:r>
            <a:r>
              <a:rPr lang="it-IT" sz="900" b="0" i="0" u="sng" strike="sngStrike" kern="1200" dirty="0">
                <a:solidFill>
                  <a:schemeClr val="tx1"/>
                </a:solidFill>
                <a:effectLst/>
                <a:latin typeface="The Hand" panose="03070502030502020204" pitchFamily="66" charset="0"/>
                <a:ea typeface="+mn-ea"/>
                <a:cs typeface="+mn-cs"/>
                <a:hlinkClick r:id="rId3"/>
              </a:rPr>
              <a:t>studio</a:t>
            </a:r>
            <a:r>
              <a:rPr lang="it-IT" sz="900" b="0" i="0" kern="1200" dirty="0">
                <a:solidFill>
                  <a:schemeClr val="tx1"/>
                </a:solidFill>
                <a:effectLst/>
                <a:latin typeface="The Hand" panose="03070502030502020204" pitchFamily="66" charset="0"/>
                <a:ea typeface="+mn-ea"/>
                <a:cs typeface="+mn-cs"/>
              </a:rPr>
              <a:t> </a:t>
            </a:r>
            <a:r>
              <a:rPr lang="it-IT" sz="900" b="0" i="1" kern="1200" dirty="0" err="1">
                <a:solidFill>
                  <a:schemeClr val="tx1"/>
                </a:solidFill>
                <a:effectLst/>
                <a:latin typeface="The Hand" panose="03070502030502020204" pitchFamily="66" charset="0"/>
                <a:ea typeface="+mn-ea"/>
                <a:cs typeface="+mn-cs"/>
              </a:rPr>
              <a:t>Climate</a:t>
            </a:r>
            <a:r>
              <a:rPr lang="it-IT" sz="900" b="0" i="1" kern="1200" dirty="0">
                <a:solidFill>
                  <a:schemeClr val="tx1"/>
                </a:solidFill>
                <a:effectLst/>
                <a:latin typeface="The Hand" panose="03070502030502020204" pitchFamily="66" charset="0"/>
                <a:ea typeface="+mn-ea"/>
                <a:cs typeface="+mn-cs"/>
              </a:rPr>
              <a:t> </a:t>
            </a:r>
            <a:r>
              <a:rPr lang="it-IT" sz="900" b="0" i="1" kern="1200" dirty="0" err="1">
                <a:solidFill>
                  <a:schemeClr val="tx1"/>
                </a:solidFill>
                <a:effectLst/>
                <a:latin typeface="The Hand" panose="03070502030502020204" pitchFamily="66" charset="0"/>
                <a:ea typeface="+mn-ea"/>
                <a:cs typeface="+mn-cs"/>
              </a:rPr>
              <a:t>change</a:t>
            </a:r>
            <a:r>
              <a:rPr lang="it-IT" sz="900" b="0" i="1" kern="1200" dirty="0">
                <a:solidFill>
                  <a:schemeClr val="tx1"/>
                </a:solidFill>
                <a:effectLst/>
                <a:latin typeface="The Hand" panose="03070502030502020204" pitchFamily="66" charset="0"/>
                <a:ea typeface="+mn-ea"/>
                <a:cs typeface="+mn-cs"/>
              </a:rPr>
              <a:t>, </a:t>
            </a:r>
            <a:r>
              <a:rPr lang="it-IT" sz="900" b="0" i="1" kern="1200" dirty="0" err="1">
                <a:solidFill>
                  <a:schemeClr val="tx1"/>
                </a:solidFill>
                <a:effectLst/>
                <a:latin typeface="The Hand" panose="03070502030502020204" pitchFamily="66" charset="0"/>
                <a:ea typeface="+mn-ea"/>
                <a:cs typeface="+mn-cs"/>
              </a:rPr>
              <a:t>wine</a:t>
            </a:r>
            <a:r>
              <a:rPr lang="it-IT" sz="900" b="0" i="1" kern="1200" dirty="0">
                <a:solidFill>
                  <a:schemeClr val="tx1"/>
                </a:solidFill>
                <a:effectLst/>
                <a:latin typeface="The Hand" panose="03070502030502020204" pitchFamily="66" charset="0"/>
                <a:ea typeface="+mn-ea"/>
                <a:cs typeface="+mn-cs"/>
              </a:rPr>
              <a:t>, and </a:t>
            </a:r>
            <a:r>
              <a:rPr lang="it-IT" sz="900" b="0" i="1" kern="1200" dirty="0" err="1">
                <a:solidFill>
                  <a:schemeClr val="tx1"/>
                </a:solidFill>
                <a:effectLst/>
                <a:latin typeface="The Hand" panose="03070502030502020204" pitchFamily="66" charset="0"/>
                <a:ea typeface="+mn-ea"/>
                <a:cs typeface="+mn-cs"/>
              </a:rPr>
              <a:t>conservation</a:t>
            </a:r>
            <a:r>
              <a:rPr lang="it-IT" sz="900" b="0" i="0" kern="1200" dirty="0">
                <a:solidFill>
                  <a:schemeClr val="tx1"/>
                </a:solidFill>
                <a:effectLst/>
                <a:latin typeface="The Hand" panose="03070502030502020204" pitchFamily="66" charset="0"/>
                <a:ea typeface="+mn-ea"/>
                <a:cs typeface="+mn-cs"/>
              </a:rPr>
              <a:t>, pubblicato su </a:t>
            </a:r>
            <a:r>
              <a:rPr lang="it-IT" sz="900" b="0" i="1" kern="1200" dirty="0">
                <a:solidFill>
                  <a:schemeClr val="tx1"/>
                </a:solidFill>
                <a:effectLst/>
                <a:latin typeface="The Hand" panose="03070502030502020204" pitchFamily="66" charset="0"/>
                <a:ea typeface="+mn-ea"/>
                <a:cs typeface="+mn-cs"/>
              </a:rPr>
              <a:t>PNAS</a:t>
            </a:r>
            <a:r>
              <a:rPr lang="it-IT" sz="900" b="0" i="0" kern="1200" dirty="0">
                <a:solidFill>
                  <a:schemeClr val="tx1"/>
                </a:solidFill>
                <a:effectLst/>
                <a:latin typeface="The Hand" panose="03070502030502020204" pitchFamily="66" charset="0"/>
                <a:ea typeface="+mn-ea"/>
                <a:cs typeface="+mn-cs"/>
              </a:rPr>
              <a:t> nel 2013 e più volte citato in seguito, ha evidenziato con un certo anticipo la capacità del riscaldamento globale di influenzare gli ecosistemi, sia direttamente che indirettamente, ad esempio spingendoci a </a:t>
            </a:r>
            <a:r>
              <a:rPr lang="it-IT" sz="900" b="1" i="0" kern="1200" dirty="0">
                <a:solidFill>
                  <a:schemeClr val="tx1"/>
                </a:solidFill>
                <a:effectLst/>
                <a:latin typeface="The Hand" panose="03070502030502020204" pitchFamily="66" charset="0"/>
                <a:ea typeface="+mn-ea"/>
                <a:cs typeface="+mn-cs"/>
              </a:rPr>
              <a:t>utilizzare il territorio in modo diverso</a:t>
            </a:r>
            <a:r>
              <a:rPr lang="it-IT" sz="900" b="0" i="0" kern="1200" dirty="0">
                <a:solidFill>
                  <a:schemeClr val="tx1"/>
                </a:solidFill>
                <a:effectLst/>
                <a:latin typeface="The Hand" panose="03070502030502020204" pitchFamily="66" charset="0"/>
                <a:ea typeface="+mn-ea"/>
                <a:cs typeface="+mn-cs"/>
              </a:rPr>
              <a:t>, con tutte le conseguenze sull’ambiente che ciò può generare. A questo proposito, per la sensibilità pedoclimatica sopra citata la viticoltura offre uno spaccato esemplificativo, e secondo gli autori l’impatto sostanziale del cambiamento climatico, con una drastiche diminuzioni delle aree vocate storiche, potrebbe </a:t>
            </a:r>
            <a:r>
              <a:rPr lang="it-IT" sz="900" b="1" i="0" kern="1200" dirty="0">
                <a:solidFill>
                  <a:schemeClr val="tx1"/>
                </a:solidFill>
                <a:effectLst/>
                <a:latin typeface="The Hand" panose="03070502030502020204" pitchFamily="66" charset="0"/>
                <a:ea typeface="+mn-ea"/>
                <a:cs typeface="+mn-cs"/>
              </a:rPr>
              <a:t>creare conflitti sulla destinazioni d’uso del territorio agricolo</a:t>
            </a:r>
            <a:r>
              <a:rPr lang="it-IT" sz="900" b="0" i="0" kern="1200" dirty="0">
                <a:solidFill>
                  <a:schemeClr val="tx1"/>
                </a:solidFill>
                <a:effectLst/>
                <a:latin typeface="The Hand" panose="03070502030502020204" pitchFamily="66" charset="0"/>
                <a:ea typeface="+mn-ea"/>
                <a:cs typeface="+mn-cs"/>
              </a:rPr>
              <a:t>, con possibili ricadute sugli ecosistemi e sulle riserve di acqua dolce.</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20</a:t>
            </a:fld>
            <a:endParaRPr lang="it-IT" dirty="0"/>
          </a:p>
        </p:txBody>
      </p:sp>
    </p:spTree>
    <p:extLst>
      <p:ext uri="{BB962C8B-B14F-4D97-AF65-F5344CB8AC3E}">
        <p14:creationId xmlns:p14="http://schemas.microsoft.com/office/powerpoint/2010/main" val="225484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b="0" i="0" kern="1200" dirty="0">
                <a:solidFill>
                  <a:schemeClr val="tx1"/>
                </a:solidFill>
                <a:effectLst/>
                <a:latin typeface="The Hand" panose="03070502030502020204" pitchFamily="66" charset="0"/>
                <a:ea typeface="+mn-ea"/>
                <a:cs typeface="+mn-cs"/>
              </a:rPr>
              <a:t>A ciò si deve poi considerare tutti gli sforzi aggiuntivi richiesti per frenare le pericolose deviazioni ai cicli produttivi indotti dagli effetti del cambiamento climatico in atto. Eccessi di temperatura e di radiazione solare, carenza idrica, anticipi delle fasi fenologiche, maturazione dell’uva in concomitanza con i periodi più caldi dell’estate, ecc.,  </a:t>
            </a:r>
          </a:p>
          <a:p>
            <a:r>
              <a:rPr lang="it-IT" sz="900" b="0" i="0" kern="1200" dirty="0">
                <a:solidFill>
                  <a:schemeClr val="tx1"/>
                </a:solidFill>
                <a:effectLst/>
                <a:latin typeface="The Hand" panose="03070502030502020204" pitchFamily="66" charset="0"/>
                <a:ea typeface="+mn-ea"/>
                <a:cs typeface="+mn-cs"/>
              </a:rPr>
              <a:t>Secondo una </a:t>
            </a:r>
            <a:r>
              <a:rPr lang="it-IT" sz="900" b="0" i="0" strike="sngStrike" kern="1200" dirty="0">
                <a:solidFill>
                  <a:schemeClr val="tx1"/>
                </a:solidFill>
                <a:effectLst/>
                <a:latin typeface="The Hand" panose="03070502030502020204" pitchFamily="66" charset="0"/>
                <a:ea typeface="+mn-ea"/>
                <a:cs typeface="+mn-cs"/>
                <a:hlinkClick r:id="rId3"/>
              </a:rPr>
              <a:t>ricerca</a:t>
            </a:r>
            <a:r>
              <a:rPr lang="it-IT" sz="900" b="0" i="0" kern="1200" dirty="0">
                <a:solidFill>
                  <a:schemeClr val="tx1"/>
                </a:solidFill>
                <a:effectLst/>
                <a:latin typeface="The Hand" panose="03070502030502020204" pitchFamily="66" charset="0"/>
                <a:ea typeface="+mn-ea"/>
                <a:cs typeface="+mn-cs"/>
              </a:rPr>
              <a:t> realizzata dall’Istituto nazionale francese della ricerca agronomica (</a:t>
            </a:r>
            <a:r>
              <a:rPr lang="it-IT" sz="900" b="0" i="0" kern="1200" dirty="0" err="1">
                <a:solidFill>
                  <a:schemeClr val="tx1"/>
                </a:solidFill>
                <a:effectLst/>
                <a:latin typeface="The Hand" panose="03070502030502020204" pitchFamily="66" charset="0"/>
                <a:ea typeface="+mn-ea"/>
                <a:cs typeface="+mn-cs"/>
              </a:rPr>
              <a:t>Inra</a:t>
            </a:r>
            <a:r>
              <a:rPr lang="it-IT" sz="900" b="0" i="0" kern="1200" dirty="0">
                <a:solidFill>
                  <a:schemeClr val="tx1"/>
                </a:solidFill>
                <a:effectLst/>
                <a:latin typeface="The Hand" panose="03070502030502020204" pitchFamily="66" charset="0"/>
                <a:ea typeface="+mn-ea"/>
                <a:cs typeface="+mn-cs"/>
              </a:rPr>
              <a:t>) e pubblicata nel 2020 su </a:t>
            </a:r>
            <a:r>
              <a:rPr lang="it-IT" sz="900" b="0" i="1" kern="1200" dirty="0">
                <a:solidFill>
                  <a:schemeClr val="tx1"/>
                </a:solidFill>
                <a:effectLst/>
                <a:latin typeface="The Hand" panose="03070502030502020204" pitchFamily="66" charset="0"/>
                <a:ea typeface="+mn-ea"/>
                <a:cs typeface="+mn-cs"/>
              </a:rPr>
              <a:t>PNAS</a:t>
            </a:r>
            <a:r>
              <a:rPr lang="it-IT" sz="900" b="0" i="0" kern="1200" dirty="0">
                <a:solidFill>
                  <a:schemeClr val="tx1"/>
                </a:solidFill>
                <a:effectLst/>
                <a:latin typeface="The Hand" panose="03070502030502020204" pitchFamily="66" charset="0"/>
                <a:ea typeface="+mn-ea"/>
                <a:cs typeface="+mn-cs"/>
              </a:rPr>
              <a:t>, se, come ormai previsto, entro il 2050 le temperature medie salissero di 2 gradi centigradi, </a:t>
            </a:r>
            <a:r>
              <a:rPr lang="it-IT" sz="900" b="1" i="0" kern="1200" dirty="0">
                <a:solidFill>
                  <a:schemeClr val="tx1"/>
                </a:solidFill>
                <a:effectLst/>
                <a:latin typeface="The Hand" panose="03070502030502020204" pitchFamily="66" charset="0"/>
                <a:ea typeface="+mn-ea"/>
                <a:cs typeface="+mn-cs"/>
              </a:rPr>
              <a:t>il 56% delle attuali regioni vitivinicole nel mondo potrebbe sparire</a:t>
            </a:r>
            <a:r>
              <a:rPr lang="it-IT" sz="900" b="0" i="0" kern="1200" dirty="0">
                <a:solidFill>
                  <a:schemeClr val="tx1"/>
                </a:solidFill>
                <a:effectLst/>
                <a:latin typeface="The Hand" panose="03070502030502020204" pitchFamily="66" charset="0"/>
                <a:ea typeface="+mn-ea"/>
                <a:cs typeface="+mn-cs"/>
              </a:rPr>
              <a:t>. Se poi entro il 2100 l’aumento raggiungesse i +4 gradi, questa perdita arriverebbe all’85%. Lo studio, in particolare, si è concentrato sulle undici varietà internazionali più coltivate, tra le quali cabernet-sauvignon, merlot, chardonnay, pinot nero, riesling e </a:t>
            </a:r>
            <a:r>
              <a:rPr lang="it-IT" sz="900" b="0" i="0" kern="1200" dirty="0" err="1">
                <a:solidFill>
                  <a:schemeClr val="tx1"/>
                </a:solidFill>
                <a:effectLst/>
                <a:latin typeface="The Hand" panose="03070502030502020204" pitchFamily="66" charset="0"/>
                <a:ea typeface="+mn-ea"/>
                <a:cs typeface="+mn-cs"/>
              </a:rPr>
              <a:t>syrah</a:t>
            </a:r>
            <a:r>
              <a:rPr lang="it-IT" sz="900" b="0" i="0" kern="1200" dirty="0">
                <a:solidFill>
                  <a:schemeClr val="tx1"/>
                </a:solidFill>
                <a:effectLst/>
                <a:latin typeface="The Hand" panose="03070502030502020204" pitchFamily="66" charset="0"/>
                <a:ea typeface="+mn-ea"/>
                <a:cs typeface="+mn-cs"/>
              </a:rPr>
              <a:t>, che rappresentano il 35% delle superfici vinicole nel mondo e il 64-87% in Australia, Cile, Francia, Nuova Zelanda, Svizzera e Stati Uniti. Per comprendere meglio la portata delle migrazioni sopra citate possiamo riportare alcuni casi, sempre più frequenti e significativi negli ultimi anni.</a:t>
            </a:r>
          </a:p>
          <a:p>
            <a:r>
              <a:rPr lang="it-IT" sz="900" b="0" i="0" kern="1200" dirty="0">
                <a:solidFill>
                  <a:schemeClr val="tx1"/>
                </a:solidFill>
                <a:effectLst/>
                <a:latin typeface="The Hand" panose="03070502030502020204" pitchFamily="66" charset="0"/>
                <a:ea typeface="+mn-ea"/>
                <a:cs typeface="+mn-cs"/>
              </a:rPr>
              <a:t>In Italia, già alcune regioni sono state interessate da questo fenomeno, dove alcune zone e vitigni hanno vissuto cambiamenti rapidi e netti. In pochi anni, ad esempio, i vigneti di chardonnay e il pinot nero usati per lo spumante </a:t>
            </a:r>
            <a:r>
              <a:rPr lang="it-IT" sz="900" b="1" i="0" kern="1200" dirty="0">
                <a:solidFill>
                  <a:schemeClr val="tx1"/>
                </a:solidFill>
                <a:effectLst/>
                <a:latin typeface="The Hand" panose="03070502030502020204" pitchFamily="66" charset="0"/>
                <a:ea typeface="+mn-ea"/>
                <a:cs typeface="+mn-cs"/>
              </a:rPr>
              <a:t> si sono spostati dai 250 fino agli 800-1000 metri</a:t>
            </a:r>
            <a:r>
              <a:rPr lang="it-IT" sz="900" b="0" i="0" kern="1200" dirty="0">
                <a:solidFill>
                  <a:schemeClr val="tx1"/>
                </a:solidFill>
                <a:effectLst/>
                <a:latin typeface="The Hand" panose="03070502030502020204" pitchFamily="66" charset="0"/>
                <a:ea typeface="+mn-ea"/>
                <a:cs typeface="+mn-cs"/>
              </a:rPr>
              <a:t> di altitudine, per mantenere la stessa acidità e freschezza richiesta per questo tipo di prodotto. Viceversa, nella stessa regione vitigni autoctoni in vari casi </a:t>
            </a:r>
            <a:r>
              <a:rPr lang="it-IT" sz="900" b="1" i="0" kern="1200" dirty="0">
                <a:solidFill>
                  <a:schemeClr val="tx1"/>
                </a:solidFill>
                <a:effectLst/>
                <a:latin typeface="The Hand" panose="03070502030502020204" pitchFamily="66" charset="0"/>
                <a:ea typeface="+mn-ea"/>
                <a:cs typeface="+mn-cs"/>
              </a:rPr>
              <a:t>hanno beneficiato dell’aumento delle temperature</a:t>
            </a:r>
            <a:r>
              <a:rPr lang="it-IT" sz="900" b="0" i="0" kern="1200" dirty="0">
                <a:solidFill>
                  <a:schemeClr val="tx1"/>
                </a:solidFill>
                <a:effectLst/>
                <a:latin typeface="The Hand" panose="03070502030502020204" pitchFamily="66" charset="0"/>
                <a:ea typeface="+mn-ea"/>
                <a:cs typeface="+mn-cs"/>
              </a:rPr>
              <a:t>, dando vini più complessi e strutturati anche in zone da sempre ritenute di pregio inferiore.</a:t>
            </a:r>
          </a:p>
          <a:p>
            <a:r>
              <a:rPr lang="it-IT" sz="900" b="0" i="0" kern="1200" dirty="0">
                <a:solidFill>
                  <a:schemeClr val="tx1"/>
                </a:solidFill>
                <a:effectLst/>
                <a:latin typeface="The Hand" panose="03070502030502020204" pitchFamily="66" charset="0"/>
                <a:ea typeface="+mn-ea"/>
                <a:cs typeface="+mn-cs"/>
              </a:rPr>
              <a:t>Uscendo dai confini nazionali e spostandosi nell’Europa del Nord, colpisce il fatto che diversi produttori di spumanti abbiano deciso di investire </a:t>
            </a:r>
            <a:r>
              <a:rPr lang="it-IT" sz="900" b="1" i="0" kern="1200" dirty="0">
                <a:solidFill>
                  <a:schemeClr val="tx1"/>
                </a:solidFill>
                <a:effectLst/>
                <a:latin typeface="The Hand" panose="03070502030502020204" pitchFamily="66" charset="0"/>
                <a:ea typeface="+mn-ea"/>
                <a:cs typeface="+mn-cs"/>
              </a:rPr>
              <a:t>nel Sud dell’Inghilterra</a:t>
            </a:r>
            <a:r>
              <a:rPr lang="it-IT" sz="900" b="0" i="0" kern="1200" dirty="0">
                <a:solidFill>
                  <a:schemeClr val="tx1"/>
                </a:solidFill>
                <a:effectLst/>
                <a:latin typeface="The Hand" panose="03070502030502020204" pitchFamily="66" charset="0"/>
                <a:ea typeface="+mn-ea"/>
                <a:cs typeface="+mn-cs"/>
              </a:rPr>
              <a:t>. Questa tendenza arriva a coinvolgere </a:t>
            </a:r>
            <a:r>
              <a:rPr lang="it-IT" sz="900" b="1" i="0" kern="1200" dirty="0">
                <a:solidFill>
                  <a:schemeClr val="tx1"/>
                </a:solidFill>
                <a:effectLst/>
                <a:latin typeface="The Hand" panose="03070502030502020204" pitchFamily="66" charset="0"/>
                <a:ea typeface="+mn-ea"/>
                <a:cs typeface="+mn-cs"/>
              </a:rPr>
              <a:t>anche la Scandinavia</a:t>
            </a:r>
            <a:r>
              <a:rPr lang="it-IT" sz="900" b="0" i="0" kern="1200" dirty="0">
                <a:solidFill>
                  <a:schemeClr val="tx1"/>
                </a:solidFill>
                <a:effectLst/>
                <a:latin typeface="The Hand" panose="03070502030502020204" pitchFamily="66" charset="0"/>
                <a:ea typeface="+mn-ea"/>
                <a:cs typeface="+mn-cs"/>
              </a:rPr>
              <a:t>, con rilevanti progetti di viticoltura in Svezia, Danimarca e Norvegia, dove per ovvie ragioni climatiche la produzione vinicola non era mai stata nemmeno ipotizzata. </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21</a:t>
            </a:fld>
            <a:endParaRPr lang="it-IT" dirty="0"/>
          </a:p>
        </p:txBody>
      </p:sp>
    </p:spTree>
    <p:extLst>
      <p:ext uri="{BB962C8B-B14F-4D97-AF65-F5344CB8AC3E}">
        <p14:creationId xmlns:p14="http://schemas.microsoft.com/office/powerpoint/2010/main" val="53834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4400" b="1" i="0" u="none" strike="noStrike" dirty="0">
                <a:solidFill>
                  <a:srgbClr val="000000"/>
                </a:solidFill>
                <a:effectLst/>
                <a:latin typeface="Lato" panose="020F0502020204030204" pitchFamily="34" charset="0"/>
              </a:rPr>
              <a:t>La sostenibilità è un concetto multidimensionale</a:t>
            </a:r>
            <a:r>
              <a:rPr lang="it-IT" sz="4400" b="0" i="0" u="none" strike="noStrike" dirty="0">
                <a:solidFill>
                  <a:srgbClr val="000000"/>
                </a:solidFill>
                <a:effectLst/>
                <a:latin typeface="Lato" panose="020F0502020204030203" pitchFamily="34" charset="0"/>
              </a:rPr>
              <a:t> che comprende aspetti differenti come </a:t>
            </a:r>
            <a:r>
              <a:rPr lang="it-IT" sz="4400" b="1" i="0" u="none" strike="noStrike" dirty="0">
                <a:solidFill>
                  <a:srgbClr val="000000"/>
                </a:solidFill>
                <a:effectLst/>
                <a:latin typeface="Lato" panose="020F0502020204030203" pitchFamily="34" charset="0"/>
              </a:rPr>
              <a:t>gestione del suolo e dell’acqua, impatto climatico generato, condizioni di lavoro e impatto sulla comunità, inclusività e trasparenza ed etica della governance</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a:t>
            </a:fld>
            <a:endParaRPr lang="it-IT" dirty="0"/>
          </a:p>
        </p:txBody>
      </p:sp>
    </p:spTree>
    <p:extLst>
      <p:ext uri="{BB962C8B-B14F-4D97-AF65-F5344CB8AC3E}">
        <p14:creationId xmlns:p14="http://schemas.microsoft.com/office/powerpoint/2010/main" val="2641447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b="0" i="0" kern="1200" dirty="0" err="1">
                <a:solidFill>
                  <a:schemeClr val="tx1"/>
                </a:solidFill>
                <a:effectLst/>
                <a:latin typeface="The Hand" panose="03070502030502020204" pitchFamily="66" charset="0"/>
                <a:ea typeface="+mn-ea"/>
                <a:cs typeface="+mn-cs"/>
              </a:rPr>
              <a:t>Assoenologi</a:t>
            </a:r>
            <a:r>
              <a:rPr lang="it-IT" sz="900" b="0" i="0" kern="1200" dirty="0">
                <a:solidFill>
                  <a:schemeClr val="tx1"/>
                </a:solidFill>
                <a:effectLst/>
                <a:latin typeface="The Hand" panose="03070502030502020204" pitchFamily="66" charset="0"/>
                <a:ea typeface="+mn-ea"/>
                <a:cs typeface="+mn-cs"/>
              </a:rPr>
              <a:t> certifica ormai da svariati anni cali importanti di produzione dei vini prodotti in Italia, ormai generalizzati su tutte le regioni. Nel 2021 le perdite medie sono arrivate al 10% con punte di oltre il 30%. Personalmente ho notizie di aziende che hanno potuto raccogliere soltanto il 5-10% della produzione potenziale.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22</a:t>
            </a:fld>
            <a:endParaRPr lang="it-IT" dirty="0"/>
          </a:p>
        </p:txBody>
      </p:sp>
    </p:spTree>
    <p:extLst>
      <p:ext uri="{BB962C8B-B14F-4D97-AF65-F5344CB8AC3E}">
        <p14:creationId xmlns:p14="http://schemas.microsoft.com/office/powerpoint/2010/main" val="305687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b="0" i="0" kern="1200" dirty="0">
                <a:solidFill>
                  <a:schemeClr val="tx1"/>
                </a:solidFill>
                <a:effectLst/>
                <a:latin typeface="The Hand" panose="03070502030502020204" pitchFamily="66" charset="0"/>
                <a:ea typeface="+mn-ea"/>
                <a:cs typeface="+mn-cs"/>
              </a:rPr>
              <a:t>aumento dei costi delle materie prime e delle commodities energetiche».</a:t>
            </a:r>
          </a:p>
          <a:p>
            <a:r>
              <a:rPr lang="it-IT" sz="900" b="0" i="0" kern="1200" dirty="0">
                <a:solidFill>
                  <a:schemeClr val="tx1"/>
                </a:solidFill>
                <a:effectLst/>
                <a:latin typeface="The Hand" panose="03070502030502020204" pitchFamily="66" charset="0"/>
                <a:ea typeface="+mn-ea"/>
                <a:cs typeface="+mn-cs"/>
              </a:rPr>
              <a:t>Da un’indagine interna al segmento cooperativo, i costi dei materiali necessari per l’impianto dei vigneti, come legno, cemento, ferro ed alluminio hanno avuti incrementi fino al 70% -</a:t>
            </a:r>
          </a:p>
          <a:p>
            <a:r>
              <a:rPr lang="it-IT" sz="900" b="0" i="0" kern="1200" dirty="0">
                <a:solidFill>
                  <a:schemeClr val="tx1"/>
                </a:solidFill>
                <a:effectLst/>
                <a:latin typeface="The Hand" panose="03070502030502020204" pitchFamily="66" charset="0"/>
                <a:ea typeface="+mn-ea"/>
                <a:cs typeface="+mn-cs"/>
              </a:rPr>
              <a:t>Gli incrementi – continua - vanno dal costo dell’elettricità a quello dei fertilizzanti, ma ad aumentare sono anche i prezzi del vetro, delle scatole, degli imballaggi e dei materiali da costruzione. Al momento, tuttavia, i prezzi del vino non sono aumentati al punto da riuscire ad assorbire l'aumento dei costi, che resta principalmente a carico dei produttori</a:t>
            </a:r>
          </a:p>
          <a:p>
            <a:r>
              <a:rPr lang="it-IT" sz="900" b="0" i="0" kern="1200" dirty="0">
                <a:solidFill>
                  <a:schemeClr val="tx1"/>
                </a:solidFill>
                <a:effectLst/>
                <a:latin typeface="The Hand" panose="03070502030502020204" pitchFamily="66" charset="0"/>
                <a:ea typeface="+mn-ea"/>
                <a:cs typeface="+mn-cs"/>
              </a:rPr>
              <a:t>La principale conseguenza è che per far fronte ai rincari – fanno notare le cooperative di Francia, Spagna e Italia – le imprese stanno fermando o posticipando i loro piani di ammodernamento e si trovano di fatto nella impossibilità di programmare e realizzare nuovi investimenti, soprattutto quelli che dovrebbero raccogliere la sfida della transizione ecologica del settore vitivinicolo europeo indicata dalla strategia Farm to </a:t>
            </a:r>
            <a:r>
              <a:rPr lang="it-IT" sz="900" b="0" i="0" kern="1200" dirty="0" err="1">
                <a:solidFill>
                  <a:schemeClr val="tx1"/>
                </a:solidFill>
                <a:effectLst/>
                <a:latin typeface="The Hand" panose="03070502030502020204" pitchFamily="66" charset="0"/>
                <a:ea typeface="+mn-ea"/>
                <a:cs typeface="+mn-cs"/>
              </a:rPr>
              <a:t>Fork</a:t>
            </a:r>
            <a:endParaRPr lang="it-IT" sz="900" b="0" i="0" kern="1200" dirty="0">
              <a:solidFill>
                <a:schemeClr val="tx1"/>
              </a:solidFill>
              <a:effectLst/>
              <a:latin typeface="The Hand" panose="03070502030502020204" pitchFamily="66" charset="0"/>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23</a:t>
            </a:fld>
            <a:endParaRPr lang="it-IT" dirty="0"/>
          </a:p>
        </p:txBody>
      </p:sp>
    </p:spTree>
    <p:extLst>
      <p:ext uri="{BB962C8B-B14F-4D97-AF65-F5344CB8AC3E}">
        <p14:creationId xmlns:p14="http://schemas.microsoft.com/office/powerpoint/2010/main" val="346421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b="0" i="0" u="none" strike="noStrike" kern="1200" dirty="0">
                <a:solidFill>
                  <a:schemeClr val="tx1"/>
                </a:solidFill>
                <a:effectLst/>
                <a:latin typeface="The Hand" panose="03070502030502020204" pitchFamily="66" charset="0"/>
                <a:ea typeface="+mn-ea"/>
                <a:cs typeface="+mn-cs"/>
              </a:rPr>
              <a:t>In particolare, assieme ad un generale aumento medio delle temperature, negli ultimi anni sono sempre più frequenti le ondate di caldo estivo, con temperature che si mantengono costantemente elevate per più giorni, così come si verificano spesso improvvisi ritorni di freddo in primavera, con conseguenti danni da gelate tardive. Anche la diversa distribuzione delle piogge, pur non cambiando sostanzialmente negli apporti idrici totali, ha effetto sulle produzioni arrivando a influenzare pesantemente vari parametri ambientali, tra cui la conservazione e fertilità dei suoli. Un ulteriore parametro di cui tenere conto è relativo all’incremento della concentrazione di CO2 nell’atmosfera, con conseguente accrescimento dell’efficienza fotosintetica delle piante. </a:t>
            </a:r>
            <a:br>
              <a:rPr lang="it-IT" dirty="0"/>
            </a:br>
            <a:r>
              <a:rPr lang="it-IT" sz="900" b="0" i="0" u="none" strike="noStrike" kern="1200" dirty="0">
                <a:solidFill>
                  <a:schemeClr val="tx1"/>
                </a:solidFill>
                <a:effectLst/>
                <a:latin typeface="The Hand" panose="03070502030502020204" pitchFamily="66" charset="0"/>
                <a:ea typeface="+mn-ea"/>
                <a:cs typeface="+mn-cs"/>
              </a:rPr>
              <a:t>Nel caso specifico della vite, tutti questi fenomeni oltre che nel rischio di perdite produttive si concretizzano nell’accelerazione della maturazione e in squilibri qualitativi dovuti ad esempio ad alterati equilibri tra maturazione zuccherina e componenti </a:t>
            </a:r>
            <a:r>
              <a:rPr lang="it-IT" sz="900" b="0" i="0" u="none" strike="noStrike" kern="1200" dirty="0" err="1">
                <a:solidFill>
                  <a:schemeClr val="tx1"/>
                </a:solidFill>
                <a:effectLst/>
                <a:latin typeface="The Hand" panose="03070502030502020204" pitchFamily="66" charset="0"/>
                <a:ea typeface="+mn-ea"/>
                <a:cs typeface="+mn-cs"/>
              </a:rPr>
              <a:t>acidiche</a:t>
            </a:r>
            <a:r>
              <a:rPr lang="it-IT" sz="900" b="0" i="0" u="none" strike="noStrike" kern="1200" dirty="0">
                <a:solidFill>
                  <a:schemeClr val="tx1"/>
                </a:solidFill>
                <a:effectLst/>
                <a:latin typeface="The Hand" panose="03070502030502020204" pitchFamily="66" charset="0"/>
                <a:ea typeface="+mn-ea"/>
                <a:cs typeface="+mn-cs"/>
              </a:rPr>
              <a:t> e fenoliche. La fioritura è anticipata di alcune settimane rispetto a trent’anni fa e la raccolta avviene circa un mese prima.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24</a:t>
            </a:fld>
            <a:endParaRPr lang="it-IT" dirty="0"/>
          </a:p>
        </p:txBody>
      </p:sp>
    </p:spTree>
    <p:extLst>
      <p:ext uri="{BB962C8B-B14F-4D97-AF65-F5344CB8AC3E}">
        <p14:creationId xmlns:p14="http://schemas.microsoft.com/office/powerpoint/2010/main" val="4159801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b="0" i="0" kern="1200" dirty="0">
                <a:solidFill>
                  <a:schemeClr val="tx1"/>
                </a:solidFill>
                <a:effectLst/>
                <a:latin typeface="The Hand" panose="03070502030502020204" pitchFamily="66" charset="0"/>
                <a:ea typeface="+mn-ea"/>
                <a:cs typeface="+mn-cs"/>
              </a:rPr>
              <a:t>richiedono ulteriori professionalità che prima del 2003 non erano richieste. </a:t>
            </a:r>
            <a:r>
              <a:rPr lang="it-IT" sz="900" b="0" i="0" kern="1200" dirty="0" err="1">
                <a:solidFill>
                  <a:schemeClr val="tx1"/>
                </a:solidFill>
                <a:effectLst/>
                <a:latin typeface="The Hand" panose="03070502030502020204" pitchFamily="66" charset="0"/>
                <a:ea typeface="+mn-ea"/>
                <a:cs typeface="+mn-cs"/>
              </a:rPr>
              <a:t>É</a:t>
            </a:r>
            <a:r>
              <a:rPr lang="it-IT" sz="900" b="0" i="0" kern="1200" dirty="0">
                <a:solidFill>
                  <a:schemeClr val="tx1"/>
                </a:solidFill>
                <a:effectLst/>
                <a:latin typeface="The Hand" panose="03070502030502020204" pitchFamily="66" charset="0"/>
                <a:ea typeface="+mn-ea"/>
                <a:cs typeface="+mn-cs"/>
              </a:rPr>
              <a:t> tempo di passare ai fatti: non esistono ricette semplici e risolutive. Le nuove problematiche sono molteplici, tutte gravi e deleterie, alcune di recente comparsa imputabili al cambiamento climatico, altre legate alle nuove aspettative dei consumatori.</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25</a:t>
            </a:fld>
            <a:endParaRPr lang="it-IT" dirty="0"/>
          </a:p>
        </p:txBody>
      </p:sp>
    </p:spTree>
    <p:extLst>
      <p:ext uri="{BB962C8B-B14F-4D97-AF65-F5344CB8AC3E}">
        <p14:creationId xmlns:p14="http://schemas.microsoft.com/office/powerpoint/2010/main" val="93233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b="0" i="0" kern="1200" dirty="0">
                <a:solidFill>
                  <a:schemeClr val="tx1"/>
                </a:solidFill>
                <a:effectLst/>
                <a:latin typeface="The Hand" panose="03070502030502020204" pitchFamily="66" charset="0"/>
                <a:ea typeface="+mn-ea"/>
                <a:cs typeface="+mn-cs"/>
              </a:rPr>
              <a:t>Di fronte a questi mutamenti ambientali, è evidente che le scelte di gestione e coltivazione, così come le tecniche enologiche, si devono adattare ed aggiornare, soprattutto per reagire a quello che potrebbe essere il clima tra 20 o 30 anni. </a:t>
            </a:r>
            <a:br>
              <a:rPr lang="it-IT" sz="900" b="0" i="0" kern="1200" dirty="0">
                <a:solidFill>
                  <a:schemeClr val="tx1"/>
                </a:solidFill>
                <a:effectLst/>
                <a:latin typeface="The Hand" panose="03070502030502020204" pitchFamily="66" charset="0"/>
                <a:ea typeface="+mn-ea"/>
                <a:cs typeface="+mn-cs"/>
              </a:rPr>
            </a:br>
            <a:r>
              <a:rPr lang="it-IT" sz="900" b="0" i="0" kern="1200" dirty="0">
                <a:solidFill>
                  <a:schemeClr val="tx1"/>
                </a:solidFill>
                <a:effectLst/>
                <a:latin typeface="The Hand" panose="03070502030502020204" pitchFamily="66" charset="0"/>
                <a:ea typeface="+mn-ea"/>
                <a:cs typeface="+mn-cs"/>
              </a:rPr>
              <a:t>A livello viticolo sostanzialmente si può intervenire a diverse scale temporali: </a:t>
            </a:r>
            <a:r>
              <a:rPr lang="it-IT" sz="900" b="0" i="0" u="sng" kern="1200" dirty="0">
                <a:solidFill>
                  <a:schemeClr val="tx1"/>
                </a:solidFill>
                <a:effectLst/>
                <a:latin typeface="The Hand" panose="03070502030502020204" pitchFamily="66" charset="0"/>
                <a:ea typeface="+mn-ea"/>
                <a:cs typeface="+mn-cs"/>
              </a:rPr>
              <a:t>nel breve periodo</a:t>
            </a:r>
            <a:r>
              <a:rPr lang="it-IT" sz="900" b="0" i="0" kern="1200" dirty="0">
                <a:solidFill>
                  <a:schemeClr val="tx1"/>
                </a:solidFill>
                <a:effectLst/>
                <a:latin typeface="The Hand" panose="03070502030502020204" pitchFamily="66" charset="0"/>
                <a:ea typeface="+mn-ea"/>
                <a:cs typeface="+mn-cs"/>
              </a:rPr>
              <a:t> sui vigneti esistenti possono essere adottati gli accorgimenti utili, in primo luogo, a non accorciare il ciclo produttivo ed evitare marcati stress alle piante. Diventano quindi importanti le tecniche colturali relative alla potatura invernale, da ritardare quanto più possibile per limitare i danni da gelate tardive, ed alla gestione estiva della vegetazione, per modulare da un lato la competizione nutrizionale tra germogli e grappoli e dall’altro per evitare l’esposizione diretta dei grappoli alla radiazione solare ed evitare danni da scottature dovute a rapida disidratazione.  Risultati positivi nel rallentamento della maturazione e nella riduzione degli eccessivi accumuli zuccherini, soprattutto in varietà a bacca bianca, sono stati ottenuti anche con l’impiego di trattamenti alla chioma a base di prodotti antitraspiranti. </a:t>
            </a:r>
            <a:br>
              <a:rPr lang="it-IT" sz="900" b="0" i="0" kern="1200" dirty="0">
                <a:solidFill>
                  <a:schemeClr val="tx1"/>
                </a:solidFill>
                <a:effectLst/>
                <a:latin typeface="The Hand" panose="03070502030502020204" pitchFamily="66" charset="0"/>
                <a:ea typeface="+mn-ea"/>
                <a:cs typeface="+mn-cs"/>
              </a:rPr>
            </a:br>
            <a:r>
              <a:rPr lang="it-IT" sz="900" b="0" i="0" kern="1200" dirty="0">
                <a:solidFill>
                  <a:schemeClr val="tx1"/>
                </a:solidFill>
                <a:effectLst/>
                <a:latin typeface="The Hand" panose="03070502030502020204" pitchFamily="66" charset="0"/>
                <a:ea typeface="+mn-ea"/>
                <a:cs typeface="+mn-cs"/>
              </a:rPr>
              <a:t>Pure la gestione del suolo dovrà adattarsi a interventi dinamici basati su una maggiore copertura del terreno, con inerbimenti o sovesci, ma con la possibilità di eliminare in tempi rapidi il </a:t>
            </a:r>
            <a:r>
              <a:rPr lang="it-IT" sz="900" b="0" i="0" kern="1200" dirty="0" err="1">
                <a:solidFill>
                  <a:schemeClr val="tx1"/>
                </a:solidFill>
                <a:effectLst/>
                <a:latin typeface="The Hand" panose="03070502030502020204" pitchFamily="66" charset="0"/>
                <a:ea typeface="+mn-ea"/>
                <a:cs typeface="+mn-cs"/>
              </a:rPr>
              <a:t>cotico</a:t>
            </a:r>
            <a:r>
              <a:rPr lang="it-IT" sz="900" b="0" i="0" kern="1200" dirty="0">
                <a:solidFill>
                  <a:schemeClr val="tx1"/>
                </a:solidFill>
                <a:effectLst/>
                <a:latin typeface="The Hand" panose="03070502030502020204" pitchFamily="66" charset="0"/>
                <a:ea typeface="+mn-ea"/>
                <a:cs typeface="+mn-cs"/>
              </a:rPr>
              <a:t> erboso in caso di prolungati periodi di siccità estiva. L’aumento delle temperature incide infatti sulla disponibilità di sostanza organica e sul ciclo del carbonio nel terreno, per cui dovranno essere attuati tutti gli accorgimenti possibili per facilitare la conservazione di questa importante componente della fertilità.</a:t>
            </a:r>
            <a:br>
              <a:rPr lang="it-IT" sz="900" b="0" i="0" kern="1200" dirty="0">
                <a:solidFill>
                  <a:schemeClr val="tx1"/>
                </a:solidFill>
                <a:effectLst/>
                <a:latin typeface="The Hand" panose="03070502030502020204" pitchFamily="66" charset="0"/>
                <a:ea typeface="+mn-ea"/>
                <a:cs typeface="+mn-cs"/>
              </a:rPr>
            </a:br>
            <a:r>
              <a:rPr lang="it-IT" sz="900" b="0" i="0" kern="1200" dirty="0">
                <a:solidFill>
                  <a:schemeClr val="tx1"/>
                </a:solidFill>
                <a:effectLst/>
                <a:latin typeface="The Hand" panose="03070502030502020204" pitchFamily="66" charset="0"/>
                <a:ea typeface="+mn-ea"/>
                <a:cs typeface="+mn-cs"/>
              </a:rPr>
              <a:t>Dove possibile, sarà sempre più necessario ricorrere all’irrigazione, pur con tutte le annesse problematiche per un uso efficiente delle risorse idriche, non sempre adeguatamente disponibili.</a:t>
            </a:r>
          </a:p>
          <a:p>
            <a:r>
              <a:rPr lang="it-IT" sz="900" b="0" i="0" u="sng" kern="1200" dirty="0">
                <a:solidFill>
                  <a:schemeClr val="tx1"/>
                </a:solidFill>
                <a:effectLst/>
                <a:latin typeface="The Hand" panose="03070502030502020204" pitchFamily="66" charset="0"/>
                <a:ea typeface="+mn-ea"/>
                <a:cs typeface="+mn-cs"/>
              </a:rPr>
              <a:t>Nel medio termine</a:t>
            </a:r>
            <a:r>
              <a:rPr lang="it-IT" sz="900" b="0" i="0" kern="1200" dirty="0">
                <a:solidFill>
                  <a:schemeClr val="tx1"/>
                </a:solidFill>
                <a:effectLst/>
                <a:latin typeface="The Hand" panose="03070502030502020204" pitchFamily="66" charset="0"/>
                <a:ea typeface="+mn-ea"/>
                <a:cs typeface="+mn-cs"/>
              </a:rPr>
              <a:t> si dovrà intervenire anche sulle modalità di impianto, ad esempio cambiando dove possibile l’orientamento dei filari, oppure introducendo nuovi vitigni e portinnesti più resilienti. Proprio il miglioramento varietale, magari sfruttando le più recenti tecnologie genetiche potrà portare un contributo notevole in termini di adattamento e maggiore sostenibilità delle produzioni. In questo ambito assumerà particolare rilievo l’individuazione di combinazioni di genotipi di varietà e portinnesti che presentino un’elevata efficienza di uso dell’acqua.</a:t>
            </a:r>
          </a:p>
          <a:p>
            <a:pPr marL="0" marR="0" lvl="0" indent="0" algn="l" defTabSz="685800" rtl="0" eaLnBrk="1" fontAlgn="auto" latinLnBrk="0" hangingPunct="1">
              <a:lnSpc>
                <a:spcPct val="100000"/>
              </a:lnSpc>
              <a:spcBef>
                <a:spcPts val="0"/>
              </a:spcBef>
              <a:spcAft>
                <a:spcPts val="0"/>
              </a:spcAft>
              <a:buClrTx/>
              <a:buSzTx/>
              <a:buFontTx/>
              <a:buNone/>
              <a:tabLst/>
              <a:defRPr/>
            </a:pPr>
            <a:r>
              <a:rPr lang="it-IT" sz="900" b="0" i="0" kern="1200" dirty="0">
                <a:solidFill>
                  <a:schemeClr val="tx1"/>
                </a:solidFill>
                <a:effectLst/>
                <a:latin typeface="The Hand" panose="03070502030502020204" pitchFamily="66" charset="0"/>
                <a:ea typeface="+mn-ea"/>
                <a:cs typeface="+mn-cs"/>
              </a:rPr>
              <a:t>Nel </a:t>
            </a:r>
            <a:r>
              <a:rPr lang="it-IT" sz="900" b="0" i="0" u="sng" kern="1200" dirty="0">
                <a:solidFill>
                  <a:schemeClr val="tx1"/>
                </a:solidFill>
                <a:effectLst/>
                <a:latin typeface="The Hand" panose="03070502030502020204" pitchFamily="66" charset="0"/>
                <a:ea typeface="+mn-ea"/>
                <a:cs typeface="+mn-cs"/>
              </a:rPr>
              <a:t>lungo termine</a:t>
            </a:r>
            <a:r>
              <a:rPr lang="it-IT" sz="900" b="0" i="0" kern="1200" dirty="0">
                <a:solidFill>
                  <a:schemeClr val="tx1"/>
                </a:solidFill>
                <a:effectLst/>
                <a:latin typeface="The Hand" panose="03070502030502020204" pitchFamily="66" charset="0"/>
                <a:ea typeface="+mn-ea"/>
                <a:cs typeface="+mn-cs"/>
              </a:rPr>
              <a:t>, infine, con un presumibile ulteriore incremento dell’attuale tendenza, dovranno probabilmente essere riviste anche le c, sfruttando orientamenti dei versanti meno esposti alla radiazione solare o assecondando più marcatamente l’attuale spostamento verso quote collinari maggiori o verso latitudini più settentrionali. </a:t>
            </a:r>
            <a:br>
              <a:rPr lang="it-IT" sz="900" b="0" i="0" kern="1200" dirty="0">
                <a:solidFill>
                  <a:schemeClr val="tx1"/>
                </a:solidFill>
                <a:effectLst/>
                <a:latin typeface="The Hand" panose="03070502030502020204" pitchFamily="66" charset="0"/>
                <a:ea typeface="+mn-ea"/>
                <a:cs typeface="+mn-cs"/>
              </a:rPr>
            </a:br>
            <a:r>
              <a:rPr lang="it-IT" sz="900" b="0" i="0" kern="1200" dirty="0">
                <a:solidFill>
                  <a:schemeClr val="tx1"/>
                </a:solidFill>
                <a:effectLst/>
                <a:latin typeface="The Hand" panose="03070502030502020204" pitchFamily="66" charset="0"/>
                <a:ea typeface="+mn-ea"/>
                <a:cs typeface="+mn-cs"/>
              </a:rPr>
              <a:t>Questo potrebbe essere lo scenario peggiore in quanto andrebbe a incidere direttamente sulle zone di coltivazione e sull’impianto delle attuali denominazioni d’origine, soprattutto dell’areale mediterraneo, con le relative conseguenze sugli aspetti relativi a cultura, turismo, tradizione. Dovremo fare tutto il possibile per mantenere una viticoltura duratura e sostenibile, soprattutto dove ha funzionato a lungo ed è presente da oltre 2000 anni.</a:t>
            </a:r>
          </a:p>
          <a:p>
            <a:br>
              <a:rPr lang="it-IT" sz="900" b="0" i="0" kern="1200" dirty="0">
                <a:solidFill>
                  <a:schemeClr val="tx1"/>
                </a:solidFill>
                <a:effectLst/>
                <a:latin typeface="The Hand" panose="03070502030502020204" pitchFamily="66" charset="0"/>
                <a:ea typeface="+mn-ea"/>
                <a:cs typeface="+mn-cs"/>
              </a:rPr>
            </a:br>
            <a:br>
              <a:rPr lang="it-IT" sz="900" b="0" i="0" kern="1200" dirty="0">
                <a:solidFill>
                  <a:schemeClr val="tx1"/>
                </a:solidFill>
                <a:effectLst/>
                <a:latin typeface="The Hand" panose="03070502030502020204" pitchFamily="66" charset="0"/>
                <a:ea typeface="+mn-ea"/>
                <a:cs typeface="+mn-cs"/>
              </a:rPr>
            </a:b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26</a:t>
            </a:fld>
            <a:endParaRPr lang="it-IT" dirty="0"/>
          </a:p>
        </p:txBody>
      </p:sp>
    </p:spTree>
    <p:extLst>
      <p:ext uri="{BB962C8B-B14F-4D97-AF65-F5344CB8AC3E}">
        <p14:creationId xmlns:p14="http://schemas.microsoft.com/office/powerpoint/2010/main" val="4186959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b="0" i="0" u="none" strike="noStrike" dirty="0">
                <a:solidFill>
                  <a:srgbClr val="777777"/>
                </a:solidFill>
                <a:effectLst/>
                <a:latin typeface="Raleway" pitchFamily="2" charset="77"/>
              </a:rPr>
              <a:t>Per quanto riguarda la viticultura, l’agroecologia è uno dei concetti chiave in una gestione sostenibile. S</a:t>
            </a:r>
            <a:r>
              <a:rPr lang="it-IT" b="0" i="0" u="sng" dirty="0">
                <a:solidFill>
                  <a:srgbClr val="777777"/>
                </a:solidFill>
                <a:effectLst/>
                <a:latin typeface="Raleway" pitchFamily="2" charset="77"/>
              </a:rPr>
              <a:t>e gestititi in modo appropriato, questi possono trovare un equilibrio ottimale, sia per una migliore coltivazione che per preservare l’ambiente ed il paesaggio</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29</a:t>
            </a:fld>
            <a:endParaRPr lang="it-IT" dirty="0"/>
          </a:p>
        </p:txBody>
      </p:sp>
    </p:spTree>
    <p:extLst>
      <p:ext uri="{BB962C8B-B14F-4D97-AF65-F5344CB8AC3E}">
        <p14:creationId xmlns:p14="http://schemas.microsoft.com/office/powerpoint/2010/main" val="3767561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b="0" i="0" u="none" strike="noStrike" kern="1200" dirty="0">
                <a:solidFill>
                  <a:schemeClr val="tx1"/>
                </a:solidFill>
                <a:effectLst/>
                <a:latin typeface="The Hand" panose="03070502030502020204" pitchFamily="66" charset="0"/>
                <a:ea typeface="+mn-ea"/>
                <a:cs typeface="+mn-cs"/>
              </a:rPr>
              <a:t>L'agricoltura, e la </a:t>
            </a:r>
            <a:r>
              <a:rPr lang="it-IT" sz="900" b="1" i="0" u="none" strike="noStrike" kern="1200" dirty="0">
                <a:solidFill>
                  <a:schemeClr val="tx1"/>
                </a:solidFill>
                <a:effectLst/>
                <a:latin typeface="The Hand" panose="03070502030502020204" pitchFamily="66" charset="0"/>
                <a:ea typeface="+mn-ea"/>
                <a:cs typeface="+mn-cs"/>
              </a:rPr>
              <a:t>viticoltura</a:t>
            </a:r>
            <a:r>
              <a:rPr lang="it-IT" sz="900" b="0" i="0" u="none" strike="noStrike" kern="1200" dirty="0">
                <a:solidFill>
                  <a:schemeClr val="tx1"/>
                </a:solidFill>
                <a:effectLst/>
                <a:latin typeface="The Hand" panose="03070502030502020204" pitchFamily="66" charset="0"/>
                <a:ea typeface="+mn-ea"/>
                <a:cs typeface="+mn-cs"/>
              </a:rPr>
              <a:t> in particolare, è uno degli ultimi settori dell'economia mondiale che sta vivendo la </a:t>
            </a:r>
            <a:r>
              <a:rPr lang="it-IT" sz="900" b="1" i="0" u="none" strike="noStrike" kern="1200" dirty="0">
                <a:solidFill>
                  <a:schemeClr val="tx1"/>
                </a:solidFill>
                <a:effectLst/>
                <a:latin typeface="The Hand" panose="03070502030502020204" pitchFamily="66" charset="0"/>
                <a:ea typeface="+mn-ea"/>
                <a:cs typeface="+mn-cs"/>
              </a:rPr>
              <a:t>trasformazione digitale</a:t>
            </a:r>
            <a:r>
              <a:rPr lang="it-IT" sz="900" b="0" i="0" u="none" strike="noStrike" kern="1200" dirty="0">
                <a:solidFill>
                  <a:schemeClr val="tx1"/>
                </a:solidFill>
                <a:effectLst/>
                <a:latin typeface="The Hand" panose="03070502030502020204" pitchFamily="66" charset="0"/>
                <a:ea typeface="+mn-ea"/>
                <a:cs typeface="+mn-cs"/>
              </a:rPr>
              <a:t>. E lo sta facendo a modo suo, sviluppando soluzioni e strategie che non appartengono a nessun altro comparto</a:t>
            </a:r>
          </a:p>
          <a:p>
            <a:endParaRPr lang="it-IT" sz="900" b="0" i="0" u="none" strike="noStrike" kern="1200" dirty="0">
              <a:solidFill>
                <a:schemeClr val="tx1"/>
              </a:solidFill>
              <a:effectLst/>
              <a:latin typeface="The Hand" panose="03070502030502020204" pitchFamily="66" charset="0"/>
              <a:ea typeface="+mn-ea"/>
              <a:cs typeface="+mn-cs"/>
            </a:endParaRPr>
          </a:p>
          <a:p>
            <a:r>
              <a:rPr lang="it-IT" b="0" i="0" u="none" strike="noStrike" dirty="0">
                <a:solidFill>
                  <a:srgbClr val="43413F"/>
                </a:solidFill>
                <a:effectLst/>
                <a:latin typeface="Ubuntu" panose="020B0504030602030204" pitchFamily="34" charset="0"/>
              </a:rPr>
              <a:t>Tutti </a:t>
            </a:r>
            <a:r>
              <a:rPr lang="it-IT" b="1" i="0" u="none" strike="noStrike" dirty="0">
                <a:solidFill>
                  <a:srgbClr val="43413F"/>
                </a:solidFill>
                <a:effectLst/>
                <a:latin typeface="Ubuntu" panose="020B0504030602030204" pitchFamily="34" charset="0"/>
              </a:rPr>
              <a:t>strumenti in grado di generare o elaborare dati</a:t>
            </a:r>
            <a:r>
              <a:rPr lang="it-IT" b="0" i="0" u="none" strike="noStrike" dirty="0">
                <a:solidFill>
                  <a:srgbClr val="43413F"/>
                </a:solidFill>
                <a:effectLst/>
                <a:latin typeface="Ubuntu" panose="020B0504030602030204" pitchFamily="34" charset="0"/>
              </a:rPr>
              <a:t>, con uno scopo preciso: dare valore al lavoro dell'azienda agricola e fare comprendere al consumatore che il prodotto che sta comprando è stato fatto in modo corretto, salubre, sostenibile. Veicolando, in sostanza, un messaggio di valore del prodotto che il consumatore, secondo le ricerche, è sempre più disposto a riconoscere anche in termini di prezzo.</a:t>
            </a:r>
            <a:br>
              <a:rPr lang="it-IT" dirty="0"/>
            </a:br>
            <a:r>
              <a:rPr lang="it-IT" b="0" i="0" u="none" strike="noStrike" dirty="0">
                <a:solidFill>
                  <a:srgbClr val="43413F"/>
                </a:solidFill>
                <a:effectLst/>
                <a:latin typeface="Ubuntu" panose="020B0504030602030204" pitchFamily="34" charset="0"/>
              </a:rPr>
              <a:t> </a:t>
            </a:r>
            <a:endParaRPr lang="it-IT" sz="900" b="0" i="0" u="none" strike="noStrike" kern="1200" dirty="0">
              <a:solidFill>
                <a:schemeClr val="tx1"/>
              </a:solidFill>
              <a:effectLst/>
              <a:latin typeface="The Hand" panose="03070502030502020204" pitchFamily="66" charset="0"/>
              <a:ea typeface="+mn-ea"/>
              <a:cs typeface="+mn-cs"/>
            </a:endParaRPr>
          </a:p>
          <a:p>
            <a:r>
              <a:rPr lang="it-IT" sz="900" b="1" i="0" u="none" strike="noStrike" kern="1200" dirty="0">
                <a:solidFill>
                  <a:schemeClr val="tx1"/>
                </a:solidFill>
                <a:effectLst/>
                <a:latin typeface="The Hand" panose="03070502030502020204" pitchFamily="66" charset="0"/>
                <a:ea typeface="+mn-ea"/>
                <a:cs typeface="+mn-cs"/>
              </a:rPr>
              <a:t>Internet of </a:t>
            </a:r>
            <a:r>
              <a:rPr lang="it-IT" sz="900" b="1" i="0" u="none" strike="noStrike" kern="1200" dirty="0" err="1">
                <a:solidFill>
                  <a:schemeClr val="tx1"/>
                </a:solidFill>
                <a:effectLst/>
                <a:latin typeface="The Hand" panose="03070502030502020204" pitchFamily="66" charset="0"/>
                <a:ea typeface="+mn-ea"/>
                <a:cs typeface="+mn-cs"/>
              </a:rPr>
              <a:t>Things</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Sono </a:t>
            </a:r>
            <a:r>
              <a:rPr lang="it-IT" sz="900" b="1" i="0" u="none" strike="noStrike" kern="1200" dirty="0" err="1">
                <a:solidFill>
                  <a:schemeClr val="tx1"/>
                </a:solidFill>
                <a:effectLst/>
                <a:latin typeface="The Hand" panose="03070502030502020204" pitchFamily="66" charset="0"/>
                <a:ea typeface="+mn-ea"/>
                <a:cs typeface="+mn-cs"/>
              </a:rPr>
              <a:t>Iot</a:t>
            </a:r>
            <a:r>
              <a:rPr lang="it-IT" sz="900" b="0" i="0" u="none" strike="noStrike" kern="1200" dirty="0">
                <a:solidFill>
                  <a:schemeClr val="tx1"/>
                </a:solidFill>
                <a:effectLst/>
                <a:latin typeface="The Hand" panose="03070502030502020204" pitchFamily="66" charset="0"/>
                <a:ea typeface="+mn-ea"/>
                <a:cs typeface="+mn-cs"/>
              </a:rPr>
              <a:t> tutti quei </a:t>
            </a:r>
            <a:r>
              <a:rPr lang="it-IT" sz="900" b="1" i="0" u="none" strike="noStrike" kern="1200" dirty="0">
                <a:solidFill>
                  <a:schemeClr val="tx1"/>
                </a:solidFill>
                <a:effectLst/>
                <a:latin typeface="The Hand" panose="03070502030502020204" pitchFamily="66" charset="0"/>
                <a:ea typeface="+mn-ea"/>
                <a:cs typeface="+mn-cs"/>
              </a:rPr>
              <a:t>sensori</a:t>
            </a:r>
            <a:r>
              <a:rPr lang="it-IT" sz="900" b="0" i="0" u="none" strike="noStrike" kern="1200" dirty="0">
                <a:solidFill>
                  <a:schemeClr val="tx1"/>
                </a:solidFill>
                <a:effectLst/>
                <a:latin typeface="The Hand" panose="03070502030502020204" pitchFamily="66" charset="0"/>
                <a:ea typeface="+mn-ea"/>
                <a:cs typeface="+mn-cs"/>
              </a:rPr>
              <a:t> in grado di registrare dei dati in vigna, come in cantina, e di inviarli ad una centralina per la loro elaborazione. In vigna i sensori possono rilevare </a:t>
            </a:r>
            <a:r>
              <a:rPr lang="it-IT" sz="900" b="1" i="0" u="none" strike="noStrike" kern="1200" dirty="0">
                <a:solidFill>
                  <a:schemeClr val="tx1"/>
                </a:solidFill>
                <a:effectLst/>
                <a:latin typeface="The Hand" panose="03070502030502020204" pitchFamily="66" charset="0"/>
                <a:ea typeface="+mn-ea"/>
                <a:cs typeface="+mn-cs"/>
              </a:rPr>
              <a:t>parametri</a:t>
            </a:r>
            <a:r>
              <a:rPr lang="it-IT" sz="900" b="0" i="0" u="none" strike="noStrike" kern="1200" dirty="0">
                <a:solidFill>
                  <a:schemeClr val="tx1"/>
                </a:solidFill>
                <a:effectLst/>
                <a:latin typeface="The Hand" panose="03070502030502020204" pitchFamily="66" charset="0"/>
                <a:ea typeface="+mn-ea"/>
                <a:cs typeface="+mn-cs"/>
              </a:rPr>
              <a:t> quali l'umidità del suolo, lo stato di idratazione delle piante, lo sviluppo dei frutti, nonché rendere digitali tutti i parametri monitorati da una centralina meteo, quali temperatura atmosferica, vento, bagnatura fogliare, etc.</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I dati possono poi essere </a:t>
            </a:r>
            <a:r>
              <a:rPr lang="it-IT" sz="900" b="1" i="0" u="none" strike="noStrike" kern="1200" dirty="0">
                <a:solidFill>
                  <a:schemeClr val="tx1"/>
                </a:solidFill>
                <a:effectLst/>
                <a:latin typeface="The Hand" panose="03070502030502020204" pitchFamily="66" charset="0"/>
                <a:ea typeface="+mn-ea"/>
                <a:cs typeface="+mn-cs"/>
              </a:rPr>
              <a:t>valutati direttamente</a:t>
            </a:r>
            <a:r>
              <a:rPr lang="it-IT" sz="900" b="0" i="0" u="none" strike="noStrike" kern="1200" dirty="0">
                <a:solidFill>
                  <a:schemeClr val="tx1"/>
                </a:solidFill>
                <a:effectLst/>
                <a:latin typeface="The Hand" panose="03070502030502020204" pitchFamily="66" charset="0"/>
                <a:ea typeface="+mn-ea"/>
                <a:cs typeface="+mn-cs"/>
              </a:rPr>
              <a:t> dall'agricoltore, oppure possono alimentare un </a:t>
            </a:r>
            <a:r>
              <a:rPr lang="it-IT" sz="900" b="1" i="0" u="none" strike="noStrike" kern="1200" dirty="0">
                <a:solidFill>
                  <a:schemeClr val="tx1"/>
                </a:solidFill>
                <a:effectLst/>
                <a:latin typeface="The Hand" panose="03070502030502020204" pitchFamily="66" charset="0"/>
                <a:ea typeface="+mn-ea"/>
                <a:cs typeface="+mn-cs"/>
              </a:rPr>
              <a:t>Sistema di Supporto alle Decisioni</a:t>
            </a:r>
            <a:r>
              <a:rPr lang="it-IT" sz="900" b="0" i="0" u="none" strike="noStrike" kern="1200" dirty="0">
                <a:solidFill>
                  <a:schemeClr val="tx1"/>
                </a:solidFill>
                <a:effectLst/>
                <a:latin typeface="The Hand" panose="03070502030502020204" pitchFamily="66" charset="0"/>
                <a:ea typeface="+mn-ea"/>
                <a:cs typeface="+mn-cs"/>
              </a:rPr>
              <a:t>(</a:t>
            </a:r>
            <a:r>
              <a:rPr lang="it-IT" sz="900" b="0" i="0" u="none" strike="noStrike" kern="1200" dirty="0" err="1">
                <a:solidFill>
                  <a:schemeClr val="tx1"/>
                </a:solidFill>
                <a:effectLst/>
                <a:latin typeface="The Hand" panose="03070502030502020204" pitchFamily="66" charset="0"/>
                <a:ea typeface="+mn-ea"/>
                <a:cs typeface="+mn-cs"/>
              </a:rPr>
              <a:t>Dss</a:t>
            </a:r>
            <a:r>
              <a:rPr lang="it-IT" sz="900" b="0" i="0" u="none" strike="noStrike" kern="1200" dirty="0">
                <a:solidFill>
                  <a:schemeClr val="tx1"/>
                </a:solidFill>
                <a:effectLst/>
                <a:latin typeface="The Hand" panose="03070502030502020204" pitchFamily="66" charset="0"/>
                <a:ea typeface="+mn-ea"/>
                <a:cs typeface="+mn-cs"/>
              </a:rPr>
              <a:t>) in grado di fornire informazioni e inviare </a:t>
            </a:r>
            <a:r>
              <a:rPr lang="it-IT" sz="900" b="0" i="0" u="none" strike="noStrike" kern="1200" dirty="0" err="1">
                <a:solidFill>
                  <a:schemeClr val="tx1"/>
                </a:solidFill>
                <a:effectLst/>
                <a:latin typeface="The Hand" panose="03070502030502020204" pitchFamily="66" charset="0"/>
                <a:ea typeface="+mn-ea"/>
                <a:cs typeface="+mn-cs"/>
              </a:rPr>
              <a:t>alert</a:t>
            </a:r>
            <a:r>
              <a:rPr lang="it-IT" sz="900" b="0" i="0" u="none" strike="noStrike" kern="1200" dirty="0">
                <a:solidFill>
                  <a:schemeClr val="tx1"/>
                </a:solidFill>
                <a:effectLst/>
                <a:latin typeface="The Hand" panose="03070502030502020204" pitchFamily="66" charset="0"/>
                <a:ea typeface="+mn-ea"/>
                <a:cs typeface="+mn-cs"/>
              </a:rPr>
              <a:t> al viticoltore per quanto riguarda la difesa, oppure la vendemmia e altro ancora.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elevata.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medio.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a:solidFill>
                  <a:schemeClr val="tx1"/>
                </a:solidFill>
                <a:effectLst/>
                <a:latin typeface="The Hand" panose="03070502030502020204" pitchFamily="66" charset="0"/>
                <a:ea typeface="+mn-ea"/>
                <a:cs typeface="+mn-cs"/>
              </a:rPr>
              <a:t>Intelligenza artificiale</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Se i dati prodotti da una singola azienda agricola sono gestibili da un </a:t>
            </a:r>
            <a:r>
              <a:rPr lang="it-IT" sz="900" b="1" i="0" u="none" strike="noStrike" kern="1200" dirty="0">
                <a:solidFill>
                  <a:schemeClr val="tx1"/>
                </a:solidFill>
                <a:effectLst/>
                <a:latin typeface="The Hand" panose="03070502030502020204" pitchFamily="66" charset="0"/>
                <a:ea typeface="+mn-ea"/>
                <a:cs typeface="+mn-cs"/>
              </a:rPr>
              <a:t>normale computer</a:t>
            </a:r>
            <a:r>
              <a:rPr lang="it-IT" sz="900" b="0" i="0" u="none" strike="noStrike" kern="1200" dirty="0">
                <a:solidFill>
                  <a:schemeClr val="tx1"/>
                </a:solidFill>
                <a:effectLst/>
                <a:latin typeface="The Hand" panose="03070502030502020204" pitchFamily="66" charset="0"/>
                <a:ea typeface="+mn-ea"/>
                <a:cs typeface="+mn-cs"/>
              </a:rPr>
              <a:t> e da normali software, quando si mettono assieme migliaia di aziende lungo tutta la filiera si ha una mole tale di dati da essere definita big. I </a:t>
            </a:r>
            <a:r>
              <a:rPr lang="it-IT" sz="900" b="1" i="0" u="none" strike="noStrike" kern="1200" dirty="0">
                <a:solidFill>
                  <a:schemeClr val="tx1"/>
                </a:solidFill>
                <a:effectLst/>
                <a:latin typeface="The Hand" panose="03070502030502020204" pitchFamily="66" charset="0"/>
                <a:ea typeface="+mn-ea"/>
                <a:cs typeface="+mn-cs"/>
              </a:rPr>
              <a:t>big data</a:t>
            </a:r>
            <a:r>
              <a:rPr lang="it-IT" sz="900" b="0" i="0" u="none" strike="noStrike" kern="1200" dirty="0">
                <a:solidFill>
                  <a:schemeClr val="tx1"/>
                </a:solidFill>
                <a:effectLst/>
                <a:latin typeface="The Hand" panose="03070502030502020204" pitchFamily="66" charset="0"/>
                <a:ea typeface="+mn-ea"/>
                <a:cs typeface="+mn-cs"/>
              </a:rPr>
              <a:t> sono dataset non gestibili con le normali tecnologie e sono caratterizzati da una mole di dati enorme, variegata e in continua formazione.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L'</a:t>
            </a:r>
            <a:r>
              <a:rPr lang="it-IT" sz="900" b="1" i="0" u="none" strike="noStrike" kern="1200" dirty="0">
                <a:solidFill>
                  <a:schemeClr val="tx1"/>
                </a:solidFill>
                <a:effectLst/>
                <a:latin typeface="The Hand" panose="03070502030502020204" pitchFamily="66" charset="0"/>
                <a:ea typeface="+mn-ea"/>
                <a:cs typeface="+mn-cs"/>
              </a:rPr>
              <a:t>intelligenza artificiale</a:t>
            </a:r>
            <a:r>
              <a:rPr lang="it-IT" sz="900" b="0" i="0" u="none" strike="noStrike" kern="1200" dirty="0">
                <a:solidFill>
                  <a:schemeClr val="tx1"/>
                </a:solidFill>
                <a:effectLst/>
                <a:latin typeface="The Hand" panose="03070502030502020204" pitchFamily="66" charset="0"/>
                <a:ea typeface="+mn-ea"/>
                <a:cs typeface="+mn-cs"/>
              </a:rPr>
              <a:t> è lo strumento attraverso il quale è possibile estrarre valore dai big data (interessante a proposito il </a:t>
            </a:r>
            <a:r>
              <a:rPr lang="it-IT" sz="900" b="0" i="0" u="none" strike="noStrike" kern="1200" dirty="0">
                <a:solidFill>
                  <a:schemeClr val="tx1"/>
                </a:solidFill>
                <a:effectLst/>
                <a:latin typeface="The Hand" panose="03070502030502020204" pitchFamily="66" charset="0"/>
                <a:ea typeface="+mn-ea"/>
                <a:cs typeface="+mn-cs"/>
                <a:hlinkClick r:id="rId3" tooltip="Tema caldo Big Vite"/>
              </a:rPr>
              <a:t>progetto Big Vite</a:t>
            </a:r>
            <a:r>
              <a:rPr lang="it-IT" sz="900" b="0" i="0" u="none" strike="noStrike" kern="1200" dirty="0">
                <a:solidFill>
                  <a:schemeClr val="tx1"/>
                </a:solidFill>
                <a:effectLst/>
                <a:latin typeface="The Hand" panose="03070502030502020204" pitchFamily="66" charset="0"/>
                <a:ea typeface="+mn-ea"/>
                <a:cs typeface="+mn-cs"/>
              </a:rPr>
              <a:t>). Tramite l'intelligenza artificiale si può non solo gestire meglio un vigneto, ma anche </a:t>
            </a:r>
            <a:r>
              <a:rPr lang="it-IT" sz="900" b="1" i="0" u="none" strike="noStrike" kern="1200" dirty="0">
                <a:solidFill>
                  <a:schemeClr val="tx1"/>
                </a:solidFill>
                <a:effectLst/>
                <a:latin typeface="The Hand" panose="03070502030502020204" pitchFamily="66" charset="0"/>
                <a:ea typeface="+mn-ea"/>
                <a:cs typeface="+mn-cs"/>
              </a:rPr>
              <a:t>fare previsioni</a:t>
            </a:r>
            <a:r>
              <a:rPr lang="it-IT" sz="900" b="0" i="0" u="none" strike="noStrike" kern="1200" dirty="0">
                <a:solidFill>
                  <a:schemeClr val="tx1"/>
                </a:solidFill>
                <a:effectLst/>
                <a:latin typeface="The Hand" panose="03070502030502020204" pitchFamily="66" charset="0"/>
                <a:ea typeface="+mn-ea"/>
                <a:cs typeface="+mn-cs"/>
              </a:rPr>
              <a:t> attendibili su come andrà la campagna, ad esempio in termini di uve prodotte, qualità, etc.</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bassa.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basso.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a:solidFill>
                  <a:schemeClr val="tx1"/>
                </a:solidFill>
                <a:effectLst/>
                <a:latin typeface="The Hand" panose="03070502030502020204" pitchFamily="66" charset="0"/>
                <a:ea typeface="+mn-ea"/>
                <a:cs typeface="+mn-cs"/>
              </a:rPr>
              <a:t>Robotica</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In vigneto si ripetono ogni anno molte </a:t>
            </a:r>
            <a:r>
              <a:rPr lang="it-IT" sz="900" b="1" i="0" u="none" strike="noStrike" kern="1200" dirty="0">
                <a:solidFill>
                  <a:schemeClr val="tx1"/>
                </a:solidFill>
                <a:effectLst/>
                <a:latin typeface="The Hand" panose="03070502030502020204" pitchFamily="66" charset="0"/>
                <a:ea typeface="+mn-ea"/>
                <a:cs typeface="+mn-cs"/>
              </a:rPr>
              <a:t>operazioni colturali</a:t>
            </a:r>
            <a:r>
              <a:rPr lang="it-IT" sz="900" b="0" i="0" u="none" strike="noStrike" kern="1200" dirty="0">
                <a:solidFill>
                  <a:schemeClr val="tx1"/>
                </a:solidFill>
                <a:effectLst/>
                <a:latin typeface="The Hand" panose="03070502030502020204" pitchFamily="66" charset="0"/>
                <a:ea typeface="+mn-ea"/>
                <a:cs typeface="+mn-cs"/>
              </a:rPr>
              <a:t> che impegnano trattoristi e operatori. Un esempio sono i trattamenti fitosanitari, come le operazioni di diserbo o la potatura. I </a:t>
            </a:r>
            <a:r>
              <a:rPr lang="it-IT" sz="900" b="1" i="0" u="none" strike="noStrike" kern="1200" dirty="0">
                <a:solidFill>
                  <a:schemeClr val="tx1"/>
                </a:solidFill>
                <a:effectLst/>
                <a:latin typeface="The Hand" panose="03070502030502020204" pitchFamily="66" charset="0"/>
                <a:ea typeface="+mn-ea"/>
                <a:cs typeface="+mn-cs"/>
                <a:hlinkClick r:id="rId4" tooltip="Robot agricoli per abbattere i costi di produzione"/>
              </a:rPr>
              <a:t>robot</a:t>
            </a:r>
            <a:r>
              <a:rPr lang="it-IT" sz="900" b="1" i="0" u="none" strike="noStrike" kern="1200" dirty="0">
                <a:solidFill>
                  <a:schemeClr val="tx1"/>
                </a:solidFill>
                <a:effectLst/>
                <a:latin typeface="The Hand" panose="03070502030502020204" pitchFamily="66" charset="0"/>
                <a:ea typeface="+mn-ea"/>
                <a:cs typeface="+mn-cs"/>
              </a:rPr>
              <a:t> in vigneto</a:t>
            </a:r>
            <a:r>
              <a:rPr lang="it-IT" sz="900" b="0" i="0" u="none" strike="noStrike" kern="1200" dirty="0">
                <a:solidFill>
                  <a:schemeClr val="tx1"/>
                </a:solidFill>
                <a:effectLst/>
                <a:latin typeface="The Hand" panose="03070502030502020204" pitchFamily="66" charset="0"/>
                <a:ea typeface="+mn-ea"/>
                <a:cs typeface="+mn-cs"/>
              </a:rPr>
              <a:t> avranno il compito di sostituire l'uomo in tutte queste operazioni, noiose e potenzialmente pericolose, lasciandogli il tempo di concentrarsi su questioni più importanti.</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Esistono </a:t>
            </a:r>
            <a:r>
              <a:rPr lang="it-IT" sz="900" b="1" i="0" u="none" strike="noStrike" kern="1200" dirty="0">
                <a:solidFill>
                  <a:schemeClr val="tx1"/>
                </a:solidFill>
                <a:effectLst/>
                <a:latin typeface="The Hand" panose="03070502030502020204" pitchFamily="66" charset="0"/>
                <a:ea typeface="+mn-ea"/>
                <a:cs typeface="+mn-cs"/>
              </a:rPr>
              <a:t>molti prototipi</a:t>
            </a:r>
            <a:r>
              <a:rPr lang="it-IT" sz="900" b="0" i="0" u="none" strike="noStrike" kern="1200" dirty="0">
                <a:solidFill>
                  <a:schemeClr val="tx1"/>
                </a:solidFill>
                <a:effectLst/>
                <a:latin typeface="The Hand" panose="03070502030502020204" pitchFamily="66" charset="0"/>
                <a:ea typeface="+mn-ea"/>
                <a:cs typeface="+mn-cs"/>
              </a:rPr>
              <a:t> in grado di effettuare molteplici operazioni, quali il diserbo meccanico o i trattamenti fitosanitari. Ad oggi gli ostacoli che impediscono la diffusione dei robot riguardano la scarsa </a:t>
            </a:r>
            <a:r>
              <a:rPr lang="it-IT" sz="900" b="1" i="0" u="none" strike="noStrike" kern="1200" dirty="0">
                <a:solidFill>
                  <a:schemeClr val="tx1"/>
                </a:solidFill>
                <a:effectLst/>
                <a:latin typeface="The Hand" panose="03070502030502020204" pitchFamily="66" charset="0"/>
                <a:ea typeface="+mn-ea"/>
                <a:cs typeface="+mn-cs"/>
              </a:rPr>
              <a:t>autonomia</a:t>
            </a:r>
            <a:r>
              <a:rPr lang="it-IT" sz="900" b="0" i="0" u="none" strike="noStrike" kern="1200" dirty="0">
                <a:solidFill>
                  <a:schemeClr val="tx1"/>
                </a:solidFill>
                <a:effectLst/>
                <a:latin typeface="The Hand" panose="03070502030502020204" pitchFamily="66" charset="0"/>
                <a:ea typeface="+mn-ea"/>
                <a:cs typeface="+mn-cs"/>
              </a:rPr>
              <a:t>, l'</a:t>
            </a:r>
            <a:r>
              <a:rPr lang="it-IT" sz="900" b="1" i="0" u="none" strike="noStrike" kern="1200" dirty="0">
                <a:solidFill>
                  <a:schemeClr val="tx1"/>
                </a:solidFill>
                <a:effectLst/>
                <a:latin typeface="The Hand" panose="03070502030502020204" pitchFamily="66" charset="0"/>
                <a:ea typeface="+mn-ea"/>
                <a:cs typeface="+mn-cs"/>
              </a:rPr>
              <a:t>orientamento</a:t>
            </a:r>
            <a:r>
              <a:rPr lang="it-IT" sz="900" b="0" i="0" u="none" strike="noStrike" kern="1200" dirty="0">
                <a:solidFill>
                  <a:schemeClr val="tx1"/>
                </a:solidFill>
                <a:effectLst/>
                <a:latin typeface="The Hand" panose="03070502030502020204" pitchFamily="66" charset="0"/>
                <a:ea typeface="+mn-ea"/>
                <a:cs typeface="+mn-cs"/>
              </a:rPr>
              <a:t> in vigneto e la </a:t>
            </a:r>
            <a:r>
              <a:rPr lang="it-IT" sz="900" b="1" i="0" u="none" strike="noStrike" kern="1200" dirty="0">
                <a:solidFill>
                  <a:schemeClr val="tx1"/>
                </a:solidFill>
                <a:effectLst/>
                <a:latin typeface="The Hand" panose="03070502030502020204" pitchFamily="66" charset="0"/>
                <a:ea typeface="+mn-ea"/>
                <a:cs typeface="+mn-cs"/>
              </a:rPr>
              <a:t>velocità e precisione</a:t>
            </a:r>
            <a:r>
              <a:rPr lang="it-IT" sz="900" b="0" i="0" u="none" strike="noStrike" kern="1200" dirty="0">
                <a:solidFill>
                  <a:schemeClr val="tx1"/>
                </a:solidFill>
                <a:effectLst/>
                <a:latin typeface="The Hand" panose="03070502030502020204" pitchFamily="66" charset="0"/>
                <a:ea typeface="+mn-ea"/>
                <a:cs typeface="+mn-cs"/>
              </a:rPr>
              <a:t> di esecuzione dei compiti.</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In questo trend è riconducibile l'uso dei </a:t>
            </a:r>
            <a:r>
              <a:rPr lang="it-IT" sz="900" b="1" i="0" u="none" strike="noStrike" kern="1200" dirty="0">
                <a:solidFill>
                  <a:schemeClr val="tx1"/>
                </a:solidFill>
                <a:effectLst/>
                <a:latin typeface="The Hand" panose="03070502030502020204" pitchFamily="66" charset="0"/>
                <a:ea typeface="+mn-ea"/>
                <a:cs typeface="+mn-cs"/>
                <a:hlinkClick r:id="rId5" tooltip="Difesa, tutti pazzi per i droni-irroratori"/>
              </a:rPr>
              <a:t>droni</a:t>
            </a:r>
            <a:r>
              <a:rPr lang="it-IT" sz="900" b="0" i="0" u="none" strike="noStrike" kern="1200" dirty="0">
                <a:solidFill>
                  <a:schemeClr val="tx1"/>
                </a:solidFill>
                <a:effectLst/>
                <a:latin typeface="The Hand" panose="03070502030502020204" pitchFamily="66" charset="0"/>
                <a:ea typeface="+mn-ea"/>
                <a:cs typeface="+mn-cs"/>
              </a:rPr>
              <a:t>, che in vigneto sono oggi usati per monitorare le viti e in futuro, legislazione permettendo, potrebbero essere usati per distribuire prodotti fitosanitari.</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media (elevata quella dei droni).</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basso.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a:solidFill>
                  <a:schemeClr val="tx1"/>
                </a:solidFill>
                <a:effectLst/>
                <a:latin typeface="The Hand" panose="03070502030502020204" pitchFamily="66" charset="0"/>
                <a:ea typeface="+mn-ea"/>
                <a:cs typeface="+mn-cs"/>
              </a:rPr>
              <a:t>Immagini satellitari</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I satelliti che ruotano attorno alla Terra sono in grado di </a:t>
            </a:r>
            <a:r>
              <a:rPr lang="it-IT" sz="900" b="1" i="0" u="none" strike="noStrike" kern="1200" dirty="0">
                <a:solidFill>
                  <a:schemeClr val="tx1"/>
                </a:solidFill>
                <a:effectLst/>
                <a:latin typeface="The Hand" panose="03070502030502020204" pitchFamily="66" charset="0"/>
                <a:ea typeface="+mn-ea"/>
                <a:cs typeface="+mn-cs"/>
              </a:rPr>
              <a:t>fornire immagini preziose</a:t>
            </a:r>
            <a:r>
              <a:rPr lang="it-IT" sz="900" b="0" i="0" u="none" strike="noStrike" kern="1200" dirty="0">
                <a:solidFill>
                  <a:schemeClr val="tx1"/>
                </a:solidFill>
                <a:effectLst/>
                <a:latin typeface="The Hand" panose="03070502030502020204" pitchFamily="66" charset="0"/>
                <a:ea typeface="+mn-ea"/>
                <a:cs typeface="+mn-cs"/>
              </a:rPr>
              <a:t> dei nostri vigneti. In particolare sono in grado di inviare dati utili alla produzione delle mappe di vigore e di altri indici che possono essere usati per </a:t>
            </a:r>
            <a:r>
              <a:rPr lang="it-IT" sz="900" b="1" i="0" u="none" strike="noStrike" kern="1200" dirty="0">
                <a:solidFill>
                  <a:schemeClr val="tx1"/>
                </a:solidFill>
                <a:effectLst/>
                <a:latin typeface="The Hand" panose="03070502030502020204" pitchFamily="66" charset="0"/>
                <a:ea typeface="+mn-ea"/>
                <a:cs typeface="+mn-cs"/>
              </a:rPr>
              <a:t>gestire al meglio la coltura</a:t>
            </a:r>
            <a:r>
              <a:rPr lang="it-IT" sz="900" b="0" i="0" u="none" strike="noStrike" kern="1200" dirty="0">
                <a:solidFill>
                  <a:schemeClr val="tx1"/>
                </a:solidFill>
                <a:effectLst/>
                <a:latin typeface="The Hand" panose="03070502030502020204" pitchFamily="66" charset="0"/>
                <a:ea typeface="+mn-ea"/>
                <a:cs typeface="+mn-cs"/>
              </a:rPr>
              <a:t>. Ad esempio per quanto riguarda lo stress idrico o nutrizionale.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Sono fonti di informazione a buon mercato, affidabili, ma con un livello di dettaglio che non sempre è soddisfacente.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elevata.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medio basso.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a:solidFill>
                  <a:schemeClr val="tx1"/>
                </a:solidFill>
                <a:effectLst/>
                <a:latin typeface="The Hand" panose="03070502030502020204" pitchFamily="66" charset="0"/>
                <a:ea typeface="+mn-ea"/>
                <a:cs typeface="+mn-cs"/>
              </a:rPr>
              <a:t>Lidar</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Il </a:t>
            </a:r>
            <a:r>
              <a:rPr lang="it-IT" sz="900" b="1" i="0" u="none" strike="noStrike" kern="1200" dirty="0">
                <a:solidFill>
                  <a:schemeClr val="tx1"/>
                </a:solidFill>
                <a:effectLst/>
                <a:latin typeface="The Hand" panose="03070502030502020204" pitchFamily="66" charset="0"/>
                <a:ea typeface="+mn-ea"/>
                <a:cs typeface="+mn-cs"/>
              </a:rPr>
              <a:t>Lidar</a:t>
            </a:r>
            <a:r>
              <a:rPr lang="it-IT" sz="900" b="0" i="0" u="none" strike="noStrike" kern="1200" dirty="0">
                <a:solidFill>
                  <a:schemeClr val="tx1"/>
                </a:solidFill>
                <a:effectLst/>
                <a:latin typeface="The Hand" panose="03070502030502020204" pitchFamily="66" charset="0"/>
                <a:ea typeface="+mn-ea"/>
                <a:cs typeface="+mn-cs"/>
              </a:rPr>
              <a:t>, Laser Imaging </a:t>
            </a:r>
            <a:r>
              <a:rPr lang="it-IT" sz="900" b="0" i="0" u="none" strike="noStrike" kern="1200" dirty="0" err="1">
                <a:solidFill>
                  <a:schemeClr val="tx1"/>
                </a:solidFill>
                <a:effectLst/>
                <a:latin typeface="The Hand" panose="03070502030502020204" pitchFamily="66" charset="0"/>
                <a:ea typeface="+mn-ea"/>
                <a:cs typeface="+mn-cs"/>
              </a:rPr>
              <a:t>Detection</a:t>
            </a:r>
            <a:r>
              <a:rPr lang="it-IT" sz="900" b="0" i="0" u="none" strike="noStrike" kern="1200" dirty="0">
                <a:solidFill>
                  <a:schemeClr val="tx1"/>
                </a:solidFill>
                <a:effectLst/>
                <a:latin typeface="The Hand" panose="03070502030502020204" pitchFamily="66" charset="0"/>
                <a:ea typeface="+mn-ea"/>
                <a:cs typeface="+mn-cs"/>
              </a:rPr>
              <a:t> and </a:t>
            </a:r>
            <a:r>
              <a:rPr lang="it-IT" sz="900" b="0" i="0" u="none" strike="noStrike" kern="1200" dirty="0" err="1">
                <a:solidFill>
                  <a:schemeClr val="tx1"/>
                </a:solidFill>
                <a:effectLst/>
                <a:latin typeface="The Hand" panose="03070502030502020204" pitchFamily="66" charset="0"/>
                <a:ea typeface="+mn-ea"/>
                <a:cs typeface="+mn-cs"/>
              </a:rPr>
              <a:t>Ranging</a:t>
            </a:r>
            <a:r>
              <a:rPr lang="it-IT" sz="900" b="0" i="0" u="none" strike="noStrike" kern="1200" dirty="0">
                <a:solidFill>
                  <a:schemeClr val="tx1"/>
                </a:solidFill>
                <a:effectLst/>
                <a:latin typeface="The Hand" panose="03070502030502020204" pitchFamily="66" charset="0"/>
                <a:ea typeface="+mn-ea"/>
                <a:cs typeface="+mn-cs"/>
              </a:rPr>
              <a:t>, è una tecnologia che permette di ricostruire a livello digitale un </a:t>
            </a:r>
            <a:r>
              <a:rPr lang="it-IT" sz="900" b="1" i="0" u="none" strike="noStrike" kern="1200" dirty="0">
                <a:solidFill>
                  <a:schemeClr val="tx1"/>
                </a:solidFill>
                <a:effectLst/>
                <a:latin typeface="The Hand" panose="03070502030502020204" pitchFamily="66" charset="0"/>
                <a:ea typeface="+mn-ea"/>
                <a:cs typeface="+mn-cs"/>
              </a:rPr>
              <a:t>simulacro 3D </a:t>
            </a:r>
            <a:r>
              <a:rPr lang="it-IT" sz="900" b="0" i="0" u="none" strike="noStrike" kern="1200" dirty="0">
                <a:solidFill>
                  <a:schemeClr val="tx1"/>
                </a:solidFill>
                <a:effectLst/>
                <a:latin typeface="The Hand" panose="03070502030502020204" pitchFamily="66" charset="0"/>
                <a:ea typeface="+mn-ea"/>
                <a:cs typeface="+mn-cs"/>
              </a:rPr>
              <a:t>di un vigneto. Il sensore, montato ad esempio su un trattore, </a:t>
            </a:r>
            <a:r>
              <a:rPr lang="it-IT" sz="900" b="1" i="0" u="none" strike="noStrike" kern="1200" dirty="0">
                <a:solidFill>
                  <a:schemeClr val="tx1"/>
                </a:solidFill>
                <a:effectLst/>
                <a:latin typeface="The Hand" panose="03070502030502020204" pitchFamily="66" charset="0"/>
                <a:ea typeface="+mn-ea"/>
                <a:cs typeface="+mn-cs"/>
              </a:rPr>
              <a:t>scansiona</a:t>
            </a:r>
            <a:r>
              <a:rPr lang="it-IT" sz="900" b="0" i="0" u="none" strike="noStrike" kern="1200" dirty="0">
                <a:solidFill>
                  <a:schemeClr val="tx1"/>
                </a:solidFill>
                <a:effectLst/>
                <a:latin typeface="The Hand" panose="03070502030502020204" pitchFamily="66" charset="0"/>
                <a:ea typeface="+mn-ea"/>
                <a:cs typeface="+mn-cs"/>
              </a:rPr>
              <a:t> i filari grazie ad un raggio laser e ricostruisce un modello digitale dell'ambiente.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Il Lidar può essere usato per due propositi. Da un lato per migliorare il </a:t>
            </a:r>
            <a:r>
              <a:rPr lang="it-IT" sz="900" b="1" i="0" u="none" strike="noStrike" kern="1200" dirty="0">
                <a:solidFill>
                  <a:schemeClr val="tx1"/>
                </a:solidFill>
                <a:effectLst/>
                <a:latin typeface="The Hand" panose="03070502030502020204" pitchFamily="66" charset="0"/>
                <a:ea typeface="+mn-ea"/>
                <a:cs typeface="+mn-cs"/>
              </a:rPr>
              <a:t>sistema di guida di un robot</a:t>
            </a:r>
            <a:r>
              <a:rPr lang="it-IT" sz="900" b="0" i="0" u="none" strike="noStrike" kern="1200" dirty="0">
                <a:solidFill>
                  <a:schemeClr val="tx1"/>
                </a:solidFill>
                <a:effectLst/>
                <a:latin typeface="The Hand" panose="03070502030502020204" pitchFamily="66" charset="0"/>
                <a:ea typeface="+mn-ea"/>
                <a:cs typeface="+mn-cs"/>
              </a:rPr>
              <a:t>, che in questo modo sa dove sono le piante e può evitare le collisioni. Dall'altro per valutare il profilo di un filare e in questo modo </a:t>
            </a:r>
            <a:r>
              <a:rPr lang="it-IT" sz="900" b="1" i="0" u="none" strike="noStrike" kern="1200" dirty="0">
                <a:solidFill>
                  <a:schemeClr val="tx1"/>
                </a:solidFill>
                <a:effectLst/>
                <a:latin typeface="The Hand" panose="03070502030502020204" pitchFamily="66" charset="0"/>
                <a:ea typeface="+mn-ea"/>
                <a:cs typeface="+mn-cs"/>
              </a:rPr>
              <a:t>gestire una attrezzatura a rateo variabile</a:t>
            </a:r>
            <a:r>
              <a:rPr lang="it-IT" sz="900" b="0" i="0" u="none" strike="noStrike" kern="1200" dirty="0">
                <a:solidFill>
                  <a:schemeClr val="tx1"/>
                </a:solidFill>
                <a:effectLst/>
                <a:latin typeface="The Hand" panose="03070502030502020204" pitchFamily="66" charset="0"/>
                <a:ea typeface="+mn-ea"/>
                <a:cs typeface="+mn-cs"/>
              </a:rPr>
              <a:t>. Un esempio è l'impiego di irroratrici che diminuiscono la portata o aprono/chiudono gli ugelli a seconda dell'altezza della vite e della densità della parete fogliare.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elevata.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basso.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a:solidFill>
                  <a:schemeClr val="tx1"/>
                </a:solidFill>
                <a:effectLst/>
                <a:latin typeface="The Hand" panose="03070502030502020204" pitchFamily="66" charset="0"/>
                <a:ea typeface="+mn-ea"/>
                <a:cs typeface="+mn-cs"/>
              </a:rPr>
              <a:t>Blockchain</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La </a:t>
            </a:r>
            <a:r>
              <a:rPr lang="it-IT" sz="900" b="1" i="0" u="none" strike="noStrike" kern="1200" dirty="0">
                <a:solidFill>
                  <a:schemeClr val="tx1"/>
                </a:solidFill>
                <a:effectLst/>
                <a:latin typeface="The Hand" panose="03070502030502020204" pitchFamily="66" charset="0"/>
                <a:ea typeface="+mn-ea"/>
                <a:cs typeface="+mn-cs"/>
              </a:rPr>
              <a:t>blockchain</a:t>
            </a:r>
            <a:r>
              <a:rPr lang="it-IT" sz="900" b="0" i="0" u="none" strike="noStrike" kern="1200" dirty="0">
                <a:solidFill>
                  <a:schemeClr val="tx1"/>
                </a:solidFill>
                <a:effectLst/>
                <a:latin typeface="The Hand" panose="03070502030502020204" pitchFamily="66" charset="0"/>
                <a:ea typeface="+mn-ea"/>
                <a:cs typeface="+mn-cs"/>
              </a:rPr>
              <a:t> è un sistema di archiviazione delle informazioni basato sulla crittografia e sull'uso di registri diffusi che permette di tenere traccia di un prodotto lungo la filiera e di rendere i dati inseriti </a:t>
            </a:r>
            <a:r>
              <a:rPr lang="it-IT" sz="900" b="1" i="0" u="none" strike="noStrike" kern="1200" dirty="0">
                <a:solidFill>
                  <a:schemeClr val="tx1"/>
                </a:solidFill>
                <a:effectLst/>
                <a:latin typeface="The Hand" panose="03070502030502020204" pitchFamily="66" charset="0"/>
                <a:ea typeface="+mn-ea"/>
                <a:cs typeface="+mn-cs"/>
              </a:rPr>
              <a:t>immodificabili</a:t>
            </a:r>
            <a:r>
              <a:rPr lang="it-IT" sz="900" b="0" i="0" u="none" strike="noStrike" kern="1200" dirty="0">
                <a:solidFill>
                  <a:schemeClr val="tx1"/>
                </a:solidFill>
                <a:effectLst/>
                <a:latin typeface="The Hand" panose="03070502030502020204" pitchFamily="66" charset="0"/>
                <a:ea typeface="+mn-ea"/>
                <a:cs typeface="+mn-cs"/>
              </a:rPr>
              <a:t>.</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È un sistema noto sul fronte delle </a:t>
            </a:r>
            <a:r>
              <a:rPr lang="it-IT" sz="900" b="1" i="0" u="none" strike="noStrike" kern="1200" dirty="0">
                <a:solidFill>
                  <a:schemeClr val="tx1"/>
                </a:solidFill>
                <a:effectLst/>
                <a:latin typeface="The Hand" panose="03070502030502020204" pitchFamily="66" charset="0"/>
                <a:ea typeface="+mn-ea"/>
                <a:cs typeface="+mn-cs"/>
              </a:rPr>
              <a:t>criptovalute</a:t>
            </a:r>
            <a:r>
              <a:rPr lang="it-IT" sz="900" b="0" i="0" u="none" strike="noStrike" kern="1200" dirty="0">
                <a:solidFill>
                  <a:schemeClr val="tx1"/>
                </a:solidFill>
                <a:effectLst/>
                <a:latin typeface="The Hand" panose="03070502030502020204" pitchFamily="66" charset="0"/>
                <a:ea typeface="+mn-ea"/>
                <a:cs typeface="+mn-cs"/>
              </a:rPr>
              <a:t>, ma che può migliorare lo scambio di informazioni lungo tutta la filiera agroalimentare e poi nei confronti del consumatore, che può conoscere la </a:t>
            </a:r>
            <a:r>
              <a:rPr lang="it-IT" sz="900" b="1" i="0" u="none" strike="noStrike" kern="1200" dirty="0">
                <a:solidFill>
                  <a:schemeClr val="tx1"/>
                </a:solidFill>
                <a:effectLst/>
                <a:latin typeface="The Hand" panose="03070502030502020204" pitchFamily="66" charset="0"/>
                <a:ea typeface="+mn-ea"/>
                <a:cs typeface="+mn-cs"/>
              </a:rPr>
              <a:t>storia di un prodotto</a:t>
            </a:r>
            <a:r>
              <a:rPr lang="it-IT" sz="900" b="0" i="0" u="none" strike="noStrike" kern="1200" dirty="0">
                <a:solidFill>
                  <a:schemeClr val="tx1"/>
                </a:solidFill>
                <a:effectLst/>
                <a:latin typeface="The Hand" panose="03070502030502020204" pitchFamily="66" charset="0"/>
                <a:ea typeface="+mn-ea"/>
                <a:cs typeface="+mn-cs"/>
              </a:rPr>
              <a:t>. Interessa il viticoltore poiché come primo anello della catena del valore spetta a lui il compito di inserire i primi dati, ad esempio sulla varietà coltivata, sui trattamenti, sull'ubicazione della vigna o la data di vendemmia. I dati vengono poi utilizzati per ottimizzare i processi di filiera e per "raccontare" la bottiglia al </a:t>
            </a:r>
            <a:r>
              <a:rPr lang="it-IT" sz="900" b="1" i="0" u="none" strike="noStrike" kern="1200" dirty="0">
                <a:solidFill>
                  <a:schemeClr val="tx1"/>
                </a:solidFill>
                <a:effectLst/>
                <a:latin typeface="The Hand" panose="03070502030502020204" pitchFamily="66" charset="0"/>
                <a:ea typeface="+mn-ea"/>
                <a:cs typeface="+mn-cs"/>
              </a:rPr>
              <a:t>consumatore finale</a:t>
            </a:r>
            <a:r>
              <a:rPr lang="it-IT" sz="900" b="0" i="0" u="none" strike="noStrike" kern="1200" dirty="0">
                <a:solidFill>
                  <a:schemeClr val="tx1"/>
                </a:solidFill>
                <a:effectLst/>
                <a:latin typeface="The Hand" panose="03070502030502020204" pitchFamily="66" charset="0"/>
                <a:ea typeface="+mn-ea"/>
                <a:cs typeface="+mn-cs"/>
              </a:rPr>
              <a:t>.</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alta.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basso.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err="1">
                <a:solidFill>
                  <a:schemeClr val="tx1"/>
                </a:solidFill>
                <a:effectLst/>
                <a:latin typeface="The Hand" panose="03070502030502020204" pitchFamily="66" charset="0"/>
                <a:ea typeface="+mn-ea"/>
                <a:cs typeface="+mn-cs"/>
              </a:rPr>
              <a:t>Elabel</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Sono </a:t>
            </a:r>
            <a:r>
              <a:rPr lang="it-IT" sz="900" b="1" i="0" u="none" strike="noStrike" kern="1200" dirty="0">
                <a:solidFill>
                  <a:schemeClr val="tx1"/>
                </a:solidFill>
                <a:effectLst/>
                <a:latin typeface="The Hand" panose="03070502030502020204" pitchFamily="66" charset="0"/>
                <a:ea typeface="+mn-ea"/>
                <a:cs typeface="+mn-cs"/>
                <a:hlinkClick r:id="rId6" tooltip="Contraffazione, ora il vino si protegge con un chip"/>
              </a:rPr>
              <a:t>etichette 4.0</a:t>
            </a:r>
            <a:r>
              <a:rPr lang="it-IT" sz="900" b="0" i="0" u="none" strike="noStrike" kern="1200" dirty="0">
                <a:solidFill>
                  <a:schemeClr val="tx1"/>
                </a:solidFill>
                <a:effectLst/>
                <a:latin typeface="The Hand" panose="03070502030502020204" pitchFamily="66" charset="0"/>
                <a:ea typeface="+mn-ea"/>
                <a:cs typeface="+mn-cs"/>
              </a:rPr>
              <a:t>, con stampigliato su un </a:t>
            </a:r>
            <a:r>
              <a:rPr lang="it-IT" sz="900" b="1" i="0" u="none" strike="noStrike" kern="1200" dirty="0" err="1">
                <a:solidFill>
                  <a:schemeClr val="tx1"/>
                </a:solidFill>
                <a:effectLst/>
                <a:latin typeface="The Hand" panose="03070502030502020204" pitchFamily="66" charset="0"/>
                <a:ea typeface="+mn-ea"/>
                <a:cs typeface="+mn-cs"/>
              </a:rPr>
              <a:t>QRCode</a:t>
            </a:r>
            <a:r>
              <a:rPr lang="it-IT" sz="900" b="0" i="0" u="none" strike="noStrike" kern="1200" dirty="0">
                <a:solidFill>
                  <a:schemeClr val="tx1"/>
                </a:solidFill>
                <a:effectLst/>
                <a:latin typeface="The Hand" panose="03070502030502020204" pitchFamily="66" charset="0"/>
                <a:ea typeface="+mn-ea"/>
                <a:cs typeface="+mn-cs"/>
              </a:rPr>
              <a:t> oppure un </a:t>
            </a:r>
            <a:r>
              <a:rPr lang="it-IT" sz="900" b="1" i="0" u="none" strike="noStrike" kern="1200" dirty="0">
                <a:solidFill>
                  <a:schemeClr val="tx1"/>
                </a:solidFill>
                <a:effectLst/>
                <a:latin typeface="The Hand" panose="03070502030502020204" pitchFamily="66" charset="0"/>
                <a:ea typeface="+mn-ea"/>
                <a:cs typeface="+mn-cs"/>
              </a:rPr>
              <a:t>tag </a:t>
            </a:r>
            <a:r>
              <a:rPr lang="it-IT" sz="900" b="1" i="0" u="none" strike="noStrike" kern="1200" dirty="0" err="1">
                <a:solidFill>
                  <a:schemeClr val="tx1"/>
                </a:solidFill>
                <a:effectLst/>
                <a:latin typeface="The Hand" panose="03070502030502020204" pitchFamily="66" charset="0"/>
                <a:ea typeface="+mn-ea"/>
                <a:cs typeface="+mn-cs"/>
              </a:rPr>
              <a:t>Nfc</a:t>
            </a:r>
            <a:r>
              <a:rPr lang="it-IT" sz="900" b="0" i="0" u="none" strike="noStrike" kern="1200" dirty="0">
                <a:solidFill>
                  <a:schemeClr val="tx1"/>
                </a:solidFill>
                <a:effectLst/>
                <a:latin typeface="The Hand" panose="03070502030502020204" pitchFamily="66" charset="0"/>
                <a:ea typeface="+mn-ea"/>
                <a:cs typeface="+mn-cs"/>
              </a:rPr>
              <a:t>, che attraverso l'uso di uno smartphone connesso ad internet sono in grado di fornire informazioni aggiuntive (rispetto all'etichetta cartacea) sul prodotto.</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Sono uno strumento di marketing, ad esempio per fornire </a:t>
            </a:r>
            <a:r>
              <a:rPr lang="it-IT" sz="900" b="1" i="0" u="none" strike="noStrike" kern="1200" dirty="0">
                <a:solidFill>
                  <a:schemeClr val="tx1"/>
                </a:solidFill>
                <a:effectLst/>
                <a:latin typeface="The Hand" panose="03070502030502020204" pitchFamily="66" charset="0"/>
                <a:ea typeface="+mn-ea"/>
                <a:cs typeface="+mn-cs"/>
              </a:rPr>
              <a:t>contenuti di valore al consumatore</a:t>
            </a:r>
            <a:r>
              <a:rPr lang="it-IT" sz="900" b="0" i="0" u="none" strike="noStrike" kern="1200" dirty="0">
                <a:solidFill>
                  <a:schemeClr val="tx1"/>
                </a:solidFill>
                <a:effectLst/>
                <a:latin typeface="The Hand" panose="03070502030502020204" pitchFamily="66" charset="0"/>
                <a:ea typeface="+mn-ea"/>
                <a:cs typeface="+mn-cs"/>
              </a:rPr>
              <a:t>. Ma sono utili anche per la repressione delle frodi, in quanto l'utente può avere maggiori certezze che la bottiglia di vino che ha comprato non sia contraffatta. Modalità questa che interessa le cantine con un posizionamento premium o </a:t>
            </a:r>
            <a:r>
              <a:rPr lang="it-IT" sz="900" b="0" i="0" u="none" strike="noStrike" kern="1200" dirty="0" err="1">
                <a:solidFill>
                  <a:schemeClr val="tx1"/>
                </a:solidFill>
                <a:effectLst/>
                <a:latin typeface="The Hand" panose="03070502030502020204" pitchFamily="66" charset="0"/>
                <a:ea typeface="+mn-ea"/>
                <a:cs typeface="+mn-cs"/>
              </a:rPr>
              <a:t>luxury</a:t>
            </a:r>
            <a:r>
              <a:rPr lang="it-IT" sz="900" b="0" i="0" u="none" strike="noStrike" kern="1200" dirty="0">
                <a:solidFill>
                  <a:schemeClr val="tx1"/>
                </a:solidFill>
                <a:effectLst/>
                <a:latin typeface="The Hand" panose="03070502030502020204" pitchFamily="66" charset="0"/>
                <a:ea typeface="+mn-ea"/>
                <a:cs typeface="+mn-cs"/>
              </a:rPr>
              <a:t>.</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alta.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medio.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err="1">
                <a:solidFill>
                  <a:schemeClr val="tx1"/>
                </a:solidFill>
                <a:effectLst/>
                <a:latin typeface="The Hand" panose="03070502030502020204" pitchFamily="66" charset="0"/>
                <a:ea typeface="+mn-ea"/>
                <a:cs typeface="+mn-cs"/>
              </a:rPr>
              <a:t>Ecertificate</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Una bottiglia di vino può essere oggetto di </a:t>
            </a:r>
            <a:r>
              <a:rPr lang="it-IT" sz="900" b="1" i="0" u="none" strike="noStrike" kern="1200" dirty="0">
                <a:solidFill>
                  <a:schemeClr val="tx1"/>
                </a:solidFill>
                <a:effectLst/>
                <a:latin typeface="The Hand" panose="03070502030502020204" pitchFamily="66" charset="0"/>
                <a:ea typeface="+mn-ea"/>
                <a:cs typeface="+mn-cs"/>
                <a:hlinkClick r:id="rId7" tooltip="Vino, il risiko delle certificazioni"/>
              </a:rPr>
              <a:t>numerose certificazioni</a:t>
            </a:r>
            <a:r>
              <a:rPr lang="it-IT" sz="900" b="0" i="0" u="none" strike="noStrike" kern="1200" dirty="0">
                <a:solidFill>
                  <a:schemeClr val="tx1"/>
                </a:solidFill>
                <a:effectLst/>
                <a:latin typeface="The Hand" panose="03070502030502020204" pitchFamily="66" charset="0"/>
                <a:ea typeface="+mn-ea"/>
                <a:cs typeface="+mn-cs"/>
              </a:rPr>
              <a:t>. Ad esempio può essere certificata biologica, come può essere certificata l'origine o la qualità. Oppure può avere un certificato relativo all'assolvimento delle pratiche doganali. Può essere certificata sul fronte dell'assenza di residui, oppure vegan, </a:t>
            </a:r>
            <a:r>
              <a:rPr lang="it-IT" sz="900" b="0" i="0" u="none" strike="noStrike" kern="1200" dirty="0" err="1">
                <a:solidFill>
                  <a:schemeClr val="tx1"/>
                </a:solidFill>
                <a:effectLst/>
                <a:latin typeface="The Hand" panose="03070502030502020204" pitchFamily="66" charset="0"/>
                <a:ea typeface="+mn-ea"/>
                <a:cs typeface="+mn-cs"/>
              </a:rPr>
              <a:t>gmo</a:t>
            </a:r>
            <a:r>
              <a:rPr lang="it-IT" sz="900" b="0" i="0" u="none" strike="noStrike" kern="1200" dirty="0">
                <a:solidFill>
                  <a:schemeClr val="tx1"/>
                </a:solidFill>
                <a:effectLst/>
                <a:latin typeface="The Hand" panose="03070502030502020204" pitchFamily="66" charset="0"/>
                <a:ea typeface="+mn-ea"/>
                <a:cs typeface="+mn-cs"/>
              </a:rPr>
              <a:t> free, sostenibile, gluten free e altro ancora.</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Le certificazioni non sono altro che un </a:t>
            </a:r>
            <a:r>
              <a:rPr lang="it-IT" sz="900" b="1" i="0" u="none" strike="noStrike" kern="1200" dirty="0">
                <a:solidFill>
                  <a:schemeClr val="tx1"/>
                </a:solidFill>
                <a:effectLst/>
                <a:latin typeface="The Hand" panose="03070502030502020204" pitchFamily="66" charset="0"/>
                <a:ea typeface="+mn-ea"/>
                <a:cs typeface="+mn-cs"/>
              </a:rPr>
              <a:t>pezzo di carta </a:t>
            </a:r>
            <a:r>
              <a:rPr lang="it-IT" sz="900" b="0" i="0" u="none" strike="noStrike" kern="1200" dirty="0">
                <a:solidFill>
                  <a:schemeClr val="tx1"/>
                </a:solidFill>
                <a:effectLst/>
                <a:latin typeface="The Hand" panose="03070502030502020204" pitchFamily="66" charset="0"/>
                <a:ea typeface="+mn-ea"/>
                <a:cs typeface="+mn-cs"/>
              </a:rPr>
              <a:t>rilasciato dall'ente certificatore, che nel caso dell'</a:t>
            </a:r>
            <a:r>
              <a:rPr lang="it-IT" sz="900" b="1" i="0" u="none" strike="noStrike" kern="1200" dirty="0" err="1">
                <a:solidFill>
                  <a:schemeClr val="tx1"/>
                </a:solidFill>
                <a:effectLst/>
                <a:latin typeface="The Hand" panose="03070502030502020204" pitchFamily="66" charset="0"/>
                <a:ea typeface="+mn-ea"/>
                <a:cs typeface="+mn-cs"/>
              </a:rPr>
              <a:t>ecertificate</a:t>
            </a:r>
            <a:r>
              <a:rPr lang="it-IT" sz="900" b="0" i="0" u="none" strike="noStrike" kern="1200" dirty="0">
                <a:solidFill>
                  <a:schemeClr val="tx1"/>
                </a:solidFill>
                <a:effectLst/>
                <a:latin typeface="The Hand" panose="03070502030502020204" pitchFamily="66" charset="0"/>
                <a:ea typeface="+mn-ea"/>
                <a:cs typeface="+mn-cs"/>
              </a:rPr>
              <a:t> diventano immateriali e sono quindi </a:t>
            </a:r>
            <a:r>
              <a:rPr lang="it-IT" sz="900" b="1" i="0" u="none" strike="noStrike" kern="1200" dirty="0">
                <a:solidFill>
                  <a:schemeClr val="tx1"/>
                </a:solidFill>
                <a:effectLst/>
                <a:latin typeface="The Hand" panose="03070502030502020204" pitchFamily="66" charset="0"/>
                <a:ea typeface="+mn-ea"/>
                <a:cs typeface="+mn-cs"/>
              </a:rPr>
              <a:t>scaricabili dal consumatore</a:t>
            </a:r>
            <a:r>
              <a:rPr lang="it-IT" sz="900" b="0" i="0" u="none" strike="noStrike" kern="1200" dirty="0">
                <a:solidFill>
                  <a:schemeClr val="tx1"/>
                </a:solidFill>
                <a:effectLst/>
                <a:latin typeface="The Hand" panose="03070502030502020204" pitchFamily="66" charset="0"/>
                <a:ea typeface="+mn-ea"/>
                <a:cs typeface="+mn-cs"/>
              </a:rPr>
              <a:t> (o dagli attori della filiera) scansionando un </a:t>
            </a:r>
            <a:r>
              <a:rPr lang="it-IT" sz="900" b="0" i="0" u="none" strike="noStrike" kern="1200" dirty="0" err="1">
                <a:solidFill>
                  <a:schemeClr val="tx1"/>
                </a:solidFill>
                <a:effectLst/>
                <a:latin typeface="The Hand" panose="03070502030502020204" pitchFamily="66" charset="0"/>
                <a:ea typeface="+mn-ea"/>
                <a:cs typeface="+mn-cs"/>
              </a:rPr>
              <a:t>QRCode</a:t>
            </a:r>
            <a:r>
              <a:rPr lang="it-IT" sz="900" b="0" i="0" u="none" strike="noStrike" kern="1200" dirty="0">
                <a:solidFill>
                  <a:schemeClr val="tx1"/>
                </a:solidFill>
                <a:effectLst/>
                <a:latin typeface="The Hand" panose="03070502030502020204" pitchFamily="66" charset="0"/>
                <a:ea typeface="+mn-ea"/>
                <a:cs typeface="+mn-cs"/>
              </a:rPr>
              <a:t> sull'etichetta oppure inserendo il numero di lotto in un portale creato ad hoc.</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Il </a:t>
            </a:r>
            <a:r>
              <a:rPr lang="it-IT" sz="900" b="1" i="0" u="none" strike="noStrike" kern="1200" dirty="0">
                <a:solidFill>
                  <a:schemeClr val="tx1"/>
                </a:solidFill>
                <a:effectLst/>
                <a:latin typeface="The Hand" panose="03070502030502020204" pitchFamily="66" charset="0"/>
                <a:ea typeface="+mn-ea"/>
                <a:cs typeface="+mn-cs"/>
              </a:rPr>
              <a:t>certificato elettronico</a:t>
            </a:r>
            <a:r>
              <a:rPr lang="it-IT" sz="900" b="0" i="0" u="none" strike="noStrike" kern="1200" dirty="0">
                <a:solidFill>
                  <a:schemeClr val="tx1"/>
                </a:solidFill>
                <a:effectLst/>
                <a:latin typeface="The Hand" panose="03070502030502020204" pitchFamily="66" charset="0"/>
                <a:ea typeface="+mn-ea"/>
                <a:cs typeface="+mn-cs"/>
              </a:rPr>
              <a:t> rende lo scambio di informazioni sicuro, veloce, inalterabile e facilita il commercio internazionale. La tecnologia blockchain può essere applicata ai certificati.</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elevata.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basso.</a:t>
            </a:r>
          </a:p>
          <a:p>
            <a:br>
              <a:rPr lang="it-IT" sz="900" b="0" i="0" u="none" strike="noStrike" kern="1200" dirty="0">
                <a:solidFill>
                  <a:schemeClr val="tx1"/>
                </a:solidFill>
                <a:effectLst/>
                <a:latin typeface="The Hand" panose="03070502030502020204" pitchFamily="66" charset="0"/>
                <a:ea typeface="+mn-ea"/>
                <a:cs typeface="+mn-cs"/>
              </a:rPr>
            </a:br>
            <a:r>
              <a:rPr lang="it-IT" sz="900" b="1" i="0" u="none" strike="noStrike" kern="1200" dirty="0">
                <a:solidFill>
                  <a:schemeClr val="tx1"/>
                </a:solidFill>
                <a:effectLst/>
                <a:latin typeface="The Hand" panose="03070502030502020204" pitchFamily="66" charset="0"/>
                <a:ea typeface="+mn-ea"/>
                <a:cs typeface="+mn-cs"/>
              </a:rPr>
              <a:t>Smart </a:t>
            </a:r>
            <a:r>
              <a:rPr lang="it-IT" sz="900" b="1" i="0" u="none" strike="noStrike" kern="1200" dirty="0" err="1">
                <a:solidFill>
                  <a:schemeClr val="tx1"/>
                </a:solidFill>
                <a:effectLst/>
                <a:latin typeface="The Hand" panose="03070502030502020204" pitchFamily="66" charset="0"/>
                <a:ea typeface="+mn-ea"/>
                <a:cs typeface="+mn-cs"/>
              </a:rPr>
              <a:t>storing</a:t>
            </a:r>
            <a:r>
              <a:rPr lang="it-IT" sz="900" b="1" i="0" u="none" strike="noStrike" kern="1200" dirty="0">
                <a:solidFill>
                  <a:schemeClr val="tx1"/>
                </a:solidFill>
                <a:effectLst/>
                <a:latin typeface="The Hand" panose="03070502030502020204" pitchFamily="66" charset="0"/>
                <a:ea typeface="+mn-ea"/>
                <a:cs typeface="+mn-cs"/>
              </a:rPr>
              <a:t> and </a:t>
            </a:r>
            <a:r>
              <a:rPr lang="it-IT" sz="900" b="1" i="0" u="none" strike="noStrike" kern="1200" dirty="0" err="1">
                <a:solidFill>
                  <a:schemeClr val="tx1"/>
                </a:solidFill>
                <a:effectLst/>
                <a:latin typeface="The Hand" panose="03070502030502020204" pitchFamily="66" charset="0"/>
                <a:ea typeface="+mn-ea"/>
                <a:cs typeface="+mn-cs"/>
              </a:rPr>
              <a:t>logistic</a:t>
            </a: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La </a:t>
            </a:r>
            <a:r>
              <a:rPr lang="it-IT" sz="900" b="1" i="0" u="none" strike="noStrike" kern="1200" dirty="0">
                <a:solidFill>
                  <a:schemeClr val="tx1"/>
                </a:solidFill>
                <a:effectLst/>
                <a:latin typeface="The Hand" panose="03070502030502020204" pitchFamily="66" charset="0"/>
                <a:ea typeface="+mn-ea"/>
                <a:cs typeface="+mn-cs"/>
              </a:rPr>
              <a:t>logistica 4.0</a:t>
            </a:r>
            <a:r>
              <a:rPr lang="it-IT" sz="900" b="0" i="0" u="none" strike="noStrike" kern="1200" dirty="0">
                <a:solidFill>
                  <a:schemeClr val="tx1"/>
                </a:solidFill>
                <a:effectLst/>
                <a:latin typeface="The Hand" panose="03070502030502020204" pitchFamily="66" charset="0"/>
                <a:ea typeface="+mn-ea"/>
                <a:cs typeface="+mn-cs"/>
              </a:rPr>
              <a:t>, di cui l'esempio più noto è </a:t>
            </a:r>
            <a:r>
              <a:rPr lang="it-IT" sz="900" b="1" i="0" u="none" strike="noStrike" kern="1200" dirty="0">
                <a:solidFill>
                  <a:schemeClr val="tx1"/>
                </a:solidFill>
                <a:effectLst/>
                <a:latin typeface="The Hand" panose="03070502030502020204" pitchFamily="66" charset="0"/>
                <a:ea typeface="+mn-ea"/>
                <a:cs typeface="+mn-cs"/>
              </a:rPr>
              <a:t>Amazon</a:t>
            </a:r>
            <a:r>
              <a:rPr lang="it-IT" sz="900" b="0" i="0" u="none" strike="noStrike" kern="1200" dirty="0">
                <a:solidFill>
                  <a:schemeClr val="tx1"/>
                </a:solidFill>
                <a:effectLst/>
                <a:latin typeface="The Hand" panose="03070502030502020204" pitchFamily="66" charset="0"/>
                <a:ea typeface="+mn-ea"/>
                <a:cs typeface="+mn-cs"/>
              </a:rPr>
              <a:t>, permette una gestione efficiente del </a:t>
            </a:r>
            <a:r>
              <a:rPr lang="it-IT" sz="900" b="1" i="0" u="none" strike="noStrike" kern="1200" dirty="0">
                <a:solidFill>
                  <a:schemeClr val="tx1"/>
                </a:solidFill>
                <a:effectLst/>
                <a:latin typeface="The Hand" panose="03070502030502020204" pitchFamily="66" charset="0"/>
                <a:ea typeface="+mn-ea"/>
                <a:cs typeface="+mn-cs"/>
              </a:rPr>
              <a:t>magazzino</a:t>
            </a:r>
            <a:r>
              <a:rPr lang="it-IT" sz="900" b="0" i="0" u="none" strike="noStrike" kern="1200" dirty="0">
                <a:solidFill>
                  <a:schemeClr val="tx1"/>
                </a:solidFill>
                <a:effectLst/>
                <a:latin typeface="The Hand" panose="03070502030502020204" pitchFamily="66" charset="0"/>
                <a:ea typeface="+mn-ea"/>
                <a:cs typeface="+mn-cs"/>
              </a:rPr>
              <a:t> e del flusso di merci in entrata/uscita. È poco interessante per la </a:t>
            </a:r>
            <a:r>
              <a:rPr lang="it-IT" sz="900" b="1" i="0" u="none" strike="noStrike" kern="1200" dirty="0">
                <a:solidFill>
                  <a:schemeClr val="tx1"/>
                </a:solidFill>
                <a:effectLst/>
                <a:latin typeface="The Hand" panose="03070502030502020204" pitchFamily="66" charset="0"/>
                <a:ea typeface="+mn-ea"/>
                <a:cs typeface="+mn-cs"/>
              </a:rPr>
              <a:t>media piccola azienda vitivinicola</a:t>
            </a:r>
            <a:r>
              <a:rPr lang="it-IT" sz="900" b="0" i="0" u="none" strike="noStrike" kern="1200" dirty="0">
                <a:solidFill>
                  <a:schemeClr val="tx1"/>
                </a:solidFill>
                <a:effectLst/>
                <a:latin typeface="The Hand" panose="03070502030502020204" pitchFamily="66" charset="0"/>
                <a:ea typeface="+mn-ea"/>
                <a:cs typeface="+mn-cs"/>
              </a:rPr>
              <a:t>, ma interessa invece i grandi gruppi della </a:t>
            </a:r>
            <a:r>
              <a:rPr lang="it-IT" sz="900" b="0" i="0" u="none" strike="noStrike" kern="1200" dirty="0" err="1">
                <a:solidFill>
                  <a:schemeClr val="tx1"/>
                </a:solidFill>
                <a:effectLst/>
                <a:latin typeface="The Hand" panose="03070502030502020204" pitchFamily="66" charset="0"/>
                <a:ea typeface="+mn-ea"/>
                <a:cs typeface="+mn-cs"/>
              </a:rPr>
              <a:t>Gdo</a:t>
            </a:r>
            <a:r>
              <a:rPr lang="it-IT" sz="900" b="0" i="0" u="none" strike="noStrike" kern="1200" dirty="0">
                <a:solidFill>
                  <a:schemeClr val="tx1"/>
                </a:solidFill>
                <a:effectLst/>
                <a:latin typeface="The Hand" panose="03070502030502020204" pitchFamily="66" charset="0"/>
                <a:ea typeface="+mn-ea"/>
                <a:cs typeface="+mn-cs"/>
              </a:rPr>
              <a:t> o chi vende vino online.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I </a:t>
            </a:r>
            <a:r>
              <a:rPr lang="it-IT" sz="900" b="1" i="0" u="none" strike="noStrike" kern="1200" dirty="0">
                <a:solidFill>
                  <a:schemeClr val="tx1"/>
                </a:solidFill>
                <a:effectLst/>
                <a:latin typeface="The Hand" panose="03070502030502020204" pitchFamily="66" charset="0"/>
                <a:ea typeface="+mn-ea"/>
                <a:cs typeface="+mn-cs"/>
              </a:rPr>
              <a:t>software di smart </a:t>
            </a:r>
            <a:r>
              <a:rPr lang="it-IT" sz="900" b="1" i="0" u="none" strike="noStrike" kern="1200" dirty="0" err="1">
                <a:solidFill>
                  <a:schemeClr val="tx1"/>
                </a:solidFill>
                <a:effectLst/>
                <a:latin typeface="The Hand" panose="03070502030502020204" pitchFamily="66" charset="0"/>
                <a:ea typeface="+mn-ea"/>
                <a:cs typeface="+mn-cs"/>
              </a:rPr>
              <a:t>storing</a:t>
            </a:r>
            <a:r>
              <a:rPr lang="it-IT" sz="900" b="0" i="0" u="none" strike="noStrike" kern="1200" dirty="0">
                <a:solidFill>
                  <a:schemeClr val="tx1"/>
                </a:solidFill>
                <a:effectLst/>
                <a:latin typeface="The Hand" panose="03070502030502020204" pitchFamily="66" charset="0"/>
                <a:ea typeface="+mn-ea"/>
                <a:cs typeface="+mn-cs"/>
              </a:rPr>
              <a:t>, abbinati a </a:t>
            </a:r>
            <a:r>
              <a:rPr lang="it-IT" sz="900" b="1" i="0" u="none" strike="noStrike" kern="1200" dirty="0">
                <a:solidFill>
                  <a:schemeClr val="tx1"/>
                </a:solidFill>
                <a:effectLst/>
                <a:latin typeface="The Hand" panose="03070502030502020204" pitchFamily="66" charset="0"/>
                <a:ea typeface="+mn-ea"/>
                <a:cs typeface="+mn-cs"/>
              </a:rPr>
              <a:t>magazzini </a:t>
            </a:r>
            <a:r>
              <a:rPr lang="it-IT" sz="900" b="1" i="0" u="none" strike="noStrike" kern="1200" dirty="0" err="1">
                <a:solidFill>
                  <a:schemeClr val="tx1"/>
                </a:solidFill>
                <a:effectLst/>
                <a:latin typeface="The Hand" panose="03070502030502020204" pitchFamily="66" charset="0"/>
                <a:ea typeface="+mn-ea"/>
                <a:cs typeface="+mn-cs"/>
              </a:rPr>
              <a:t>automatizzati</a:t>
            </a:r>
            <a:r>
              <a:rPr lang="it-IT" sz="900" b="0" i="0" u="none" strike="noStrike" kern="1200" dirty="0" err="1">
                <a:solidFill>
                  <a:schemeClr val="tx1"/>
                </a:solidFill>
                <a:effectLst/>
                <a:latin typeface="The Hand" panose="03070502030502020204" pitchFamily="66" charset="0"/>
                <a:ea typeface="+mn-ea"/>
                <a:cs typeface="+mn-cs"/>
              </a:rPr>
              <a:t>dotati</a:t>
            </a:r>
            <a:r>
              <a:rPr lang="it-IT" sz="900" b="0" i="0" u="none" strike="noStrike" kern="1200" dirty="0">
                <a:solidFill>
                  <a:schemeClr val="tx1"/>
                </a:solidFill>
                <a:effectLst/>
                <a:latin typeface="The Hand" panose="03070502030502020204" pitchFamily="66" charset="0"/>
                <a:ea typeface="+mn-ea"/>
                <a:cs typeface="+mn-cs"/>
              </a:rPr>
              <a:t> di sensori, permettono di ottimizzare lo spazio e di gestire al meglio gli stock a magazzino, garantiscono la tracciabilità e si interfacciano in modo automatico con chi si occupa della consegna dei pacchi al cliente.</a:t>
            </a:r>
            <a:br>
              <a:rPr lang="it-IT" sz="900" b="0" i="0" u="none" strike="noStrike" kern="1200" dirty="0">
                <a:solidFill>
                  <a:schemeClr val="tx1"/>
                </a:solidFill>
                <a:effectLst/>
                <a:latin typeface="The Hand" panose="03070502030502020204" pitchFamily="66" charset="0"/>
                <a:ea typeface="+mn-ea"/>
                <a:cs typeface="+mn-cs"/>
              </a:rPr>
            </a:b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Maturità tecnologica: elevata.</a:t>
            </a:r>
            <a:br>
              <a:rPr lang="it-IT" sz="900" b="0" i="0" u="none" strike="noStrike" kern="1200" dirty="0">
                <a:solidFill>
                  <a:schemeClr val="tx1"/>
                </a:solidFill>
                <a:effectLst/>
                <a:latin typeface="The Hand" panose="03070502030502020204" pitchFamily="66" charset="0"/>
                <a:ea typeface="+mn-ea"/>
                <a:cs typeface="+mn-cs"/>
              </a:rPr>
            </a:br>
            <a:r>
              <a:rPr lang="it-IT" sz="900" b="0" i="0" u="none" strike="noStrike" kern="1200" dirty="0">
                <a:solidFill>
                  <a:schemeClr val="tx1"/>
                </a:solidFill>
                <a:effectLst/>
                <a:latin typeface="The Hand" panose="03070502030502020204" pitchFamily="66" charset="0"/>
                <a:ea typeface="+mn-ea"/>
                <a:cs typeface="+mn-cs"/>
              </a:rPr>
              <a:t>Grado di adozione: elevato.</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30</a:t>
            </a:fld>
            <a:endParaRPr lang="it-IT" dirty="0"/>
          </a:p>
        </p:txBody>
      </p:sp>
    </p:spTree>
    <p:extLst>
      <p:ext uri="{BB962C8B-B14F-4D97-AF65-F5344CB8AC3E}">
        <p14:creationId xmlns:p14="http://schemas.microsoft.com/office/powerpoint/2010/main" val="4108231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b="0" i="0" u="none" strike="noStrike" dirty="0">
                <a:solidFill>
                  <a:srgbClr val="616161"/>
                </a:solidFill>
                <a:effectLst/>
                <a:latin typeface="Open Sans" panose="020B0606030504020204" pitchFamily="34" charset="0"/>
              </a:rPr>
              <a:t>Il 2022 è anche l’anno che più di altri ha visto una accelerazione nel percorso di integrazione con le imprese del mondo agroalimentare. </a:t>
            </a:r>
            <a:r>
              <a:rPr lang="it-IT" b="1" i="0" u="none" strike="noStrike" dirty="0">
                <a:solidFill>
                  <a:srgbClr val="616161"/>
                </a:solidFill>
                <a:effectLst/>
                <a:latin typeface="Open Sans" panose="020B0606030504020204" pitchFamily="34" charset="0"/>
              </a:rPr>
              <a:t>Sul “campo” più del 50% delle imprese conta almeno su una soluzione</a:t>
            </a:r>
            <a:r>
              <a:rPr lang="it-IT" b="0" i="0" u="none" strike="noStrike" dirty="0">
                <a:solidFill>
                  <a:srgbClr val="616161"/>
                </a:solidFill>
                <a:effectLst/>
                <a:latin typeface="Open Sans" panose="020B0606030504020204" pitchFamily="34" charset="0"/>
              </a:rPr>
              <a:t> di Agricoltura 4.0 con una media di tre soluzioni per ogni azienda.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31</a:t>
            </a:fld>
            <a:endParaRPr lang="it-IT" dirty="0"/>
          </a:p>
        </p:txBody>
      </p:sp>
    </p:spTree>
    <p:extLst>
      <p:ext uri="{BB962C8B-B14F-4D97-AF65-F5344CB8AC3E}">
        <p14:creationId xmlns:p14="http://schemas.microsoft.com/office/powerpoint/2010/main" val="3887058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B2BF8D-0EE4-1848-801C-1FC6F064F82A}" type="slidenum">
              <a:rPr lang="it-IT" smtClean="0"/>
              <a:pPr/>
              <a:t>32</a:t>
            </a:fld>
            <a:endParaRPr lang="it-IT" dirty="0"/>
          </a:p>
        </p:txBody>
      </p:sp>
    </p:spTree>
    <p:extLst>
      <p:ext uri="{BB962C8B-B14F-4D97-AF65-F5344CB8AC3E}">
        <p14:creationId xmlns:p14="http://schemas.microsoft.com/office/powerpoint/2010/main" val="2266737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33</a:t>
            </a:fld>
            <a:endParaRPr lang="it-IT" dirty="0"/>
          </a:p>
        </p:txBody>
      </p:sp>
    </p:spTree>
    <p:extLst>
      <p:ext uri="{BB962C8B-B14F-4D97-AF65-F5344CB8AC3E}">
        <p14:creationId xmlns:p14="http://schemas.microsoft.com/office/powerpoint/2010/main" val="153789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latin typeface="Arial" panose="020B0604020202020204" pitchFamily="34" charset="0"/>
                <a:cs typeface="Arial" panose="020B0604020202020204" pitchFamily="34" charset="0"/>
              </a:rPr>
              <a:t>La sostenibilità deve essere soprattutto la bussola che orienti un cambiamento culturale per questo una parte </a:t>
            </a:r>
            <a:r>
              <a:rPr lang="it-IT" sz="900" dirty="0" err="1">
                <a:latin typeface="Arial" panose="020B0604020202020204" pitchFamily="34" charset="0"/>
                <a:cs typeface="Arial" panose="020B0604020202020204" pitchFamily="34" charset="0"/>
              </a:rPr>
              <a:t>fondamentele</a:t>
            </a:r>
            <a:r>
              <a:rPr lang="it-IT" sz="900" dirty="0">
                <a:latin typeface="Arial" panose="020B0604020202020204" pitchFamily="34" charset="0"/>
                <a:cs typeface="Arial" panose="020B0604020202020204" pitchFamily="34" charset="0"/>
              </a:rPr>
              <a:t> è giocata dalla formazione e ancora di pi</a:t>
            </a:r>
          </a:p>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latin typeface="Arial" panose="020B0604020202020204" pitchFamily="34" charset="0"/>
                <a:cs typeface="Arial" panose="020B0604020202020204" pitchFamily="34" charset="0"/>
              </a:rPr>
              <a:t>dalla educazione in ogni ordine e grado. </a:t>
            </a:r>
            <a:r>
              <a:rPr lang="it-IT" sz="1800" dirty="0">
                <a:effectLst/>
                <a:latin typeface="Calibri" panose="020F0502020204030204" pitchFamily="34" charset="0"/>
              </a:rPr>
              <a:t>per poter elaborare un insieme di contenuti formativi /persuasivi che costituiscano una nuova “etica della </a:t>
            </a:r>
            <a:r>
              <a:rPr lang="it-IT" sz="1800" dirty="0" err="1">
                <a:effectLst/>
                <a:latin typeface="Calibri" panose="020F0502020204030204" pitchFamily="34" charset="0"/>
              </a:rPr>
              <a:t>responsabilita</a:t>
            </a:r>
            <a:r>
              <a:rPr lang="it-IT" sz="1800" dirty="0">
                <a:effectLst/>
                <a:latin typeface="Calibri" panose="020F0502020204030204" pitchFamily="34" charset="0"/>
              </a:rPr>
              <a:t>̀”. Valori, conoscenze, azioni che rendano l’individuo protagonista del cambiamento </a:t>
            </a:r>
            <a:endParaRPr lang="it-IT"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it-IT" sz="900" dirty="0">
              <a:latin typeface="Arial" panose="020B0604020202020204" pitchFamily="34" charset="0"/>
              <a:cs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a:t>
            </a:fld>
            <a:endParaRPr lang="it-IT" dirty="0"/>
          </a:p>
        </p:txBody>
      </p:sp>
    </p:spTree>
    <p:extLst>
      <p:ext uri="{BB962C8B-B14F-4D97-AF65-F5344CB8AC3E}">
        <p14:creationId xmlns:p14="http://schemas.microsoft.com/office/powerpoint/2010/main" val="3603672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dirty="0"/>
              <a:t>Nelle camere climatiche del </a:t>
            </a:r>
            <a:r>
              <a:rPr lang="it-IT" dirty="0">
                <a:hlinkClick r:id="rId3"/>
              </a:rPr>
              <a:t>terraXcube</a:t>
            </a:r>
            <a:r>
              <a:rPr lang="it-IT" dirty="0"/>
              <a:t>, il sofisticato centro per la simulazione di climi estremi dell’</a:t>
            </a:r>
            <a:r>
              <a:rPr lang="it-IT" dirty="0" err="1"/>
              <a:t>Eurac</a:t>
            </a:r>
            <a:r>
              <a:rPr lang="it-IT" dirty="0"/>
              <a:t> </a:t>
            </a:r>
            <a:r>
              <a:rPr lang="it-IT" dirty="0" err="1"/>
              <a:t>Research</a:t>
            </a:r>
            <a:r>
              <a:rPr lang="it-IT" dirty="0"/>
              <a:t> al NOI </a:t>
            </a:r>
            <a:r>
              <a:rPr lang="it-IT" dirty="0" err="1"/>
              <a:t>Techpark</a:t>
            </a:r>
            <a:r>
              <a:rPr lang="it-IT" dirty="0"/>
              <a:t>, 14 ricercatori stanno raccogliendo dati sulle reazioni delle viti di Sauvignon Blanc a periodi di elevate e prolungate temperature (con massime di +40 </a:t>
            </a:r>
            <a:r>
              <a:rPr lang="it-IT" baseline="30000" dirty="0" err="1"/>
              <a:t>o</a:t>
            </a:r>
            <a:r>
              <a:rPr lang="it-IT" dirty="0" err="1"/>
              <a:t>C</a:t>
            </a:r>
            <a:r>
              <a:rPr lang="it-IT" dirty="0"/>
              <a:t>) in condizioni di diversi regimi idrici. “Si riuscirà pertanto a disgiungere lo stress idrico da quello termico, processi che in genere avvengono contemporaneamente in condizioni di campo”, commenta Tagliavini, “In particolare, si stanno studiando gli scambi gassosi che avvengono tra foglie ed atmosfera e che rendono possibile la fotosintesi clorofilliana e quindi la salute e la vita della pianta”</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34</a:t>
            </a:fld>
            <a:endParaRPr lang="it-IT" dirty="0"/>
          </a:p>
        </p:txBody>
      </p:sp>
    </p:spTree>
    <p:extLst>
      <p:ext uri="{BB962C8B-B14F-4D97-AF65-F5344CB8AC3E}">
        <p14:creationId xmlns:p14="http://schemas.microsoft.com/office/powerpoint/2010/main" val="665850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35</a:t>
            </a:fld>
            <a:endParaRPr lang="it-IT" dirty="0"/>
          </a:p>
        </p:txBody>
      </p:sp>
    </p:spTree>
    <p:extLst>
      <p:ext uri="{BB962C8B-B14F-4D97-AF65-F5344CB8AC3E}">
        <p14:creationId xmlns:p14="http://schemas.microsoft.com/office/powerpoint/2010/main" val="2916690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b="0" i="0" u="none" strike="noStrike" dirty="0">
                <a:solidFill>
                  <a:srgbClr val="2F2F2F"/>
                </a:solidFill>
                <a:effectLst/>
                <a:latin typeface="Ubuntu" panose="020B0504030602030204" pitchFamily="34" charset="0"/>
              </a:rPr>
              <a:t>Grazie ad un emendamento approvato ieri, 30 maggio 2023, al Decreto Legge Siccità sarà possibile effettuare le prove fino a fine 2024, in attesa del nuovo regolamento in materia dell'Unione Europea.</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36</a:t>
            </a:fld>
            <a:endParaRPr lang="it-IT" dirty="0"/>
          </a:p>
        </p:txBody>
      </p:sp>
    </p:spTree>
    <p:extLst>
      <p:ext uri="{BB962C8B-B14F-4D97-AF65-F5344CB8AC3E}">
        <p14:creationId xmlns:p14="http://schemas.microsoft.com/office/powerpoint/2010/main" val="3650465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B2BF8D-0EE4-1848-801C-1FC6F064F82A}" type="slidenum">
              <a:rPr lang="it-IT" smtClean="0"/>
              <a:pPr/>
              <a:t>37</a:t>
            </a:fld>
            <a:endParaRPr lang="it-IT" dirty="0"/>
          </a:p>
        </p:txBody>
      </p:sp>
    </p:spTree>
    <p:extLst>
      <p:ext uri="{BB962C8B-B14F-4D97-AF65-F5344CB8AC3E}">
        <p14:creationId xmlns:p14="http://schemas.microsoft.com/office/powerpoint/2010/main" val="1122673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effectLst/>
                <a:latin typeface="Calibri" panose="020F0502020204030204" pitchFamily="34" charset="0"/>
              </a:rPr>
              <a:t>Il compito della scuola nell’educazione alla salvaguardia delle risorse del pianeta consiste nell’individuare i punti fondamentali di riflessione per poter elaborare un insieme di contenuti formativi /persuasivi che costituiscano una nuova “etica della </a:t>
            </a:r>
            <a:r>
              <a:rPr lang="it-IT" sz="900" dirty="0" err="1">
                <a:effectLst/>
                <a:latin typeface="Calibri" panose="020F0502020204030204" pitchFamily="34" charset="0"/>
              </a:rPr>
              <a:t>responsabilita</a:t>
            </a:r>
            <a:r>
              <a:rPr lang="it-IT" sz="900" dirty="0">
                <a:effectLst/>
                <a:latin typeface="Calibri" panose="020F0502020204030204" pitchFamily="34" charset="0"/>
              </a:rPr>
              <a:t>̀”. Valori, conoscenze, azioni che rendano l’individuo protagonista del cambiamento. </a:t>
            </a:r>
            <a:endParaRPr lang="it-IT" dirty="0"/>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38</a:t>
            </a:fld>
            <a:endParaRPr lang="it-IT" dirty="0"/>
          </a:p>
        </p:txBody>
      </p:sp>
    </p:spTree>
    <p:extLst>
      <p:ext uri="{BB962C8B-B14F-4D97-AF65-F5344CB8AC3E}">
        <p14:creationId xmlns:p14="http://schemas.microsoft.com/office/powerpoint/2010/main" val="423261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1800" dirty="0">
                <a:effectLst/>
                <a:latin typeface="Times New Roman" panose="02020603050405020304" pitchFamily="18" charset="0"/>
                <a:ea typeface="Times New Roman" panose="02020603050405020304" pitchFamily="18" charset="0"/>
              </a:rPr>
              <a:t>compito dei laureati sarà sempre più anche quello di fare chiarezza ed elevare qualitativamente i discorsi che si fanno interno al prodotto vino e alla sua produzione. E’ infatti sotto gli occhi di tutti come questo comparto abbia LA </a:t>
            </a:r>
            <a:r>
              <a:rPr lang="it-IT" sz="1800" dirty="0" err="1">
                <a:effectLst/>
                <a:latin typeface="Times New Roman" panose="02020603050405020304" pitchFamily="18" charset="0"/>
                <a:ea typeface="Times New Roman" panose="02020603050405020304" pitchFamily="18" charset="0"/>
              </a:rPr>
              <a:t>CAPACITà</a:t>
            </a:r>
            <a:r>
              <a:rPr lang="it-IT" sz="1800" dirty="0">
                <a:effectLst/>
                <a:latin typeface="Times New Roman" panose="02020603050405020304" pitchFamily="18" charset="0"/>
                <a:ea typeface="Times New Roman" panose="02020603050405020304" pitchFamily="18" charset="0"/>
              </a:rPr>
              <a:t> DI ATTIRARE L’ATTENZIONE E </a:t>
            </a:r>
            <a:r>
              <a:rPr lang="it-IT" sz="1800" dirty="0" err="1">
                <a:effectLst/>
                <a:latin typeface="Times New Roman" panose="02020603050405020304" pitchFamily="18" charset="0"/>
                <a:ea typeface="Times New Roman" panose="02020603050405020304" pitchFamily="18" charset="0"/>
              </a:rPr>
              <a:t>APPaSIONARE</a:t>
            </a:r>
            <a:r>
              <a:rPr lang="it-IT" sz="1800" dirty="0">
                <a:effectLst/>
                <a:latin typeface="Times New Roman" panose="02020603050405020304" pitchFamily="18" charset="0"/>
                <a:ea typeface="Times New Roman" panose="02020603050405020304" pitchFamily="18" charset="0"/>
              </a:rPr>
              <a:t> ANCHE UN </a:t>
            </a:r>
            <a:r>
              <a:rPr lang="it-IT" sz="1800" dirty="0" err="1">
                <a:effectLst/>
                <a:latin typeface="Times New Roman" panose="02020603050405020304" pitchFamily="18" charset="0"/>
                <a:ea typeface="Times New Roman" panose="02020603050405020304" pitchFamily="18" charset="0"/>
              </a:rPr>
              <a:t>pUBBLICO</a:t>
            </a:r>
            <a:r>
              <a:rPr lang="it-IT" sz="1800" dirty="0">
                <a:effectLst/>
                <a:latin typeface="Times New Roman" panose="02020603050405020304" pitchFamily="18" charset="0"/>
                <a:ea typeface="Times New Roman" panose="02020603050405020304" pitchFamily="18" charset="0"/>
              </a:rPr>
              <a:t> di non addetti AI LAVORI CHE SE DA UN ALTO CONTRIBUISCE ALLO SVILUPPO E ALLA CRESCITA DEL SETTORE DALL’ALTRO FAVORISCE IL MOLTIPLICARSI DI SEDICENTI ESPERTI RENDENDO SEMPRE PIU’ DIFFICLE PER GLI OPERATORI DEL SETTORE COMPIERE DELLE SCELTE FONDATE SU CRITERI AUOREVOLI , SCIENTIFICAMENTE VALIDI E TECNICAMENTE EFFICIENTI</a:t>
            </a:r>
            <a:r>
              <a:rPr lang="it-IT" dirty="0">
                <a:effectLst/>
              </a:rPr>
              <a:t>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39</a:t>
            </a:fld>
            <a:endParaRPr lang="it-IT" dirty="0"/>
          </a:p>
        </p:txBody>
      </p:sp>
    </p:spTree>
    <p:extLst>
      <p:ext uri="{BB962C8B-B14F-4D97-AF65-F5344CB8AC3E}">
        <p14:creationId xmlns:p14="http://schemas.microsoft.com/office/powerpoint/2010/main" val="1834149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BB2BF8D-0EE4-1848-801C-1FC6F064F82A}" type="slidenum">
              <a:rPr lang="it-IT" smtClean="0"/>
              <a:pPr/>
              <a:t>40</a:t>
            </a:fld>
            <a:endParaRPr lang="it-IT" dirty="0"/>
          </a:p>
        </p:txBody>
      </p:sp>
    </p:spTree>
    <p:extLst>
      <p:ext uri="{BB962C8B-B14F-4D97-AF65-F5344CB8AC3E}">
        <p14:creationId xmlns:p14="http://schemas.microsoft.com/office/powerpoint/2010/main" val="2057936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1800" dirty="0">
                <a:solidFill>
                  <a:srgbClr val="000000"/>
                </a:solidFill>
                <a:effectLst/>
                <a:highlight>
                  <a:srgbClr val="FFFF00"/>
                </a:highlight>
                <a:latin typeface="Barlow" pitchFamily="2" charset="77"/>
                <a:ea typeface="Times New Roman" panose="02020603050405020304" pitchFamily="18" charset="0"/>
                <a:cs typeface="Times New Roman" panose="02020603050405020304" pitchFamily="18" charset="0"/>
              </a:rPr>
              <a:t>le università prossime alle aree interne possono diventare autentici “motori di sviluppo”: luoghi di formazione e ricerca, costituiscono il punto d’incontro fra i saperi “incorporati” in questi luoghi (ad esempio nel comparto agro-</a:t>
            </a:r>
            <a:r>
              <a:rPr lang="it-IT" sz="1800" dirty="0" err="1">
                <a:solidFill>
                  <a:srgbClr val="000000"/>
                </a:solidFill>
                <a:effectLst/>
                <a:highlight>
                  <a:srgbClr val="FFFF00"/>
                </a:highlight>
                <a:latin typeface="Barlow" pitchFamily="2" charset="77"/>
                <a:ea typeface="Times New Roman" panose="02020603050405020304" pitchFamily="18" charset="0"/>
                <a:cs typeface="Times New Roman" panose="02020603050405020304" pitchFamily="18" charset="0"/>
              </a:rPr>
              <a:t>silvo</a:t>
            </a:r>
            <a:r>
              <a:rPr lang="it-IT" sz="1800" dirty="0">
                <a:solidFill>
                  <a:srgbClr val="000000"/>
                </a:solidFill>
                <a:effectLst/>
                <a:highlight>
                  <a:srgbClr val="FFFF00"/>
                </a:highlight>
                <a:latin typeface="Barlow" pitchFamily="2" charset="77"/>
                <a:ea typeface="Times New Roman" panose="02020603050405020304" pitchFamily="18" charset="0"/>
                <a:cs typeface="Times New Roman" panose="02020603050405020304" pitchFamily="18" charset="0"/>
              </a:rPr>
              <a:t>-pastorale o nelle piccole imprese innovative, nelle filiere culturali o nei servizi) ed i saperi di frontiera dei grandi centri nazionali, europei o internazionali</a:t>
            </a:r>
            <a:r>
              <a:rPr lang="it-IT" dirty="0">
                <a:effectLst/>
              </a:rPr>
              <a:t>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41</a:t>
            </a:fld>
            <a:endParaRPr lang="it-IT" dirty="0"/>
          </a:p>
        </p:txBody>
      </p:sp>
    </p:spTree>
    <p:extLst>
      <p:ext uri="{BB962C8B-B14F-4D97-AF65-F5344CB8AC3E}">
        <p14:creationId xmlns:p14="http://schemas.microsoft.com/office/powerpoint/2010/main" val="406578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sz="900" b="0" i="0" u="none" strike="noStrike" kern="1200" dirty="0">
                <a:solidFill>
                  <a:schemeClr val="tx1"/>
                </a:solidFill>
                <a:effectLst/>
                <a:latin typeface="The Hand" panose="03070502030502020204" pitchFamily="66" charset="0"/>
                <a:ea typeface="+mn-ea"/>
                <a:cs typeface="+mn-cs"/>
              </a:rPr>
              <a:t>Nell'ambito del Green Deal europeo, a fine maggio 2020 la Commissione ha reso pubbliche due importanti strategie che rendono operativi alcuni dei principali obiettivi legati ai sistemi alimentari, alla sostenibilità dell'agricoltura e alla conservazione delle risorse naturali: la strategia Dal Produttore al Consumatore (</a:t>
            </a:r>
            <a:r>
              <a:rPr lang="it-IT" sz="900" b="0" i="1" u="none" strike="noStrike" kern="1200" dirty="0">
                <a:solidFill>
                  <a:schemeClr val="tx1"/>
                </a:solidFill>
                <a:effectLst/>
                <a:latin typeface="The Hand" panose="03070502030502020204" pitchFamily="66" charset="0"/>
                <a:ea typeface="+mn-ea"/>
                <a:cs typeface="+mn-cs"/>
              </a:rPr>
              <a:t>A Farm to </a:t>
            </a:r>
            <a:r>
              <a:rPr lang="it-IT" sz="900" b="0" i="1" u="none" strike="noStrike" kern="1200" dirty="0" err="1">
                <a:solidFill>
                  <a:schemeClr val="tx1"/>
                </a:solidFill>
                <a:effectLst/>
                <a:latin typeface="The Hand" panose="03070502030502020204" pitchFamily="66" charset="0"/>
                <a:ea typeface="+mn-ea"/>
                <a:cs typeface="+mn-cs"/>
              </a:rPr>
              <a:t>Fork</a:t>
            </a:r>
            <a:r>
              <a:rPr lang="it-IT" sz="900" b="0" i="1" u="none" strike="noStrike" kern="1200" dirty="0">
                <a:solidFill>
                  <a:schemeClr val="tx1"/>
                </a:solidFill>
                <a:effectLst/>
                <a:latin typeface="The Hand" panose="03070502030502020204" pitchFamily="66" charset="0"/>
                <a:ea typeface="+mn-ea"/>
                <a:cs typeface="+mn-cs"/>
              </a:rPr>
              <a:t> strategy, for a fair, </a:t>
            </a:r>
            <a:r>
              <a:rPr lang="it-IT" sz="900" b="0" i="1" u="none" strike="noStrike" kern="1200" dirty="0" err="1">
                <a:solidFill>
                  <a:schemeClr val="tx1"/>
                </a:solidFill>
                <a:effectLst/>
                <a:latin typeface="The Hand" panose="03070502030502020204" pitchFamily="66" charset="0"/>
                <a:ea typeface="+mn-ea"/>
                <a:cs typeface="+mn-cs"/>
              </a:rPr>
              <a:t>healthy</a:t>
            </a:r>
            <a:r>
              <a:rPr lang="it-IT" sz="900" b="0" i="1" u="none" strike="noStrike" kern="1200" dirty="0">
                <a:solidFill>
                  <a:schemeClr val="tx1"/>
                </a:solidFill>
                <a:effectLst/>
                <a:latin typeface="The Hand" panose="03070502030502020204" pitchFamily="66" charset="0"/>
                <a:ea typeface="+mn-ea"/>
                <a:cs typeface="+mn-cs"/>
              </a:rPr>
              <a:t> and </a:t>
            </a:r>
            <a:r>
              <a:rPr lang="it-IT" sz="900" b="0" i="1" u="none" strike="noStrike" kern="1200" dirty="0" err="1">
                <a:solidFill>
                  <a:schemeClr val="tx1"/>
                </a:solidFill>
                <a:effectLst/>
                <a:latin typeface="The Hand" panose="03070502030502020204" pitchFamily="66" charset="0"/>
                <a:ea typeface="+mn-ea"/>
                <a:cs typeface="+mn-cs"/>
              </a:rPr>
              <a:t>environmentally</a:t>
            </a:r>
            <a:r>
              <a:rPr lang="it-IT" sz="900" b="0" i="1" u="none" strike="noStrike" kern="1200" dirty="0">
                <a:solidFill>
                  <a:schemeClr val="tx1"/>
                </a:solidFill>
                <a:effectLst/>
                <a:latin typeface="The Hand" panose="03070502030502020204" pitchFamily="66" charset="0"/>
                <a:ea typeface="+mn-ea"/>
                <a:cs typeface="+mn-cs"/>
              </a:rPr>
              <a:t>-friendly food system</a:t>
            </a:r>
            <a:r>
              <a:rPr lang="it-IT" sz="900" b="0" i="0" u="none" strike="noStrike" kern="1200" dirty="0">
                <a:solidFill>
                  <a:schemeClr val="tx1"/>
                </a:solidFill>
                <a:effectLst/>
                <a:latin typeface="The Hand" panose="03070502030502020204" pitchFamily="66" charset="0"/>
                <a:ea typeface="+mn-ea"/>
                <a:cs typeface="+mn-cs"/>
              </a:rPr>
              <a:t>) e la strategia sulla Biodiversità per il 2030 (</a:t>
            </a:r>
            <a:r>
              <a:rPr lang="it-IT" sz="900" b="0" i="1" u="none" strike="noStrike" kern="1200" dirty="0">
                <a:solidFill>
                  <a:schemeClr val="tx1"/>
                </a:solidFill>
                <a:effectLst/>
                <a:latin typeface="The Hand" panose="03070502030502020204" pitchFamily="66" charset="0"/>
                <a:ea typeface="+mn-ea"/>
                <a:cs typeface="+mn-cs"/>
              </a:rPr>
              <a:t>EU </a:t>
            </a:r>
            <a:r>
              <a:rPr lang="it-IT" sz="900" b="0" i="1" u="none" strike="noStrike" kern="1200" dirty="0" err="1">
                <a:solidFill>
                  <a:schemeClr val="tx1"/>
                </a:solidFill>
                <a:effectLst/>
                <a:latin typeface="The Hand" panose="03070502030502020204" pitchFamily="66" charset="0"/>
                <a:ea typeface="+mn-ea"/>
                <a:cs typeface="+mn-cs"/>
              </a:rPr>
              <a:t>Biodiversity</a:t>
            </a:r>
            <a:r>
              <a:rPr lang="it-IT" sz="900" b="0" i="1" u="none" strike="noStrike" kern="1200" dirty="0">
                <a:solidFill>
                  <a:schemeClr val="tx1"/>
                </a:solidFill>
                <a:effectLst/>
                <a:latin typeface="The Hand" panose="03070502030502020204" pitchFamily="66" charset="0"/>
                <a:ea typeface="+mn-ea"/>
                <a:cs typeface="+mn-cs"/>
              </a:rPr>
              <a:t> strategy for 2030</a:t>
            </a:r>
            <a:r>
              <a:rPr lang="it-IT" sz="900" b="0" i="0" u="none" strike="noStrike" kern="1200" dirty="0">
                <a:solidFill>
                  <a:schemeClr val="tx1"/>
                </a:solidFill>
                <a:effectLst/>
                <a:latin typeface="The Hand" panose="03070502030502020204" pitchFamily="66" charset="0"/>
                <a:ea typeface="+mn-ea"/>
                <a:cs typeface="+mn-cs"/>
              </a:rPr>
              <a:t>).</a:t>
            </a:r>
          </a:p>
          <a:p>
            <a:r>
              <a:rPr lang="it-IT" sz="900" b="0" i="0" u="none" strike="noStrike" kern="1200" dirty="0">
                <a:solidFill>
                  <a:schemeClr val="tx1"/>
                </a:solidFill>
                <a:effectLst/>
                <a:latin typeface="The Hand" panose="03070502030502020204" pitchFamily="66" charset="0"/>
                <a:ea typeface="+mn-ea"/>
                <a:cs typeface="+mn-cs"/>
              </a:rPr>
              <a:t>la strategia Farm to </a:t>
            </a:r>
            <a:r>
              <a:rPr lang="it-IT" sz="900" b="0" i="0" u="none" strike="noStrike" kern="1200" dirty="0" err="1">
                <a:solidFill>
                  <a:schemeClr val="tx1"/>
                </a:solidFill>
                <a:effectLst/>
                <a:latin typeface="The Hand" panose="03070502030502020204" pitchFamily="66" charset="0"/>
                <a:ea typeface="+mn-ea"/>
                <a:cs typeface="+mn-cs"/>
              </a:rPr>
              <a:t>Fork</a:t>
            </a:r>
            <a:r>
              <a:rPr lang="it-IT" sz="900" b="0" i="0" u="none" strike="noStrike" kern="1200" dirty="0">
                <a:solidFill>
                  <a:schemeClr val="tx1"/>
                </a:solidFill>
                <a:effectLst/>
                <a:latin typeface="The Hand" panose="03070502030502020204" pitchFamily="66" charset="0"/>
                <a:ea typeface="+mn-ea"/>
                <a:cs typeface="+mn-cs"/>
              </a:rPr>
              <a:t> è il cuore del Green Deal Europeo, poiché affronta in maniera sistemica le sfide legate alla sostenibilità dei sistemi alimentari, riconoscendo le connessioni che legano la salute delle singole persone, delle società e dell'ambiente. Si tratta, pertanto, di una strategia molto ampia e trasversale a diverse politiche e fondi europei, pensata per affrontare diverse sfide che richiedono un approccio sistemico e complesso declinato in alcuni ambiziosi obiettivi da raggiungere entro il 2030, tra i quali:</a:t>
            </a:r>
            <a:br>
              <a:rPr lang="it-IT" sz="900" b="0" i="0" u="none" strike="noStrike" kern="1200" dirty="0">
                <a:solidFill>
                  <a:schemeClr val="tx1"/>
                </a:solidFill>
                <a:effectLst/>
                <a:latin typeface="The Hand" panose="03070502030502020204" pitchFamily="66" charset="0"/>
                <a:ea typeface="+mn-ea"/>
                <a:cs typeface="+mn-cs"/>
              </a:rPr>
            </a:br>
            <a:endParaRPr lang="it-IT" sz="900" b="0" i="0" u="none" strike="noStrike" kern="1200" dirty="0">
              <a:solidFill>
                <a:schemeClr val="tx1"/>
              </a:solidFill>
              <a:effectLst/>
              <a:latin typeface="The Hand" panose="03070502030502020204" pitchFamily="66" charset="0"/>
              <a:ea typeface="+mn-ea"/>
              <a:cs typeface="+mn-cs"/>
            </a:endParaRPr>
          </a:p>
          <a:p>
            <a:r>
              <a:rPr lang="it-IT" sz="900" b="0" i="0" u="none" strike="noStrike" kern="1200" dirty="0">
                <a:solidFill>
                  <a:schemeClr val="tx1"/>
                </a:solidFill>
                <a:effectLst/>
                <a:latin typeface="The Hand" panose="03070502030502020204" pitchFamily="66" charset="0"/>
                <a:ea typeface="+mn-ea"/>
                <a:cs typeface="+mn-cs"/>
              </a:rPr>
              <a:t>Riduzione del 50% dell'uso dei pesticidi chimici;</a:t>
            </a:r>
          </a:p>
          <a:p>
            <a:r>
              <a:rPr lang="it-IT" sz="900" b="0" i="0" u="none" strike="noStrike" kern="1200" dirty="0">
                <a:solidFill>
                  <a:schemeClr val="tx1"/>
                </a:solidFill>
                <a:effectLst/>
                <a:latin typeface="The Hand" panose="03070502030502020204" pitchFamily="66" charset="0"/>
                <a:ea typeface="+mn-ea"/>
                <a:cs typeface="+mn-cs"/>
              </a:rPr>
              <a:t>Riduzione del 50% della perdita di nutrienti, per il recupero della fertilità dei suoli;</a:t>
            </a:r>
          </a:p>
          <a:p>
            <a:r>
              <a:rPr lang="it-IT" sz="900" b="0" i="0" u="none" strike="noStrike" kern="1200" dirty="0">
                <a:solidFill>
                  <a:schemeClr val="tx1"/>
                </a:solidFill>
                <a:effectLst/>
                <a:latin typeface="The Hand" panose="03070502030502020204" pitchFamily="66" charset="0"/>
                <a:ea typeface="+mn-ea"/>
                <a:cs typeface="+mn-cs"/>
              </a:rPr>
              <a:t>Riduzione del 20% dell'uso dei fertilizzanti;</a:t>
            </a:r>
          </a:p>
          <a:p>
            <a:r>
              <a:rPr lang="it-IT" sz="900" b="0" i="0" u="none" strike="noStrike" kern="1200" dirty="0">
                <a:solidFill>
                  <a:schemeClr val="tx1"/>
                </a:solidFill>
                <a:effectLst/>
                <a:latin typeface="The Hand" panose="03070502030502020204" pitchFamily="66" charset="0"/>
                <a:ea typeface="+mn-ea"/>
                <a:cs typeface="+mn-cs"/>
              </a:rPr>
              <a:t>Raggiungimento di almeno il 25% di terreni agricoli biologici a livello europeo</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4</a:t>
            </a:fld>
            <a:endParaRPr lang="it-IT" dirty="0"/>
          </a:p>
        </p:txBody>
      </p:sp>
    </p:spTree>
    <p:extLst>
      <p:ext uri="{BB962C8B-B14F-4D97-AF65-F5344CB8AC3E}">
        <p14:creationId xmlns:p14="http://schemas.microsoft.com/office/powerpoint/2010/main" val="213209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240506" indent="-172641" algn="thaiDist">
              <a:lnSpc>
                <a:spcPts val="945"/>
              </a:lnSpc>
              <a:tabLst>
                <a:tab pos="2959894" algn="l"/>
              </a:tabLst>
            </a:pPr>
            <a:r>
              <a:rPr lang="it-IT" sz="900" dirty="0">
                <a:solidFill>
                  <a:schemeClr val="bg1"/>
                </a:solidFill>
              </a:rPr>
              <a:t>Selezione del sito</a:t>
            </a:r>
          </a:p>
          <a:p>
            <a:pPr marL="240506" indent="-172641" algn="thaiDist">
              <a:lnSpc>
                <a:spcPts val="945"/>
              </a:lnSpc>
              <a:tabLst>
                <a:tab pos="2959894" algn="l"/>
              </a:tabLst>
            </a:pPr>
            <a:r>
              <a:rPr lang="it-IT" sz="900" dirty="0">
                <a:solidFill>
                  <a:schemeClr val="bg1"/>
                </a:solidFill>
              </a:rPr>
              <a:t>Gestione del suolo</a:t>
            </a:r>
          </a:p>
          <a:p>
            <a:pPr marL="240506" indent="-172641" algn="thaiDist">
              <a:lnSpc>
                <a:spcPts val="945"/>
              </a:lnSpc>
              <a:tabLst>
                <a:tab pos="2959894" algn="l"/>
              </a:tabLst>
            </a:pPr>
            <a:r>
              <a:rPr lang="it-IT" sz="900" dirty="0">
                <a:solidFill>
                  <a:schemeClr val="bg1"/>
                </a:solidFill>
              </a:rPr>
              <a:t>Conservazione della biodiversità</a:t>
            </a:r>
          </a:p>
          <a:p>
            <a:pPr marL="240506" indent="-172641" algn="thaiDist">
              <a:lnSpc>
                <a:spcPts val="945"/>
              </a:lnSpc>
              <a:tabLst>
                <a:tab pos="2959894" algn="l"/>
              </a:tabLst>
            </a:pPr>
            <a:r>
              <a:rPr lang="it-IT" sz="900" dirty="0">
                <a:solidFill>
                  <a:schemeClr val="bg1"/>
                </a:solidFill>
              </a:rPr>
              <a:t>Gestione degli input produttivi</a:t>
            </a:r>
          </a:p>
          <a:p>
            <a:pPr marL="240506" indent="-172641" algn="thaiDist">
              <a:lnSpc>
                <a:spcPts val="945"/>
              </a:lnSpc>
              <a:tabLst>
                <a:tab pos="2959894" algn="l"/>
              </a:tabLst>
            </a:pPr>
            <a:r>
              <a:rPr lang="it-IT" sz="900" dirty="0">
                <a:solidFill>
                  <a:schemeClr val="bg1"/>
                </a:solidFill>
              </a:rPr>
              <a:t>Ottimizzazione dell’uso dell’acqua</a:t>
            </a:r>
          </a:p>
          <a:p>
            <a:pPr marL="240506" indent="-172641" algn="thaiDist">
              <a:lnSpc>
                <a:spcPts val="945"/>
              </a:lnSpc>
              <a:tabLst>
                <a:tab pos="2959894" algn="l"/>
              </a:tabLst>
            </a:pPr>
            <a:r>
              <a:rPr lang="it-IT" sz="900" dirty="0">
                <a:solidFill>
                  <a:schemeClr val="bg1"/>
                </a:solidFill>
              </a:rPr>
              <a:t>Ottimizzazione dell’uso dell’energia</a:t>
            </a:r>
          </a:p>
          <a:p>
            <a:pPr marL="240506" indent="-172641" algn="thaiDist">
              <a:lnSpc>
                <a:spcPts val="945"/>
              </a:lnSpc>
              <a:tabLst>
                <a:tab pos="2959894" algn="l"/>
              </a:tabLst>
            </a:pPr>
            <a:r>
              <a:rPr lang="it-IT" sz="900" dirty="0">
                <a:solidFill>
                  <a:schemeClr val="bg1"/>
                </a:solidFill>
              </a:rPr>
              <a:t>Ottimizzazione nell’uso degli input tecnici nelle fasi di produzione e di trasformazione</a:t>
            </a:r>
          </a:p>
          <a:p>
            <a:pPr marL="240506" indent="-172641" algn="thaiDist">
              <a:lnSpc>
                <a:spcPts val="945"/>
              </a:lnSpc>
              <a:tabLst>
                <a:tab pos="2959894" algn="l"/>
              </a:tabLst>
            </a:pPr>
            <a:r>
              <a:rPr lang="it-IT" sz="900" dirty="0">
                <a:solidFill>
                  <a:schemeClr val="bg1"/>
                </a:solidFill>
              </a:rPr>
              <a:t>Gestione degli output</a:t>
            </a:r>
          </a:p>
          <a:p>
            <a:pPr marL="240506" indent="-172641" algn="thaiDist">
              <a:lnSpc>
                <a:spcPts val="945"/>
              </a:lnSpc>
              <a:tabLst>
                <a:tab pos="2959894" algn="l"/>
              </a:tabLst>
            </a:pPr>
            <a:r>
              <a:rPr lang="it-IT" sz="900" dirty="0">
                <a:solidFill>
                  <a:schemeClr val="bg1"/>
                </a:solidFill>
              </a:rPr>
              <a:t>Gestione dei reflui</a:t>
            </a:r>
          </a:p>
          <a:p>
            <a:pPr marL="240506" indent="-172641" algn="thaiDist">
              <a:lnSpc>
                <a:spcPts val="945"/>
              </a:lnSpc>
              <a:tabLst>
                <a:tab pos="2959894" algn="l"/>
              </a:tabLst>
            </a:pPr>
            <a:r>
              <a:rPr lang="it-IT" sz="900" dirty="0">
                <a:solidFill>
                  <a:schemeClr val="bg1"/>
                </a:solidFill>
              </a:rPr>
              <a:t>Gestione dei by-product</a:t>
            </a:r>
          </a:p>
          <a:p>
            <a:pPr marL="240506" indent="-172641" algn="thaiDist">
              <a:lnSpc>
                <a:spcPts val="945"/>
              </a:lnSpc>
              <a:tabLst>
                <a:tab pos="2959894" algn="l"/>
              </a:tabLst>
            </a:pPr>
            <a:r>
              <a:rPr lang="it-IT" sz="900" dirty="0">
                <a:solidFill>
                  <a:schemeClr val="bg1"/>
                </a:solidFill>
              </a:rPr>
              <a:t>Contenimento dell’inquinamento dell’aria e da rumore</a:t>
            </a:r>
          </a:p>
          <a:p>
            <a:pPr marL="240506" indent="-172641" algn="thaiDist">
              <a:lnSpc>
                <a:spcPts val="945"/>
              </a:lnSpc>
              <a:tabLst>
                <a:tab pos="2959894" algn="l"/>
              </a:tabLst>
            </a:pPr>
            <a:r>
              <a:rPr lang="it-IT" sz="900" dirty="0">
                <a:solidFill>
                  <a:schemeClr val="bg1"/>
                </a:solidFill>
              </a:rPr>
              <a:t>Tutela del paesaggio</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t>5</a:t>
            </a:fld>
            <a:endParaRPr lang="it-IT"/>
          </a:p>
        </p:txBody>
      </p:sp>
    </p:spTree>
    <p:extLst>
      <p:ext uri="{BB962C8B-B14F-4D97-AF65-F5344CB8AC3E}">
        <p14:creationId xmlns:p14="http://schemas.microsoft.com/office/powerpoint/2010/main" val="421129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b="0" i="0" u="none" strike="noStrike" dirty="0">
                <a:solidFill>
                  <a:srgbClr val="333333"/>
                </a:solidFill>
                <a:effectLst/>
                <a:latin typeface="Raleway" panose="020F0502020204030204" pitchFamily="34" charset="0"/>
              </a:rPr>
              <a:t>La torta – si legge sul</a:t>
            </a:r>
            <a:r>
              <a:rPr lang="it-IT" b="0" i="0" u="sng" dirty="0">
                <a:solidFill>
                  <a:srgbClr val="000000"/>
                </a:solidFill>
                <a:effectLst/>
                <a:latin typeface="Raleway" pitchFamily="2" charset="77"/>
                <a:hlinkClick r:id="rId3"/>
              </a:rPr>
              <a:t> sito del wwf </a:t>
            </a:r>
            <a:r>
              <a:rPr lang="it-IT" b="0" i="0" u="none" strike="noStrike" dirty="0">
                <a:solidFill>
                  <a:srgbClr val="333333"/>
                </a:solidFill>
                <a:effectLst/>
                <a:latin typeface="Raleway" pitchFamily="2" charset="77"/>
              </a:rPr>
              <a:t>– dimostra chiaramente che gli Obiettivi ambientali dell’Agenda 2030 sono la garanzia per il raggiungimento degli altri. Dobbiamo tutti comprendere che non può esistere alcuno sviluppo e alcun benessere delle società umane se non è presente un ambiente sano e vitale in grado di offrire agli esseri umani i servizi ecosistemici essenziali per la loro esistenza</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6</a:t>
            </a:fld>
            <a:endParaRPr lang="it-IT" dirty="0"/>
          </a:p>
        </p:txBody>
      </p:sp>
    </p:spTree>
    <p:extLst>
      <p:ext uri="{BB962C8B-B14F-4D97-AF65-F5344CB8AC3E}">
        <p14:creationId xmlns:p14="http://schemas.microsoft.com/office/powerpoint/2010/main" val="33183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200" u="none" strike="noStrike" kern="1200" dirty="0">
                <a:solidFill>
                  <a:schemeClr val="tx1"/>
                </a:solidFill>
                <a:effectLst/>
                <a:ea typeface="+mn-ea"/>
                <a:cs typeface="+mn-cs"/>
              </a:rPr>
              <a:t>Constatando l'esistenza di diversi approcci e regolamenti nazionali relativi in particolare alla produzione ragionata, integrata e sostenibile, l'OIV (Organizzazione Internazionale del Vigneto e del Vino) ha deciso di armonizzare tali approcci e di apportarvi le specificità proprie al settore vitivinicolo già nel 2004. Pertanto, l’OIV ha adottato la definizione e i principi generali dello sviluppo sostenibile applicato alla vitivinicoltura (CST 1-2004) RISOLUZIONE</a:t>
            </a:r>
          </a:p>
          <a:p>
            <a:pPr marL="0" marR="0" lvl="0" indent="0" algn="l" defTabSz="685800" rtl="0" eaLnBrk="1" fontAlgn="auto" latinLnBrk="0" hangingPunct="1">
              <a:lnSpc>
                <a:spcPct val="100000"/>
              </a:lnSpc>
              <a:spcBef>
                <a:spcPts val="0"/>
              </a:spcBef>
              <a:spcAft>
                <a:spcPts val="0"/>
              </a:spcAft>
              <a:buClrTx/>
              <a:buSzTx/>
              <a:buFontTx/>
              <a:buNone/>
              <a:tabLst/>
              <a:defRPr/>
            </a:pPr>
            <a:r>
              <a:rPr lang="it-IT" sz="1200" u="none" strike="noStrike" kern="1200" dirty="0">
                <a:solidFill>
                  <a:schemeClr val="tx1"/>
                </a:solidFill>
                <a:effectLst/>
                <a:ea typeface="+mn-ea"/>
                <a:cs typeface="+mn-cs"/>
              </a:rPr>
              <a:t>. </a:t>
            </a:r>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t>9</a:t>
            </a:fld>
            <a:endParaRPr lang="it-IT"/>
          </a:p>
        </p:txBody>
      </p:sp>
    </p:spTree>
    <p:extLst>
      <p:ext uri="{BB962C8B-B14F-4D97-AF65-F5344CB8AC3E}">
        <p14:creationId xmlns:p14="http://schemas.microsoft.com/office/powerpoint/2010/main" val="6242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900" dirty="0"/>
              <a:t>Per rispondere a questa definizione, nel 2008 l'OIV adotta una guida per l'attuazione del concetto di sviluppo eco-sostenibile nel settore vitivinicolo mondiale (CST 1-2008) RISOLUZIONE</a:t>
            </a:r>
          </a:p>
          <a:p>
            <a:endParaRPr lang="it-IT" dirty="0"/>
          </a:p>
        </p:txBody>
      </p:sp>
      <p:sp>
        <p:nvSpPr>
          <p:cNvPr id="4" name="Segnaposto numero diapositiva 3"/>
          <p:cNvSpPr>
            <a:spLocks noGrp="1"/>
          </p:cNvSpPr>
          <p:nvPr>
            <p:ph type="sldNum" sz="quarter" idx="5"/>
          </p:nvPr>
        </p:nvSpPr>
        <p:spPr/>
        <p:txBody>
          <a:bodyPr/>
          <a:lstStyle/>
          <a:p>
            <a:fld id="{4BB2BF8D-0EE4-1848-801C-1FC6F064F82A}" type="slidenum">
              <a:rPr lang="it-IT" smtClean="0"/>
              <a:pPr/>
              <a:t>10</a:t>
            </a:fld>
            <a:endParaRPr lang="it-IT" dirty="0"/>
          </a:p>
        </p:txBody>
      </p:sp>
    </p:spTree>
    <p:extLst>
      <p:ext uri="{BB962C8B-B14F-4D97-AF65-F5344CB8AC3E}">
        <p14:creationId xmlns:p14="http://schemas.microsoft.com/office/powerpoint/2010/main" val="46931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628651" y="355266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630940" y="336042"/>
            <a:ext cx="7886701" cy="305181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630940" y="3737610"/>
            <a:ext cx="7886701" cy="843534"/>
          </a:xfrm>
        </p:spPr>
        <p:txBody>
          <a:bodyPr>
            <a:normAutofit/>
          </a:bodyPr>
          <a:lstStyle>
            <a:lvl1pPr marL="0" indent="0" algn="l">
              <a:buNone/>
              <a:defRPr sz="2100"/>
            </a:lvl1pPr>
            <a:lvl2pPr marL="342880" indent="0" algn="ctr">
              <a:buNone/>
              <a:defRPr sz="1500"/>
            </a:lvl2pPr>
            <a:lvl3pPr marL="685760" indent="0" algn="ctr">
              <a:buNone/>
              <a:defRPr sz="1350"/>
            </a:lvl3pPr>
            <a:lvl4pPr marL="1028639" indent="0" algn="ctr">
              <a:buNone/>
              <a:defRPr sz="1200"/>
            </a:lvl4pPr>
            <a:lvl5pPr marL="1371518" indent="0" algn="ctr">
              <a:buNone/>
              <a:defRPr sz="1200"/>
            </a:lvl5pPr>
            <a:lvl6pPr marL="1714398" indent="0" algn="ctr">
              <a:buNone/>
              <a:defRPr sz="1200"/>
            </a:lvl6pPr>
            <a:lvl7pPr marL="2057277" indent="0" algn="ctr">
              <a:buNone/>
              <a:defRPr sz="1200"/>
            </a:lvl7pPr>
            <a:lvl8pPr marL="2400156" indent="0" algn="ctr">
              <a:buNone/>
              <a:defRPr sz="1200"/>
            </a:lvl8pPr>
            <a:lvl9pPr marL="2743036"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3/4/24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73758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37770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6543676" y="273846"/>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628653" y="273846"/>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3291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28655" y="1447038"/>
            <a:ext cx="7886701" cy="3188970"/>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628653" y="1282446"/>
            <a:ext cx="7886701" cy="20574"/>
          </a:xfrm>
          <a:custGeom>
            <a:avLst/>
            <a:gdLst>
              <a:gd name="connsiteX0" fmla="*/ 0 w 7886701"/>
              <a:gd name="connsiteY0" fmla="*/ 0 h 20574"/>
              <a:gd name="connsiteX1" fmla="*/ 420624 w 7886701"/>
              <a:gd name="connsiteY1" fmla="*/ 0 h 20574"/>
              <a:gd name="connsiteX2" fmla="*/ 1156716 w 7886701"/>
              <a:gd name="connsiteY2" fmla="*/ 0 h 20574"/>
              <a:gd name="connsiteX3" fmla="*/ 1577340 w 7886701"/>
              <a:gd name="connsiteY3" fmla="*/ 0 h 20574"/>
              <a:gd name="connsiteX4" fmla="*/ 2155698 w 7886701"/>
              <a:gd name="connsiteY4" fmla="*/ 0 h 20574"/>
              <a:gd name="connsiteX5" fmla="*/ 2970657 w 7886701"/>
              <a:gd name="connsiteY5" fmla="*/ 0 h 20574"/>
              <a:gd name="connsiteX6" fmla="*/ 3627882 w 7886701"/>
              <a:gd name="connsiteY6" fmla="*/ 0 h 20574"/>
              <a:gd name="connsiteX7" fmla="*/ 4363975 w 7886701"/>
              <a:gd name="connsiteY7" fmla="*/ 0 h 20574"/>
              <a:gd name="connsiteX8" fmla="*/ 4942333 w 7886701"/>
              <a:gd name="connsiteY8" fmla="*/ 0 h 20574"/>
              <a:gd name="connsiteX9" fmla="*/ 5599558 w 7886701"/>
              <a:gd name="connsiteY9" fmla="*/ 0 h 20574"/>
              <a:gd name="connsiteX10" fmla="*/ 6414517 w 7886701"/>
              <a:gd name="connsiteY10" fmla="*/ 0 h 20574"/>
              <a:gd name="connsiteX11" fmla="*/ 6914008 w 7886701"/>
              <a:gd name="connsiteY11" fmla="*/ 0 h 20574"/>
              <a:gd name="connsiteX12" fmla="*/ 7886701 w 7886701"/>
              <a:gd name="connsiteY12" fmla="*/ 0 h 20574"/>
              <a:gd name="connsiteX13" fmla="*/ 7886701 w 7886701"/>
              <a:gd name="connsiteY13" fmla="*/ 20574 h 20574"/>
              <a:gd name="connsiteX14" fmla="*/ 7308343 w 7886701"/>
              <a:gd name="connsiteY14" fmla="*/ 20574 h 20574"/>
              <a:gd name="connsiteX15" fmla="*/ 6887719 w 7886701"/>
              <a:gd name="connsiteY15" fmla="*/ 20574 h 20574"/>
              <a:gd name="connsiteX16" fmla="*/ 6230494 w 7886701"/>
              <a:gd name="connsiteY16" fmla="*/ 20574 h 20574"/>
              <a:gd name="connsiteX17" fmla="*/ 5731003 w 7886701"/>
              <a:gd name="connsiteY17" fmla="*/ 20574 h 20574"/>
              <a:gd name="connsiteX18" fmla="*/ 5073778 w 7886701"/>
              <a:gd name="connsiteY18" fmla="*/ 20574 h 20574"/>
              <a:gd name="connsiteX19" fmla="*/ 4416553 w 7886701"/>
              <a:gd name="connsiteY19" fmla="*/ 20574 h 20574"/>
              <a:gd name="connsiteX20" fmla="*/ 3759327 w 7886701"/>
              <a:gd name="connsiteY20" fmla="*/ 20574 h 20574"/>
              <a:gd name="connsiteX21" fmla="*/ 3102102 w 7886701"/>
              <a:gd name="connsiteY21" fmla="*/ 20574 h 20574"/>
              <a:gd name="connsiteX22" fmla="*/ 2523744 w 7886701"/>
              <a:gd name="connsiteY22" fmla="*/ 20574 h 20574"/>
              <a:gd name="connsiteX23" fmla="*/ 1787652 w 7886701"/>
              <a:gd name="connsiteY23" fmla="*/ 20574 h 20574"/>
              <a:gd name="connsiteX24" fmla="*/ 1130427 w 7886701"/>
              <a:gd name="connsiteY24" fmla="*/ 20574 h 20574"/>
              <a:gd name="connsiteX25" fmla="*/ 0 w 7886701"/>
              <a:gd name="connsiteY25" fmla="*/ 20574 h 20574"/>
              <a:gd name="connsiteX26" fmla="*/ 0 w 7886701"/>
              <a:gd name="connsiteY2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1" h="20574"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59949" y="17946"/>
                  <a:pt x="4363975" y="0"/>
                </a:cubicBezTo>
                <a:cubicBezTo>
                  <a:pt x="4668001" y="-17946"/>
                  <a:pt x="4721339" y="-85"/>
                  <a:pt x="4942333" y="0"/>
                </a:cubicBezTo>
                <a:cubicBezTo>
                  <a:pt x="5163327" y="85"/>
                  <a:pt x="5298513" y="10710"/>
                  <a:pt x="5599558" y="0"/>
                </a:cubicBezTo>
                <a:cubicBezTo>
                  <a:pt x="5900604" y="-10710"/>
                  <a:pt x="6095215" y="3467"/>
                  <a:pt x="6414517" y="0"/>
                </a:cubicBezTo>
                <a:cubicBezTo>
                  <a:pt x="6733819" y="-3467"/>
                  <a:pt x="6803712" y="5617"/>
                  <a:pt x="6914008" y="0"/>
                </a:cubicBezTo>
                <a:cubicBezTo>
                  <a:pt x="7024304" y="-5617"/>
                  <a:pt x="7602091" y="-33929"/>
                  <a:pt x="7886701" y="0"/>
                </a:cubicBezTo>
                <a:cubicBezTo>
                  <a:pt x="7887141" y="6295"/>
                  <a:pt x="7885689" y="11558"/>
                  <a:pt x="7886701" y="20574"/>
                </a:cubicBezTo>
                <a:cubicBezTo>
                  <a:pt x="7637259" y="10284"/>
                  <a:pt x="7575696" y="9871"/>
                  <a:pt x="7308343" y="20574"/>
                </a:cubicBezTo>
                <a:cubicBezTo>
                  <a:pt x="7040990" y="31277"/>
                  <a:pt x="7003135" y="37163"/>
                  <a:pt x="6887719" y="20574"/>
                </a:cubicBezTo>
                <a:cubicBezTo>
                  <a:pt x="6772303" y="3985"/>
                  <a:pt x="6488137" y="51389"/>
                  <a:pt x="6230494" y="20574"/>
                </a:cubicBezTo>
                <a:cubicBezTo>
                  <a:pt x="5972852" y="-10241"/>
                  <a:pt x="5929972" y="28764"/>
                  <a:pt x="5731003" y="20574"/>
                </a:cubicBezTo>
                <a:cubicBezTo>
                  <a:pt x="5532034" y="12384"/>
                  <a:pt x="5381361" y="21850"/>
                  <a:pt x="5073778" y="20574"/>
                </a:cubicBezTo>
                <a:cubicBezTo>
                  <a:pt x="4766195" y="19298"/>
                  <a:pt x="4713366" y="22453"/>
                  <a:pt x="4416553" y="20574"/>
                </a:cubicBezTo>
                <a:cubicBezTo>
                  <a:pt x="4119741" y="18695"/>
                  <a:pt x="3920612" y="26298"/>
                  <a:pt x="3759327" y="20574"/>
                </a:cubicBezTo>
                <a:cubicBezTo>
                  <a:pt x="3598042" y="14850"/>
                  <a:pt x="3375414" y="14360"/>
                  <a:pt x="3102102" y="20574"/>
                </a:cubicBezTo>
                <a:cubicBezTo>
                  <a:pt x="2828791" y="26788"/>
                  <a:pt x="2795766" y="12603"/>
                  <a:pt x="2523744" y="20574"/>
                </a:cubicBezTo>
                <a:cubicBezTo>
                  <a:pt x="2251722" y="28545"/>
                  <a:pt x="1947642" y="25435"/>
                  <a:pt x="1787652" y="20574"/>
                </a:cubicBezTo>
                <a:cubicBezTo>
                  <a:pt x="1627662" y="15713"/>
                  <a:pt x="1413335" y="22807"/>
                  <a:pt x="1130427" y="20574"/>
                </a:cubicBezTo>
                <a:cubicBezTo>
                  <a:pt x="847520" y="18341"/>
                  <a:pt x="292942" y="-20486"/>
                  <a:pt x="0" y="20574"/>
                </a:cubicBezTo>
                <a:cubicBezTo>
                  <a:pt x="929" y="11485"/>
                  <a:pt x="125" y="9213"/>
                  <a:pt x="0" y="0"/>
                </a:cubicBezTo>
                <a:close/>
              </a:path>
              <a:path w="7886701" h="20574"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3320" y="7604"/>
                  <a:pt x="4285108" y="0"/>
                </a:cubicBezTo>
                <a:cubicBezTo>
                  <a:pt x="4436896" y="-7604"/>
                  <a:pt x="4710657" y="-6143"/>
                  <a:pt x="5100067" y="0"/>
                </a:cubicBezTo>
                <a:cubicBezTo>
                  <a:pt x="5489477" y="6143"/>
                  <a:pt x="5703886" y="5883"/>
                  <a:pt x="5915026" y="0"/>
                </a:cubicBezTo>
                <a:cubicBezTo>
                  <a:pt x="6126166" y="-5883"/>
                  <a:pt x="6308798" y="30350"/>
                  <a:pt x="6572251" y="0"/>
                </a:cubicBezTo>
                <a:cubicBezTo>
                  <a:pt x="6835704" y="-30350"/>
                  <a:pt x="7286911" y="4832"/>
                  <a:pt x="7886701" y="0"/>
                </a:cubicBezTo>
                <a:cubicBezTo>
                  <a:pt x="7887056" y="5465"/>
                  <a:pt x="7886441" y="14230"/>
                  <a:pt x="7886701" y="20574"/>
                </a:cubicBezTo>
                <a:cubicBezTo>
                  <a:pt x="7752937" y="30980"/>
                  <a:pt x="7671144" y="15382"/>
                  <a:pt x="7466077" y="20574"/>
                </a:cubicBezTo>
                <a:cubicBezTo>
                  <a:pt x="7261010" y="25766"/>
                  <a:pt x="7039950" y="39034"/>
                  <a:pt x="6651118" y="20574"/>
                </a:cubicBezTo>
                <a:cubicBezTo>
                  <a:pt x="6262286" y="2114"/>
                  <a:pt x="6379661" y="14574"/>
                  <a:pt x="6151627" y="20574"/>
                </a:cubicBezTo>
                <a:cubicBezTo>
                  <a:pt x="5923593" y="26574"/>
                  <a:pt x="5816138" y="42595"/>
                  <a:pt x="5494402" y="20574"/>
                </a:cubicBezTo>
                <a:cubicBezTo>
                  <a:pt x="5172666" y="-1447"/>
                  <a:pt x="5022010" y="7288"/>
                  <a:pt x="4679443" y="20574"/>
                </a:cubicBezTo>
                <a:cubicBezTo>
                  <a:pt x="4336876" y="33860"/>
                  <a:pt x="4169242" y="-11410"/>
                  <a:pt x="4022218" y="20574"/>
                </a:cubicBezTo>
                <a:cubicBezTo>
                  <a:pt x="3875194" y="52558"/>
                  <a:pt x="3726494" y="2545"/>
                  <a:pt x="3601593" y="20574"/>
                </a:cubicBezTo>
                <a:cubicBezTo>
                  <a:pt x="3476692" y="38603"/>
                  <a:pt x="3283834" y="13589"/>
                  <a:pt x="3102102" y="20574"/>
                </a:cubicBezTo>
                <a:cubicBezTo>
                  <a:pt x="2920370" y="27559"/>
                  <a:pt x="2467386" y="28546"/>
                  <a:pt x="2287143" y="20574"/>
                </a:cubicBezTo>
                <a:cubicBezTo>
                  <a:pt x="2106900" y="12602"/>
                  <a:pt x="1798848" y="52698"/>
                  <a:pt x="1629918" y="20574"/>
                </a:cubicBezTo>
                <a:cubicBezTo>
                  <a:pt x="1460989" y="-11550"/>
                  <a:pt x="1324115" y="28055"/>
                  <a:pt x="1130427" y="20574"/>
                </a:cubicBezTo>
                <a:cubicBezTo>
                  <a:pt x="936739" y="13093"/>
                  <a:pt x="302034" y="23285"/>
                  <a:pt x="0" y="20574"/>
                </a:cubicBezTo>
                <a:cubicBezTo>
                  <a:pt x="-40" y="12796"/>
                  <a:pt x="-161" y="5458"/>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07124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630940" y="336042"/>
            <a:ext cx="7886701" cy="305181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630940" y="3737610"/>
            <a:ext cx="7886701" cy="843534"/>
          </a:xfrm>
        </p:spPr>
        <p:txBody>
          <a:bodyPr>
            <a:normAutofit/>
          </a:bodyPr>
          <a:lstStyle>
            <a:lvl1pPr marL="0" indent="0">
              <a:buNone/>
              <a:defRPr sz="2100">
                <a:solidFill>
                  <a:schemeClr val="tx1">
                    <a:tint val="75000"/>
                  </a:schemeClr>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39" indent="0">
              <a:buNone/>
              <a:defRPr sz="1200">
                <a:solidFill>
                  <a:schemeClr val="tx1">
                    <a:tint val="75000"/>
                  </a:schemeClr>
                </a:solidFill>
              </a:defRPr>
            </a:lvl4pPr>
            <a:lvl5pPr marL="1371518" indent="0">
              <a:buNone/>
              <a:defRPr sz="1200">
                <a:solidFill>
                  <a:schemeClr val="tx1">
                    <a:tint val="75000"/>
                  </a:schemeClr>
                </a:solidFill>
              </a:defRPr>
            </a:lvl5pPr>
            <a:lvl6pPr marL="1714398" indent="0">
              <a:buNone/>
              <a:defRPr sz="1200">
                <a:solidFill>
                  <a:schemeClr val="tx1">
                    <a:tint val="75000"/>
                  </a:schemeClr>
                </a:solidFill>
              </a:defRPr>
            </a:lvl6pPr>
            <a:lvl7pPr marL="2057277" indent="0">
              <a:buNone/>
              <a:defRPr sz="1200">
                <a:solidFill>
                  <a:schemeClr val="tx1">
                    <a:tint val="75000"/>
                  </a:schemeClr>
                </a:solidFill>
              </a:defRPr>
            </a:lvl7pPr>
            <a:lvl8pPr marL="2400156" indent="0">
              <a:buNone/>
              <a:defRPr sz="1200">
                <a:solidFill>
                  <a:schemeClr val="tx1">
                    <a:tint val="75000"/>
                  </a:schemeClr>
                </a:solidFill>
              </a:defRPr>
            </a:lvl8pPr>
            <a:lvl9pPr marL="2743036"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628651" y="355266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71062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628652" y="1447038"/>
            <a:ext cx="3886201" cy="31889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4629154" y="1447038"/>
            <a:ext cx="3886201" cy="3188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628653" y="1282446"/>
            <a:ext cx="7886701" cy="20574"/>
          </a:xfrm>
          <a:custGeom>
            <a:avLst/>
            <a:gdLst>
              <a:gd name="connsiteX0" fmla="*/ 0 w 7886701"/>
              <a:gd name="connsiteY0" fmla="*/ 0 h 20574"/>
              <a:gd name="connsiteX1" fmla="*/ 420624 w 7886701"/>
              <a:gd name="connsiteY1" fmla="*/ 0 h 20574"/>
              <a:gd name="connsiteX2" fmla="*/ 1156716 w 7886701"/>
              <a:gd name="connsiteY2" fmla="*/ 0 h 20574"/>
              <a:gd name="connsiteX3" fmla="*/ 1577340 w 7886701"/>
              <a:gd name="connsiteY3" fmla="*/ 0 h 20574"/>
              <a:gd name="connsiteX4" fmla="*/ 2155698 w 7886701"/>
              <a:gd name="connsiteY4" fmla="*/ 0 h 20574"/>
              <a:gd name="connsiteX5" fmla="*/ 2970657 w 7886701"/>
              <a:gd name="connsiteY5" fmla="*/ 0 h 20574"/>
              <a:gd name="connsiteX6" fmla="*/ 3627882 w 7886701"/>
              <a:gd name="connsiteY6" fmla="*/ 0 h 20574"/>
              <a:gd name="connsiteX7" fmla="*/ 4363975 w 7886701"/>
              <a:gd name="connsiteY7" fmla="*/ 0 h 20574"/>
              <a:gd name="connsiteX8" fmla="*/ 4942333 w 7886701"/>
              <a:gd name="connsiteY8" fmla="*/ 0 h 20574"/>
              <a:gd name="connsiteX9" fmla="*/ 5599558 w 7886701"/>
              <a:gd name="connsiteY9" fmla="*/ 0 h 20574"/>
              <a:gd name="connsiteX10" fmla="*/ 6414517 w 7886701"/>
              <a:gd name="connsiteY10" fmla="*/ 0 h 20574"/>
              <a:gd name="connsiteX11" fmla="*/ 6914008 w 7886701"/>
              <a:gd name="connsiteY11" fmla="*/ 0 h 20574"/>
              <a:gd name="connsiteX12" fmla="*/ 7886701 w 7886701"/>
              <a:gd name="connsiteY12" fmla="*/ 0 h 20574"/>
              <a:gd name="connsiteX13" fmla="*/ 7886701 w 7886701"/>
              <a:gd name="connsiteY13" fmla="*/ 20574 h 20574"/>
              <a:gd name="connsiteX14" fmla="*/ 7308343 w 7886701"/>
              <a:gd name="connsiteY14" fmla="*/ 20574 h 20574"/>
              <a:gd name="connsiteX15" fmla="*/ 6887719 w 7886701"/>
              <a:gd name="connsiteY15" fmla="*/ 20574 h 20574"/>
              <a:gd name="connsiteX16" fmla="*/ 6230494 w 7886701"/>
              <a:gd name="connsiteY16" fmla="*/ 20574 h 20574"/>
              <a:gd name="connsiteX17" fmla="*/ 5731003 w 7886701"/>
              <a:gd name="connsiteY17" fmla="*/ 20574 h 20574"/>
              <a:gd name="connsiteX18" fmla="*/ 5073778 w 7886701"/>
              <a:gd name="connsiteY18" fmla="*/ 20574 h 20574"/>
              <a:gd name="connsiteX19" fmla="*/ 4416553 w 7886701"/>
              <a:gd name="connsiteY19" fmla="*/ 20574 h 20574"/>
              <a:gd name="connsiteX20" fmla="*/ 3759327 w 7886701"/>
              <a:gd name="connsiteY20" fmla="*/ 20574 h 20574"/>
              <a:gd name="connsiteX21" fmla="*/ 3102102 w 7886701"/>
              <a:gd name="connsiteY21" fmla="*/ 20574 h 20574"/>
              <a:gd name="connsiteX22" fmla="*/ 2523744 w 7886701"/>
              <a:gd name="connsiteY22" fmla="*/ 20574 h 20574"/>
              <a:gd name="connsiteX23" fmla="*/ 1787652 w 7886701"/>
              <a:gd name="connsiteY23" fmla="*/ 20574 h 20574"/>
              <a:gd name="connsiteX24" fmla="*/ 1130427 w 7886701"/>
              <a:gd name="connsiteY24" fmla="*/ 20574 h 20574"/>
              <a:gd name="connsiteX25" fmla="*/ 0 w 7886701"/>
              <a:gd name="connsiteY25" fmla="*/ 20574 h 20574"/>
              <a:gd name="connsiteX26" fmla="*/ 0 w 7886701"/>
              <a:gd name="connsiteY2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1" h="20574"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59949" y="17946"/>
                  <a:pt x="4363975" y="0"/>
                </a:cubicBezTo>
                <a:cubicBezTo>
                  <a:pt x="4668001" y="-17946"/>
                  <a:pt x="4721339" y="-85"/>
                  <a:pt x="4942333" y="0"/>
                </a:cubicBezTo>
                <a:cubicBezTo>
                  <a:pt x="5163327" y="85"/>
                  <a:pt x="5298513" y="10710"/>
                  <a:pt x="5599558" y="0"/>
                </a:cubicBezTo>
                <a:cubicBezTo>
                  <a:pt x="5900604" y="-10710"/>
                  <a:pt x="6095215" y="3467"/>
                  <a:pt x="6414517" y="0"/>
                </a:cubicBezTo>
                <a:cubicBezTo>
                  <a:pt x="6733819" y="-3467"/>
                  <a:pt x="6803712" y="5617"/>
                  <a:pt x="6914008" y="0"/>
                </a:cubicBezTo>
                <a:cubicBezTo>
                  <a:pt x="7024304" y="-5617"/>
                  <a:pt x="7602091" y="-33929"/>
                  <a:pt x="7886701" y="0"/>
                </a:cubicBezTo>
                <a:cubicBezTo>
                  <a:pt x="7887141" y="6295"/>
                  <a:pt x="7885689" y="11558"/>
                  <a:pt x="7886701" y="20574"/>
                </a:cubicBezTo>
                <a:cubicBezTo>
                  <a:pt x="7637259" y="10284"/>
                  <a:pt x="7575696" y="9871"/>
                  <a:pt x="7308343" y="20574"/>
                </a:cubicBezTo>
                <a:cubicBezTo>
                  <a:pt x="7040990" y="31277"/>
                  <a:pt x="7003135" y="37163"/>
                  <a:pt x="6887719" y="20574"/>
                </a:cubicBezTo>
                <a:cubicBezTo>
                  <a:pt x="6772303" y="3985"/>
                  <a:pt x="6488137" y="51389"/>
                  <a:pt x="6230494" y="20574"/>
                </a:cubicBezTo>
                <a:cubicBezTo>
                  <a:pt x="5972852" y="-10241"/>
                  <a:pt x="5929972" y="28764"/>
                  <a:pt x="5731003" y="20574"/>
                </a:cubicBezTo>
                <a:cubicBezTo>
                  <a:pt x="5532034" y="12384"/>
                  <a:pt x="5381361" y="21850"/>
                  <a:pt x="5073778" y="20574"/>
                </a:cubicBezTo>
                <a:cubicBezTo>
                  <a:pt x="4766195" y="19298"/>
                  <a:pt x="4713366" y="22453"/>
                  <a:pt x="4416553" y="20574"/>
                </a:cubicBezTo>
                <a:cubicBezTo>
                  <a:pt x="4119741" y="18695"/>
                  <a:pt x="3920612" y="26298"/>
                  <a:pt x="3759327" y="20574"/>
                </a:cubicBezTo>
                <a:cubicBezTo>
                  <a:pt x="3598042" y="14850"/>
                  <a:pt x="3375414" y="14360"/>
                  <a:pt x="3102102" y="20574"/>
                </a:cubicBezTo>
                <a:cubicBezTo>
                  <a:pt x="2828791" y="26788"/>
                  <a:pt x="2795766" y="12603"/>
                  <a:pt x="2523744" y="20574"/>
                </a:cubicBezTo>
                <a:cubicBezTo>
                  <a:pt x="2251722" y="28545"/>
                  <a:pt x="1947642" y="25435"/>
                  <a:pt x="1787652" y="20574"/>
                </a:cubicBezTo>
                <a:cubicBezTo>
                  <a:pt x="1627662" y="15713"/>
                  <a:pt x="1413335" y="22807"/>
                  <a:pt x="1130427" y="20574"/>
                </a:cubicBezTo>
                <a:cubicBezTo>
                  <a:pt x="847520" y="18341"/>
                  <a:pt x="292942" y="-20486"/>
                  <a:pt x="0" y="20574"/>
                </a:cubicBezTo>
                <a:cubicBezTo>
                  <a:pt x="929" y="11485"/>
                  <a:pt x="125" y="9213"/>
                  <a:pt x="0" y="0"/>
                </a:cubicBezTo>
                <a:close/>
              </a:path>
              <a:path w="7886701" h="20574"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3320" y="7604"/>
                  <a:pt x="4285108" y="0"/>
                </a:cubicBezTo>
                <a:cubicBezTo>
                  <a:pt x="4436896" y="-7604"/>
                  <a:pt x="4710657" y="-6143"/>
                  <a:pt x="5100067" y="0"/>
                </a:cubicBezTo>
                <a:cubicBezTo>
                  <a:pt x="5489477" y="6143"/>
                  <a:pt x="5703886" y="5883"/>
                  <a:pt x="5915026" y="0"/>
                </a:cubicBezTo>
                <a:cubicBezTo>
                  <a:pt x="6126166" y="-5883"/>
                  <a:pt x="6308798" y="30350"/>
                  <a:pt x="6572251" y="0"/>
                </a:cubicBezTo>
                <a:cubicBezTo>
                  <a:pt x="6835704" y="-30350"/>
                  <a:pt x="7286911" y="4832"/>
                  <a:pt x="7886701" y="0"/>
                </a:cubicBezTo>
                <a:cubicBezTo>
                  <a:pt x="7887056" y="5465"/>
                  <a:pt x="7886441" y="14230"/>
                  <a:pt x="7886701" y="20574"/>
                </a:cubicBezTo>
                <a:cubicBezTo>
                  <a:pt x="7752937" y="30980"/>
                  <a:pt x="7671144" y="15382"/>
                  <a:pt x="7466077" y="20574"/>
                </a:cubicBezTo>
                <a:cubicBezTo>
                  <a:pt x="7261010" y="25766"/>
                  <a:pt x="7039950" y="39034"/>
                  <a:pt x="6651118" y="20574"/>
                </a:cubicBezTo>
                <a:cubicBezTo>
                  <a:pt x="6262286" y="2114"/>
                  <a:pt x="6379661" y="14574"/>
                  <a:pt x="6151627" y="20574"/>
                </a:cubicBezTo>
                <a:cubicBezTo>
                  <a:pt x="5923593" y="26574"/>
                  <a:pt x="5816138" y="42595"/>
                  <a:pt x="5494402" y="20574"/>
                </a:cubicBezTo>
                <a:cubicBezTo>
                  <a:pt x="5172666" y="-1447"/>
                  <a:pt x="5022010" y="7288"/>
                  <a:pt x="4679443" y="20574"/>
                </a:cubicBezTo>
                <a:cubicBezTo>
                  <a:pt x="4336876" y="33860"/>
                  <a:pt x="4169242" y="-11410"/>
                  <a:pt x="4022218" y="20574"/>
                </a:cubicBezTo>
                <a:cubicBezTo>
                  <a:pt x="3875194" y="52558"/>
                  <a:pt x="3726494" y="2545"/>
                  <a:pt x="3601593" y="20574"/>
                </a:cubicBezTo>
                <a:cubicBezTo>
                  <a:pt x="3476692" y="38603"/>
                  <a:pt x="3283834" y="13589"/>
                  <a:pt x="3102102" y="20574"/>
                </a:cubicBezTo>
                <a:cubicBezTo>
                  <a:pt x="2920370" y="27559"/>
                  <a:pt x="2467386" y="28546"/>
                  <a:pt x="2287143" y="20574"/>
                </a:cubicBezTo>
                <a:cubicBezTo>
                  <a:pt x="2106900" y="12602"/>
                  <a:pt x="1798848" y="52698"/>
                  <a:pt x="1629918" y="20574"/>
                </a:cubicBezTo>
                <a:cubicBezTo>
                  <a:pt x="1460989" y="-11550"/>
                  <a:pt x="1324115" y="28055"/>
                  <a:pt x="1130427" y="20574"/>
                </a:cubicBezTo>
                <a:cubicBezTo>
                  <a:pt x="936739" y="13093"/>
                  <a:pt x="302034" y="23285"/>
                  <a:pt x="0" y="20574"/>
                </a:cubicBezTo>
                <a:cubicBezTo>
                  <a:pt x="-40" y="12796"/>
                  <a:pt x="-161" y="5458"/>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7906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5" y="273846"/>
            <a:ext cx="7886701"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629842" y="1453896"/>
            <a:ext cx="3868340" cy="617934"/>
          </a:xfrm>
        </p:spPr>
        <p:txBody>
          <a:bodyPr anchor="b">
            <a:normAutofit/>
          </a:bodyPr>
          <a:lstStyle>
            <a:lvl1pPr marL="0" indent="0">
              <a:buNone/>
              <a:defRPr sz="2700" b="1"/>
            </a:lvl1pPr>
            <a:lvl2pPr marL="342880" indent="0">
              <a:buNone/>
              <a:defRPr sz="1500" b="1"/>
            </a:lvl2pPr>
            <a:lvl3pPr marL="685760" indent="0">
              <a:buNone/>
              <a:defRPr sz="1350" b="1"/>
            </a:lvl3pPr>
            <a:lvl4pPr marL="1028639" indent="0">
              <a:buNone/>
              <a:defRPr sz="1200" b="1"/>
            </a:lvl4pPr>
            <a:lvl5pPr marL="1371518" indent="0">
              <a:buNone/>
              <a:defRPr sz="1200" b="1"/>
            </a:lvl5pPr>
            <a:lvl6pPr marL="1714398" indent="0">
              <a:buNone/>
              <a:defRPr sz="1200" b="1"/>
            </a:lvl6pPr>
            <a:lvl7pPr marL="2057277" indent="0">
              <a:buNone/>
              <a:defRPr sz="1200" b="1"/>
            </a:lvl7pPr>
            <a:lvl8pPr marL="2400156" indent="0">
              <a:buNone/>
              <a:defRPr sz="1200" b="1"/>
            </a:lvl8pPr>
            <a:lvl9pPr marL="2743036"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29842" y="2194560"/>
            <a:ext cx="3868340" cy="2448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1" y="1453896"/>
            <a:ext cx="3887390" cy="617934"/>
          </a:xfrm>
        </p:spPr>
        <p:txBody>
          <a:bodyPr anchor="b">
            <a:normAutofit/>
          </a:bodyPr>
          <a:lstStyle>
            <a:lvl1pPr marL="0" indent="0">
              <a:buNone/>
              <a:defRPr sz="2700" b="1"/>
            </a:lvl1pPr>
            <a:lvl2pPr marL="342880" indent="0">
              <a:buNone/>
              <a:defRPr sz="1500" b="1"/>
            </a:lvl2pPr>
            <a:lvl3pPr marL="685760" indent="0">
              <a:buNone/>
              <a:defRPr sz="1350" b="1"/>
            </a:lvl3pPr>
            <a:lvl4pPr marL="1028639" indent="0">
              <a:buNone/>
              <a:defRPr sz="1200" b="1"/>
            </a:lvl4pPr>
            <a:lvl5pPr marL="1371518" indent="0">
              <a:buNone/>
              <a:defRPr sz="1200" b="1"/>
            </a:lvl5pPr>
            <a:lvl6pPr marL="1714398" indent="0">
              <a:buNone/>
              <a:defRPr sz="1200" b="1"/>
            </a:lvl6pPr>
            <a:lvl7pPr marL="2057277" indent="0">
              <a:buNone/>
              <a:defRPr sz="1200" b="1"/>
            </a:lvl7pPr>
            <a:lvl8pPr marL="2400156" indent="0">
              <a:buNone/>
              <a:defRPr sz="1200" b="1"/>
            </a:lvl8pPr>
            <a:lvl9pPr marL="2743036"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629151" y="2194560"/>
            <a:ext cx="3887390" cy="2448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628653" y="1282446"/>
            <a:ext cx="7886701" cy="20574"/>
          </a:xfrm>
          <a:custGeom>
            <a:avLst/>
            <a:gdLst>
              <a:gd name="connsiteX0" fmla="*/ 0 w 7886701"/>
              <a:gd name="connsiteY0" fmla="*/ 0 h 20574"/>
              <a:gd name="connsiteX1" fmla="*/ 420624 w 7886701"/>
              <a:gd name="connsiteY1" fmla="*/ 0 h 20574"/>
              <a:gd name="connsiteX2" fmla="*/ 1156716 w 7886701"/>
              <a:gd name="connsiteY2" fmla="*/ 0 h 20574"/>
              <a:gd name="connsiteX3" fmla="*/ 1577340 w 7886701"/>
              <a:gd name="connsiteY3" fmla="*/ 0 h 20574"/>
              <a:gd name="connsiteX4" fmla="*/ 2155698 w 7886701"/>
              <a:gd name="connsiteY4" fmla="*/ 0 h 20574"/>
              <a:gd name="connsiteX5" fmla="*/ 2970657 w 7886701"/>
              <a:gd name="connsiteY5" fmla="*/ 0 h 20574"/>
              <a:gd name="connsiteX6" fmla="*/ 3627882 w 7886701"/>
              <a:gd name="connsiteY6" fmla="*/ 0 h 20574"/>
              <a:gd name="connsiteX7" fmla="*/ 4363975 w 7886701"/>
              <a:gd name="connsiteY7" fmla="*/ 0 h 20574"/>
              <a:gd name="connsiteX8" fmla="*/ 4942333 w 7886701"/>
              <a:gd name="connsiteY8" fmla="*/ 0 h 20574"/>
              <a:gd name="connsiteX9" fmla="*/ 5599558 w 7886701"/>
              <a:gd name="connsiteY9" fmla="*/ 0 h 20574"/>
              <a:gd name="connsiteX10" fmla="*/ 6414517 w 7886701"/>
              <a:gd name="connsiteY10" fmla="*/ 0 h 20574"/>
              <a:gd name="connsiteX11" fmla="*/ 6914008 w 7886701"/>
              <a:gd name="connsiteY11" fmla="*/ 0 h 20574"/>
              <a:gd name="connsiteX12" fmla="*/ 7886701 w 7886701"/>
              <a:gd name="connsiteY12" fmla="*/ 0 h 20574"/>
              <a:gd name="connsiteX13" fmla="*/ 7886701 w 7886701"/>
              <a:gd name="connsiteY13" fmla="*/ 20574 h 20574"/>
              <a:gd name="connsiteX14" fmla="*/ 7308343 w 7886701"/>
              <a:gd name="connsiteY14" fmla="*/ 20574 h 20574"/>
              <a:gd name="connsiteX15" fmla="*/ 6887719 w 7886701"/>
              <a:gd name="connsiteY15" fmla="*/ 20574 h 20574"/>
              <a:gd name="connsiteX16" fmla="*/ 6230494 w 7886701"/>
              <a:gd name="connsiteY16" fmla="*/ 20574 h 20574"/>
              <a:gd name="connsiteX17" fmla="*/ 5731003 w 7886701"/>
              <a:gd name="connsiteY17" fmla="*/ 20574 h 20574"/>
              <a:gd name="connsiteX18" fmla="*/ 5073778 w 7886701"/>
              <a:gd name="connsiteY18" fmla="*/ 20574 h 20574"/>
              <a:gd name="connsiteX19" fmla="*/ 4416553 w 7886701"/>
              <a:gd name="connsiteY19" fmla="*/ 20574 h 20574"/>
              <a:gd name="connsiteX20" fmla="*/ 3759327 w 7886701"/>
              <a:gd name="connsiteY20" fmla="*/ 20574 h 20574"/>
              <a:gd name="connsiteX21" fmla="*/ 3102102 w 7886701"/>
              <a:gd name="connsiteY21" fmla="*/ 20574 h 20574"/>
              <a:gd name="connsiteX22" fmla="*/ 2523744 w 7886701"/>
              <a:gd name="connsiteY22" fmla="*/ 20574 h 20574"/>
              <a:gd name="connsiteX23" fmla="*/ 1787652 w 7886701"/>
              <a:gd name="connsiteY23" fmla="*/ 20574 h 20574"/>
              <a:gd name="connsiteX24" fmla="*/ 1130427 w 7886701"/>
              <a:gd name="connsiteY24" fmla="*/ 20574 h 20574"/>
              <a:gd name="connsiteX25" fmla="*/ 0 w 7886701"/>
              <a:gd name="connsiteY25" fmla="*/ 20574 h 20574"/>
              <a:gd name="connsiteX26" fmla="*/ 0 w 7886701"/>
              <a:gd name="connsiteY2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1" h="20574"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59949" y="17946"/>
                  <a:pt x="4363975" y="0"/>
                </a:cubicBezTo>
                <a:cubicBezTo>
                  <a:pt x="4668001" y="-17946"/>
                  <a:pt x="4721339" y="-85"/>
                  <a:pt x="4942333" y="0"/>
                </a:cubicBezTo>
                <a:cubicBezTo>
                  <a:pt x="5163327" y="85"/>
                  <a:pt x="5298513" y="10710"/>
                  <a:pt x="5599558" y="0"/>
                </a:cubicBezTo>
                <a:cubicBezTo>
                  <a:pt x="5900604" y="-10710"/>
                  <a:pt x="6095215" y="3467"/>
                  <a:pt x="6414517" y="0"/>
                </a:cubicBezTo>
                <a:cubicBezTo>
                  <a:pt x="6733819" y="-3467"/>
                  <a:pt x="6803712" y="5617"/>
                  <a:pt x="6914008" y="0"/>
                </a:cubicBezTo>
                <a:cubicBezTo>
                  <a:pt x="7024304" y="-5617"/>
                  <a:pt x="7602091" y="-33929"/>
                  <a:pt x="7886701" y="0"/>
                </a:cubicBezTo>
                <a:cubicBezTo>
                  <a:pt x="7887141" y="6295"/>
                  <a:pt x="7885689" y="11558"/>
                  <a:pt x="7886701" y="20574"/>
                </a:cubicBezTo>
                <a:cubicBezTo>
                  <a:pt x="7637259" y="10284"/>
                  <a:pt x="7575696" y="9871"/>
                  <a:pt x="7308343" y="20574"/>
                </a:cubicBezTo>
                <a:cubicBezTo>
                  <a:pt x="7040990" y="31277"/>
                  <a:pt x="7003135" y="37163"/>
                  <a:pt x="6887719" y="20574"/>
                </a:cubicBezTo>
                <a:cubicBezTo>
                  <a:pt x="6772303" y="3985"/>
                  <a:pt x="6488137" y="51389"/>
                  <a:pt x="6230494" y="20574"/>
                </a:cubicBezTo>
                <a:cubicBezTo>
                  <a:pt x="5972852" y="-10241"/>
                  <a:pt x="5929972" y="28764"/>
                  <a:pt x="5731003" y="20574"/>
                </a:cubicBezTo>
                <a:cubicBezTo>
                  <a:pt x="5532034" y="12384"/>
                  <a:pt x="5381361" y="21850"/>
                  <a:pt x="5073778" y="20574"/>
                </a:cubicBezTo>
                <a:cubicBezTo>
                  <a:pt x="4766195" y="19298"/>
                  <a:pt x="4713366" y="22453"/>
                  <a:pt x="4416553" y="20574"/>
                </a:cubicBezTo>
                <a:cubicBezTo>
                  <a:pt x="4119741" y="18695"/>
                  <a:pt x="3920612" y="26298"/>
                  <a:pt x="3759327" y="20574"/>
                </a:cubicBezTo>
                <a:cubicBezTo>
                  <a:pt x="3598042" y="14850"/>
                  <a:pt x="3375414" y="14360"/>
                  <a:pt x="3102102" y="20574"/>
                </a:cubicBezTo>
                <a:cubicBezTo>
                  <a:pt x="2828791" y="26788"/>
                  <a:pt x="2795766" y="12603"/>
                  <a:pt x="2523744" y="20574"/>
                </a:cubicBezTo>
                <a:cubicBezTo>
                  <a:pt x="2251722" y="28545"/>
                  <a:pt x="1947642" y="25435"/>
                  <a:pt x="1787652" y="20574"/>
                </a:cubicBezTo>
                <a:cubicBezTo>
                  <a:pt x="1627662" y="15713"/>
                  <a:pt x="1413335" y="22807"/>
                  <a:pt x="1130427" y="20574"/>
                </a:cubicBezTo>
                <a:cubicBezTo>
                  <a:pt x="847520" y="18341"/>
                  <a:pt x="292942" y="-20486"/>
                  <a:pt x="0" y="20574"/>
                </a:cubicBezTo>
                <a:cubicBezTo>
                  <a:pt x="929" y="11485"/>
                  <a:pt x="125" y="9213"/>
                  <a:pt x="0" y="0"/>
                </a:cubicBezTo>
                <a:close/>
              </a:path>
              <a:path w="7886701" h="20574"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3320" y="7604"/>
                  <a:pt x="4285108" y="0"/>
                </a:cubicBezTo>
                <a:cubicBezTo>
                  <a:pt x="4436896" y="-7604"/>
                  <a:pt x="4710657" y="-6143"/>
                  <a:pt x="5100067" y="0"/>
                </a:cubicBezTo>
                <a:cubicBezTo>
                  <a:pt x="5489477" y="6143"/>
                  <a:pt x="5703886" y="5883"/>
                  <a:pt x="5915026" y="0"/>
                </a:cubicBezTo>
                <a:cubicBezTo>
                  <a:pt x="6126166" y="-5883"/>
                  <a:pt x="6308798" y="30350"/>
                  <a:pt x="6572251" y="0"/>
                </a:cubicBezTo>
                <a:cubicBezTo>
                  <a:pt x="6835704" y="-30350"/>
                  <a:pt x="7286911" y="4832"/>
                  <a:pt x="7886701" y="0"/>
                </a:cubicBezTo>
                <a:cubicBezTo>
                  <a:pt x="7887056" y="5465"/>
                  <a:pt x="7886441" y="14230"/>
                  <a:pt x="7886701" y="20574"/>
                </a:cubicBezTo>
                <a:cubicBezTo>
                  <a:pt x="7752937" y="30980"/>
                  <a:pt x="7671144" y="15382"/>
                  <a:pt x="7466077" y="20574"/>
                </a:cubicBezTo>
                <a:cubicBezTo>
                  <a:pt x="7261010" y="25766"/>
                  <a:pt x="7039950" y="39034"/>
                  <a:pt x="6651118" y="20574"/>
                </a:cubicBezTo>
                <a:cubicBezTo>
                  <a:pt x="6262286" y="2114"/>
                  <a:pt x="6379661" y="14574"/>
                  <a:pt x="6151627" y="20574"/>
                </a:cubicBezTo>
                <a:cubicBezTo>
                  <a:pt x="5923593" y="26574"/>
                  <a:pt x="5816138" y="42595"/>
                  <a:pt x="5494402" y="20574"/>
                </a:cubicBezTo>
                <a:cubicBezTo>
                  <a:pt x="5172666" y="-1447"/>
                  <a:pt x="5022010" y="7288"/>
                  <a:pt x="4679443" y="20574"/>
                </a:cubicBezTo>
                <a:cubicBezTo>
                  <a:pt x="4336876" y="33860"/>
                  <a:pt x="4169242" y="-11410"/>
                  <a:pt x="4022218" y="20574"/>
                </a:cubicBezTo>
                <a:cubicBezTo>
                  <a:pt x="3875194" y="52558"/>
                  <a:pt x="3726494" y="2545"/>
                  <a:pt x="3601593" y="20574"/>
                </a:cubicBezTo>
                <a:cubicBezTo>
                  <a:pt x="3476692" y="38603"/>
                  <a:pt x="3283834" y="13589"/>
                  <a:pt x="3102102" y="20574"/>
                </a:cubicBezTo>
                <a:cubicBezTo>
                  <a:pt x="2920370" y="27559"/>
                  <a:pt x="2467386" y="28546"/>
                  <a:pt x="2287143" y="20574"/>
                </a:cubicBezTo>
                <a:cubicBezTo>
                  <a:pt x="2106900" y="12602"/>
                  <a:pt x="1798848" y="52698"/>
                  <a:pt x="1629918" y="20574"/>
                </a:cubicBezTo>
                <a:cubicBezTo>
                  <a:pt x="1460989" y="-11550"/>
                  <a:pt x="1324115" y="28055"/>
                  <a:pt x="1130427" y="20574"/>
                </a:cubicBezTo>
                <a:cubicBezTo>
                  <a:pt x="936739" y="13093"/>
                  <a:pt x="302034" y="23285"/>
                  <a:pt x="0" y="20574"/>
                </a:cubicBezTo>
                <a:cubicBezTo>
                  <a:pt x="-40" y="12796"/>
                  <a:pt x="-161" y="5458"/>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7786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1652780" y="1296162"/>
            <a:ext cx="5836158" cy="2544318"/>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2980655" y="3845169"/>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56224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98869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629845" y="342900"/>
            <a:ext cx="2949177" cy="257175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3977644" y="411480"/>
            <a:ext cx="4539997" cy="4073652"/>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629845" y="2983230"/>
            <a:ext cx="2949177" cy="1501902"/>
          </a:xfrm>
        </p:spPr>
        <p:txBody>
          <a:bodyPr>
            <a:normAutofit/>
          </a:bodyPr>
          <a:lstStyle>
            <a:lvl1pPr marL="0" indent="0">
              <a:buNone/>
              <a:defRPr sz="2400"/>
            </a:lvl1pPr>
            <a:lvl2pPr marL="342880" indent="0">
              <a:buNone/>
              <a:defRPr sz="1050"/>
            </a:lvl2pPr>
            <a:lvl3pPr marL="685760" indent="0">
              <a:buNone/>
              <a:defRPr sz="900"/>
            </a:lvl3pPr>
            <a:lvl4pPr marL="1028639" indent="0">
              <a:buNone/>
              <a:defRPr sz="750"/>
            </a:lvl4pPr>
            <a:lvl5pPr marL="1371518" indent="0">
              <a:buNone/>
              <a:defRPr sz="750"/>
            </a:lvl5pPr>
            <a:lvl6pPr marL="1714398" indent="0">
              <a:buNone/>
              <a:defRPr sz="750"/>
            </a:lvl6pPr>
            <a:lvl7pPr marL="2057277" indent="0">
              <a:buNone/>
              <a:defRPr sz="750"/>
            </a:lvl7pPr>
            <a:lvl8pPr marL="2400156" indent="0">
              <a:buNone/>
              <a:defRPr sz="750"/>
            </a:lvl8pPr>
            <a:lvl9pPr marL="2743036"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098119" y="2440608"/>
            <a:ext cx="3360420" cy="20574"/>
          </a:xfrm>
          <a:custGeom>
            <a:avLst/>
            <a:gdLst>
              <a:gd name="connsiteX0" fmla="*/ 0 w 3360420"/>
              <a:gd name="connsiteY0" fmla="*/ 0 h 20574"/>
              <a:gd name="connsiteX1" fmla="*/ 638480 w 3360420"/>
              <a:gd name="connsiteY1" fmla="*/ 0 h 20574"/>
              <a:gd name="connsiteX2" fmla="*/ 1310564 w 3360420"/>
              <a:gd name="connsiteY2" fmla="*/ 0 h 20574"/>
              <a:gd name="connsiteX3" fmla="*/ 2016252 w 3360420"/>
              <a:gd name="connsiteY3" fmla="*/ 0 h 20574"/>
              <a:gd name="connsiteX4" fmla="*/ 2721940 w 3360420"/>
              <a:gd name="connsiteY4" fmla="*/ 0 h 20574"/>
              <a:gd name="connsiteX5" fmla="*/ 3360420 w 3360420"/>
              <a:gd name="connsiteY5" fmla="*/ 0 h 20574"/>
              <a:gd name="connsiteX6" fmla="*/ 3360420 w 3360420"/>
              <a:gd name="connsiteY6" fmla="*/ 20574 h 20574"/>
              <a:gd name="connsiteX7" fmla="*/ 2621128 w 3360420"/>
              <a:gd name="connsiteY7" fmla="*/ 20574 h 20574"/>
              <a:gd name="connsiteX8" fmla="*/ 1881835 w 3360420"/>
              <a:gd name="connsiteY8" fmla="*/ 20574 h 20574"/>
              <a:gd name="connsiteX9" fmla="*/ 1209751 w 3360420"/>
              <a:gd name="connsiteY9" fmla="*/ 20574 h 20574"/>
              <a:gd name="connsiteX10" fmla="*/ 0 w 3360420"/>
              <a:gd name="connsiteY10" fmla="*/ 20574 h 20574"/>
              <a:gd name="connsiteX11" fmla="*/ 0 w 3360420"/>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20574"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597" y="8892"/>
                  <a:pt x="3360808" y="12703"/>
                  <a:pt x="3360420" y="20574"/>
                </a:cubicBezTo>
                <a:cubicBezTo>
                  <a:pt x="3047302" y="-11983"/>
                  <a:pt x="2960325" y="17098"/>
                  <a:pt x="2621128" y="20574"/>
                </a:cubicBezTo>
                <a:cubicBezTo>
                  <a:pt x="2281931" y="24050"/>
                  <a:pt x="2176842" y="33702"/>
                  <a:pt x="1881835" y="20574"/>
                </a:cubicBezTo>
                <a:cubicBezTo>
                  <a:pt x="1586828" y="7446"/>
                  <a:pt x="1449984" y="-2138"/>
                  <a:pt x="1209751" y="20574"/>
                </a:cubicBezTo>
                <a:cubicBezTo>
                  <a:pt x="969518" y="43286"/>
                  <a:pt x="318488" y="62760"/>
                  <a:pt x="0" y="20574"/>
                </a:cubicBezTo>
                <a:cubicBezTo>
                  <a:pt x="-161" y="11630"/>
                  <a:pt x="139" y="4527"/>
                  <a:pt x="0" y="0"/>
                </a:cubicBezTo>
                <a:close/>
              </a:path>
              <a:path w="3360420" h="20574"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60956" y="8886"/>
                  <a:pt x="3359775" y="10327"/>
                  <a:pt x="3360420" y="20574"/>
                </a:cubicBezTo>
                <a:cubicBezTo>
                  <a:pt x="3025528" y="-8746"/>
                  <a:pt x="2845368" y="41895"/>
                  <a:pt x="2688336" y="20574"/>
                </a:cubicBezTo>
                <a:cubicBezTo>
                  <a:pt x="2531304" y="-747"/>
                  <a:pt x="2279760" y="-2784"/>
                  <a:pt x="1949044" y="20574"/>
                </a:cubicBezTo>
                <a:cubicBezTo>
                  <a:pt x="1618328" y="43932"/>
                  <a:pt x="1624903" y="14363"/>
                  <a:pt x="1377772" y="20574"/>
                </a:cubicBezTo>
                <a:cubicBezTo>
                  <a:pt x="1130641" y="26785"/>
                  <a:pt x="973925" y="-12225"/>
                  <a:pt x="705688" y="20574"/>
                </a:cubicBezTo>
                <a:cubicBezTo>
                  <a:pt x="437451" y="53373"/>
                  <a:pt x="236989" y="-6880"/>
                  <a:pt x="0" y="20574"/>
                </a:cubicBezTo>
                <a:cubicBezTo>
                  <a:pt x="271" y="13936"/>
                  <a:pt x="-429" y="8006"/>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6270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629845" y="342900"/>
            <a:ext cx="2948941" cy="257175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3977644" y="411480"/>
            <a:ext cx="4539997" cy="4073652"/>
          </a:xfrm>
        </p:spPr>
        <p:txBody>
          <a:bodyPr/>
          <a:lstStyle>
            <a:lvl1pPr marL="0" indent="0">
              <a:buNone/>
              <a:defRPr sz="2400"/>
            </a:lvl1pPr>
            <a:lvl2pPr marL="342880" indent="0">
              <a:buNone/>
              <a:defRPr sz="2100"/>
            </a:lvl2pPr>
            <a:lvl3pPr marL="685760" indent="0">
              <a:buNone/>
              <a:defRPr sz="1800"/>
            </a:lvl3pPr>
            <a:lvl4pPr marL="1028639" indent="0">
              <a:buNone/>
              <a:defRPr sz="1500"/>
            </a:lvl4pPr>
            <a:lvl5pPr marL="1371518" indent="0">
              <a:buNone/>
              <a:defRPr sz="1500"/>
            </a:lvl5pPr>
            <a:lvl6pPr marL="1714398" indent="0">
              <a:buNone/>
              <a:defRPr sz="1500"/>
            </a:lvl6pPr>
            <a:lvl7pPr marL="2057277" indent="0">
              <a:buNone/>
              <a:defRPr sz="1500"/>
            </a:lvl7pPr>
            <a:lvl8pPr marL="2400156" indent="0">
              <a:buNone/>
              <a:defRPr sz="1500"/>
            </a:lvl8pPr>
            <a:lvl9pPr marL="2743036"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629845" y="2983230"/>
            <a:ext cx="2948941" cy="1501902"/>
          </a:xfrm>
        </p:spPr>
        <p:txBody>
          <a:bodyPr>
            <a:normAutofit/>
          </a:bodyPr>
          <a:lstStyle>
            <a:lvl1pPr marL="0" indent="0">
              <a:buNone/>
              <a:defRPr sz="2400"/>
            </a:lvl1pPr>
            <a:lvl2pPr marL="342880" indent="0">
              <a:buNone/>
              <a:defRPr sz="1050"/>
            </a:lvl2pPr>
            <a:lvl3pPr marL="685760" indent="0">
              <a:buNone/>
              <a:defRPr sz="900"/>
            </a:lvl3pPr>
            <a:lvl4pPr marL="1028639" indent="0">
              <a:buNone/>
              <a:defRPr sz="750"/>
            </a:lvl4pPr>
            <a:lvl5pPr marL="1371518" indent="0">
              <a:buNone/>
              <a:defRPr sz="750"/>
            </a:lvl5pPr>
            <a:lvl6pPr marL="1714398" indent="0">
              <a:buNone/>
              <a:defRPr sz="750"/>
            </a:lvl6pPr>
            <a:lvl7pPr marL="2057277" indent="0">
              <a:buNone/>
              <a:defRPr sz="750"/>
            </a:lvl7pPr>
            <a:lvl8pPr marL="2400156" indent="0">
              <a:buNone/>
              <a:defRPr sz="750"/>
            </a:lvl8pPr>
            <a:lvl9pPr marL="2743036"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3/4/24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098547" y="2440608"/>
            <a:ext cx="3360420" cy="20574"/>
          </a:xfrm>
          <a:custGeom>
            <a:avLst/>
            <a:gdLst>
              <a:gd name="connsiteX0" fmla="*/ 0 w 3360420"/>
              <a:gd name="connsiteY0" fmla="*/ 0 h 20574"/>
              <a:gd name="connsiteX1" fmla="*/ 638480 w 3360420"/>
              <a:gd name="connsiteY1" fmla="*/ 0 h 20574"/>
              <a:gd name="connsiteX2" fmla="*/ 1310564 w 3360420"/>
              <a:gd name="connsiteY2" fmla="*/ 0 h 20574"/>
              <a:gd name="connsiteX3" fmla="*/ 2016252 w 3360420"/>
              <a:gd name="connsiteY3" fmla="*/ 0 h 20574"/>
              <a:gd name="connsiteX4" fmla="*/ 2721940 w 3360420"/>
              <a:gd name="connsiteY4" fmla="*/ 0 h 20574"/>
              <a:gd name="connsiteX5" fmla="*/ 3360420 w 3360420"/>
              <a:gd name="connsiteY5" fmla="*/ 0 h 20574"/>
              <a:gd name="connsiteX6" fmla="*/ 3360420 w 3360420"/>
              <a:gd name="connsiteY6" fmla="*/ 20574 h 20574"/>
              <a:gd name="connsiteX7" fmla="*/ 2621128 w 3360420"/>
              <a:gd name="connsiteY7" fmla="*/ 20574 h 20574"/>
              <a:gd name="connsiteX8" fmla="*/ 1881835 w 3360420"/>
              <a:gd name="connsiteY8" fmla="*/ 20574 h 20574"/>
              <a:gd name="connsiteX9" fmla="*/ 1209751 w 3360420"/>
              <a:gd name="connsiteY9" fmla="*/ 20574 h 20574"/>
              <a:gd name="connsiteX10" fmla="*/ 0 w 3360420"/>
              <a:gd name="connsiteY10" fmla="*/ 20574 h 20574"/>
              <a:gd name="connsiteX11" fmla="*/ 0 w 3360420"/>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20574"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597" y="8892"/>
                  <a:pt x="3360808" y="12703"/>
                  <a:pt x="3360420" y="20574"/>
                </a:cubicBezTo>
                <a:cubicBezTo>
                  <a:pt x="3047302" y="-11983"/>
                  <a:pt x="2960325" y="17098"/>
                  <a:pt x="2621128" y="20574"/>
                </a:cubicBezTo>
                <a:cubicBezTo>
                  <a:pt x="2281931" y="24050"/>
                  <a:pt x="2176842" y="33702"/>
                  <a:pt x="1881835" y="20574"/>
                </a:cubicBezTo>
                <a:cubicBezTo>
                  <a:pt x="1586828" y="7446"/>
                  <a:pt x="1449984" y="-2138"/>
                  <a:pt x="1209751" y="20574"/>
                </a:cubicBezTo>
                <a:cubicBezTo>
                  <a:pt x="969518" y="43286"/>
                  <a:pt x="318488" y="62760"/>
                  <a:pt x="0" y="20574"/>
                </a:cubicBezTo>
                <a:cubicBezTo>
                  <a:pt x="-161" y="11630"/>
                  <a:pt x="139" y="4527"/>
                  <a:pt x="0" y="0"/>
                </a:cubicBezTo>
                <a:close/>
              </a:path>
              <a:path w="3360420" h="20574"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60956" y="8886"/>
                  <a:pt x="3359775" y="10327"/>
                  <a:pt x="3360420" y="20574"/>
                </a:cubicBezTo>
                <a:cubicBezTo>
                  <a:pt x="3025528" y="-8746"/>
                  <a:pt x="2845368" y="41895"/>
                  <a:pt x="2688336" y="20574"/>
                </a:cubicBezTo>
                <a:cubicBezTo>
                  <a:pt x="2531304" y="-747"/>
                  <a:pt x="2279760" y="-2784"/>
                  <a:pt x="1949044" y="20574"/>
                </a:cubicBezTo>
                <a:cubicBezTo>
                  <a:pt x="1618328" y="43932"/>
                  <a:pt x="1624903" y="14363"/>
                  <a:pt x="1377772" y="20574"/>
                </a:cubicBezTo>
                <a:cubicBezTo>
                  <a:pt x="1130641" y="26785"/>
                  <a:pt x="973925" y="-12225"/>
                  <a:pt x="705688" y="20574"/>
                </a:cubicBezTo>
                <a:cubicBezTo>
                  <a:pt x="437451" y="53373"/>
                  <a:pt x="236989" y="-6880"/>
                  <a:pt x="0" y="20574"/>
                </a:cubicBezTo>
                <a:cubicBezTo>
                  <a:pt x="271" y="13936"/>
                  <a:pt x="-429" y="8006"/>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2373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628655" y="273846"/>
            <a:ext cx="7886701"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628655" y="1369219"/>
            <a:ext cx="7886701"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628653" y="4767264"/>
            <a:ext cx="2057401"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3/4/24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3028956" y="4767264"/>
            <a:ext cx="3086099"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6457954" y="4767264"/>
            <a:ext cx="2057401"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37181997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68576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171440" indent="-171440" algn="l" defTabSz="68576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20" indent="-171440" algn="l" defTabSz="685760" rtl="0" eaLnBrk="1" latinLnBrk="0" hangingPunct="1">
        <a:lnSpc>
          <a:spcPct val="110000"/>
        </a:lnSpc>
        <a:spcBef>
          <a:spcPts val="375"/>
        </a:spcBef>
        <a:buFont typeface="Arial" panose="020B0604020202020204" pitchFamily="34" charset="0"/>
        <a:buChar char="•"/>
        <a:defRPr sz="2100" kern="1200">
          <a:solidFill>
            <a:schemeClr val="tx1"/>
          </a:solidFill>
          <a:latin typeface="+mn-lt"/>
          <a:ea typeface="+mn-ea"/>
          <a:cs typeface="+mn-cs"/>
        </a:defRPr>
      </a:lvl2pPr>
      <a:lvl3pPr marL="857199" indent="-171440" algn="l" defTabSz="68576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078" indent="-171440" algn="l" defTabSz="68576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4pPr>
      <a:lvl5pPr marL="1542957" indent="-171440" algn="l" defTabSz="68576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838" indent="-171440" algn="l" defTabSz="68576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17" indent="-171440" algn="l" defTabSz="68576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96" indent="-171440" algn="l" defTabSz="68576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76" indent="-171440" algn="l" defTabSz="68576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0" rtl="0" eaLnBrk="1" latinLnBrk="0" hangingPunct="1">
        <a:defRPr sz="1350" kern="1200">
          <a:solidFill>
            <a:schemeClr val="tx1"/>
          </a:solidFill>
          <a:latin typeface="+mn-lt"/>
          <a:ea typeface="+mn-ea"/>
          <a:cs typeface="+mn-cs"/>
        </a:defRPr>
      </a:lvl1pPr>
      <a:lvl2pPr marL="342880" algn="l" defTabSz="685760" rtl="0" eaLnBrk="1" latinLnBrk="0" hangingPunct="1">
        <a:defRPr sz="1350" kern="1200">
          <a:solidFill>
            <a:schemeClr val="tx1"/>
          </a:solidFill>
          <a:latin typeface="+mn-lt"/>
          <a:ea typeface="+mn-ea"/>
          <a:cs typeface="+mn-cs"/>
        </a:defRPr>
      </a:lvl2pPr>
      <a:lvl3pPr marL="685760" algn="l" defTabSz="685760" rtl="0" eaLnBrk="1" latinLnBrk="0" hangingPunct="1">
        <a:defRPr sz="1350" kern="1200">
          <a:solidFill>
            <a:schemeClr val="tx1"/>
          </a:solidFill>
          <a:latin typeface="+mn-lt"/>
          <a:ea typeface="+mn-ea"/>
          <a:cs typeface="+mn-cs"/>
        </a:defRPr>
      </a:lvl3pPr>
      <a:lvl4pPr marL="1028639" algn="l" defTabSz="685760" rtl="0" eaLnBrk="1" latinLnBrk="0" hangingPunct="1">
        <a:defRPr sz="1350" kern="1200">
          <a:solidFill>
            <a:schemeClr val="tx1"/>
          </a:solidFill>
          <a:latin typeface="+mn-lt"/>
          <a:ea typeface="+mn-ea"/>
          <a:cs typeface="+mn-cs"/>
        </a:defRPr>
      </a:lvl4pPr>
      <a:lvl5pPr marL="1371518" algn="l" defTabSz="685760" rtl="0" eaLnBrk="1" latinLnBrk="0" hangingPunct="1">
        <a:defRPr sz="1350" kern="1200">
          <a:solidFill>
            <a:schemeClr val="tx1"/>
          </a:solidFill>
          <a:latin typeface="+mn-lt"/>
          <a:ea typeface="+mn-ea"/>
          <a:cs typeface="+mn-cs"/>
        </a:defRPr>
      </a:lvl5pPr>
      <a:lvl6pPr marL="1714398" algn="l" defTabSz="685760" rtl="0" eaLnBrk="1" latinLnBrk="0" hangingPunct="1">
        <a:defRPr sz="1350" kern="1200">
          <a:solidFill>
            <a:schemeClr val="tx1"/>
          </a:solidFill>
          <a:latin typeface="+mn-lt"/>
          <a:ea typeface="+mn-ea"/>
          <a:cs typeface="+mn-cs"/>
        </a:defRPr>
      </a:lvl6pPr>
      <a:lvl7pPr marL="2057277" algn="l" defTabSz="685760" rtl="0" eaLnBrk="1" latinLnBrk="0" hangingPunct="1">
        <a:defRPr sz="1350" kern="1200">
          <a:solidFill>
            <a:schemeClr val="tx1"/>
          </a:solidFill>
          <a:latin typeface="+mn-lt"/>
          <a:ea typeface="+mn-ea"/>
          <a:cs typeface="+mn-cs"/>
        </a:defRPr>
      </a:lvl7pPr>
      <a:lvl8pPr marL="2400156" algn="l" defTabSz="685760" rtl="0" eaLnBrk="1" latinLnBrk="0" hangingPunct="1">
        <a:defRPr sz="1350" kern="1200">
          <a:solidFill>
            <a:schemeClr val="tx1"/>
          </a:solidFill>
          <a:latin typeface="+mn-lt"/>
          <a:ea typeface="+mn-ea"/>
          <a:cs typeface="+mn-cs"/>
        </a:defRPr>
      </a:lvl8pPr>
      <a:lvl9pPr marL="2743036" algn="l" defTabSz="68576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app.wooclap.com/events/ULBTON/questions/65d3c2da37ab693457e2a986"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12.png"/><Relationship Id="rId4" Type="http://schemas.openxmlformats.org/officeDocument/2006/relationships/hyperlink" Target="https://www.oiv.int/public/medias/7219/it-web-oiv-planstrategique.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https://app.wooclap.com/events/ULBTON/questions/65d3c20e37ab693457e262ed"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1.png"/><Relationship Id="rId4" Type="http://schemas.openxmlformats.org/officeDocument/2006/relationships/customXml" Target="../ink/ink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16.xml"/><Relationship Id="rId5" Type="http://schemas.openxmlformats.org/officeDocument/2006/relationships/hyperlink" Target="https://www.portoprotocol.com/solution/climate-change-leadership-the-documentary/" TargetMode="External"/><Relationship Id="rId4" Type="http://schemas.openxmlformats.org/officeDocument/2006/relationships/hyperlink" Target="https://www.portoprotocol.com/solutions-explorer/"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hyperlink" Target="http://www.un.org/sustainabledevelopment/" TargetMode="External"/><Relationship Id="rId5" Type="http://schemas.openxmlformats.org/officeDocument/2006/relationships/image" Target="../media/image5.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5" y="1796796"/>
            <a:ext cx="3182691" cy="20574"/>
          </a:xfrm>
          <a:custGeom>
            <a:avLst/>
            <a:gdLst>
              <a:gd name="connsiteX0" fmla="*/ 0 w 3182691"/>
              <a:gd name="connsiteY0" fmla="*/ 0 h 20574"/>
              <a:gd name="connsiteX1" fmla="*/ 604711 w 3182691"/>
              <a:gd name="connsiteY1" fmla="*/ 0 h 20574"/>
              <a:gd name="connsiteX2" fmla="*/ 1241249 w 3182691"/>
              <a:gd name="connsiteY2" fmla="*/ 0 h 20574"/>
              <a:gd name="connsiteX3" fmla="*/ 1909615 w 3182691"/>
              <a:gd name="connsiteY3" fmla="*/ 0 h 20574"/>
              <a:gd name="connsiteX4" fmla="*/ 2577980 w 3182691"/>
              <a:gd name="connsiteY4" fmla="*/ 0 h 20574"/>
              <a:gd name="connsiteX5" fmla="*/ 3182691 w 3182691"/>
              <a:gd name="connsiteY5" fmla="*/ 0 h 20574"/>
              <a:gd name="connsiteX6" fmla="*/ 3182691 w 3182691"/>
              <a:gd name="connsiteY6" fmla="*/ 20574 h 20574"/>
              <a:gd name="connsiteX7" fmla="*/ 2482499 w 3182691"/>
              <a:gd name="connsiteY7" fmla="*/ 20574 h 20574"/>
              <a:gd name="connsiteX8" fmla="*/ 1782307 w 3182691"/>
              <a:gd name="connsiteY8" fmla="*/ 20574 h 20574"/>
              <a:gd name="connsiteX9" fmla="*/ 1145769 w 3182691"/>
              <a:gd name="connsiteY9" fmla="*/ 20574 h 20574"/>
              <a:gd name="connsiteX10" fmla="*/ 0 w 3182691"/>
              <a:gd name="connsiteY10" fmla="*/ 20574 h 20574"/>
              <a:gd name="connsiteX11" fmla="*/ 0 w 3182691"/>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1" h="20574" fill="none" extrusionOk="0">
                <a:moveTo>
                  <a:pt x="0" y="0"/>
                </a:moveTo>
                <a:cubicBezTo>
                  <a:pt x="126686" y="-21366"/>
                  <a:pt x="467788" y="9025"/>
                  <a:pt x="604711" y="0"/>
                </a:cubicBezTo>
                <a:cubicBezTo>
                  <a:pt x="741634" y="-9025"/>
                  <a:pt x="1062248" y="11162"/>
                  <a:pt x="1241249" y="0"/>
                </a:cubicBezTo>
                <a:cubicBezTo>
                  <a:pt x="1420250" y="-11162"/>
                  <a:pt x="1707945" y="12411"/>
                  <a:pt x="1909615" y="0"/>
                </a:cubicBezTo>
                <a:cubicBezTo>
                  <a:pt x="2111285" y="-12411"/>
                  <a:pt x="2259297" y="19641"/>
                  <a:pt x="2577980" y="0"/>
                </a:cubicBezTo>
                <a:cubicBezTo>
                  <a:pt x="2896664" y="-19641"/>
                  <a:pt x="3026062" y="6328"/>
                  <a:pt x="3182691" y="0"/>
                </a:cubicBezTo>
                <a:cubicBezTo>
                  <a:pt x="3181868" y="8892"/>
                  <a:pt x="3183079" y="12703"/>
                  <a:pt x="3182691" y="20574"/>
                </a:cubicBezTo>
                <a:cubicBezTo>
                  <a:pt x="2998420" y="24028"/>
                  <a:pt x="2675037" y="21300"/>
                  <a:pt x="2482499" y="20574"/>
                </a:cubicBezTo>
                <a:cubicBezTo>
                  <a:pt x="2289961" y="19848"/>
                  <a:pt x="1930643" y="9120"/>
                  <a:pt x="1782307" y="20574"/>
                </a:cubicBezTo>
                <a:cubicBezTo>
                  <a:pt x="1633971" y="32028"/>
                  <a:pt x="1286177" y="-935"/>
                  <a:pt x="1145769" y="20574"/>
                </a:cubicBezTo>
                <a:cubicBezTo>
                  <a:pt x="1005361" y="42083"/>
                  <a:pt x="256377" y="-35152"/>
                  <a:pt x="0" y="20574"/>
                </a:cubicBezTo>
                <a:cubicBezTo>
                  <a:pt x="-161" y="11630"/>
                  <a:pt x="139" y="4527"/>
                  <a:pt x="0" y="0"/>
                </a:cubicBezTo>
                <a:close/>
              </a:path>
              <a:path w="3182691"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9962" y="16664"/>
                  <a:pt x="2450672" y="0"/>
                </a:cubicBezTo>
                <a:cubicBezTo>
                  <a:pt x="2601382" y="-16664"/>
                  <a:pt x="3023047" y="-21196"/>
                  <a:pt x="3182691" y="0"/>
                </a:cubicBezTo>
                <a:cubicBezTo>
                  <a:pt x="3183227" y="8886"/>
                  <a:pt x="3182046" y="10327"/>
                  <a:pt x="3182691" y="20574"/>
                </a:cubicBezTo>
                <a:cubicBezTo>
                  <a:pt x="3039108" y="-10415"/>
                  <a:pt x="2823859" y="16134"/>
                  <a:pt x="2546153" y="20574"/>
                </a:cubicBezTo>
                <a:cubicBezTo>
                  <a:pt x="2268447" y="25014"/>
                  <a:pt x="2097497" y="5953"/>
                  <a:pt x="1845961" y="20574"/>
                </a:cubicBezTo>
                <a:cubicBezTo>
                  <a:pt x="1594425" y="35195"/>
                  <a:pt x="1463019" y="31661"/>
                  <a:pt x="1304903" y="20574"/>
                </a:cubicBezTo>
                <a:cubicBezTo>
                  <a:pt x="1146787" y="9487"/>
                  <a:pt x="945826" y="8764"/>
                  <a:pt x="668365" y="20574"/>
                </a:cubicBezTo>
                <a:cubicBezTo>
                  <a:pt x="390904" y="32384"/>
                  <a:pt x="288244" y="-2342"/>
                  <a:pt x="0" y="20574"/>
                </a:cubicBezTo>
                <a:cubicBezTo>
                  <a:pt x="271" y="13936"/>
                  <a:pt x="-429" y="8006"/>
                  <a:pt x="0" y="0"/>
                </a:cubicBezTo>
                <a:close/>
              </a:path>
            </a:pathLst>
          </a:custGeom>
          <a:solidFill>
            <a:srgbClr val="987040"/>
          </a:solidFill>
          <a:ln w="38100" cap="rnd">
            <a:solidFill>
              <a:srgbClr val="98704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potential carbon neutrality of sustainable viticulture - CMCC">
            <a:extLst>
              <a:ext uri="{FF2B5EF4-FFF2-40B4-BE49-F238E27FC236}">
                <a16:creationId xmlns:a16="http://schemas.microsoft.com/office/drawing/2014/main" id="{C2A580D0-7B4B-B74B-B671-6DAD7FC4DC7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72458" y="1923652"/>
            <a:ext cx="8422369" cy="2631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ustainable Viticulture: Practice Adoption and Social Networks | Center for  Environmental Policy &amp; Behavior">
            <a:extLst>
              <a:ext uri="{FF2B5EF4-FFF2-40B4-BE49-F238E27FC236}">
                <a16:creationId xmlns:a16="http://schemas.microsoft.com/office/drawing/2014/main" id="{5BFEBF42-6608-0763-1F1E-1281AE7C6C7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69572" y="219222"/>
            <a:ext cx="3628896" cy="433641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562F72B1-0AEF-546F-496C-1CF6186281F2}"/>
              </a:ext>
            </a:extLst>
          </p:cNvPr>
          <p:cNvSpPr txBox="1"/>
          <p:nvPr/>
        </p:nvSpPr>
        <p:spPr>
          <a:xfrm>
            <a:off x="5905195" y="4873427"/>
            <a:ext cx="4575658" cy="279307"/>
          </a:xfrm>
          <a:prstGeom prst="rect">
            <a:avLst/>
          </a:prstGeom>
          <a:noFill/>
        </p:spPr>
        <p:txBody>
          <a:bodyPr wrap="square">
            <a:spAutoFit/>
          </a:bodyPr>
          <a:lstStyle/>
          <a:p>
            <a:r>
              <a:rPr lang="it-IT" sz="1215" dirty="0">
                <a:hlinkClick r:id="rId5"/>
              </a:rPr>
              <a:t>https://</a:t>
            </a:r>
            <a:r>
              <a:rPr lang="it-IT" sz="1215" dirty="0" err="1">
                <a:hlinkClick r:id="rId5"/>
              </a:rPr>
              <a:t>app.wooclap.com</a:t>
            </a:r>
            <a:r>
              <a:rPr lang="it-IT" sz="1215" dirty="0">
                <a:hlinkClick r:id="rId5"/>
              </a:rPr>
              <a:t>/events/ULBTON/</a:t>
            </a:r>
            <a:r>
              <a:rPr lang="it-IT" sz="1215" dirty="0" err="1">
                <a:hlinkClick r:id="rId5"/>
              </a:rPr>
              <a:t>questions</a:t>
            </a:r>
            <a:r>
              <a:rPr lang="it-IT" sz="1215" dirty="0">
                <a:hlinkClick r:id="rId5"/>
              </a:rPr>
              <a:t>/65d3c2da37ab693457e2a986</a:t>
            </a:r>
            <a:endParaRPr lang="it-IT" sz="1215" dirty="0"/>
          </a:p>
        </p:txBody>
      </p:sp>
    </p:spTree>
    <p:extLst>
      <p:ext uri="{BB962C8B-B14F-4D97-AF65-F5344CB8AC3E}">
        <p14:creationId xmlns:p14="http://schemas.microsoft.com/office/powerpoint/2010/main" val="2311006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BAC4D-40CF-B64B-BE7A-31C7882FB0B6}"/>
              </a:ext>
            </a:extLst>
          </p:cNvPr>
          <p:cNvSpPr>
            <a:spLocks noGrp="1"/>
          </p:cNvSpPr>
          <p:nvPr>
            <p:ph type="title"/>
          </p:nvPr>
        </p:nvSpPr>
        <p:spPr/>
        <p:txBody>
          <a:bodyPr>
            <a:normAutofit/>
          </a:bodyPr>
          <a:lstStyle/>
          <a:p>
            <a:r>
              <a:rPr lang="it-IT" sz="3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Piano strategico 2020-2024 dell’OIV</a:t>
            </a:r>
            <a:r>
              <a:rPr lang="it-IT" sz="3200" dirty="0">
                <a:latin typeface="Arial" panose="020B0604020202020204" pitchFamily="34" charset="0"/>
                <a:cs typeface="Arial" panose="020B0604020202020204" pitchFamily="34" charset="0"/>
              </a:rPr>
              <a:t> </a:t>
            </a:r>
          </a:p>
        </p:txBody>
      </p:sp>
      <p:pic>
        <p:nvPicPr>
          <p:cNvPr id="5" name="Segnaposto contenuto 4" descr="Immagine che contiene mappa&#10;&#10;Descrizione generata automaticamente">
            <a:extLst>
              <a:ext uri="{FF2B5EF4-FFF2-40B4-BE49-F238E27FC236}">
                <a16:creationId xmlns:a16="http://schemas.microsoft.com/office/drawing/2014/main" id="{66479382-C04B-B243-96D8-710182C98522}"/>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4647166" y="1563996"/>
            <a:ext cx="4143148" cy="2673245"/>
          </a:xfrm>
        </p:spPr>
      </p:pic>
      <p:sp>
        <p:nvSpPr>
          <p:cNvPr id="6" name="Rettangolo 5">
            <a:extLst>
              <a:ext uri="{FF2B5EF4-FFF2-40B4-BE49-F238E27FC236}">
                <a16:creationId xmlns:a16="http://schemas.microsoft.com/office/drawing/2014/main" id="{099CFCBB-BA6B-9448-AE33-7A7748B8B72A}"/>
              </a:ext>
            </a:extLst>
          </p:cNvPr>
          <p:cNvSpPr/>
          <p:nvPr/>
        </p:nvSpPr>
        <p:spPr>
          <a:xfrm>
            <a:off x="628654" y="1698577"/>
            <a:ext cx="3943346" cy="2527691"/>
          </a:xfrm>
          <a:prstGeom prst="rect">
            <a:avLst/>
          </a:prstGeom>
        </p:spPr>
        <p:txBody>
          <a:bodyPr vert="horz" lIns="91440" tIns="45720" rIns="91440" bIns="45720" rtlCol="0">
            <a:noAutofit/>
          </a:bodyPr>
          <a:lstStyle/>
          <a:p>
            <a:pPr algn="r" defTabSz="685760">
              <a:spcBef>
                <a:spcPts val="750"/>
              </a:spcBef>
            </a:pPr>
            <a:r>
              <a:rPr lang="it-IT" sz="2000" dirty="0">
                <a:latin typeface="Arial" panose="020B0604020202020204" pitchFamily="34" charset="0"/>
                <a:cs typeface="Arial" panose="020B0604020202020204" pitchFamily="34" charset="0"/>
              </a:rPr>
              <a:t>Promuovere una vitivinicoltura rispettosa dell’ambiente e   affrontare il cambiamento climatico tramite attività̀</a:t>
            </a:r>
            <a:br>
              <a:rPr lang="it-IT" sz="2000"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di </a:t>
            </a:r>
            <a:r>
              <a:rPr lang="it-IT" sz="2000" u="sng" dirty="0">
                <a:latin typeface="Arial" panose="020B0604020202020204" pitchFamily="34" charset="0"/>
                <a:cs typeface="Arial" panose="020B0604020202020204" pitchFamily="34" charset="0"/>
              </a:rPr>
              <a:t>mitigazione</a:t>
            </a:r>
            <a:r>
              <a:rPr lang="it-IT" sz="2000" dirty="0">
                <a:latin typeface="Arial" panose="020B0604020202020204" pitchFamily="34" charset="0"/>
                <a:cs typeface="Arial" panose="020B0604020202020204" pitchFamily="34" charset="0"/>
              </a:rPr>
              <a:t> e </a:t>
            </a:r>
            <a:r>
              <a:rPr lang="it-IT" sz="2000" u="sng" dirty="0">
                <a:latin typeface="Arial" panose="020B0604020202020204" pitchFamily="34" charset="0"/>
                <a:cs typeface="Arial" panose="020B0604020202020204" pitchFamily="34" charset="0"/>
              </a:rPr>
              <a:t>adattamento</a:t>
            </a:r>
            <a:r>
              <a:rPr lang="it-IT" sz="2000" dirty="0">
                <a:latin typeface="Arial" panose="020B0604020202020204" pitchFamily="34" charset="0"/>
                <a:cs typeface="Arial" panose="020B0604020202020204" pitchFamily="34" charset="0"/>
              </a:rPr>
              <a:t>  “Migliorare le prestazioni ambientali” e “Tutelare le risorse naturali” </a:t>
            </a:r>
          </a:p>
        </p:txBody>
      </p:sp>
    </p:spTree>
    <p:extLst>
      <p:ext uri="{BB962C8B-B14F-4D97-AF65-F5344CB8AC3E}">
        <p14:creationId xmlns:p14="http://schemas.microsoft.com/office/powerpoint/2010/main" val="412902573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E6456AD-3117-9D4C-B1D4-79C5AE4DA52B}"/>
              </a:ext>
            </a:extLst>
          </p:cNvPr>
          <p:cNvSpPr>
            <a:spLocks noGrp="1"/>
          </p:cNvSpPr>
          <p:nvPr>
            <p:ph idx="1"/>
          </p:nvPr>
        </p:nvSpPr>
        <p:spPr>
          <a:xfrm>
            <a:off x="1005840" y="1446407"/>
            <a:ext cx="7241941" cy="3487160"/>
          </a:xfrm>
        </p:spPr>
        <p:txBody>
          <a:bodyPr>
            <a:noAutofit/>
          </a:bodyPr>
          <a:lstStyle/>
          <a:p>
            <a:pPr marL="319085" indent="-319085">
              <a:lnSpc>
                <a:spcPts val="1980"/>
              </a:lnSpc>
              <a:buNone/>
            </a:pPr>
            <a:r>
              <a:rPr lang="it-IT" sz="1800" dirty="0">
                <a:latin typeface="Arial" panose="020B0604020202020204" pitchFamily="34" charset="0"/>
                <a:cs typeface="Arial" panose="020B0604020202020204" pitchFamily="34" charset="0"/>
              </a:rPr>
              <a:t>-  produrre uve e vini che rispondano alla domanda del consumatore</a:t>
            </a:r>
          </a:p>
          <a:p>
            <a:pPr marL="319085" indent="-319085">
              <a:lnSpc>
                <a:spcPts val="1980"/>
              </a:lnSpc>
              <a:buNone/>
            </a:pPr>
            <a:r>
              <a:rPr lang="it-IT" sz="1800" dirty="0">
                <a:latin typeface="Arial" panose="020B0604020202020204" pitchFamily="34" charset="0"/>
                <a:cs typeface="Arial" panose="020B0604020202020204" pitchFamily="34" charset="0"/>
              </a:rPr>
              <a:t>-  proteggere la salute e garantire la sicurezza dei consumatori </a:t>
            </a:r>
          </a:p>
          <a:p>
            <a:pPr marL="319085" indent="-319085">
              <a:lnSpc>
                <a:spcPts val="1980"/>
              </a:lnSpc>
              <a:buNone/>
            </a:pPr>
            <a:r>
              <a:rPr lang="it-IT" sz="1800" dirty="0">
                <a:latin typeface="Arial" panose="020B0604020202020204" pitchFamily="34" charset="0"/>
                <a:cs typeface="Arial" panose="020B0604020202020204" pitchFamily="34" charset="0"/>
              </a:rPr>
              <a:t>-  proteggere la salute e la sicurezza dei produttori e del personale</a:t>
            </a:r>
          </a:p>
          <a:p>
            <a:pPr marL="319085" indent="-319085">
              <a:lnSpc>
                <a:spcPts val="1980"/>
              </a:lnSpc>
              <a:buNone/>
            </a:pPr>
            <a:r>
              <a:rPr lang="it-IT" sz="1800" dirty="0">
                <a:latin typeface="Arial" panose="020B0604020202020204" pitchFamily="34" charset="0"/>
                <a:cs typeface="Arial" panose="020B0604020202020204" pitchFamily="34" charset="0"/>
              </a:rPr>
              <a:t>-  privilegiare i processi di regolazione naturale</a:t>
            </a:r>
          </a:p>
          <a:p>
            <a:pPr marL="319085" indent="-319085">
              <a:lnSpc>
                <a:spcPts val="1980"/>
              </a:lnSpc>
              <a:buNone/>
            </a:pPr>
            <a:r>
              <a:rPr lang="it-IT" sz="1800" dirty="0">
                <a:latin typeface="Arial" panose="020B0604020202020204" pitchFamily="34" charset="0"/>
                <a:cs typeface="Arial" panose="020B0604020202020204" pitchFamily="34" charset="0"/>
              </a:rPr>
              <a:t>-  limitare gli impatti ambientali della viticoltura e dei processi di trasformazione</a:t>
            </a:r>
          </a:p>
          <a:p>
            <a:pPr marL="319085" indent="-319085">
              <a:lnSpc>
                <a:spcPts val="1980"/>
              </a:lnSpc>
              <a:buNone/>
            </a:pPr>
            <a:r>
              <a:rPr lang="it-IT" sz="1800" dirty="0">
                <a:latin typeface="Arial" panose="020B0604020202020204" pitchFamily="34" charset="0"/>
                <a:cs typeface="Arial" panose="020B0604020202020204" pitchFamily="34" charset="0"/>
              </a:rPr>
              <a:t>-  mantenere la biodiversità̀ degli ecosistemi viticoli e associati</a:t>
            </a:r>
          </a:p>
          <a:p>
            <a:pPr marL="319085" indent="-319085">
              <a:lnSpc>
                <a:spcPts val="1980"/>
              </a:lnSpc>
              <a:buNone/>
            </a:pPr>
            <a:r>
              <a:rPr lang="it-IT" sz="1800" dirty="0">
                <a:latin typeface="Arial" panose="020B0604020202020204" pitchFamily="34" charset="0"/>
                <a:cs typeface="Arial" panose="020B0604020202020204" pitchFamily="34" charset="0"/>
              </a:rPr>
              <a:t>-  limitare l’uso degli input e dell’energia</a:t>
            </a:r>
          </a:p>
          <a:p>
            <a:pPr marL="319085" indent="-319085">
              <a:lnSpc>
                <a:spcPts val="1980"/>
              </a:lnSpc>
              <a:buNone/>
            </a:pPr>
            <a:r>
              <a:rPr lang="it-IT" sz="1800" dirty="0">
                <a:latin typeface="Arial" panose="020B0604020202020204" pitchFamily="34" charset="0"/>
                <a:cs typeface="Arial" panose="020B0604020202020204" pitchFamily="34" charset="0"/>
              </a:rPr>
              <a:t>-  gestire i rifiuti e i reflui</a:t>
            </a:r>
          </a:p>
          <a:p>
            <a:pPr marL="319085" indent="-319085">
              <a:lnSpc>
                <a:spcPts val="1980"/>
              </a:lnSpc>
              <a:buNone/>
            </a:pPr>
            <a:r>
              <a:rPr lang="it-IT" sz="1800" dirty="0">
                <a:latin typeface="Arial" panose="020B0604020202020204" pitchFamily="34" charset="0"/>
                <a:cs typeface="Arial" panose="020B0604020202020204" pitchFamily="34" charset="0"/>
              </a:rPr>
              <a:t>-  preservare e valorizzare i paesaggi viticoli e le comunità rurali</a:t>
            </a:r>
          </a:p>
          <a:p>
            <a:pPr>
              <a:lnSpc>
                <a:spcPts val="1980"/>
              </a:lnSpc>
            </a:pPr>
            <a:endParaRPr lang="it-IT" sz="1800" dirty="0">
              <a:latin typeface="Arial" panose="020B0604020202020204" pitchFamily="34" charset="0"/>
              <a:cs typeface="Arial" panose="020B0604020202020204" pitchFamily="34" charset="0"/>
            </a:endParaRPr>
          </a:p>
        </p:txBody>
      </p:sp>
      <p:pic>
        <p:nvPicPr>
          <p:cNvPr id="4" name="Picture 2" descr="OIV logo">
            <a:extLst>
              <a:ext uri="{FF2B5EF4-FFF2-40B4-BE49-F238E27FC236}">
                <a16:creationId xmlns:a16="http://schemas.microsoft.com/office/drawing/2014/main" id="{B49DBEA4-9976-3149-A6BA-A445D6DAF39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15277" y="488594"/>
            <a:ext cx="600075" cy="51435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04FBD70F-010D-7E9C-4FCB-3070024E7A2B}"/>
              </a:ext>
            </a:extLst>
          </p:cNvPr>
          <p:cNvSpPr txBox="1">
            <a:spLocks/>
          </p:cNvSpPr>
          <p:nvPr/>
        </p:nvSpPr>
        <p:spPr>
          <a:xfrm>
            <a:off x="361081" y="573788"/>
            <a:ext cx="7886700" cy="994172"/>
          </a:xfrm>
          <a:prstGeom prst="rect">
            <a:avLst/>
          </a:prstGeom>
        </p:spPr>
        <p:txBody>
          <a:bodyPr vert="horz" lIns="68580" tIns="34290" rIns="68580" bIns="34290" rtlCol="0" anchor="ctr">
            <a:noAutofit/>
          </a:bodyPr>
          <a:lstStyle>
            <a:lvl1pPr algn="l" defTabSz="914356" rtl="0" eaLnBrk="1" latinLnBrk="0" hangingPunct="1">
              <a:lnSpc>
                <a:spcPct val="100000"/>
              </a:lnSpc>
              <a:spcBef>
                <a:spcPct val="0"/>
              </a:spcBef>
              <a:buNone/>
              <a:defRPr sz="4800" kern="1200">
                <a:solidFill>
                  <a:schemeClr val="tx1"/>
                </a:solidFill>
                <a:latin typeface="+mj-lt"/>
                <a:ea typeface="+mj-ea"/>
                <a:cs typeface="+mj-cs"/>
              </a:defRPr>
            </a:lvl1pPr>
          </a:lstStyle>
          <a:p>
            <a:r>
              <a:rPr lang="it-IT" sz="3600" dirty="0">
                <a:latin typeface="Arial" panose="020B0604020202020204" pitchFamily="34" charset="0"/>
                <a:cs typeface="Arial" panose="020B0604020202020204" pitchFamily="34" charset="0"/>
              </a:rPr>
              <a:t> </a:t>
            </a:r>
            <a:r>
              <a:rPr lang="it-IT" sz="2400" dirty="0">
                <a:solidFill>
                  <a:srgbClr val="C00000"/>
                </a:solidFill>
                <a:latin typeface="Arial" panose="020B0604020202020204" pitchFamily="34" charset="0"/>
                <a:cs typeface="Arial" panose="020B0604020202020204" pitchFamily="34" charset="0"/>
              </a:rPr>
              <a:t>Obiettivi di sostenibilità applicati al settore vitivinicolo </a:t>
            </a:r>
            <a:br>
              <a:rPr lang="it-IT" sz="3600" dirty="0">
                <a:latin typeface="Arial" panose="020B0604020202020204" pitchFamily="34" charset="0"/>
                <a:cs typeface="Arial" panose="020B0604020202020204" pitchFamily="34" charset="0"/>
              </a:rPr>
            </a:br>
            <a:endParaRPr lang="it-IT" sz="3600" dirty="0">
              <a:latin typeface="Arial" panose="020B0604020202020204" pitchFamily="34" charset="0"/>
              <a:cs typeface="Arial" panose="020B0604020202020204" pitchFamily="34" charset="0"/>
            </a:endParaRPr>
          </a:p>
        </p:txBody>
      </p:sp>
      <p:sp>
        <p:nvSpPr>
          <p:cNvPr id="8" name="CasellaDiTesto 7">
            <a:hlinkClick r:id="rId5"/>
            <a:extLst>
              <a:ext uri="{FF2B5EF4-FFF2-40B4-BE49-F238E27FC236}">
                <a16:creationId xmlns:a16="http://schemas.microsoft.com/office/drawing/2014/main" id="{A068CD5F-B07B-89CE-04C0-3DBFC4181708}"/>
              </a:ext>
            </a:extLst>
          </p:cNvPr>
          <p:cNvSpPr txBox="1"/>
          <p:nvPr/>
        </p:nvSpPr>
        <p:spPr>
          <a:xfrm>
            <a:off x="5488229" y="4798531"/>
            <a:ext cx="4268419" cy="279307"/>
          </a:xfrm>
          <a:prstGeom prst="rect">
            <a:avLst/>
          </a:prstGeom>
          <a:noFill/>
        </p:spPr>
        <p:txBody>
          <a:bodyPr wrap="square">
            <a:spAutoFit/>
          </a:bodyPr>
          <a:lstStyle/>
          <a:p>
            <a:r>
              <a:rPr lang="it-IT" sz="1215" dirty="0"/>
              <a:t>https://</a:t>
            </a:r>
            <a:r>
              <a:rPr lang="it-IT" sz="1215" dirty="0" err="1"/>
              <a:t>app.wooclap.com</a:t>
            </a:r>
            <a:r>
              <a:rPr lang="it-IT" sz="1215" dirty="0"/>
              <a:t>/events/ULBTON/</a:t>
            </a:r>
            <a:r>
              <a:rPr lang="it-IT" sz="1215" dirty="0" err="1"/>
              <a:t>questions</a:t>
            </a:r>
            <a:r>
              <a:rPr lang="it-IT" sz="1215" dirty="0"/>
              <a:t>/65d3c20e37ab693457e262ed</a:t>
            </a:r>
          </a:p>
        </p:txBody>
      </p:sp>
    </p:spTree>
    <p:extLst>
      <p:ext uri="{BB962C8B-B14F-4D97-AF65-F5344CB8AC3E}">
        <p14:creationId xmlns:p14="http://schemas.microsoft.com/office/powerpoint/2010/main" val="338968683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A752B0-9409-3B32-4AD0-73B17CB93868}"/>
              </a:ext>
            </a:extLst>
          </p:cNvPr>
          <p:cNvSpPr>
            <a:spLocks noGrp="1"/>
          </p:cNvSpPr>
          <p:nvPr>
            <p:ph type="title"/>
          </p:nvPr>
        </p:nvSpPr>
        <p:spPr>
          <a:xfrm>
            <a:off x="819303" y="389596"/>
            <a:ext cx="7593179" cy="994172"/>
          </a:xfrm>
        </p:spPr>
        <p:txBody>
          <a:bodyPr>
            <a:noAutofit/>
          </a:bodyPr>
          <a:lstStyle/>
          <a:p>
            <a:r>
              <a:rPr lang="it-IT" sz="1620" dirty="0">
                <a:solidFill>
                  <a:srgbClr val="222222"/>
                </a:solidFill>
                <a:latin typeface="Open Sans" panose="020F0502020204030204" pitchFamily="34" charset="0"/>
              </a:rPr>
              <a:t>Da una recente indagine di </a:t>
            </a:r>
            <a:r>
              <a:rPr lang="it-IT" sz="1620" b="1" dirty="0">
                <a:solidFill>
                  <a:srgbClr val="222222"/>
                </a:solidFill>
                <a:latin typeface="Open Sans" panose="020F0502020204030204" pitchFamily="34" charset="0"/>
              </a:rPr>
              <a:t>Nomisma-Wine Monitor </a:t>
            </a:r>
            <a:r>
              <a:rPr lang="it-IT" sz="1620" dirty="0">
                <a:solidFill>
                  <a:srgbClr val="222222"/>
                </a:solidFill>
                <a:latin typeface="Open Sans" panose="020F0502020204030204" pitchFamily="34" charset="0"/>
              </a:rPr>
              <a:t>presentata all’ultimo Vinitaly emerge che per i consumatori italiani un </a:t>
            </a:r>
            <a:r>
              <a:rPr lang="it-IT" sz="1620" u="sng" dirty="0">
                <a:solidFill>
                  <a:srgbClr val="222222"/>
                </a:solidFill>
                <a:latin typeface="Open Sans" panose="020F0502020204030204" pitchFamily="34" charset="0"/>
              </a:rPr>
              <a:t>vino è sostenibile </a:t>
            </a:r>
            <a:r>
              <a:rPr lang="it-IT" sz="1620" dirty="0">
                <a:solidFill>
                  <a:srgbClr val="222222"/>
                </a:solidFill>
                <a:latin typeface="Open Sans" panose="020F0502020204030204" pitchFamily="34" charset="0"/>
              </a:rPr>
              <a:t>quando:</a:t>
            </a:r>
            <a:br>
              <a:rPr lang="it-IT" sz="1620" dirty="0">
                <a:solidFill>
                  <a:srgbClr val="222222"/>
                </a:solidFill>
                <a:latin typeface="Open Sans" panose="020F0502020204030204" pitchFamily="34" charset="0"/>
              </a:rPr>
            </a:br>
            <a:endParaRPr lang="it-IT" sz="1620" dirty="0"/>
          </a:p>
        </p:txBody>
      </p:sp>
      <p:sp>
        <p:nvSpPr>
          <p:cNvPr id="3" name="Segnaposto contenuto 2">
            <a:extLst>
              <a:ext uri="{FF2B5EF4-FFF2-40B4-BE49-F238E27FC236}">
                <a16:creationId xmlns:a16="http://schemas.microsoft.com/office/drawing/2014/main" id="{BE536646-38DF-4DE7-A309-65BF31E58A3E}"/>
              </a:ext>
            </a:extLst>
          </p:cNvPr>
          <p:cNvSpPr>
            <a:spLocks noGrp="1"/>
          </p:cNvSpPr>
          <p:nvPr>
            <p:ph idx="1"/>
          </p:nvPr>
        </p:nvSpPr>
        <p:spPr>
          <a:xfrm>
            <a:off x="940003" y="1447037"/>
            <a:ext cx="7593179" cy="3541651"/>
          </a:xfrm>
        </p:spPr>
        <p:txBody>
          <a:bodyPr>
            <a:normAutofit fontScale="70000" lnSpcReduction="20000"/>
          </a:bodyPr>
          <a:lstStyle/>
          <a:p>
            <a:pPr algn="l">
              <a:buFont typeface="Arial" panose="020B0604020202020204" pitchFamily="34" charset="0"/>
              <a:buChar char="•"/>
            </a:pPr>
            <a:r>
              <a:rPr lang="it-IT" sz="2610" dirty="0">
                <a:solidFill>
                  <a:srgbClr val="222222"/>
                </a:solidFill>
                <a:latin typeface="Open Sans" panose="020B0606030504020204" pitchFamily="34" charset="0"/>
              </a:rPr>
              <a:t>è prodotto nel rispetto dell’ambiente (26%)</a:t>
            </a:r>
          </a:p>
          <a:p>
            <a:pPr algn="l">
              <a:buFont typeface="Arial" panose="020B0604020202020204" pitchFamily="34" charset="0"/>
              <a:buChar char="•"/>
            </a:pPr>
            <a:r>
              <a:rPr lang="it-IT" sz="2610" dirty="0">
                <a:solidFill>
                  <a:srgbClr val="222222"/>
                </a:solidFill>
                <a:latin typeface="Open Sans" panose="020B0606030504020204" pitchFamily="34" charset="0"/>
              </a:rPr>
              <a:t>minimizza l’uso di fertilizzanti e pesticidi (16%)</a:t>
            </a:r>
          </a:p>
          <a:p>
            <a:pPr algn="l">
              <a:buFont typeface="Arial" panose="020B0604020202020204" pitchFamily="34" charset="0"/>
              <a:buChar char="•"/>
            </a:pPr>
            <a:r>
              <a:rPr lang="it-IT" sz="2610" dirty="0">
                <a:solidFill>
                  <a:srgbClr val="222222"/>
                </a:solidFill>
                <a:latin typeface="Open Sans" panose="020B0606030504020204" pitchFamily="34" charset="0"/>
              </a:rPr>
              <a:t>rispetta il patrimonio culturale e paesaggistico di un territorio (14%)</a:t>
            </a:r>
          </a:p>
          <a:p>
            <a:pPr algn="l">
              <a:buFont typeface="Arial" panose="020B0604020202020204" pitchFamily="34" charset="0"/>
              <a:buChar char="•"/>
            </a:pPr>
            <a:r>
              <a:rPr lang="it-IT" sz="2610" dirty="0">
                <a:solidFill>
                  <a:srgbClr val="222222"/>
                </a:solidFill>
                <a:latin typeface="Open Sans" panose="020B0606030504020204" pitchFamily="34" charset="0"/>
              </a:rPr>
              <a:t>ha una confezione a minore impatto ambientale (11%)</a:t>
            </a:r>
          </a:p>
          <a:p>
            <a:pPr algn="l">
              <a:buFont typeface="Arial" panose="020B0604020202020204" pitchFamily="34" charset="0"/>
              <a:buChar char="•"/>
            </a:pPr>
            <a:r>
              <a:rPr lang="it-IT" sz="2610" dirty="0">
                <a:solidFill>
                  <a:srgbClr val="222222"/>
                </a:solidFill>
                <a:latin typeface="Open Sans" panose="020B0606030504020204" pitchFamily="34" charset="0"/>
              </a:rPr>
              <a:t>salvaguarda la biodiversità (10%)</a:t>
            </a:r>
          </a:p>
          <a:p>
            <a:pPr algn="l">
              <a:buFont typeface="Arial" panose="020B0604020202020204" pitchFamily="34" charset="0"/>
              <a:buChar char="•"/>
            </a:pPr>
            <a:r>
              <a:rPr lang="it-IT" sz="2610" dirty="0">
                <a:solidFill>
                  <a:srgbClr val="222222"/>
                </a:solidFill>
                <a:latin typeface="Open Sans" panose="020B0606030504020204" pitchFamily="34" charset="0"/>
              </a:rPr>
              <a:t>è biologico (9%)</a:t>
            </a:r>
          </a:p>
          <a:p>
            <a:pPr algn="l">
              <a:buFont typeface="Arial" panose="020B0604020202020204" pitchFamily="34" charset="0"/>
              <a:buChar char="•"/>
            </a:pPr>
            <a:r>
              <a:rPr lang="it-IT" sz="2610" dirty="0">
                <a:solidFill>
                  <a:srgbClr val="222222"/>
                </a:solidFill>
                <a:latin typeface="Open Sans" panose="020B0606030504020204" pitchFamily="34" charset="0"/>
              </a:rPr>
              <a:t>rispetta i diritti dei lavoratori (7%)</a:t>
            </a:r>
          </a:p>
          <a:p>
            <a:pPr algn="l">
              <a:buFont typeface="Arial" panose="020B0604020202020204" pitchFamily="34" charset="0"/>
              <a:buChar char="•"/>
            </a:pPr>
            <a:r>
              <a:rPr lang="it-IT" sz="2610" dirty="0">
                <a:solidFill>
                  <a:srgbClr val="222222"/>
                </a:solidFill>
                <a:latin typeface="Open Sans" panose="020B0606030504020204" pitchFamily="34" charset="0"/>
              </a:rPr>
              <a:t>garantisce lo sviluppo economico dell’azienda produttrice (6%)</a:t>
            </a:r>
          </a:p>
          <a:p>
            <a:pPr algn="l">
              <a:buFont typeface="Arial" panose="020B0604020202020204" pitchFamily="34" charset="0"/>
              <a:buChar char="•"/>
            </a:pPr>
            <a:endParaRPr lang="it-IT" sz="1800" dirty="0">
              <a:solidFill>
                <a:srgbClr val="222222"/>
              </a:solidFill>
              <a:latin typeface="Open Sans" panose="020B0606030504020204" pitchFamily="34" charset="0"/>
            </a:endParaRPr>
          </a:p>
          <a:p>
            <a:pPr marL="0" indent="0">
              <a:buNone/>
            </a:pPr>
            <a:r>
              <a:rPr lang="it-IT" sz="1800" i="1" dirty="0">
                <a:solidFill>
                  <a:srgbClr val="222222"/>
                </a:solidFill>
                <a:latin typeface="Open Sans" panose="020B0606030504020204" pitchFamily="34" charset="0"/>
              </a:rPr>
              <a:t>Ovvero: il 72% privilegia la sostenibilità ambientale e solo il 27% quella sociale o socioeconomica</a:t>
            </a:r>
          </a:p>
          <a:p>
            <a:endParaRPr lang="it-IT" sz="1800" dirty="0"/>
          </a:p>
        </p:txBody>
      </p:sp>
    </p:spTree>
    <p:extLst>
      <p:ext uri="{BB962C8B-B14F-4D97-AF65-F5344CB8AC3E}">
        <p14:creationId xmlns:p14="http://schemas.microsoft.com/office/powerpoint/2010/main" val="23063917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321244-4931-9864-D485-4E54D544E52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6BD8C0A-1F63-0521-AB7F-66E096AFFC2B}"/>
              </a:ext>
            </a:extLst>
          </p:cNvPr>
          <p:cNvSpPr>
            <a:spLocks noGrp="1"/>
          </p:cNvSpPr>
          <p:nvPr>
            <p:ph idx="1"/>
          </p:nvPr>
        </p:nvSpPr>
        <p:spPr/>
        <p:txBody>
          <a:bodyPr/>
          <a:lstStyle/>
          <a:p>
            <a:endParaRPr lang="it-IT"/>
          </a:p>
        </p:txBody>
      </p:sp>
      <p:pic>
        <p:nvPicPr>
          <p:cNvPr id="4" name="Picture 2" descr="ARGO Viticoltura sostenibile in Italia: il progetto VIVA per la  sostenibilità della filiera vite-vino // Divisione Ambiente // Comunicati  ambiente | news energie | notizie comunicazioni // Ambiente Energie  Comunicazioni Società Tecnica">
            <a:extLst>
              <a:ext uri="{FF2B5EF4-FFF2-40B4-BE49-F238E27FC236}">
                <a16:creationId xmlns:a16="http://schemas.microsoft.com/office/drawing/2014/main" id="{638CDCAC-431D-18B7-AB0C-72D25DED7C4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a:stretch/>
        </p:blipFill>
        <p:spPr bwMode="auto">
          <a:xfrm>
            <a:off x="1022980" y="324587"/>
            <a:ext cx="6851833" cy="444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1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44527D-F711-22AE-A1E7-015C4A47EE56}"/>
              </a:ext>
            </a:extLst>
          </p:cNvPr>
          <p:cNvSpPr>
            <a:spLocks noGrp="1"/>
          </p:cNvSpPr>
          <p:nvPr>
            <p:ph type="title"/>
          </p:nvPr>
        </p:nvSpPr>
        <p:spPr/>
        <p:txBody>
          <a:bodyPr/>
          <a:lstStyle/>
          <a:p>
            <a:r>
              <a:rPr lang="it-IT" b="1" dirty="0">
                <a:solidFill>
                  <a:srgbClr val="222222"/>
                </a:solidFill>
                <a:latin typeface="Roboto" panose="02000000000000000000" pitchFamily="2" charset="0"/>
              </a:rPr>
              <a:t>C</a:t>
            </a:r>
            <a:r>
              <a:rPr lang="it-IT" b="1" i="0" u="none" strike="noStrike" dirty="0">
                <a:solidFill>
                  <a:srgbClr val="222222"/>
                </a:solidFill>
                <a:effectLst/>
                <a:latin typeface="Roboto" panose="02000000000000000000" pitchFamily="2" charset="0"/>
              </a:rPr>
              <a:t>ertificazione della sostenibilità</a:t>
            </a:r>
            <a:endParaRPr lang="it-IT" dirty="0"/>
          </a:p>
        </p:txBody>
      </p:sp>
      <p:sp>
        <p:nvSpPr>
          <p:cNvPr id="3" name="Segnaposto contenuto 2">
            <a:extLst>
              <a:ext uri="{FF2B5EF4-FFF2-40B4-BE49-F238E27FC236}">
                <a16:creationId xmlns:a16="http://schemas.microsoft.com/office/drawing/2014/main" id="{0AA660E8-C2AB-D726-AB22-02E2DA03F1CD}"/>
              </a:ext>
            </a:extLst>
          </p:cNvPr>
          <p:cNvSpPr>
            <a:spLocks noGrp="1"/>
          </p:cNvSpPr>
          <p:nvPr>
            <p:ph idx="1"/>
          </p:nvPr>
        </p:nvSpPr>
        <p:spPr/>
        <p:txBody>
          <a:bodyPr/>
          <a:lstStyle/>
          <a:p>
            <a:pPr marL="0" indent="0">
              <a:buNone/>
            </a:pPr>
            <a:r>
              <a:rPr lang="it-IT" b="0" i="0" u="none" strike="noStrike" dirty="0">
                <a:solidFill>
                  <a:srgbClr val="222222"/>
                </a:solidFill>
                <a:effectLst/>
                <a:latin typeface="Roboto" panose="02000000000000000000" pitchFamily="2" charset="0"/>
              </a:rPr>
              <a:t>In ambito vitivinicolo, essa ha vissuto una fase di grande fermento negli ultimi dieci anni, durante i quali hanno visto la luce alcuni protocolli a valenza locale (es. RRR in Valpolicella, New Green </a:t>
            </a:r>
            <a:r>
              <a:rPr lang="it-IT" b="0" i="0" u="none" strike="noStrike" dirty="0" err="1">
                <a:solidFill>
                  <a:srgbClr val="222222"/>
                </a:solidFill>
                <a:effectLst/>
                <a:latin typeface="Roboto" panose="02000000000000000000" pitchFamily="2" charset="0"/>
              </a:rPr>
              <a:t>Revolution</a:t>
            </a:r>
            <a:r>
              <a:rPr lang="it-IT" b="0" i="0" u="none" strike="noStrike" dirty="0">
                <a:solidFill>
                  <a:srgbClr val="222222"/>
                </a:solidFill>
                <a:effectLst/>
                <a:latin typeface="Roboto" panose="02000000000000000000" pitchFamily="2" charset="0"/>
              </a:rPr>
              <a:t> a Montefalco e </a:t>
            </a:r>
            <a:r>
              <a:rPr lang="it-IT" b="0" i="0" u="none" strike="noStrike" dirty="0" err="1">
                <a:solidFill>
                  <a:srgbClr val="222222"/>
                </a:solidFill>
                <a:effectLst/>
                <a:latin typeface="Roboto" panose="02000000000000000000" pitchFamily="2" charset="0"/>
              </a:rPr>
              <a:t>Sostain</a:t>
            </a:r>
            <a:r>
              <a:rPr lang="it-IT" b="0" i="0" u="none" strike="noStrike" dirty="0">
                <a:solidFill>
                  <a:srgbClr val="222222"/>
                </a:solidFill>
                <a:effectLst/>
                <a:latin typeface="Roboto" panose="02000000000000000000" pitchFamily="2" charset="0"/>
              </a:rPr>
              <a:t> in Sicilia) e alcuni progetti di valenza nazionale, dei quali a oggi ne risultano operativi tre: </a:t>
            </a:r>
            <a:r>
              <a:rPr lang="it-IT" b="1" i="0" u="none" strike="noStrike" dirty="0">
                <a:solidFill>
                  <a:srgbClr val="222222"/>
                </a:solidFill>
                <a:effectLst/>
                <a:latin typeface="Roboto" panose="02000000000000000000" pitchFamily="2" charset="0"/>
              </a:rPr>
              <a:t>Viva</a:t>
            </a:r>
            <a:r>
              <a:rPr lang="it-IT" b="0" i="0" u="none" strike="noStrike" dirty="0">
                <a:solidFill>
                  <a:srgbClr val="222222"/>
                </a:solidFill>
                <a:effectLst/>
                <a:latin typeface="Roboto" panose="02000000000000000000" pitchFamily="2" charset="0"/>
              </a:rPr>
              <a:t>, </a:t>
            </a:r>
            <a:r>
              <a:rPr lang="it-IT" b="1" i="0" u="none" strike="noStrike" dirty="0" err="1">
                <a:solidFill>
                  <a:srgbClr val="222222"/>
                </a:solidFill>
                <a:effectLst/>
                <a:latin typeface="Roboto" panose="02000000000000000000" pitchFamily="2" charset="0"/>
              </a:rPr>
              <a:t>Equalitas</a:t>
            </a:r>
            <a:r>
              <a:rPr lang="it-IT" b="0" i="0" u="none" strike="noStrike" dirty="0">
                <a:solidFill>
                  <a:srgbClr val="222222"/>
                </a:solidFill>
                <a:effectLst/>
                <a:latin typeface="Roboto" panose="02000000000000000000" pitchFamily="2" charset="0"/>
              </a:rPr>
              <a:t> e </a:t>
            </a:r>
            <a:r>
              <a:rPr lang="it-IT" b="1" i="0" u="none" strike="noStrike" dirty="0">
                <a:solidFill>
                  <a:srgbClr val="222222"/>
                </a:solidFill>
                <a:effectLst/>
                <a:latin typeface="Roboto" panose="02000000000000000000" pitchFamily="2" charset="0"/>
              </a:rPr>
              <a:t>SQNPI</a:t>
            </a:r>
            <a:r>
              <a:rPr lang="it-IT" b="0" i="0" u="none" strike="noStrike" dirty="0">
                <a:solidFill>
                  <a:srgbClr val="222222"/>
                </a:solidFill>
                <a:effectLst/>
                <a:latin typeface="Roboto" panose="02000000000000000000" pitchFamily="2" charset="0"/>
              </a:rPr>
              <a:t>.</a:t>
            </a:r>
            <a:endParaRPr lang="it-IT" dirty="0"/>
          </a:p>
        </p:txBody>
      </p:sp>
    </p:spTree>
    <p:extLst>
      <p:ext uri="{BB962C8B-B14F-4D97-AF65-F5344CB8AC3E}">
        <p14:creationId xmlns:p14="http://schemas.microsoft.com/office/powerpoint/2010/main" val="245333929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061A5A-3347-B3F6-074E-DC96394AD033}"/>
              </a:ext>
            </a:extLst>
          </p:cNvPr>
          <p:cNvSpPr>
            <a:spLocks noGrp="1"/>
          </p:cNvSpPr>
          <p:nvPr>
            <p:ph idx="1"/>
          </p:nvPr>
        </p:nvSpPr>
        <p:spPr>
          <a:xfrm>
            <a:off x="972921" y="1447038"/>
            <a:ext cx="5707138" cy="3188970"/>
          </a:xfrm>
        </p:spPr>
        <p:txBody>
          <a:bodyPr/>
          <a:lstStyle/>
          <a:p>
            <a:pPr marL="0" indent="0">
              <a:buNone/>
            </a:pPr>
            <a:r>
              <a:rPr lang="it-IT" b="0" i="0" u="none" strike="noStrike" dirty="0">
                <a:solidFill>
                  <a:srgbClr val="43413F"/>
                </a:solidFill>
                <a:effectLst/>
                <a:latin typeface="Ubuntu" panose="020B0504030602030204" pitchFamily="34" charset="0"/>
              </a:rPr>
              <a:t>In Sicilia ad esempio è nato </a:t>
            </a:r>
            <a:r>
              <a:rPr lang="it-IT" b="1" i="0" u="none" strike="noStrike" dirty="0" err="1">
                <a:solidFill>
                  <a:srgbClr val="43413F"/>
                </a:solidFill>
                <a:effectLst/>
                <a:latin typeface="Ubuntu" panose="020B0504030602030204" pitchFamily="34" charset="0"/>
              </a:rPr>
              <a:t>SOStain</a:t>
            </a:r>
            <a:r>
              <a:rPr lang="it-IT" b="0" i="0" u="none" strike="noStrike" dirty="0">
                <a:solidFill>
                  <a:srgbClr val="43413F"/>
                </a:solidFill>
                <a:effectLst/>
                <a:latin typeface="Ubuntu" panose="020B0504030602030204" pitchFamily="34" charset="0"/>
              </a:rPr>
              <a:t>, una certificazione e un'Associazione (</a:t>
            </a:r>
            <a:r>
              <a:rPr lang="it-IT" b="1" i="0" u="none" strike="noStrike" dirty="0">
                <a:solidFill>
                  <a:srgbClr val="43413F"/>
                </a:solidFill>
                <a:effectLst/>
                <a:latin typeface="Ubuntu" panose="020B0504030602030204" pitchFamily="34" charset="0"/>
              </a:rPr>
              <a:t>Alleanza per lo Sviluppo Sostenibile in Viticoltura)</a:t>
            </a:r>
          </a:p>
          <a:p>
            <a:r>
              <a:rPr lang="it-IT" b="0" i="0" u="none" strike="noStrike" dirty="0">
                <a:solidFill>
                  <a:srgbClr val="43413F"/>
                </a:solidFill>
                <a:effectLst/>
                <a:latin typeface="Ubuntu" panose="020B0504030602030204" pitchFamily="34" charset="0"/>
              </a:rPr>
              <a:t>utilizzo di massimo 0,6 kWh a litro di vino</a:t>
            </a:r>
          </a:p>
          <a:p>
            <a:r>
              <a:rPr lang="it-IT" b="0" i="0" u="none" strike="noStrike" dirty="0">
                <a:solidFill>
                  <a:srgbClr val="43413F"/>
                </a:solidFill>
                <a:effectLst/>
                <a:latin typeface="Ubuntu" panose="020B0504030602030204" pitchFamily="34" charset="0"/>
              </a:rPr>
              <a:t> uso di bottiglie "leggere" (dal peso inferiore a 485,8 grammi)</a:t>
            </a:r>
          </a:p>
          <a:p>
            <a:r>
              <a:rPr lang="it-IT" b="0" i="0" u="none" strike="noStrike" dirty="0">
                <a:solidFill>
                  <a:srgbClr val="43413F"/>
                </a:solidFill>
                <a:effectLst/>
                <a:latin typeface="Ubuntu" panose="020B0504030602030204" pitchFamily="34" charset="0"/>
              </a:rPr>
              <a:t>impiego per l'80% di dipendenti locali</a:t>
            </a:r>
            <a:endParaRPr lang="it-IT" dirty="0"/>
          </a:p>
        </p:txBody>
      </p:sp>
      <p:pic>
        <p:nvPicPr>
          <p:cNvPr id="5122" name="Picture 2" descr="SOStain">
            <a:extLst>
              <a:ext uri="{FF2B5EF4-FFF2-40B4-BE49-F238E27FC236}">
                <a16:creationId xmlns:a16="http://schemas.microsoft.com/office/drawing/2014/main" id="{2ADE752E-FEF1-2A8A-4A74-AC37C10185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80059" y="210776"/>
            <a:ext cx="2089433" cy="208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8982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3BAA3C-5FBB-3E66-4100-164F64B57945}"/>
              </a:ext>
            </a:extLst>
          </p:cNvPr>
          <p:cNvSpPr>
            <a:spLocks noGrp="1"/>
          </p:cNvSpPr>
          <p:nvPr>
            <p:ph idx="1"/>
          </p:nvPr>
        </p:nvSpPr>
        <p:spPr>
          <a:xfrm>
            <a:off x="493735" y="280906"/>
            <a:ext cx="5982161" cy="4862594"/>
          </a:xfrm>
          <a:solidFill>
            <a:schemeClr val="bg1"/>
          </a:solidFill>
        </p:spPr>
        <p:txBody>
          <a:bodyPr>
            <a:normAutofit fontScale="92500" lnSpcReduction="20000"/>
          </a:bodyPr>
          <a:lstStyle/>
          <a:p>
            <a:pPr algn="l"/>
            <a:r>
              <a:rPr lang="it-IT" b="1" i="0" u="none" strike="noStrike" dirty="0">
                <a:solidFill>
                  <a:srgbClr val="43413F"/>
                </a:solidFill>
                <a:effectLst/>
                <a:latin typeface="Ubuntu" panose="020B0504030602030204" pitchFamily="34" charset="0"/>
              </a:rPr>
              <a:t>Vino Libero</a:t>
            </a:r>
            <a:endParaRPr lang="it-IT" dirty="0">
              <a:solidFill>
                <a:srgbClr val="43413F"/>
              </a:solidFill>
              <a:latin typeface="Ubuntu" panose="020B0504030602030204" pitchFamily="34" charset="0"/>
            </a:endParaRPr>
          </a:p>
          <a:p>
            <a:pPr lvl="1">
              <a:buFont typeface="Wingdings" pitchFamily="2" charset="2"/>
              <a:buChar char="Ø"/>
            </a:pPr>
            <a:r>
              <a:rPr lang="it-IT" b="0" i="0" u="none" strike="noStrike" dirty="0">
                <a:solidFill>
                  <a:srgbClr val="43413F"/>
                </a:solidFill>
                <a:effectLst/>
                <a:latin typeface="Ubuntu" panose="020B0504030602030204" pitchFamily="34" charset="0"/>
              </a:rPr>
              <a:t>non vengono usati erbicidi o concimi di sintesi. </a:t>
            </a:r>
          </a:p>
          <a:p>
            <a:pPr lvl="1">
              <a:buFont typeface="Wingdings" pitchFamily="2" charset="2"/>
              <a:buChar char="Ø"/>
            </a:pPr>
            <a:r>
              <a:rPr lang="it-IT" b="0" i="0" u="none" strike="noStrike" dirty="0">
                <a:solidFill>
                  <a:srgbClr val="43413F"/>
                </a:solidFill>
                <a:effectLst/>
                <a:latin typeface="Ubuntu" panose="020B0504030602030204" pitchFamily="34" charset="0"/>
              </a:rPr>
              <a:t>dose massima di solfiti inferiore al 40% rispetto ai limiti di legge </a:t>
            </a:r>
          </a:p>
          <a:p>
            <a:r>
              <a:rPr lang="it-IT" b="1" i="0" u="none" strike="noStrike" dirty="0">
                <a:solidFill>
                  <a:srgbClr val="43413F"/>
                </a:solidFill>
                <a:effectLst/>
                <a:latin typeface="Ubuntu" panose="020B0504030602030204" pitchFamily="34" charset="0"/>
              </a:rPr>
              <a:t>CasaClima Wine (Alto Adige)</a:t>
            </a:r>
            <a:r>
              <a:rPr lang="it-IT" b="0" i="0" u="none" strike="noStrike" dirty="0">
                <a:solidFill>
                  <a:srgbClr val="43413F"/>
                </a:solidFill>
                <a:effectLst/>
                <a:latin typeface="Ubuntu" panose="020B0504030602030204" pitchFamily="34" charset="0"/>
              </a:rPr>
              <a:t>, promossa dalla locale</a:t>
            </a:r>
            <a:r>
              <a:rPr lang="it-IT" b="1" i="0" u="none" strike="noStrike" dirty="0">
                <a:solidFill>
                  <a:srgbClr val="43413F"/>
                </a:solidFill>
                <a:effectLst/>
                <a:latin typeface="Ubuntu" panose="020B0504030602030204" pitchFamily="34" charset="0"/>
              </a:rPr>
              <a:t> Agenzia per l'Energia</a:t>
            </a:r>
            <a:r>
              <a:rPr lang="it-IT" dirty="0">
                <a:solidFill>
                  <a:srgbClr val="43413F"/>
                </a:solidFill>
                <a:latin typeface="Ubuntu" panose="020B0504030602030204" pitchFamily="34" charset="0"/>
              </a:rPr>
              <a:t>. </a:t>
            </a:r>
            <a:r>
              <a:rPr lang="it-IT" sz="1600" dirty="0">
                <a:solidFill>
                  <a:srgbClr val="43413F"/>
                </a:solidFill>
                <a:latin typeface="Ubuntu" panose="020B0504030602030204" pitchFamily="34" charset="0"/>
              </a:rPr>
              <a:t>La certificazione ha un focus specifico sul risparmio energetico e la gestione delle risorse lungo tutto il percorso di produzione del vino (acqua, vetro, imballaggi, etc.).</a:t>
            </a:r>
            <a:endParaRPr lang="it-IT" b="0" i="0" u="none" strike="noStrike" dirty="0">
              <a:solidFill>
                <a:srgbClr val="43413F"/>
              </a:solidFill>
              <a:effectLst/>
              <a:latin typeface="Ubuntu" panose="020B0504030602030204" pitchFamily="34" charset="0"/>
            </a:endParaRPr>
          </a:p>
          <a:p>
            <a:r>
              <a:rPr lang="it-IT" b="0" i="0" u="none" strike="noStrike" dirty="0">
                <a:solidFill>
                  <a:srgbClr val="43413F"/>
                </a:solidFill>
                <a:effectLst/>
                <a:latin typeface="Ubuntu" panose="020B0504030602030204" pitchFamily="34" charset="0"/>
              </a:rPr>
              <a:t>certificazioni promosse da singole aziende: </a:t>
            </a:r>
          </a:p>
          <a:p>
            <a:pPr lvl="1">
              <a:buFont typeface="Wingdings" pitchFamily="2" charset="2"/>
              <a:buChar char="Ø"/>
            </a:pPr>
            <a:r>
              <a:rPr lang="it-IT" b="0" i="0" u="none" strike="noStrike" dirty="0">
                <a:solidFill>
                  <a:srgbClr val="43413F"/>
                </a:solidFill>
                <a:effectLst/>
                <a:latin typeface="Ubuntu" panose="020B0504030602030204" pitchFamily="34" charset="0"/>
              </a:rPr>
              <a:t> </a:t>
            </a:r>
            <a:r>
              <a:rPr lang="it-IT" b="1" i="0" u="none" strike="noStrike" dirty="0">
                <a:solidFill>
                  <a:srgbClr val="43413F"/>
                </a:solidFill>
                <a:effectLst/>
                <a:latin typeface="Ubuntu" panose="020B0504030602030204" pitchFamily="34" charset="0"/>
              </a:rPr>
              <a:t>Vini 3S</a:t>
            </a:r>
            <a:r>
              <a:rPr lang="it-IT" b="0" i="0" u="none" strike="noStrike" dirty="0">
                <a:solidFill>
                  <a:srgbClr val="43413F"/>
                </a:solidFill>
                <a:effectLst/>
                <a:latin typeface="Ubuntu" panose="020B0504030602030204" pitchFamily="34" charset="0"/>
              </a:rPr>
              <a:t> promosso dall'</a:t>
            </a:r>
            <a:r>
              <a:rPr lang="it-IT" b="1" i="0" u="none" strike="noStrike" dirty="0">
                <a:solidFill>
                  <a:srgbClr val="43413F"/>
                </a:solidFill>
                <a:effectLst/>
                <a:latin typeface="Ubuntu" panose="020B0504030602030204" pitchFamily="34" charset="0"/>
              </a:rPr>
              <a:t>Azienda Biologica </a:t>
            </a:r>
            <a:r>
              <a:rPr lang="it-IT" b="1" i="0" u="none" strike="noStrike" dirty="0" err="1">
                <a:solidFill>
                  <a:srgbClr val="43413F"/>
                </a:solidFill>
                <a:effectLst/>
                <a:latin typeface="Ubuntu" panose="020B0504030602030204" pitchFamily="34" charset="0"/>
              </a:rPr>
              <a:t>Trebotti</a:t>
            </a:r>
            <a:r>
              <a:rPr lang="it-IT" b="0" i="0" u="none" strike="noStrike" dirty="0">
                <a:solidFill>
                  <a:srgbClr val="43413F"/>
                </a:solidFill>
                <a:effectLst/>
                <a:latin typeface="Ubuntu" panose="020B0504030602030204" pitchFamily="34" charset="0"/>
              </a:rPr>
              <a:t> di Castiglione in Teverina (</a:t>
            </a:r>
            <a:r>
              <a:rPr lang="it-IT" b="0" i="0" u="none" strike="noStrike" dirty="0" err="1">
                <a:solidFill>
                  <a:srgbClr val="43413F"/>
                </a:solidFill>
                <a:effectLst/>
                <a:latin typeface="Ubuntu" panose="020B0504030602030204" pitchFamily="34" charset="0"/>
              </a:rPr>
              <a:t>Vt</a:t>
            </a:r>
            <a:r>
              <a:rPr lang="it-IT" b="0" i="0" u="none" strike="noStrike" dirty="0">
                <a:solidFill>
                  <a:srgbClr val="43413F"/>
                </a:solidFill>
                <a:effectLst/>
                <a:latin typeface="Ubuntu" panose="020B0504030602030204" pitchFamily="34" charset="0"/>
              </a:rPr>
              <a:t>)</a:t>
            </a:r>
          </a:p>
          <a:p>
            <a:pPr lvl="1">
              <a:buFont typeface="Wingdings" pitchFamily="2" charset="2"/>
              <a:buChar char="Ø"/>
            </a:pPr>
            <a:r>
              <a:rPr lang="it-IT" b="1" i="0" u="none" strike="noStrike" dirty="0">
                <a:solidFill>
                  <a:srgbClr val="43413F"/>
                </a:solidFill>
                <a:effectLst/>
                <a:latin typeface="Ubuntu" panose="020B0504030602030204" pitchFamily="34" charset="0"/>
              </a:rPr>
              <a:t>New Green </a:t>
            </a:r>
            <a:r>
              <a:rPr lang="it-IT" b="1" i="0" u="none" strike="noStrike" dirty="0" err="1">
                <a:solidFill>
                  <a:srgbClr val="43413F"/>
                </a:solidFill>
                <a:effectLst/>
                <a:latin typeface="Ubuntu" panose="020B0504030602030204" pitchFamily="34" charset="0"/>
              </a:rPr>
              <a:t>Revolution</a:t>
            </a:r>
            <a:r>
              <a:rPr lang="it-IT" b="0" i="0" u="none" strike="noStrike" dirty="0">
                <a:solidFill>
                  <a:srgbClr val="43413F"/>
                </a:solidFill>
                <a:effectLst/>
                <a:latin typeface="Ubuntu" panose="020B0504030602030204" pitchFamily="34" charset="0"/>
              </a:rPr>
              <a:t>, promosso da </a:t>
            </a:r>
            <a:r>
              <a:rPr lang="it-IT" b="1" i="0" u="none" strike="noStrike" dirty="0">
                <a:solidFill>
                  <a:srgbClr val="43413F"/>
                </a:solidFill>
                <a:effectLst/>
                <a:latin typeface="Ubuntu" panose="020B0504030602030204" pitchFamily="34" charset="0"/>
              </a:rPr>
              <a:t>Arnaldo Caprai</a:t>
            </a:r>
            <a:r>
              <a:rPr lang="it-IT" b="0" i="0" u="none" strike="noStrike" dirty="0">
                <a:solidFill>
                  <a:srgbClr val="43413F"/>
                </a:solidFill>
                <a:effectLst/>
                <a:latin typeface="Ubuntu" panose="020B0504030602030204" pitchFamily="34" charset="0"/>
              </a:rPr>
              <a:t>, protocollo antesignano delle successive iniziative</a:t>
            </a:r>
          </a:p>
          <a:p>
            <a:pPr lvl="1">
              <a:buFont typeface="Wingdings" pitchFamily="2" charset="2"/>
              <a:buChar char="Ø"/>
            </a:pPr>
            <a:r>
              <a:rPr lang="it-IT" b="0" i="0" u="none" strike="noStrike" dirty="0">
                <a:solidFill>
                  <a:srgbClr val="43413F"/>
                </a:solidFill>
                <a:effectLst/>
                <a:latin typeface="Ubuntu" panose="020B0504030602030204" pitchFamily="34" charset="0"/>
              </a:rPr>
              <a:t>…</a:t>
            </a:r>
            <a:br>
              <a:rPr lang="it-IT" b="0" i="0" u="none" strike="noStrike" dirty="0">
                <a:solidFill>
                  <a:srgbClr val="43413F"/>
                </a:solidFill>
                <a:effectLst/>
                <a:latin typeface="Ubuntu" panose="020B0504030602030204" pitchFamily="34" charset="0"/>
              </a:rPr>
            </a:br>
            <a:endParaRPr lang="it-IT" b="0" i="0" u="none" strike="noStrike" dirty="0">
              <a:solidFill>
                <a:srgbClr val="43413F"/>
              </a:solidFill>
              <a:effectLst/>
              <a:latin typeface="Ubuntu" panose="020B0504030602030204" pitchFamily="34" charset="0"/>
            </a:endParaRPr>
          </a:p>
          <a:p>
            <a:endParaRPr lang="it-IT" dirty="0"/>
          </a:p>
        </p:txBody>
      </p:sp>
      <p:pic>
        <p:nvPicPr>
          <p:cNvPr id="6148" name="Picture 4" descr="Vino Libero">
            <a:extLst>
              <a:ext uri="{FF2B5EF4-FFF2-40B4-BE49-F238E27FC236}">
                <a16:creationId xmlns:a16="http://schemas.microsoft.com/office/drawing/2014/main" id="{B791B8D3-63A6-5651-8033-2F00B7FC28F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99471" y="114971"/>
            <a:ext cx="2250795" cy="7260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C638983-24D2-8F66-4C77-099BADA96E2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1016" y="1501086"/>
            <a:ext cx="1344130" cy="121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217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4DC37-AEAD-4046-8830-6806646CFED3}"/>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DD67EBE2-DC6A-4048-98EF-6CEDDC9D18B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037332" y="410861"/>
            <a:ext cx="7478019" cy="3224969"/>
          </a:xfrm>
        </p:spPr>
      </p:pic>
    </p:spTree>
    <p:extLst>
      <p:ext uri="{BB962C8B-B14F-4D97-AF65-F5344CB8AC3E}">
        <p14:creationId xmlns:p14="http://schemas.microsoft.com/office/powerpoint/2010/main" val="3984287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1F01FA-5068-396A-CAA9-E0ADD9FD7887}"/>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1C2335F0-DB48-8287-7FD2-089DC395075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2273" y="119149"/>
            <a:ext cx="6933236" cy="4905203"/>
          </a:xfrm>
        </p:spPr>
      </p:pic>
      <mc:AlternateContent xmlns:mc="http://schemas.openxmlformats.org/markup-compatibility/2006" xmlns:p14="http://schemas.microsoft.com/office/powerpoint/2010/main">
        <mc:Choice Requires="p14">
          <p:contentPart p14:bwMode="auto" r:id="rId4">
            <p14:nvContentPartPr>
              <p14:cNvPr id="12" name="Input penna 11">
                <a:extLst>
                  <a:ext uri="{FF2B5EF4-FFF2-40B4-BE49-F238E27FC236}">
                    <a16:creationId xmlns:a16="http://schemas.microsoft.com/office/drawing/2014/main" id="{0259FACE-ADA7-52C7-69B3-268955541C94}"/>
                  </a:ext>
                </a:extLst>
              </p14:cNvPr>
              <p14:cNvContentPartPr/>
              <p14:nvPr/>
            </p14:nvContentPartPr>
            <p14:xfrm>
              <a:off x="1162413" y="4132262"/>
              <a:ext cx="1451160" cy="652680"/>
            </p14:xfrm>
          </p:contentPart>
        </mc:Choice>
        <mc:Fallback xmlns="">
          <p:pic>
            <p:nvPicPr>
              <p:cNvPr id="12" name="Input penna 11">
                <a:extLst>
                  <a:ext uri="{FF2B5EF4-FFF2-40B4-BE49-F238E27FC236}">
                    <a16:creationId xmlns:a16="http://schemas.microsoft.com/office/drawing/2014/main" id="{0259FACE-ADA7-52C7-69B3-268955541C94}"/>
                  </a:ext>
                </a:extLst>
              </p:cNvPr>
              <p:cNvPicPr/>
              <p:nvPr/>
            </p:nvPicPr>
            <p:blipFill>
              <a:blip r:embed="rId5"/>
              <a:stretch>
                <a:fillRect/>
              </a:stretch>
            </p:blipFill>
            <p:spPr>
              <a:xfrm>
                <a:off x="1108413" y="4024322"/>
                <a:ext cx="1558800" cy="86820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put penna 12">
                <a:extLst>
                  <a:ext uri="{FF2B5EF4-FFF2-40B4-BE49-F238E27FC236}">
                    <a16:creationId xmlns:a16="http://schemas.microsoft.com/office/drawing/2014/main" id="{C62FAC70-3370-3573-1F15-9BF32B8B0299}"/>
                  </a:ext>
                </a:extLst>
              </p14:cNvPr>
              <p14:cNvContentPartPr/>
              <p14:nvPr/>
            </p14:nvContentPartPr>
            <p14:xfrm>
              <a:off x="3769173" y="4093382"/>
              <a:ext cx="1291680" cy="687240"/>
            </p14:xfrm>
          </p:contentPart>
        </mc:Choice>
        <mc:Fallback xmlns="">
          <p:pic>
            <p:nvPicPr>
              <p:cNvPr id="13" name="Input penna 12">
                <a:extLst>
                  <a:ext uri="{FF2B5EF4-FFF2-40B4-BE49-F238E27FC236}">
                    <a16:creationId xmlns:a16="http://schemas.microsoft.com/office/drawing/2014/main" id="{C62FAC70-3370-3573-1F15-9BF32B8B0299}"/>
                  </a:ext>
                </a:extLst>
              </p:cNvPr>
              <p:cNvPicPr/>
              <p:nvPr/>
            </p:nvPicPr>
            <p:blipFill>
              <a:blip r:embed="rId7"/>
              <a:stretch>
                <a:fillRect/>
              </a:stretch>
            </p:blipFill>
            <p:spPr>
              <a:xfrm>
                <a:off x="3715173" y="3985382"/>
                <a:ext cx="1399320" cy="902880"/>
              </a:xfrm>
              <a:prstGeom prst="rect">
                <a:avLst/>
              </a:prstGeom>
            </p:spPr>
          </p:pic>
        </mc:Fallback>
      </mc:AlternateContent>
    </p:spTree>
    <p:extLst>
      <p:ext uri="{BB962C8B-B14F-4D97-AF65-F5344CB8AC3E}">
        <p14:creationId xmlns:p14="http://schemas.microsoft.com/office/powerpoint/2010/main" val="322808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D0FAA87-1416-ABFB-46E8-9E41747D5FC2}"/>
              </a:ext>
            </a:extLst>
          </p:cNvPr>
          <p:cNvSpPr>
            <a:spLocks noGrp="1"/>
          </p:cNvSpPr>
          <p:nvPr>
            <p:ph idx="1"/>
          </p:nvPr>
        </p:nvSpPr>
        <p:spPr>
          <a:xfrm>
            <a:off x="498026" y="325810"/>
            <a:ext cx="8188775" cy="4670733"/>
          </a:xfrm>
          <a:solidFill>
            <a:schemeClr val="accent1"/>
          </a:solidFill>
        </p:spPr>
        <p:txBody>
          <a:bodyPr>
            <a:normAutofit lnSpcReduction="10000"/>
          </a:bodyPr>
          <a:lstStyle/>
          <a:p>
            <a:pPr algn="l">
              <a:buFont typeface="+mj-lt"/>
              <a:buAutoNum type="arabicPeriod"/>
            </a:pPr>
            <a:r>
              <a:rPr lang="it-IT" sz="1200" b="1" dirty="0">
                <a:solidFill>
                  <a:srgbClr val="4A4E57"/>
                </a:solidFill>
                <a:latin typeface="Abel" panose="020F0502020204030204" pitchFamily="34" charset="0"/>
              </a:rPr>
              <a:t>Monitorare e gestire la produzione dei reflui</a:t>
            </a:r>
            <a:r>
              <a:rPr lang="it-IT" sz="1200" dirty="0">
                <a:solidFill>
                  <a:srgbClr val="4A4E57"/>
                </a:solidFill>
                <a:latin typeface="Abel" panose="020F0502020204030204" pitchFamily="34" charset="0"/>
              </a:rPr>
              <a:t> dell’impianto di trasformazione e/o conservazione e/o condizionamento.</a:t>
            </a:r>
          </a:p>
          <a:p>
            <a:pPr algn="l">
              <a:buFont typeface="+mj-lt"/>
              <a:buAutoNum type="arabicPeriod"/>
            </a:pPr>
            <a:r>
              <a:rPr lang="it-IT" sz="1200" b="1" dirty="0">
                <a:solidFill>
                  <a:srgbClr val="4A4E57"/>
                </a:solidFill>
                <a:latin typeface="Abel" panose="020F0502020204030204" pitchFamily="34" charset="0"/>
              </a:rPr>
              <a:t>Monitorare e gestire gli scarti ed i sottoprodotti</a:t>
            </a:r>
            <a:r>
              <a:rPr lang="it-IT" sz="1200" dirty="0">
                <a:solidFill>
                  <a:srgbClr val="4A4E57"/>
                </a:solidFill>
                <a:latin typeface="Abel" panose="020F0502020204030204" pitchFamily="34" charset="0"/>
              </a:rPr>
              <a:t> della lavorazione.</a:t>
            </a:r>
          </a:p>
          <a:p>
            <a:pPr algn="l">
              <a:buFont typeface="+mj-lt"/>
              <a:buAutoNum type="arabicPeriod"/>
            </a:pPr>
            <a:r>
              <a:rPr lang="it-IT" sz="1200" b="1" dirty="0">
                <a:solidFill>
                  <a:srgbClr val="4A4E57"/>
                </a:solidFill>
                <a:latin typeface="Abel" panose="020F0502020204030204" pitchFamily="34" charset="0"/>
              </a:rPr>
              <a:t>Registrare il consumo di acqua dolce</a:t>
            </a:r>
            <a:r>
              <a:rPr lang="it-IT" sz="1200" dirty="0">
                <a:solidFill>
                  <a:srgbClr val="4A4E57"/>
                </a:solidFill>
                <a:latin typeface="Abel" panose="020F0502020204030204" pitchFamily="34" charset="0"/>
              </a:rPr>
              <a:t> prelevata da corpo idrico superficiale o di falda ed utilizzata nell’impianto di trasformazione e/o condizionamento.</a:t>
            </a:r>
          </a:p>
          <a:p>
            <a:pPr algn="l">
              <a:buFont typeface="+mj-lt"/>
              <a:buAutoNum type="arabicPeriod"/>
            </a:pPr>
            <a:r>
              <a:rPr lang="it-IT" sz="1200" b="1" dirty="0">
                <a:solidFill>
                  <a:srgbClr val="4A4E57"/>
                </a:solidFill>
                <a:latin typeface="Abel" panose="020F0502020204030204" pitchFamily="34" charset="0"/>
              </a:rPr>
              <a:t>Predisporre un piano triennale di miglioramento della gestione della risorsa idrica.</a:t>
            </a:r>
            <a:endParaRPr lang="it-IT" sz="1200" dirty="0">
              <a:solidFill>
                <a:srgbClr val="4A4E57"/>
              </a:solidFill>
              <a:latin typeface="Abel" panose="020F0502020204030204" pitchFamily="34" charset="0"/>
            </a:endParaRPr>
          </a:p>
          <a:p>
            <a:pPr algn="l">
              <a:buFont typeface="+mj-lt"/>
              <a:buAutoNum type="arabicPeriod"/>
            </a:pPr>
            <a:r>
              <a:rPr lang="it-IT" sz="1200" b="1" dirty="0">
                <a:solidFill>
                  <a:srgbClr val="4A4E57"/>
                </a:solidFill>
                <a:latin typeface="Abel" panose="020F0502020204030204" pitchFamily="34" charset="0"/>
              </a:rPr>
              <a:t>Monitorare il consumo di energia</a:t>
            </a:r>
            <a:r>
              <a:rPr lang="it-IT" sz="1200" dirty="0">
                <a:solidFill>
                  <a:srgbClr val="4A4E57"/>
                </a:solidFill>
                <a:latin typeface="Abel" panose="020F0502020204030204" pitchFamily="34" charset="0"/>
              </a:rPr>
              <a:t> e predisporre un piano triennale di miglioramento della gestione delle risorse energetiche.</a:t>
            </a:r>
          </a:p>
          <a:p>
            <a:pPr algn="l">
              <a:buFont typeface="+mj-lt"/>
              <a:buAutoNum type="arabicPeriod"/>
            </a:pPr>
            <a:r>
              <a:rPr lang="it-IT" sz="1200" b="1" dirty="0">
                <a:solidFill>
                  <a:srgbClr val="4A4E57"/>
                </a:solidFill>
                <a:latin typeface="Abel" panose="020F0502020204030204" pitchFamily="34" charset="0"/>
              </a:rPr>
              <a:t>Predisporre un</a:t>
            </a:r>
            <a:r>
              <a:rPr lang="it-IT" sz="1200" dirty="0">
                <a:solidFill>
                  <a:srgbClr val="4A4E57"/>
                </a:solidFill>
                <a:latin typeface="Abel" panose="020F0502020204030204" pitchFamily="34" charset="0"/>
              </a:rPr>
              <a:t> </a:t>
            </a:r>
            <a:r>
              <a:rPr lang="it-IT" sz="1200" b="1" dirty="0">
                <a:solidFill>
                  <a:srgbClr val="4A4E57"/>
                </a:solidFill>
                <a:latin typeface="Abel" panose="020F0502020204030204" pitchFamily="34" charset="0"/>
              </a:rPr>
              <a:t>piano triennale di intervento che miri ad adottare i contenitori più idonei</a:t>
            </a:r>
            <a:r>
              <a:rPr lang="it-IT" sz="1200" dirty="0">
                <a:solidFill>
                  <a:srgbClr val="4A4E57"/>
                </a:solidFill>
                <a:latin typeface="Abel" panose="020F0502020204030204" pitchFamily="34" charset="0"/>
              </a:rPr>
              <a:t>, a ridurre gli imballaggi e a favorire la scelta di quelli riutilizzabili o prodotti con materiale riciclato.</a:t>
            </a:r>
          </a:p>
          <a:p>
            <a:pPr algn="l">
              <a:buFont typeface="+mj-lt"/>
              <a:buAutoNum type="arabicPeriod"/>
            </a:pPr>
            <a:r>
              <a:rPr lang="it-IT" sz="1200" b="1" dirty="0">
                <a:solidFill>
                  <a:srgbClr val="4A4E57"/>
                </a:solidFill>
                <a:latin typeface="Abel" panose="020F0502020204030204" pitchFamily="34" charset="0"/>
              </a:rPr>
              <a:t>Redigere un elenco aggiornato dei lavoratori impiegati</a:t>
            </a:r>
            <a:r>
              <a:rPr lang="it-IT" sz="1200" dirty="0">
                <a:solidFill>
                  <a:srgbClr val="4A4E57"/>
                </a:solidFill>
                <a:latin typeface="Abel" panose="020F0502020204030204" pitchFamily="34" charset="0"/>
              </a:rPr>
              <a:t>, ivi compresi i parasubordinati, con indicazione del tipo di contratto applicato, della provenienza del lavoratore, genere, età, durata del contratto, durata del rapporto di lavoro e turnover.</a:t>
            </a:r>
          </a:p>
          <a:p>
            <a:pPr algn="l">
              <a:buFont typeface="+mj-lt"/>
              <a:buAutoNum type="arabicPeriod"/>
            </a:pPr>
            <a:r>
              <a:rPr lang="it-IT" sz="1200" b="1" dirty="0">
                <a:solidFill>
                  <a:srgbClr val="4A4E57"/>
                </a:solidFill>
                <a:latin typeface="Abel" panose="020F0502020204030204" pitchFamily="34" charset="0"/>
              </a:rPr>
              <a:t>Iscriversi alla rete del lavoro agricolo di qualità</a:t>
            </a:r>
            <a:r>
              <a:rPr lang="it-IT" sz="1200" dirty="0">
                <a:solidFill>
                  <a:srgbClr val="4A4E57"/>
                </a:solidFill>
                <a:latin typeface="Abel" panose="020F0502020204030204" pitchFamily="34" charset="0"/>
              </a:rPr>
              <a:t> istituito presso l’INPS oppure dimostrare di essere in regola con il versamento dei contributi (DURC).</a:t>
            </a:r>
          </a:p>
          <a:p>
            <a:pPr algn="l">
              <a:buFont typeface="+mj-lt"/>
              <a:buAutoNum type="arabicPeriod"/>
            </a:pPr>
            <a:r>
              <a:rPr lang="it-IT" sz="1200" b="1" dirty="0">
                <a:solidFill>
                  <a:srgbClr val="4A4E57"/>
                </a:solidFill>
                <a:latin typeface="Abel" panose="020F0502020204030204" pitchFamily="34" charset="0"/>
              </a:rPr>
              <a:t>Dimostrare di non aver riportato condanne amministrative o penali</a:t>
            </a:r>
            <a:r>
              <a:rPr lang="it-IT" sz="1200" dirty="0">
                <a:solidFill>
                  <a:srgbClr val="4A4E57"/>
                </a:solidFill>
                <a:latin typeface="Abel" panose="020F0502020204030204" pitchFamily="34" charset="0"/>
              </a:rPr>
              <a:t> per violazioni della normativa in materia di lavoro e legislazione sociale.</a:t>
            </a:r>
          </a:p>
          <a:p>
            <a:pPr algn="l">
              <a:buFont typeface="+mj-lt"/>
              <a:buAutoNum type="arabicPeriod"/>
            </a:pPr>
            <a:r>
              <a:rPr lang="it-IT" sz="1200" b="1" dirty="0">
                <a:solidFill>
                  <a:srgbClr val="4A4E57"/>
                </a:solidFill>
                <a:latin typeface="Abel" panose="020F0502020204030204" pitchFamily="34" charset="0"/>
              </a:rPr>
              <a:t>Effettuare la valutazione dei rischi</a:t>
            </a:r>
            <a:r>
              <a:rPr lang="it-IT" sz="1200" dirty="0">
                <a:solidFill>
                  <a:srgbClr val="4A4E57"/>
                </a:solidFill>
                <a:latin typeface="Abel" panose="020F0502020204030204" pitchFamily="34" charset="0"/>
              </a:rPr>
              <a:t> tramite adozione del documento sulla valutazione dei rischi sul posto di lavoro (DVR) e monitoraggio degli infortuni sul posto di lavoro (adozione del registro degli infortuni).</a:t>
            </a:r>
          </a:p>
          <a:p>
            <a:pPr algn="l">
              <a:buFont typeface="+mj-lt"/>
              <a:buAutoNum type="arabicPeriod"/>
            </a:pPr>
            <a:r>
              <a:rPr lang="it-IT" sz="1200" dirty="0">
                <a:solidFill>
                  <a:srgbClr val="4A4E57"/>
                </a:solidFill>
                <a:latin typeface="Abel" panose="020F0502020204030204" pitchFamily="34" charset="0"/>
              </a:rPr>
              <a:t>Predisporre un piano aziendale all’interno del quale prevedere le modalità e tempi di realizzazione degli impegni aziendali relativi alla </a:t>
            </a:r>
            <a:r>
              <a:rPr lang="it-IT" sz="1200" b="1" dirty="0">
                <a:solidFill>
                  <a:srgbClr val="4A4E57"/>
                </a:solidFill>
                <a:latin typeface="Abel" panose="020F0502020204030204" pitchFamily="34" charset="0"/>
              </a:rPr>
              <a:t>formazione a tutto il personale sul tema della sicurezza sul lavoro</a:t>
            </a:r>
            <a:r>
              <a:rPr lang="it-IT" sz="1200" dirty="0">
                <a:solidFill>
                  <a:srgbClr val="4A4E57"/>
                </a:solidFill>
                <a:latin typeface="Abel" panose="020F0502020204030204" pitchFamily="34" charset="0"/>
              </a:rPr>
              <a:t> e </a:t>
            </a:r>
            <a:r>
              <a:rPr lang="it-IT" sz="1200" b="1" dirty="0">
                <a:solidFill>
                  <a:srgbClr val="4A4E57"/>
                </a:solidFill>
                <a:latin typeface="Abel" panose="020F0502020204030204" pitchFamily="34" charset="0"/>
              </a:rPr>
              <a:t>formazione sul tema della sostenibilità delle produzioni almeno al personale tecnico assunto a tempo indeterminato</a:t>
            </a:r>
            <a:r>
              <a:rPr lang="it-IT" sz="1200" dirty="0">
                <a:solidFill>
                  <a:srgbClr val="4A4E57"/>
                </a:solidFill>
                <a:latin typeface="Abel" panose="020F0502020204030204" pitchFamily="34" charset="0"/>
              </a:rPr>
              <a:t>.</a:t>
            </a:r>
          </a:p>
          <a:p>
            <a:endParaRPr lang="it-IT" sz="1200" dirty="0"/>
          </a:p>
        </p:txBody>
      </p:sp>
    </p:spTree>
    <p:extLst>
      <p:ext uri="{BB962C8B-B14F-4D97-AF65-F5344CB8AC3E}">
        <p14:creationId xmlns:p14="http://schemas.microsoft.com/office/powerpoint/2010/main" val="224405641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1796796"/>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rgbClr val="6DC1D5"/>
          </a:solidFill>
          <a:ln w="38100" cap="rnd">
            <a:solidFill>
              <a:srgbClr val="6DC1D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13BCC39-8C5F-4B19-389A-BCE15E139CF5}"/>
              </a:ext>
            </a:extLst>
          </p:cNvPr>
          <p:cNvSpPr>
            <a:spLocks noGrp="1"/>
          </p:cNvSpPr>
          <p:nvPr>
            <p:ph idx="1"/>
          </p:nvPr>
        </p:nvSpPr>
        <p:spPr>
          <a:xfrm>
            <a:off x="3865747" y="510921"/>
            <a:ext cx="4590625" cy="4489343"/>
          </a:xfrm>
        </p:spPr>
        <p:txBody>
          <a:bodyPr>
            <a:normAutofit/>
          </a:bodyPr>
          <a:lstStyle/>
          <a:p>
            <a:pPr marL="0" indent="0" algn="just">
              <a:lnSpc>
                <a:spcPct val="100000"/>
              </a:lnSpc>
              <a:buNone/>
            </a:pPr>
            <a:r>
              <a:rPr lang="it-IT" sz="1600" dirty="0">
                <a:latin typeface="Arial" panose="020B0604020202020204" pitchFamily="34" charset="0"/>
                <a:ea typeface="Verdana" panose="020B0604030504040204" pitchFamily="34" charset="0"/>
                <a:cs typeface="Arial" panose="020B0604020202020204" pitchFamily="34" charset="0"/>
              </a:rPr>
              <a:t>Il concetto di </a:t>
            </a:r>
            <a:r>
              <a:rPr lang="it-IT" sz="1600" b="1" dirty="0">
                <a:latin typeface="Arial" panose="020B0604020202020204" pitchFamily="34" charset="0"/>
                <a:ea typeface="Verdana" panose="020B0604030504040204" pitchFamily="34" charset="0"/>
                <a:cs typeface="Arial" panose="020B0604020202020204" pitchFamily="34" charset="0"/>
              </a:rPr>
              <a:t>sviluppo sostenibile </a:t>
            </a:r>
            <a:r>
              <a:rPr lang="it-IT" sz="1600" dirty="0">
                <a:latin typeface="Arial" panose="020B0604020202020204" pitchFamily="34" charset="0"/>
                <a:ea typeface="Verdana" panose="020B0604030504040204" pitchFamily="34" charset="0"/>
                <a:cs typeface="Arial" panose="020B0604020202020204" pitchFamily="34" charset="0"/>
              </a:rPr>
              <a:t>formalizzato nel 1987 dal rapporto Brundtland per opera della Commissione mondiale sull’ambiente e lo sviluppo (WCED)</a:t>
            </a:r>
          </a:p>
          <a:p>
            <a:pPr marL="0" indent="0" algn="just">
              <a:lnSpc>
                <a:spcPct val="100000"/>
              </a:lnSpc>
              <a:buNone/>
            </a:pPr>
            <a:endParaRPr lang="it-IT" sz="1600" dirty="0">
              <a:latin typeface="Arial" panose="020B0604020202020204" pitchFamily="34" charset="0"/>
              <a:ea typeface="Verdana" panose="020B0604030504040204" pitchFamily="34" charset="0"/>
              <a:cs typeface="Arial" panose="020B0604020202020204" pitchFamily="34" charset="0"/>
            </a:endParaRPr>
          </a:p>
          <a:p>
            <a:pPr marL="0" indent="0" algn="just">
              <a:lnSpc>
                <a:spcPct val="100000"/>
              </a:lnSpc>
              <a:buNone/>
            </a:pPr>
            <a:r>
              <a:rPr lang="it-IT" sz="2400" dirty="0">
                <a:latin typeface="Arial" panose="020B0604020202020204" pitchFamily="34" charset="0"/>
                <a:ea typeface="Verdana" panose="020B0604030504040204" pitchFamily="34" charset="0"/>
                <a:cs typeface="Arial" panose="020B0604020202020204" pitchFamily="34" charset="0"/>
              </a:rPr>
              <a:t>«Lo </a:t>
            </a:r>
            <a:r>
              <a:rPr lang="it-IT" sz="2400" b="1" dirty="0">
                <a:latin typeface="Arial" panose="020B0604020202020204" pitchFamily="34" charset="0"/>
                <a:ea typeface="Verdana" panose="020B0604030504040204" pitchFamily="34" charset="0"/>
                <a:cs typeface="Arial" panose="020B0604020202020204" pitchFamily="34" charset="0"/>
              </a:rPr>
              <a:t>sviluppo sostenibile </a:t>
            </a:r>
            <a:r>
              <a:rPr lang="it-IT" sz="2400" dirty="0">
                <a:latin typeface="Arial" panose="020B0604020202020204" pitchFamily="34" charset="0"/>
                <a:ea typeface="Verdana" panose="020B0604030504040204" pitchFamily="34" charset="0"/>
                <a:cs typeface="Arial" panose="020B0604020202020204" pitchFamily="34" charset="0"/>
              </a:rPr>
              <a:t>è quello sviluppo che consente alla generazione presente di soddisfare i propri bisogni senza compromettere la possibilità delle generazioni future di soddisfare i propri»</a:t>
            </a:r>
          </a:p>
        </p:txBody>
      </p:sp>
      <p:pic>
        <p:nvPicPr>
          <p:cNvPr id="12" name="Picture 2" descr="Publikation Bundtlandbericht">
            <a:extLst>
              <a:ext uri="{FF2B5EF4-FFF2-40B4-BE49-F238E27FC236}">
                <a16:creationId xmlns:a16="http://schemas.microsoft.com/office/drawing/2014/main" id="{EC018D88-4E76-EF1D-6A81-5D1553C13F9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71402" y="252374"/>
            <a:ext cx="3321606" cy="4891126"/>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49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4DB01C-CB47-209F-F2C5-9A7D9BA66297}"/>
              </a:ext>
            </a:extLst>
          </p:cNvPr>
          <p:cNvSpPr>
            <a:spLocks noGrp="1"/>
          </p:cNvSpPr>
          <p:nvPr>
            <p:ph type="title"/>
          </p:nvPr>
        </p:nvSpPr>
        <p:spPr/>
        <p:txBody>
          <a:bodyPr/>
          <a:lstStyle/>
          <a:p>
            <a:endParaRPr lang="it-IT"/>
          </a:p>
        </p:txBody>
      </p:sp>
      <p:pic>
        <p:nvPicPr>
          <p:cNvPr id="5" name="Segnaposto contenuto 4" descr="Immagine che contiene testo&#10;&#10;Descrizione generata automaticamente">
            <a:extLst>
              <a:ext uri="{FF2B5EF4-FFF2-40B4-BE49-F238E27FC236}">
                <a16:creationId xmlns:a16="http://schemas.microsoft.com/office/drawing/2014/main" id="{C2EE2C4E-B092-E6B2-1548-12E12618652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2936" y="990764"/>
            <a:ext cx="8981065" cy="3161972"/>
          </a:xfrm>
        </p:spPr>
      </p:pic>
    </p:spTree>
    <p:extLst>
      <p:ext uri="{BB962C8B-B14F-4D97-AF65-F5344CB8AC3E}">
        <p14:creationId xmlns:p14="http://schemas.microsoft.com/office/powerpoint/2010/main" val="222768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7DE488B-0E55-D8B7-5F66-4CD2064B62E8}"/>
              </a:ext>
            </a:extLst>
          </p:cNvPr>
          <p:cNvSpPr>
            <a:spLocks noGrp="1"/>
          </p:cNvSpPr>
          <p:nvPr>
            <p:ph idx="1"/>
          </p:nvPr>
        </p:nvSpPr>
        <p:spPr>
          <a:xfrm>
            <a:off x="1143000" y="180098"/>
            <a:ext cx="6858000" cy="3188970"/>
          </a:xfrm>
        </p:spPr>
        <p:txBody>
          <a:bodyPr>
            <a:normAutofit/>
          </a:bodyPr>
          <a:lstStyle/>
          <a:p>
            <a:pPr marL="0" indent="0">
              <a:buNone/>
            </a:pPr>
            <a:r>
              <a:rPr lang="it-IT" sz="6000" b="1" cap="all" dirty="0"/>
              <a:t>CAMBIA IL CLIMA, CAMBIA IL VINO</a:t>
            </a:r>
          </a:p>
          <a:p>
            <a:endParaRPr lang="it-IT" sz="6600" b="1" dirty="0"/>
          </a:p>
        </p:txBody>
      </p:sp>
      <p:pic>
        <p:nvPicPr>
          <p:cNvPr id="28674" name="Picture 2">
            <a:extLst>
              <a:ext uri="{FF2B5EF4-FFF2-40B4-BE49-F238E27FC236}">
                <a16:creationId xmlns:a16="http://schemas.microsoft.com/office/drawing/2014/main" id="{A1C05680-3456-D28D-2E4F-97D5C408570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0" y="1517606"/>
            <a:ext cx="3962700" cy="318897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BFAA845F-3A09-FA45-EDC0-1CB8D7A855B9}"/>
              </a:ext>
            </a:extLst>
          </p:cNvPr>
          <p:cNvSpPr txBox="1"/>
          <p:nvPr/>
        </p:nvSpPr>
        <p:spPr>
          <a:xfrm>
            <a:off x="609301" y="2101081"/>
            <a:ext cx="3812229" cy="3170099"/>
          </a:xfrm>
          <a:prstGeom prst="rect">
            <a:avLst/>
          </a:prstGeom>
          <a:noFill/>
        </p:spPr>
        <p:txBody>
          <a:bodyPr wrap="square" rtlCol="0">
            <a:spAutoFit/>
          </a:bodyPr>
          <a:lstStyle/>
          <a:p>
            <a:pPr marL="344088" indent="-344088">
              <a:buFont typeface="Arial" panose="020B0604020202020204" pitchFamily="34" charset="0"/>
              <a:buChar char="•"/>
            </a:pPr>
            <a:r>
              <a:rPr lang="it-IT" sz="2000" dirty="0">
                <a:latin typeface="Arial" panose="020B0604020202020204" pitchFamily="34" charset="0"/>
                <a:cs typeface="Arial" panose="020B0604020202020204" pitchFamily="34" charset="0"/>
              </a:rPr>
              <a:t>+ 2 °C entro il 2050 e il 56% delle attuali regioni vitivinicole nel mondo potrebbe sparire</a:t>
            </a:r>
          </a:p>
          <a:p>
            <a:pPr marL="344088" indent="-344088"/>
            <a:endParaRPr lang="it-IT" sz="2000" dirty="0">
              <a:latin typeface="Arial" panose="020B0604020202020204" pitchFamily="34" charset="0"/>
              <a:cs typeface="Arial" panose="020B0604020202020204" pitchFamily="34" charset="0"/>
            </a:endParaRPr>
          </a:p>
          <a:p>
            <a:pPr marL="344088" indent="-344088">
              <a:buFont typeface="Arial" panose="020B0604020202020204" pitchFamily="34" charset="0"/>
              <a:buChar char="•"/>
            </a:pPr>
            <a:r>
              <a:rPr lang="it-IT" sz="2000" dirty="0">
                <a:latin typeface="Arial" panose="020B0604020202020204" pitchFamily="34" charset="0"/>
                <a:cs typeface="Arial" panose="020B0604020202020204" pitchFamily="34" charset="0"/>
              </a:rPr>
              <a:t>spostamento dei vigneti a Nord e ad altitudini maggiori </a:t>
            </a:r>
          </a:p>
          <a:p>
            <a:endParaRPr lang="it-IT" sz="2000" dirty="0">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a:p>
            <a:r>
              <a:rPr lang="it-IT"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197272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CF465E-15ED-E4D8-59EA-69DFC2D61FEB}"/>
              </a:ext>
            </a:extLst>
          </p:cNvPr>
          <p:cNvSpPr>
            <a:spLocks noGrp="1"/>
          </p:cNvSpPr>
          <p:nvPr>
            <p:ph type="title"/>
          </p:nvPr>
        </p:nvSpPr>
        <p:spPr/>
        <p:txBody>
          <a:bodyPr/>
          <a:lstStyle/>
          <a:p>
            <a:endParaRPr lang="it-IT" dirty="0"/>
          </a:p>
        </p:txBody>
      </p:sp>
      <p:pic>
        <p:nvPicPr>
          <p:cNvPr id="27650" name="Picture 2">
            <a:extLst>
              <a:ext uri="{FF2B5EF4-FFF2-40B4-BE49-F238E27FC236}">
                <a16:creationId xmlns:a16="http://schemas.microsoft.com/office/drawing/2014/main" id="{D4336FCF-B38E-C1FD-4FEE-220913002781}"/>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99046" y="-52849"/>
            <a:ext cx="4615601" cy="256491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F34ACB93-B400-95C3-108C-1A9273FBA3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5379" y="2512061"/>
            <a:ext cx="5881421" cy="2631438"/>
          </a:xfrm>
          <a:prstGeom prst="rect">
            <a:avLst/>
          </a:prstGeom>
        </p:spPr>
      </p:pic>
    </p:spTree>
    <p:extLst>
      <p:ext uri="{BB962C8B-B14F-4D97-AF65-F5344CB8AC3E}">
        <p14:creationId xmlns:p14="http://schemas.microsoft.com/office/powerpoint/2010/main" val="265588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7A29CE-7F13-AE77-7C1B-37326CB6CEC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F4C0B352-949E-8E9E-2629-7919B7889E90}"/>
              </a:ext>
            </a:extLst>
          </p:cNvPr>
          <p:cNvSpPr>
            <a:spLocks noGrp="1"/>
          </p:cNvSpPr>
          <p:nvPr>
            <p:ph idx="1"/>
          </p:nvPr>
        </p:nvSpPr>
        <p:spPr>
          <a:xfrm>
            <a:off x="506778" y="363558"/>
            <a:ext cx="8140774" cy="4605050"/>
          </a:xfrm>
          <a:solidFill>
            <a:schemeClr val="bg1"/>
          </a:solidFill>
        </p:spPr>
        <p:txBody>
          <a:bodyPr>
            <a:normAutofit/>
          </a:bodyPr>
          <a:lstStyle/>
          <a:p>
            <a:pPr marL="0" indent="0">
              <a:buNone/>
            </a:pPr>
            <a:r>
              <a:rPr lang="it-IT" sz="2800" dirty="0"/>
              <a:t> Gestioni sempre più spesso in salita ed eccessivamente impegnative dal punto di vista tecnico ed economico che gravano sempre più sui bilanci delle aziende</a:t>
            </a:r>
          </a:p>
          <a:p>
            <a:pPr marL="0" indent="0">
              <a:buNone/>
            </a:pPr>
            <a:endParaRPr lang="it-IT" sz="2800" dirty="0"/>
          </a:p>
        </p:txBody>
      </p:sp>
      <p:pic>
        <p:nvPicPr>
          <p:cNvPr id="4" name="Segnaposto contenuto 4" descr="Immagine che contiene testo&#10;&#10;Descrizione generata automaticamente">
            <a:extLst>
              <a:ext uri="{FF2B5EF4-FFF2-40B4-BE49-F238E27FC236}">
                <a16:creationId xmlns:a16="http://schemas.microsoft.com/office/drawing/2014/main" id="{5F643CDA-FAE8-3E7B-BD68-9BF28A2D8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77588">
            <a:off x="750523" y="1806518"/>
            <a:ext cx="7886700" cy="2170432"/>
          </a:xfrm>
          <a:prstGeom prst="rect">
            <a:avLst/>
          </a:prstGeom>
        </p:spPr>
      </p:pic>
    </p:spTree>
    <p:extLst>
      <p:ext uri="{BB962C8B-B14F-4D97-AF65-F5344CB8AC3E}">
        <p14:creationId xmlns:p14="http://schemas.microsoft.com/office/powerpoint/2010/main" val="2626553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412DC4-692C-EC56-0E00-B4B35A3EFFF2}"/>
              </a:ext>
            </a:extLst>
          </p:cNvPr>
          <p:cNvSpPr>
            <a:spLocks noGrp="1"/>
          </p:cNvSpPr>
          <p:nvPr>
            <p:ph type="title"/>
          </p:nvPr>
        </p:nvSpPr>
        <p:spPr>
          <a:xfrm>
            <a:off x="729209" y="170926"/>
            <a:ext cx="7886701" cy="994172"/>
          </a:xfrm>
        </p:spPr>
        <p:txBody>
          <a:bodyPr vert="horz" lIns="91440" tIns="45720" rIns="91440" bIns="45720" rtlCol="0" anchor="ctr">
            <a:noAutofit/>
          </a:bodyPr>
          <a:lstStyle/>
          <a:p>
            <a:pPr>
              <a:lnSpc>
                <a:spcPct val="110000"/>
              </a:lnSpc>
              <a:spcBef>
                <a:spcPts val="750"/>
              </a:spcBef>
            </a:pPr>
            <a:r>
              <a:rPr lang="it-IT" sz="2400" b="1" dirty="0">
                <a:solidFill>
                  <a:srgbClr val="C00000"/>
                </a:solidFill>
                <a:latin typeface="Arial" panose="020B0604020202020204" pitchFamily="34" charset="0"/>
                <a:ea typeface="+mn-ea"/>
                <a:cs typeface="Arial" panose="020B0604020202020204" pitchFamily="34" charset="0"/>
              </a:rPr>
              <a:t>Problemi tecnico-agronomici legati al </a:t>
            </a:r>
            <a:r>
              <a:rPr lang="it-IT" sz="2400" b="1" dirty="0" err="1">
                <a:solidFill>
                  <a:srgbClr val="C00000"/>
                </a:solidFill>
                <a:latin typeface="Arial" panose="020B0604020202020204" pitchFamily="34" charset="0"/>
                <a:ea typeface="+mn-ea"/>
                <a:cs typeface="Arial" panose="020B0604020202020204" pitchFamily="34" charset="0"/>
              </a:rPr>
              <a:t>climate</a:t>
            </a:r>
            <a:r>
              <a:rPr lang="it-IT" sz="2400" b="1" dirty="0">
                <a:solidFill>
                  <a:srgbClr val="C00000"/>
                </a:solidFill>
                <a:latin typeface="Arial" panose="020B0604020202020204" pitchFamily="34" charset="0"/>
                <a:ea typeface="+mn-ea"/>
                <a:cs typeface="Arial" panose="020B0604020202020204" pitchFamily="34" charset="0"/>
              </a:rPr>
              <a:t> </a:t>
            </a:r>
            <a:r>
              <a:rPr lang="it-IT" sz="2400" b="1" dirty="0" err="1">
                <a:solidFill>
                  <a:srgbClr val="C00000"/>
                </a:solidFill>
                <a:latin typeface="Arial" panose="020B0604020202020204" pitchFamily="34" charset="0"/>
                <a:ea typeface="+mn-ea"/>
                <a:cs typeface="Arial" panose="020B0604020202020204" pitchFamily="34" charset="0"/>
              </a:rPr>
              <a:t>change</a:t>
            </a:r>
            <a:r>
              <a:rPr lang="it-IT" sz="2400" b="1" dirty="0">
                <a:solidFill>
                  <a:srgbClr val="C00000"/>
                </a:solidFill>
                <a:latin typeface="Arial" panose="020B0604020202020204" pitchFamily="34" charset="0"/>
                <a:ea typeface="+mn-ea"/>
                <a:cs typeface="Arial" panose="020B0604020202020204" pitchFamily="34" charset="0"/>
              </a:rPr>
              <a:t> </a:t>
            </a:r>
          </a:p>
        </p:txBody>
      </p:sp>
      <p:sp>
        <p:nvSpPr>
          <p:cNvPr id="3" name="Segnaposto contenuto 2">
            <a:extLst>
              <a:ext uri="{FF2B5EF4-FFF2-40B4-BE49-F238E27FC236}">
                <a16:creationId xmlns:a16="http://schemas.microsoft.com/office/drawing/2014/main" id="{EF4DA803-359B-A1B5-75E3-19924CBE4B83}"/>
              </a:ext>
            </a:extLst>
          </p:cNvPr>
          <p:cNvSpPr>
            <a:spLocks noGrp="1"/>
          </p:cNvSpPr>
          <p:nvPr>
            <p:ph idx="1"/>
          </p:nvPr>
        </p:nvSpPr>
        <p:spPr>
          <a:xfrm>
            <a:off x="555955" y="1411975"/>
            <a:ext cx="8032091" cy="3977152"/>
          </a:xfrm>
        </p:spPr>
        <p:txBody>
          <a:bodyPr>
            <a:normAutofit/>
          </a:bodyPr>
          <a:lstStyle/>
          <a:p>
            <a:r>
              <a:rPr lang="it-IT" sz="2000" dirty="0">
                <a:latin typeface="Arial" panose="020B0604020202020204" pitchFamily="34" charset="0"/>
                <a:cs typeface="Arial" panose="020B0604020202020204" pitchFamily="34" charset="0"/>
              </a:rPr>
              <a:t>Stagioni di crescita </a:t>
            </a:r>
            <a:r>
              <a:rPr lang="it-IT" sz="2000" dirty="0" err="1">
                <a:latin typeface="Arial" panose="020B0604020202020204" pitchFamily="34" charset="0"/>
                <a:cs typeface="Arial" panose="020B0604020202020204" pitchFamily="34" charset="0"/>
              </a:rPr>
              <a:t>piu</a:t>
            </a:r>
            <a:r>
              <a:rPr lang="it-IT" sz="2000" dirty="0">
                <a:latin typeface="Arial" panose="020B0604020202020204" pitchFamily="34" charset="0"/>
                <a:cs typeface="Arial" panose="020B0604020202020204" pitchFamily="34" charset="0"/>
              </a:rPr>
              <a:t>̀ brevi: inizio anticipato e durata </a:t>
            </a:r>
            <a:r>
              <a:rPr lang="it-IT" sz="2000" dirty="0" err="1">
                <a:latin typeface="Arial" panose="020B0604020202020204" pitchFamily="34" charset="0"/>
                <a:cs typeface="Arial" panose="020B0604020202020204" pitchFamily="34" charset="0"/>
              </a:rPr>
              <a:t>piu</a:t>
            </a:r>
            <a:r>
              <a:rPr lang="it-IT" sz="2000" dirty="0">
                <a:latin typeface="Arial" panose="020B0604020202020204" pitchFamily="34" charset="0"/>
                <a:cs typeface="Arial" panose="020B0604020202020204" pitchFamily="34" charset="0"/>
              </a:rPr>
              <a:t>̀ corta delle varie fasi fenologiche </a:t>
            </a:r>
          </a:p>
          <a:p>
            <a:r>
              <a:rPr lang="it-IT" sz="2000" dirty="0">
                <a:latin typeface="Arial" panose="020B0604020202020204" pitchFamily="34" charset="0"/>
                <a:cs typeface="Arial" panose="020B0604020202020204" pitchFamily="34" charset="0"/>
              </a:rPr>
              <a:t>vendemmie anticipate con vini acerbi ed inespressi</a:t>
            </a:r>
          </a:p>
          <a:p>
            <a:r>
              <a:rPr lang="it-IT" sz="2000" dirty="0">
                <a:latin typeface="Arial" panose="020B0604020202020204" pitchFamily="34" charset="0"/>
                <a:cs typeface="Arial" panose="020B0604020202020204" pitchFamily="34" charset="0"/>
              </a:rPr>
              <a:t>Eccessiva astringenza e amaro, instabilità cromatica dei vini</a:t>
            </a:r>
          </a:p>
          <a:p>
            <a:r>
              <a:rPr lang="it-IT" sz="2000" dirty="0">
                <a:latin typeface="Arial" panose="020B0604020202020204" pitchFamily="34" charset="0"/>
                <a:cs typeface="Arial" panose="020B0604020202020204" pitchFamily="34" charset="0"/>
              </a:rPr>
              <a:t> Fertilità reali delle gemme ibernanti ridotte</a:t>
            </a:r>
          </a:p>
          <a:p>
            <a:r>
              <a:rPr lang="it-IT" sz="2000" dirty="0" err="1">
                <a:latin typeface="Arial" panose="020B0604020202020204" pitchFamily="34" charset="0"/>
                <a:cs typeface="Arial" panose="020B0604020202020204" pitchFamily="34" charset="0"/>
              </a:rPr>
              <a:t>Fotoinibizioni</a:t>
            </a:r>
            <a:r>
              <a:rPr lang="it-IT" sz="2000" dirty="0">
                <a:latin typeface="Arial" panose="020B0604020202020204" pitchFamily="34" charset="0"/>
                <a:cs typeface="Arial" panose="020B0604020202020204" pitchFamily="34" charset="0"/>
              </a:rPr>
              <a:t> croniche e scottature solari dei grappoli</a:t>
            </a:r>
          </a:p>
          <a:p>
            <a:r>
              <a:rPr lang="it-IT" sz="2000" dirty="0">
                <a:latin typeface="Arial" panose="020B0604020202020204" pitchFamily="34" charset="0"/>
                <a:cs typeface="Arial" panose="020B0604020202020204" pitchFamily="34" charset="0"/>
              </a:rPr>
              <a:t>Ritorni di freddo in primavera</a:t>
            </a:r>
          </a:p>
          <a:p>
            <a:r>
              <a:rPr lang="it-IT" sz="2000" dirty="0">
                <a:latin typeface="Arial" panose="020B0604020202020204" pitchFamily="34" charset="0"/>
                <a:cs typeface="Arial" panose="020B0604020202020204" pitchFamily="34" charset="0"/>
              </a:rPr>
              <a:t>Diversa distribuzione delle piogge </a:t>
            </a:r>
          </a:p>
          <a:p>
            <a:pPr marL="0" indent="0">
              <a:buNone/>
            </a:pPr>
            <a:endParaRPr lang="it-I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058747"/>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4558" y="2440607"/>
            <a:ext cx="3360420" cy="20574"/>
          </a:xfrm>
          <a:custGeom>
            <a:avLst/>
            <a:gdLst>
              <a:gd name="connsiteX0" fmla="*/ 0 w 3360420"/>
              <a:gd name="connsiteY0" fmla="*/ 0 h 20574"/>
              <a:gd name="connsiteX1" fmla="*/ 638480 w 3360420"/>
              <a:gd name="connsiteY1" fmla="*/ 0 h 20574"/>
              <a:gd name="connsiteX2" fmla="*/ 1310564 w 3360420"/>
              <a:gd name="connsiteY2" fmla="*/ 0 h 20574"/>
              <a:gd name="connsiteX3" fmla="*/ 2016252 w 3360420"/>
              <a:gd name="connsiteY3" fmla="*/ 0 h 20574"/>
              <a:gd name="connsiteX4" fmla="*/ 2721940 w 3360420"/>
              <a:gd name="connsiteY4" fmla="*/ 0 h 20574"/>
              <a:gd name="connsiteX5" fmla="*/ 3360420 w 3360420"/>
              <a:gd name="connsiteY5" fmla="*/ 0 h 20574"/>
              <a:gd name="connsiteX6" fmla="*/ 3360420 w 3360420"/>
              <a:gd name="connsiteY6" fmla="*/ 20574 h 20574"/>
              <a:gd name="connsiteX7" fmla="*/ 2621128 w 3360420"/>
              <a:gd name="connsiteY7" fmla="*/ 20574 h 20574"/>
              <a:gd name="connsiteX8" fmla="*/ 1881835 w 3360420"/>
              <a:gd name="connsiteY8" fmla="*/ 20574 h 20574"/>
              <a:gd name="connsiteX9" fmla="*/ 1209751 w 3360420"/>
              <a:gd name="connsiteY9" fmla="*/ 20574 h 20574"/>
              <a:gd name="connsiteX10" fmla="*/ 0 w 3360420"/>
              <a:gd name="connsiteY10" fmla="*/ 20574 h 20574"/>
              <a:gd name="connsiteX11" fmla="*/ 0 w 3360420"/>
              <a:gd name="connsiteY11" fmla="*/ 0 h 20574"/>
              <a:gd name="connsiteX0" fmla="*/ 0 w 3360420"/>
              <a:gd name="connsiteY0" fmla="*/ 0 h 20574"/>
              <a:gd name="connsiteX1" fmla="*/ 638480 w 3360420"/>
              <a:gd name="connsiteY1" fmla="*/ 0 h 20574"/>
              <a:gd name="connsiteX2" fmla="*/ 1209751 w 3360420"/>
              <a:gd name="connsiteY2" fmla="*/ 0 h 20574"/>
              <a:gd name="connsiteX3" fmla="*/ 1949044 w 3360420"/>
              <a:gd name="connsiteY3" fmla="*/ 0 h 20574"/>
              <a:gd name="connsiteX4" fmla="*/ 2587523 w 3360420"/>
              <a:gd name="connsiteY4" fmla="*/ 0 h 20574"/>
              <a:gd name="connsiteX5" fmla="*/ 3360420 w 3360420"/>
              <a:gd name="connsiteY5" fmla="*/ 0 h 20574"/>
              <a:gd name="connsiteX6" fmla="*/ 3360420 w 3360420"/>
              <a:gd name="connsiteY6" fmla="*/ 20574 h 20574"/>
              <a:gd name="connsiteX7" fmla="*/ 2688336 w 3360420"/>
              <a:gd name="connsiteY7" fmla="*/ 20574 h 20574"/>
              <a:gd name="connsiteX8" fmla="*/ 1949044 w 3360420"/>
              <a:gd name="connsiteY8" fmla="*/ 20574 h 20574"/>
              <a:gd name="connsiteX9" fmla="*/ 1377772 w 3360420"/>
              <a:gd name="connsiteY9" fmla="*/ 20574 h 20574"/>
              <a:gd name="connsiteX10" fmla="*/ 705688 w 3360420"/>
              <a:gd name="connsiteY10" fmla="*/ 20574 h 20574"/>
              <a:gd name="connsiteX11" fmla="*/ 0 w 3360420"/>
              <a:gd name="connsiteY11" fmla="*/ 20574 h 20574"/>
              <a:gd name="connsiteX12" fmla="*/ 0 w 3360420"/>
              <a:gd name="connsiteY12"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20574"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592" y="9015"/>
                  <a:pt x="3361306" y="12408"/>
                  <a:pt x="3360420" y="20574"/>
                </a:cubicBezTo>
                <a:cubicBezTo>
                  <a:pt x="3039840" y="-137"/>
                  <a:pt x="2944234" y="17956"/>
                  <a:pt x="2621128" y="20574"/>
                </a:cubicBezTo>
                <a:cubicBezTo>
                  <a:pt x="2291334" y="42669"/>
                  <a:pt x="2154043" y="45725"/>
                  <a:pt x="1881835" y="20574"/>
                </a:cubicBezTo>
                <a:cubicBezTo>
                  <a:pt x="1588327" y="-1129"/>
                  <a:pt x="1439318" y="-2742"/>
                  <a:pt x="1209751" y="20574"/>
                </a:cubicBezTo>
                <a:cubicBezTo>
                  <a:pt x="977769" y="50389"/>
                  <a:pt x="301166" y="115065"/>
                  <a:pt x="0" y="20574"/>
                </a:cubicBezTo>
                <a:cubicBezTo>
                  <a:pt x="-400" y="12109"/>
                  <a:pt x="-48" y="4279"/>
                  <a:pt x="0" y="0"/>
                </a:cubicBezTo>
                <a:close/>
              </a:path>
              <a:path w="3360420" h="20574"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60635" y="9066"/>
                  <a:pt x="3359838" y="10498"/>
                  <a:pt x="3360420" y="20574"/>
                </a:cubicBezTo>
                <a:cubicBezTo>
                  <a:pt x="3034345" y="-10496"/>
                  <a:pt x="2841928" y="54767"/>
                  <a:pt x="2688336" y="20574"/>
                </a:cubicBezTo>
                <a:cubicBezTo>
                  <a:pt x="2588685" y="15711"/>
                  <a:pt x="2270606" y="-32629"/>
                  <a:pt x="1949044" y="20574"/>
                </a:cubicBezTo>
                <a:cubicBezTo>
                  <a:pt x="1622278" y="44058"/>
                  <a:pt x="1629740" y="19375"/>
                  <a:pt x="1377772" y="20574"/>
                </a:cubicBezTo>
                <a:cubicBezTo>
                  <a:pt x="1148895" y="44265"/>
                  <a:pt x="976686" y="-5476"/>
                  <a:pt x="705688" y="20574"/>
                </a:cubicBezTo>
                <a:cubicBezTo>
                  <a:pt x="451150" y="66924"/>
                  <a:pt x="233487" y="-11562"/>
                  <a:pt x="0" y="20574"/>
                </a:cubicBezTo>
                <a:cubicBezTo>
                  <a:pt x="-318" y="14521"/>
                  <a:pt x="377" y="8187"/>
                  <a:pt x="0" y="0"/>
                </a:cubicBezTo>
                <a:close/>
              </a:path>
              <a:path w="3360420" h="20574"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8762" y="8764"/>
                  <a:pt x="3360696" y="12809"/>
                  <a:pt x="3360420" y="20574"/>
                </a:cubicBezTo>
                <a:cubicBezTo>
                  <a:pt x="3046787" y="-16898"/>
                  <a:pt x="2956179" y="22859"/>
                  <a:pt x="2621128" y="20574"/>
                </a:cubicBezTo>
                <a:cubicBezTo>
                  <a:pt x="2297814" y="32942"/>
                  <a:pt x="2182001" y="34942"/>
                  <a:pt x="1881835" y="20574"/>
                </a:cubicBezTo>
                <a:cubicBezTo>
                  <a:pt x="1565437" y="3986"/>
                  <a:pt x="1471458" y="15424"/>
                  <a:pt x="1209751" y="20574"/>
                </a:cubicBezTo>
                <a:cubicBezTo>
                  <a:pt x="973930" y="49854"/>
                  <a:pt x="321369" y="92596"/>
                  <a:pt x="0" y="20574"/>
                </a:cubicBezTo>
                <a:cubicBezTo>
                  <a:pt x="348" y="12414"/>
                  <a:pt x="505" y="4975"/>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custGeom>
                    <a:avLst/>
                    <a:gdLst>
                      <a:gd name="connsiteX0" fmla="*/ 0 w 3360420"/>
                      <a:gd name="connsiteY0" fmla="*/ 0 h 20574"/>
                      <a:gd name="connsiteX1" fmla="*/ 638480 w 3360420"/>
                      <a:gd name="connsiteY1" fmla="*/ 0 h 20574"/>
                      <a:gd name="connsiteX2" fmla="*/ 1310564 w 3360420"/>
                      <a:gd name="connsiteY2" fmla="*/ 0 h 20574"/>
                      <a:gd name="connsiteX3" fmla="*/ 2016252 w 3360420"/>
                      <a:gd name="connsiteY3" fmla="*/ 0 h 20574"/>
                      <a:gd name="connsiteX4" fmla="*/ 2721940 w 3360420"/>
                      <a:gd name="connsiteY4" fmla="*/ 0 h 20574"/>
                      <a:gd name="connsiteX5" fmla="*/ 3360420 w 3360420"/>
                      <a:gd name="connsiteY5" fmla="*/ 0 h 20574"/>
                      <a:gd name="connsiteX6" fmla="*/ 3360420 w 3360420"/>
                      <a:gd name="connsiteY6" fmla="*/ 20574 h 20574"/>
                      <a:gd name="connsiteX7" fmla="*/ 2621128 w 3360420"/>
                      <a:gd name="connsiteY7" fmla="*/ 20574 h 20574"/>
                      <a:gd name="connsiteX8" fmla="*/ 1881835 w 3360420"/>
                      <a:gd name="connsiteY8" fmla="*/ 20574 h 20574"/>
                      <a:gd name="connsiteX9" fmla="*/ 1209751 w 3360420"/>
                      <a:gd name="connsiteY9" fmla="*/ 20574 h 20574"/>
                      <a:gd name="connsiteX10" fmla="*/ 0 w 3360420"/>
                      <a:gd name="connsiteY10" fmla="*/ 20574 h 20574"/>
                      <a:gd name="connsiteX11" fmla="*/ 0 w 3360420"/>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20574"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597" y="8892"/>
                          <a:pt x="3360808" y="12703"/>
                          <a:pt x="3360420" y="20574"/>
                        </a:cubicBezTo>
                        <a:cubicBezTo>
                          <a:pt x="3047302" y="-11983"/>
                          <a:pt x="2960325" y="17098"/>
                          <a:pt x="2621128" y="20574"/>
                        </a:cubicBezTo>
                        <a:cubicBezTo>
                          <a:pt x="2281931" y="24050"/>
                          <a:pt x="2176842" y="33702"/>
                          <a:pt x="1881835" y="20574"/>
                        </a:cubicBezTo>
                        <a:cubicBezTo>
                          <a:pt x="1586828" y="7446"/>
                          <a:pt x="1449984" y="-2138"/>
                          <a:pt x="1209751" y="20574"/>
                        </a:cubicBezTo>
                        <a:cubicBezTo>
                          <a:pt x="969518" y="43286"/>
                          <a:pt x="318488" y="62760"/>
                          <a:pt x="0" y="20574"/>
                        </a:cubicBezTo>
                        <a:cubicBezTo>
                          <a:pt x="-161" y="11630"/>
                          <a:pt x="139" y="4527"/>
                          <a:pt x="0" y="0"/>
                        </a:cubicBezTo>
                        <a:close/>
                      </a:path>
                      <a:path w="3360420" h="20574"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60956" y="8886"/>
                          <a:pt x="3359775" y="10327"/>
                          <a:pt x="3360420" y="20574"/>
                        </a:cubicBezTo>
                        <a:cubicBezTo>
                          <a:pt x="3025528" y="-8746"/>
                          <a:pt x="2845368" y="41895"/>
                          <a:pt x="2688336" y="20574"/>
                        </a:cubicBezTo>
                        <a:cubicBezTo>
                          <a:pt x="2531304" y="-747"/>
                          <a:pt x="2279760" y="-2784"/>
                          <a:pt x="1949044" y="20574"/>
                        </a:cubicBezTo>
                        <a:cubicBezTo>
                          <a:pt x="1618328" y="43932"/>
                          <a:pt x="1624903" y="14363"/>
                          <a:pt x="1377772" y="20574"/>
                        </a:cubicBezTo>
                        <a:cubicBezTo>
                          <a:pt x="1130641" y="26785"/>
                          <a:pt x="973925" y="-12225"/>
                          <a:pt x="705688" y="20574"/>
                        </a:cubicBezTo>
                        <a:cubicBezTo>
                          <a:pt x="437451" y="53373"/>
                          <a:pt x="236989" y="-6880"/>
                          <a:pt x="0" y="20574"/>
                        </a:cubicBezTo>
                        <a:cubicBezTo>
                          <a:pt x="271" y="13936"/>
                          <a:pt x="-429" y="8006"/>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1179AE76-FBFB-BE14-9DB5-23FF74EC0654}"/>
              </a:ext>
            </a:extLst>
          </p:cNvPr>
          <p:cNvSpPr/>
          <p:nvPr/>
        </p:nvSpPr>
        <p:spPr>
          <a:xfrm>
            <a:off x="281927" y="364214"/>
            <a:ext cx="8572707" cy="4693923"/>
          </a:xfrm>
          <a:prstGeom prst="rect">
            <a:avLst/>
          </a:prstGeom>
        </p:spPr>
        <p:txBody>
          <a:bodyPr vert="horz" lIns="91440" tIns="45720" rIns="91440" bIns="45720" rtlCol="0" anchor="ctr">
            <a:normAutofit fontScale="77500" lnSpcReduction="20000"/>
          </a:bodyPr>
          <a:lstStyle/>
          <a:p>
            <a:pPr marL="446083" indent="-446083" defTabSz="914391">
              <a:lnSpc>
                <a:spcPct val="110000"/>
              </a:lnSpc>
              <a:spcAft>
                <a:spcPts val="600"/>
              </a:spcAft>
              <a:buFont typeface="Wingdings" pitchFamily="2" charset="2"/>
              <a:buChar char="Ø"/>
            </a:pPr>
            <a:r>
              <a:rPr lang="en-US" sz="2600" dirty="0" err="1">
                <a:latin typeface="Arial" panose="020B0604020202020204" pitchFamily="34" charset="0"/>
                <a:cs typeface="Arial" panose="020B0604020202020204" pitchFamily="34" charset="0"/>
              </a:rPr>
              <a:t>Vigneti</a:t>
            </a:r>
            <a:r>
              <a:rPr lang="en-US" sz="2600" dirty="0">
                <a:latin typeface="Arial" panose="020B0604020202020204" pitchFamily="34" charset="0"/>
                <a:cs typeface="Arial" panose="020B0604020202020204" pitchFamily="34" charset="0"/>
              </a:rPr>
              <a:t> mal </a:t>
            </a:r>
            <a:r>
              <a:rPr lang="en-US" sz="2600" dirty="0" err="1">
                <a:latin typeface="Arial" panose="020B0604020202020204" pitchFamily="34" charset="0"/>
                <a:cs typeface="Arial" panose="020B0604020202020204" pitchFamily="34" charset="0"/>
              </a:rPr>
              <a:t>progettati</a:t>
            </a:r>
            <a:endParaRPr lang="en-US" sz="2600" dirty="0">
              <a:latin typeface="Arial" panose="020B0604020202020204" pitchFamily="34" charset="0"/>
              <a:cs typeface="Arial" panose="020B0604020202020204" pitchFamily="34" charset="0"/>
            </a:endParaRPr>
          </a:p>
          <a:p>
            <a:pPr marL="446083" indent="-446083" defTabSz="914391">
              <a:lnSpc>
                <a:spcPct val="110000"/>
              </a:lnSpc>
              <a:spcAft>
                <a:spcPts val="600"/>
              </a:spcAft>
              <a:buFont typeface="Wingdings" pitchFamily="2" charset="2"/>
              <a:buChar char="Ø"/>
            </a:pPr>
            <a:r>
              <a:rPr lang="en-US" sz="2600" dirty="0" err="1">
                <a:latin typeface="Arial" panose="020B0604020202020204" pitchFamily="34" charset="0"/>
                <a:cs typeface="Arial" panose="020B0604020202020204" pitchFamily="34" charset="0"/>
              </a:rPr>
              <a:t>Errori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riguardo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scelte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tecniche</a:t>
            </a:r>
            <a:r>
              <a:rPr lang="en-US" sz="2600" dirty="0">
                <a:latin typeface="Arial" panose="020B0604020202020204" pitchFamily="34" charset="0"/>
                <a:cs typeface="Arial" panose="020B0604020202020204" pitchFamily="34" charset="0"/>
              </a:rPr>
              <a:t> di base (</a:t>
            </a:r>
            <a:r>
              <a:rPr lang="en-US" sz="2600" dirty="0" err="1">
                <a:latin typeface="Arial" panose="020B0604020202020204" pitchFamily="34" charset="0"/>
                <a:cs typeface="Arial" panose="020B0604020202020204" pitchFamily="34" charset="0"/>
              </a:rPr>
              <a:t>vitigno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portinnesto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distanze</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impianto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sistema</a:t>
            </a:r>
            <a:r>
              <a:rPr lang="en-US" sz="2600" dirty="0">
                <a:latin typeface="Arial" panose="020B0604020202020204" pitchFamily="34" charset="0"/>
                <a:cs typeface="Arial" panose="020B0604020202020204" pitchFamily="34" charset="0"/>
              </a:rPr>
              <a:t> di </a:t>
            </a:r>
            <a:r>
              <a:rPr lang="en-US" sz="2600" dirty="0" err="1">
                <a:latin typeface="Arial" panose="020B0604020202020204" pitchFamily="34" charset="0"/>
                <a:cs typeface="Arial" panose="020B0604020202020204" pitchFamily="34" charset="0"/>
              </a:rPr>
              <a:t>allevamento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lavorazioni</a:t>
            </a:r>
            <a:r>
              <a:rPr lang="en-US" sz="2600" dirty="0">
                <a:latin typeface="Arial" panose="020B0604020202020204" pitchFamily="34" charset="0"/>
                <a:cs typeface="Arial" panose="020B0604020202020204" pitchFamily="34" charset="0"/>
              </a:rPr>
              <a:t> di pre-</a:t>
            </a:r>
            <a:r>
              <a:rPr lang="en-US" sz="2600" dirty="0" err="1">
                <a:latin typeface="Arial" panose="020B0604020202020204" pitchFamily="34" charset="0"/>
                <a:cs typeface="Arial" panose="020B0604020202020204" pitchFamily="34" charset="0"/>
              </a:rPr>
              <a:t>impianto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ecc</a:t>
            </a:r>
            <a:r>
              <a:rPr lang="en-US" sz="2600" dirty="0">
                <a:latin typeface="Arial" panose="020B0604020202020204" pitchFamily="34" charset="0"/>
                <a:cs typeface="Arial" panose="020B0604020202020204" pitchFamily="34" charset="0"/>
              </a:rPr>
              <a:t>.) </a:t>
            </a:r>
          </a:p>
          <a:p>
            <a:pPr marL="446083" indent="-446083" defTabSz="914391">
              <a:lnSpc>
                <a:spcPct val="110000"/>
              </a:lnSpc>
              <a:spcAft>
                <a:spcPts val="600"/>
              </a:spcAft>
              <a:buFont typeface="Wingdings" pitchFamily="2" charset="2"/>
              <a:buChar char="Ø"/>
            </a:pPr>
            <a:r>
              <a:rPr lang="en-US" sz="2600" dirty="0" err="1">
                <a:latin typeface="Arial" panose="020B0604020202020204" pitchFamily="34" charset="0"/>
                <a:cs typeface="Arial" panose="020B0604020202020204" pitchFamily="34" charset="0"/>
              </a:rPr>
              <a:t>Errori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nella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gestione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della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chioma</a:t>
            </a:r>
            <a:r>
              <a:rPr lang="en-US" sz="2600" dirty="0">
                <a:latin typeface="Arial" panose="020B0604020202020204" pitchFamily="34" charset="0"/>
                <a:cs typeface="Arial" panose="020B0604020202020204" pitchFamily="34" charset="0"/>
              </a:rPr>
              <a:t>, del </a:t>
            </a:r>
            <a:r>
              <a:rPr lang="en-US" sz="2600" dirty="0" err="1">
                <a:latin typeface="Arial" panose="020B0604020202020204" pitchFamily="34" charset="0"/>
                <a:cs typeface="Arial" panose="020B0604020202020204" pitchFamily="34" charset="0"/>
              </a:rPr>
              <a:t>suolo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della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nutrizione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della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difesa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della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risorsa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idrica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ecc</a:t>
            </a:r>
            <a:r>
              <a:rPr lang="en-US" sz="2600" dirty="0">
                <a:latin typeface="Arial" panose="020B0604020202020204" pitchFamily="34" charset="0"/>
                <a:cs typeface="Arial" panose="020B0604020202020204" pitchFamily="34" charset="0"/>
              </a:rPr>
              <a:t>.</a:t>
            </a:r>
          </a:p>
          <a:p>
            <a:pPr defTabSz="914391">
              <a:lnSpc>
                <a:spcPct val="110000"/>
              </a:lnSpc>
              <a:spcAft>
                <a:spcPts val="600"/>
              </a:spcAft>
            </a:pPr>
            <a:r>
              <a:rPr lang="en-US" sz="2800" b="1" dirty="0">
                <a:latin typeface="Arial" panose="020B0604020202020204" pitchFamily="34" charset="0"/>
                <a:cs typeface="Arial" panose="020B0604020202020204" pitchFamily="34" charset="0"/>
              </a:rPr>
              <a:t>	</a:t>
            </a:r>
          </a:p>
          <a:p>
            <a:pPr algn="ctr" defTabSz="914391">
              <a:lnSpc>
                <a:spcPct val="110000"/>
              </a:lnSpc>
              <a:spcAft>
                <a:spcPts val="600"/>
              </a:spcAft>
            </a:pPr>
            <a:r>
              <a:rPr lang="en-US" sz="4000" b="1" dirty="0">
                <a:latin typeface="Arial" panose="020B0604020202020204" pitchFamily="34" charset="0"/>
                <a:cs typeface="Arial" panose="020B0604020202020204" pitchFamily="34" charset="0"/>
              </a:rPr>
              <a:t>CAUSANO </a:t>
            </a:r>
          </a:p>
          <a:p>
            <a:pPr defTabSz="914391">
              <a:lnSpc>
                <a:spcPct val="110000"/>
              </a:lnSpc>
              <a:spcAft>
                <a:spcPts val="600"/>
              </a:spcAft>
            </a:pPr>
            <a:endParaRPr lang="en-US" sz="2800" dirty="0">
              <a:latin typeface="Arial" panose="020B0604020202020204" pitchFamily="34" charset="0"/>
              <a:cs typeface="Arial" panose="020B0604020202020204" pitchFamily="34" charset="0"/>
            </a:endParaRPr>
          </a:p>
          <a:p>
            <a:pPr algn="ctr" defTabSz="914391">
              <a:lnSpc>
                <a:spcPct val="110000"/>
              </a:lnSpc>
              <a:spcAft>
                <a:spcPts val="600"/>
              </a:spcAft>
            </a:pPr>
            <a:r>
              <a:rPr lang="en-US" sz="3600" dirty="0" err="1">
                <a:latin typeface="Arial" panose="020B0604020202020204" pitchFamily="34" charset="0"/>
                <a:cs typeface="Arial" panose="020B0604020202020204" pitchFamily="34" charset="0"/>
              </a:rPr>
              <a:t>Perdite</a:t>
            </a:r>
            <a:r>
              <a:rPr lang="en-US" sz="3600" dirty="0">
                <a:latin typeface="Arial" panose="020B0604020202020204" pitchFamily="34" charset="0"/>
                <a:cs typeface="Arial" panose="020B0604020202020204" pitchFamily="34" charset="0"/>
              </a:rPr>
              <a:t> di </a:t>
            </a:r>
            <a:r>
              <a:rPr lang="en-US" sz="3600" dirty="0" err="1">
                <a:latin typeface="Arial" panose="020B0604020202020204" pitchFamily="34" charset="0"/>
                <a:cs typeface="Arial" panose="020B0604020202020204" pitchFamily="34" charset="0"/>
              </a:rPr>
              <a:t>produzione</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pesanti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penalizzazioni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composizione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tecnologica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fenolica</a:t>
            </a:r>
            <a:r>
              <a:rPr lang="en-US" sz="3600" dirty="0">
                <a:latin typeface="Arial" panose="020B0604020202020204" pitchFamily="34" charset="0"/>
                <a:cs typeface="Arial" panose="020B0604020202020204" pitchFamily="34" charset="0"/>
              </a:rPr>
              <a:t> ed </a:t>
            </a:r>
            <a:r>
              <a:rPr lang="en-US" sz="3600" dirty="0" err="1">
                <a:latin typeface="Arial" panose="020B0604020202020204" pitchFamily="34" charset="0"/>
                <a:cs typeface="Arial" panose="020B0604020202020204" pitchFamily="34" charset="0"/>
              </a:rPr>
              <a:t>aromatica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delle</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uve</a:t>
            </a:r>
            <a:r>
              <a:rPr lang="en-US" sz="3600" dirty="0">
                <a:latin typeface="Arial" panose="020B0604020202020204" pitchFamily="34" charset="0"/>
                <a:cs typeface="Arial" panose="020B0604020202020204" pitchFamily="34" charset="0"/>
              </a:rPr>
              <a:t> e </a:t>
            </a:r>
            <a:r>
              <a:rPr lang="en-US" sz="3600" dirty="0" err="1">
                <a:latin typeface="Arial" panose="020B0604020202020204" pitchFamily="34" charset="0"/>
                <a:cs typeface="Arial" panose="020B0604020202020204" pitchFamily="34" charset="0"/>
              </a:rPr>
              <a:t>dei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vini</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01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08EDE-31FA-6D4E-B502-8622FD4D6E29}"/>
              </a:ext>
            </a:extLst>
          </p:cNvPr>
          <p:cNvSpPr>
            <a:spLocks noGrp="1"/>
          </p:cNvSpPr>
          <p:nvPr>
            <p:ph type="title"/>
          </p:nvPr>
        </p:nvSpPr>
        <p:spPr>
          <a:xfrm>
            <a:off x="385587" y="105624"/>
            <a:ext cx="7994494" cy="994172"/>
          </a:xfrm>
        </p:spPr>
        <p:txBody>
          <a:bodyPr vert="horz" lIns="91440" tIns="45720" rIns="91440" bIns="45720" rtlCol="0" anchor="ctr">
            <a:normAutofit fontScale="90000"/>
          </a:bodyPr>
          <a:lstStyle/>
          <a:p>
            <a:pPr>
              <a:lnSpc>
                <a:spcPct val="110000"/>
              </a:lnSpc>
              <a:spcBef>
                <a:spcPts val="750"/>
              </a:spcBef>
              <a:buFont typeface="Arial" panose="020B0604020202020204" pitchFamily="34" charset="0"/>
            </a:pPr>
            <a:r>
              <a:rPr lang="it-IT" sz="3200" b="1" dirty="0">
                <a:solidFill>
                  <a:schemeClr val="bg1"/>
                </a:solidFill>
                <a:latin typeface="Century Gothic" panose="020B0502020202020204" pitchFamily="34" charset="0"/>
                <a:ea typeface="+mn-ea"/>
                <a:cs typeface="+mn-cs"/>
              </a:rPr>
              <a:t>Alcune proposte strategiche degli studiosi</a:t>
            </a:r>
          </a:p>
        </p:txBody>
      </p:sp>
      <p:sp>
        <p:nvSpPr>
          <p:cNvPr id="3" name="Segnaposto contenuto 2">
            <a:extLst>
              <a:ext uri="{FF2B5EF4-FFF2-40B4-BE49-F238E27FC236}">
                <a16:creationId xmlns:a16="http://schemas.microsoft.com/office/drawing/2014/main" id="{BA0D7FDB-D5EF-653F-C91A-8CF95886F0F5}"/>
              </a:ext>
            </a:extLst>
          </p:cNvPr>
          <p:cNvSpPr>
            <a:spLocks noGrp="1"/>
          </p:cNvSpPr>
          <p:nvPr>
            <p:ph idx="1"/>
          </p:nvPr>
        </p:nvSpPr>
        <p:spPr>
          <a:xfrm>
            <a:off x="385586" y="1099796"/>
            <a:ext cx="8449132" cy="3839308"/>
          </a:xfrm>
        </p:spPr>
        <p:txBody>
          <a:bodyPr>
            <a:noAutofit/>
          </a:bodyPr>
          <a:lstStyle/>
          <a:p>
            <a:pPr marL="0" indent="0">
              <a:buNone/>
            </a:pPr>
            <a:r>
              <a:rPr lang="it-IT" sz="1600" b="1" dirty="0">
                <a:solidFill>
                  <a:srgbClr val="FFBE68"/>
                </a:solidFill>
                <a:latin typeface="Century Gothic" panose="020B0502020202020204" pitchFamily="34" charset="0"/>
              </a:rPr>
              <a:t>BREVE PERIODO</a:t>
            </a:r>
          </a:p>
          <a:p>
            <a:pPr marL="0" indent="0">
              <a:buNone/>
            </a:pPr>
            <a:r>
              <a:rPr lang="it-IT" sz="1600" dirty="0">
                <a:solidFill>
                  <a:schemeClr val="bg1"/>
                </a:solidFill>
                <a:latin typeface="Century Gothic" panose="020B0502020202020204" pitchFamily="34" charset="0"/>
              </a:rPr>
              <a:t>Ritardare la potatura invernale</a:t>
            </a:r>
          </a:p>
          <a:p>
            <a:pPr marL="0" indent="0">
              <a:buNone/>
            </a:pPr>
            <a:r>
              <a:rPr lang="it-IT" sz="1600" dirty="0">
                <a:solidFill>
                  <a:schemeClr val="bg1"/>
                </a:solidFill>
                <a:latin typeface="Century Gothic" panose="020B0502020202020204" pitchFamily="34" charset="0"/>
              </a:rPr>
              <a:t>Modulare la potatura verde per ritardare la maturazione ed evitare scottature</a:t>
            </a:r>
          </a:p>
          <a:p>
            <a:pPr marL="0" indent="0">
              <a:buNone/>
            </a:pPr>
            <a:r>
              <a:rPr lang="it-IT" sz="1600" dirty="0">
                <a:solidFill>
                  <a:schemeClr val="bg1"/>
                </a:solidFill>
                <a:latin typeface="Century Gothic" panose="020B0502020202020204" pitchFamily="34" charset="0"/>
              </a:rPr>
              <a:t>Antitraspiranti, caolino, zeolite, biostimolanti…</a:t>
            </a:r>
          </a:p>
          <a:p>
            <a:pPr marL="0" indent="0">
              <a:buNone/>
            </a:pPr>
            <a:r>
              <a:rPr lang="it-IT" sz="1600" dirty="0">
                <a:solidFill>
                  <a:schemeClr val="bg1"/>
                </a:solidFill>
                <a:latin typeface="Century Gothic" panose="020B0502020202020204" pitchFamily="34" charset="0"/>
              </a:rPr>
              <a:t>Inerbimenti mirati</a:t>
            </a:r>
          </a:p>
          <a:p>
            <a:pPr marL="0" indent="0">
              <a:buNone/>
            </a:pPr>
            <a:r>
              <a:rPr lang="it-IT" sz="1600" b="1" dirty="0">
                <a:solidFill>
                  <a:srgbClr val="FFBE68"/>
                </a:solidFill>
                <a:latin typeface="Century Gothic" panose="020B0502020202020204" pitchFamily="34" charset="0"/>
              </a:rPr>
              <a:t>MEDIO PERIODO</a:t>
            </a:r>
          </a:p>
          <a:p>
            <a:pPr marL="0" indent="0">
              <a:buNone/>
            </a:pPr>
            <a:r>
              <a:rPr lang="it-IT" sz="1600" dirty="0">
                <a:solidFill>
                  <a:schemeClr val="bg1"/>
                </a:solidFill>
                <a:latin typeface="Century Gothic" panose="020B0502020202020204" pitchFamily="34" charset="0"/>
              </a:rPr>
              <a:t>Modalità di impianto (principi di agroecologia)</a:t>
            </a:r>
          </a:p>
          <a:p>
            <a:pPr marL="0" indent="0">
              <a:buNone/>
            </a:pPr>
            <a:r>
              <a:rPr lang="it-IT" sz="1600" dirty="0">
                <a:solidFill>
                  <a:schemeClr val="bg1"/>
                </a:solidFill>
                <a:latin typeface="Century Gothic" panose="020B0502020202020204" pitchFamily="34" charset="0"/>
              </a:rPr>
              <a:t>Vitigni e portinnesti  più resistenti o resilienti</a:t>
            </a:r>
          </a:p>
          <a:p>
            <a:pPr marL="0" indent="0">
              <a:buNone/>
            </a:pPr>
            <a:r>
              <a:rPr lang="it-IT" sz="1600" b="1" dirty="0">
                <a:solidFill>
                  <a:srgbClr val="FFBE68"/>
                </a:solidFill>
                <a:latin typeface="Century Gothic" panose="020B0502020202020204" pitchFamily="34" charset="0"/>
              </a:rPr>
              <a:t>LUNGO TERMINE</a:t>
            </a:r>
          </a:p>
          <a:p>
            <a:pPr marL="0" indent="0">
              <a:buNone/>
            </a:pPr>
            <a:r>
              <a:rPr lang="it-IT" sz="1600" dirty="0">
                <a:solidFill>
                  <a:schemeClr val="bg1"/>
                </a:solidFill>
                <a:latin typeface="Century Gothic" panose="020B0502020202020204" pitchFamily="34" charset="0"/>
              </a:rPr>
              <a:t>Localizzazione degli impianti </a:t>
            </a:r>
          </a:p>
          <a:p>
            <a:pPr marL="0" indent="0">
              <a:buNone/>
            </a:pPr>
            <a:r>
              <a:rPr lang="it-IT" sz="1600" dirty="0">
                <a:solidFill>
                  <a:schemeClr val="bg1"/>
                </a:solidFill>
                <a:latin typeface="Century Gothic" panose="020B0502020202020204" pitchFamily="34" charset="0"/>
              </a:rPr>
              <a:t>Carbon farming</a:t>
            </a:r>
          </a:p>
          <a:p>
            <a:pPr marL="0" indent="0">
              <a:buNone/>
            </a:pPr>
            <a:endParaRPr lang="it-IT" sz="1200" dirty="0">
              <a:solidFill>
                <a:schemeClr val="bg1"/>
              </a:solidFill>
            </a:endParaRPr>
          </a:p>
          <a:p>
            <a:pPr marL="0" indent="0">
              <a:buNone/>
            </a:pPr>
            <a:endParaRPr lang="it-IT" sz="1200" dirty="0">
              <a:solidFill>
                <a:schemeClr val="bg1"/>
              </a:solidFill>
            </a:endParaRPr>
          </a:p>
          <a:p>
            <a:pPr marL="0" indent="0">
              <a:buNone/>
            </a:pPr>
            <a:endParaRPr lang="it-IT" sz="1200" dirty="0">
              <a:solidFill>
                <a:schemeClr val="bg1"/>
              </a:solidFill>
            </a:endParaRPr>
          </a:p>
          <a:p>
            <a:pPr marL="0" indent="0">
              <a:buNone/>
            </a:pPr>
            <a:br>
              <a:rPr lang="it-IT" sz="1200" dirty="0">
                <a:solidFill>
                  <a:schemeClr val="bg1"/>
                </a:solidFill>
              </a:rPr>
            </a:br>
            <a:endParaRPr lang="it-IT" sz="1200" dirty="0">
              <a:solidFill>
                <a:schemeClr val="bg1"/>
              </a:solidFill>
            </a:endParaRPr>
          </a:p>
        </p:txBody>
      </p:sp>
    </p:spTree>
    <p:extLst>
      <p:ext uri="{BB962C8B-B14F-4D97-AF65-F5344CB8AC3E}">
        <p14:creationId xmlns:p14="http://schemas.microsoft.com/office/powerpoint/2010/main" val="374703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28ECE2-D706-6296-C6EE-C6AB9B89A6BA}"/>
              </a:ext>
            </a:extLst>
          </p:cNvPr>
          <p:cNvSpPr>
            <a:spLocks noGrp="1"/>
          </p:cNvSpPr>
          <p:nvPr>
            <p:ph idx="1"/>
          </p:nvPr>
        </p:nvSpPr>
        <p:spPr>
          <a:xfrm>
            <a:off x="1022980" y="426568"/>
            <a:ext cx="7098031" cy="3188970"/>
          </a:xfrm>
        </p:spPr>
        <p:txBody>
          <a:bodyPr/>
          <a:lstStyle/>
          <a:p>
            <a:pPr marL="0" indent="0">
              <a:buNone/>
            </a:pPr>
            <a:r>
              <a:rPr lang="it-IT" dirty="0">
                <a:solidFill>
                  <a:srgbClr val="222222"/>
                </a:solidFill>
                <a:latin typeface="Arial" panose="020B0604020202020204" pitchFamily="34" charset="0"/>
              </a:rPr>
              <a:t>5 principi che possono essere considerati oggi come lezioni di sostenibilità in agricoltura:</a:t>
            </a:r>
          </a:p>
          <a:p>
            <a:pPr marL="0" indent="0">
              <a:buNone/>
            </a:pPr>
            <a:endParaRPr lang="it-IT" dirty="0">
              <a:solidFill>
                <a:srgbClr val="222222"/>
              </a:solidFill>
              <a:latin typeface="Arial" panose="020B0604020202020204" pitchFamily="34" charset="0"/>
            </a:endParaRPr>
          </a:p>
          <a:p>
            <a:pPr marL="800075" lvl="1" indent="-457196">
              <a:buFont typeface="+mj-lt"/>
              <a:buAutoNum type="arabicPeriod"/>
            </a:pPr>
            <a:r>
              <a:rPr lang="it-IT" dirty="0">
                <a:solidFill>
                  <a:srgbClr val="222222"/>
                </a:solidFill>
                <a:latin typeface="Arial" panose="020B0604020202020204" pitchFamily="34" charset="0"/>
              </a:rPr>
              <a:t>Intensificazione verticale </a:t>
            </a:r>
          </a:p>
          <a:p>
            <a:pPr marL="800075" lvl="1" indent="-457196">
              <a:buFont typeface="+mj-lt"/>
              <a:buAutoNum type="arabicPeriod"/>
            </a:pPr>
            <a:r>
              <a:rPr lang="it-IT" dirty="0">
                <a:solidFill>
                  <a:srgbClr val="222222"/>
                </a:solidFill>
                <a:latin typeface="Arial" panose="020B0604020202020204" pitchFamily="34" charset="0"/>
              </a:rPr>
              <a:t>Multifunzionalità spaziale</a:t>
            </a:r>
          </a:p>
          <a:p>
            <a:pPr marL="800075" lvl="1" indent="-457196">
              <a:buFont typeface="+mj-lt"/>
              <a:buAutoNum type="arabicPeriod"/>
            </a:pPr>
            <a:r>
              <a:rPr lang="it-IT" b="0" i="0" u="none" strike="noStrike" dirty="0">
                <a:solidFill>
                  <a:srgbClr val="222222"/>
                </a:solidFill>
                <a:effectLst/>
                <a:latin typeface="Arial" panose="020B0604020202020204" pitchFamily="34" charset="0"/>
              </a:rPr>
              <a:t>Resilienza nella diversificazione colturale </a:t>
            </a:r>
          </a:p>
          <a:p>
            <a:pPr marL="800075" lvl="1" indent="-457196">
              <a:buFont typeface="+mj-lt"/>
              <a:buAutoNum type="arabicPeriod"/>
            </a:pPr>
            <a:r>
              <a:rPr lang="it-IT" dirty="0">
                <a:solidFill>
                  <a:srgbClr val="222222"/>
                </a:solidFill>
                <a:latin typeface="Arial" panose="020B0604020202020204" pitchFamily="34" charset="0"/>
              </a:rPr>
              <a:t>Produzione </a:t>
            </a:r>
            <a:r>
              <a:rPr lang="it-IT" b="0" i="0" u="none" strike="noStrike" dirty="0">
                <a:solidFill>
                  <a:srgbClr val="222222"/>
                </a:solidFill>
                <a:effectLst/>
                <a:latin typeface="Arial" panose="020B0604020202020204" pitchFamily="34" charset="0"/>
              </a:rPr>
              <a:t>labour-intensive</a:t>
            </a:r>
          </a:p>
          <a:p>
            <a:pPr marL="800075" lvl="1" indent="-457196">
              <a:buFont typeface="+mj-lt"/>
              <a:buAutoNum type="arabicPeriod"/>
            </a:pPr>
            <a:r>
              <a:rPr lang="it-IT" dirty="0">
                <a:solidFill>
                  <a:srgbClr val="222222"/>
                </a:solidFill>
                <a:latin typeface="Arial" panose="020B0604020202020204" pitchFamily="34" charset="0"/>
              </a:rPr>
              <a:t>Cooperazione</a:t>
            </a:r>
            <a:r>
              <a:rPr lang="it-IT" b="0" i="0" u="none" strike="noStrike" dirty="0">
                <a:solidFill>
                  <a:srgbClr val="222222"/>
                </a:solidFill>
                <a:effectLst/>
                <a:latin typeface="Arial" panose="020B0604020202020204" pitchFamily="34" charset="0"/>
              </a:rPr>
              <a:t> personale/familiare/comunitaria</a:t>
            </a:r>
            <a:endParaRPr lang="it-IT" dirty="0"/>
          </a:p>
        </p:txBody>
      </p:sp>
    </p:spTree>
    <p:extLst>
      <p:ext uri="{BB962C8B-B14F-4D97-AF65-F5344CB8AC3E}">
        <p14:creationId xmlns:p14="http://schemas.microsoft.com/office/powerpoint/2010/main" val="151408736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429544-83D6-24DE-B750-26B98B48ADD3}"/>
              </a:ext>
            </a:extLst>
          </p:cNvPr>
          <p:cNvSpPr>
            <a:spLocks noGrp="1"/>
          </p:cNvSpPr>
          <p:nvPr>
            <p:ph type="title"/>
          </p:nvPr>
        </p:nvSpPr>
        <p:spPr/>
        <p:txBody>
          <a:bodyPr/>
          <a:lstStyle/>
          <a:p>
            <a:endParaRPr lang="it-IT" dirty="0"/>
          </a:p>
        </p:txBody>
      </p:sp>
      <p:pic>
        <p:nvPicPr>
          <p:cNvPr id="7" name="Segnaposto contenuto 6">
            <a:extLst>
              <a:ext uri="{FF2B5EF4-FFF2-40B4-BE49-F238E27FC236}">
                <a16:creationId xmlns:a16="http://schemas.microsoft.com/office/drawing/2014/main" id="{B093E880-276C-7D9D-EFCE-184814CF4414}"/>
              </a:ext>
            </a:extLst>
          </p:cNvPr>
          <p:cNvPicPr>
            <a:picLocks noGrp="1" noChangeAspect="1"/>
          </p:cNvPicPr>
          <p:nvPr>
            <p:ph idx="1"/>
          </p:nvPr>
        </p:nvPicPr>
        <p:blipFill>
          <a:blip r:embed="rId3"/>
          <a:stretch>
            <a:fillRect/>
          </a:stretch>
        </p:blipFill>
        <p:spPr>
          <a:xfrm>
            <a:off x="392576" y="123805"/>
            <a:ext cx="8751424" cy="3538619"/>
          </a:xfrm>
        </p:spPr>
      </p:pic>
      <p:sp>
        <p:nvSpPr>
          <p:cNvPr id="5" name="CasellaDiTesto 4">
            <a:extLst>
              <a:ext uri="{FF2B5EF4-FFF2-40B4-BE49-F238E27FC236}">
                <a16:creationId xmlns:a16="http://schemas.microsoft.com/office/drawing/2014/main" id="{07B08BF6-422B-2366-B0E9-350ECCCC16E4}"/>
              </a:ext>
            </a:extLst>
          </p:cNvPr>
          <p:cNvSpPr txBox="1"/>
          <p:nvPr/>
        </p:nvSpPr>
        <p:spPr>
          <a:xfrm>
            <a:off x="6618514" y="4719613"/>
            <a:ext cx="4572000" cy="300082"/>
          </a:xfrm>
          <a:prstGeom prst="rect">
            <a:avLst/>
          </a:prstGeom>
          <a:noFill/>
        </p:spPr>
        <p:txBody>
          <a:bodyPr wrap="square">
            <a:spAutoFit/>
          </a:bodyPr>
          <a:lstStyle/>
          <a:p>
            <a:r>
              <a:rPr lang="it-IT" dirty="0"/>
              <a:t>https://</a:t>
            </a:r>
            <a:r>
              <a:rPr lang="it-IT" dirty="0" err="1"/>
              <a:t>www.</a:t>
            </a:r>
            <a:r>
              <a:rPr lang="it-IT" dirty="0" err="1">
                <a:hlinkClick r:id="rId4"/>
              </a:rPr>
              <a:t>portoprotocol</a:t>
            </a:r>
            <a:r>
              <a:rPr lang="it-IT" dirty="0" err="1"/>
              <a:t>.com</a:t>
            </a:r>
            <a:r>
              <a:rPr lang="it-IT" dirty="0"/>
              <a:t>/</a:t>
            </a:r>
            <a:r>
              <a:rPr lang="it-IT" dirty="0" err="1"/>
              <a:t>solutions-explorer</a:t>
            </a:r>
            <a:r>
              <a:rPr lang="it-IT" dirty="0"/>
              <a:t>/</a:t>
            </a:r>
          </a:p>
        </p:txBody>
      </p:sp>
      <p:sp>
        <p:nvSpPr>
          <p:cNvPr id="11" name="CasellaDiTesto 10">
            <a:hlinkClick r:id="rId5"/>
            <a:extLst>
              <a:ext uri="{FF2B5EF4-FFF2-40B4-BE49-F238E27FC236}">
                <a16:creationId xmlns:a16="http://schemas.microsoft.com/office/drawing/2014/main" id="{366A1A3A-3836-E527-EF00-4639C075D00B}"/>
              </a:ext>
            </a:extLst>
          </p:cNvPr>
          <p:cNvSpPr txBox="1"/>
          <p:nvPr/>
        </p:nvSpPr>
        <p:spPr>
          <a:xfrm>
            <a:off x="5236029" y="4559545"/>
            <a:ext cx="5595256" cy="300082"/>
          </a:xfrm>
          <a:prstGeom prst="rect">
            <a:avLst/>
          </a:prstGeom>
          <a:noFill/>
        </p:spPr>
        <p:txBody>
          <a:bodyPr wrap="square">
            <a:spAutoFit/>
          </a:bodyPr>
          <a:lstStyle/>
          <a:p>
            <a:r>
              <a:rPr lang="it-IT" dirty="0"/>
              <a:t>https://</a:t>
            </a:r>
            <a:r>
              <a:rPr lang="it-IT" dirty="0" err="1"/>
              <a:t>www.portoprotocol.com</a:t>
            </a:r>
            <a:r>
              <a:rPr lang="it-IT" dirty="0"/>
              <a:t>/</a:t>
            </a:r>
            <a:r>
              <a:rPr lang="it-IT" dirty="0" err="1"/>
              <a:t>solution</a:t>
            </a:r>
            <a:r>
              <a:rPr lang="it-IT" dirty="0"/>
              <a:t>/</a:t>
            </a:r>
            <a:r>
              <a:rPr lang="it-IT" dirty="0" err="1"/>
              <a:t>climate</a:t>
            </a:r>
            <a:r>
              <a:rPr lang="it-IT" dirty="0"/>
              <a:t>-</a:t>
            </a:r>
            <a:r>
              <a:rPr lang="it-IT" dirty="0" err="1"/>
              <a:t>change</a:t>
            </a:r>
            <a:r>
              <a:rPr lang="it-IT" dirty="0"/>
              <a:t>-leadership-the-</a:t>
            </a:r>
            <a:r>
              <a:rPr lang="it-IT" dirty="0" err="1"/>
              <a:t>documentary</a:t>
            </a:r>
            <a:r>
              <a:rPr lang="it-IT" dirty="0"/>
              <a:t>/</a:t>
            </a:r>
          </a:p>
        </p:txBody>
      </p:sp>
    </p:spTree>
    <p:extLst>
      <p:ext uri="{BB962C8B-B14F-4D97-AF65-F5344CB8AC3E}">
        <p14:creationId xmlns:p14="http://schemas.microsoft.com/office/powerpoint/2010/main" val="127354898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C5BCF5-39F6-91F7-D61F-ED09D2407441}"/>
              </a:ext>
            </a:extLst>
          </p:cNvPr>
          <p:cNvSpPr>
            <a:spLocks noGrp="1"/>
          </p:cNvSpPr>
          <p:nvPr>
            <p:ph type="title"/>
          </p:nvPr>
        </p:nvSpPr>
        <p:spPr/>
        <p:txBody>
          <a:bodyPr/>
          <a:lstStyle/>
          <a:p>
            <a:r>
              <a:rPr lang="it-IT" dirty="0"/>
              <a:t>AGROECOLGIA</a:t>
            </a:r>
          </a:p>
        </p:txBody>
      </p:sp>
      <p:sp>
        <p:nvSpPr>
          <p:cNvPr id="3" name="Segnaposto contenuto 2">
            <a:extLst>
              <a:ext uri="{FF2B5EF4-FFF2-40B4-BE49-F238E27FC236}">
                <a16:creationId xmlns:a16="http://schemas.microsoft.com/office/drawing/2014/main" id="{45C5174E-92F8-52A4-1D6F-0DA1AF8A9B90}"/>
              </a:ext>
            </a:extLst>
          </p:cNvPr>
          <p:cNvSpPr>
            <a:spLocks noGrp="1"/>
          </p:cNvSpPr>
          <p:nvPr>
            <p:ph idx="1"/>
          </p:nvPr>
        </p:nvSpPr>
        <p:spPr>
          <a:xfrm>
            <a:off x="708673" y="1679813"/>
            <a:ext cx="4212038" cy="3064327"/>
          </a:xfrm>
        </p:spPr>
        <p:txBody>
          <a:bodyPr>
            <a:normAutofit/>
          </a:bodyPr>
          <a:lstStyle/>
          <a:p>
            <a:pPr marL="0" indent="0">
              <a:buNone/>
            </a:pPr>
            <a:r>
              <a:rPr lang="it-IT" sz="1800" dirty="0">
                <a:solidFill>
                  <a:srgbClr val="777777"/>
                </a:solidFill>
                <a:latin typeface="Raleway" pitchFamily="2" charset="77"/>
              </a:rPr>
              <a:t>Integrazione della vigna nell’ambiente di contorno e la preservazione della biodiversità in essa. </a:t>
            </a:r>
          </a:p>
          <a:p>
            <a:pPr marL="0" indent="0">
              <a:buNone/>
            </a:pPr>
            <a:r>
              <a:rPr lang="it-IT" sz="1800" dirty="0">
                <a:solidFill>
                  <a:srgbClr val="777777"/>
                </a:solidFill>
                <a:latin typeface="Raleway" pitchFamily="2" charset="77"/>
              </a:rPr>
              <a:t>In una visione agro-ecologica, la vigna viene considerata come un</a:t>
            </a:r>
            <a:r>
              <a:rPr lang="it-IT" sz="1800" b="1" dirty="0">
                <a:solidFill>
                  <a:srgbClr val="303133"/>
                </a:solidFill>
                <a:latin typeface="Raleway" pitchFamily="2" charset="77"/>
              </a:rPr>
              <a:t> ecosistema integrato</a:t>
            </a:r>
            <a:r>
              <a:rPr lang="it-IT" sz="1800" dirty="0">
                <a:solidFill>
                  <a:srgbClr val="777777"/>
                </a:solidFill>
                <a:latin typeface="Raleway" pitchFamily="2" charset="77"/>
              </a:rPr>
              <a:t>, dove compaiono diversi soggetti che interagiscono fra di loro (viti, flora e fauna di contorno).</a:t>
            </a:r>
            <a:endParaRPr lang="it-IT" sz="1800" dirty="0"/>
          </a:p>
        </p:txBody>
      </p:sp>
      <p:pic>
        <p:nvPicPr>
          <p:cNvPr id="3074" name="Picture 2" descr="002p">
            <a:extLst>
              <a:ext uri="{FF2B5EF4-FFF2-40B4-BE49-F238E27FC236}">
                <a16:creationId xmlns:a16="http://schemas.microsoft.com/office/drawing/2014/main" id="{2A6AB816-4AAF-0A33-2BCB-07BFF7BBB8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0712" y="1754578"/>
            <a:ext cx="4081042" cy="306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0477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203" y="749619"/>
            <a:ext cx="3667173" cy="3318048"/>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FAAB18"/>
          </a:solidFill>
          <a:ln w="12700" cap="flat">
            <a:noFill/>
            <a:prstDash val="solid"/>
            <a:miter/>
          </a:ln>
        </p:spPr>
        <p:txBody>
          <a:bodyPr rtlCol="0" anchor="ctr"/>
          <a:lstStyle/>
          <a:p>
            <a:endParaRPr lang="en-US"/>
          </a:p>
        </p:txBody>
      </p:sp>
      <p:sp>
        <p:nvSpPr>
          <p:cNvPr id="2" name="Titolo 1">
            <a:extLst>
              <a:ext uri="{FF2B5EF4-FFF2-40B4-BE49-F238E27FC236}">
                <a16:creationId xmlns:a16="http://schemas.microsoft.com/office/drawing/2014/main" id="{09504763-E83B-374C-A5D7-B365591143F0}"/>
              </a:ext>
            </a:extLst>
          </p:cNvPr>
          <p:cNvSpPr>
            <a:spLocks noGrp="1"/>
          </p:cNvSpPr>
          <p:nvPr>
            <p:ph type="title"/>
          </p:nvPr>
        </p:nvSpPr>
        <p:spPr>
          <a:xfrm>
            <a:off x="1034016" y="1425799"/>
            <a:ext cx="2658309" cy="1954009"/>
          </a:xfrm>
        </p:spPr>
        <p:txBody>
          <a:bodyPr anchor="ctr">
            <a:normAutofit fontScale="90000"/>
          </a:bodyPr>
          <a:lstStyle/>
          <a:p>
            <a:pPr algn="ctr"/>
            <a:r>
              <a:rPr lang="it-IT" sz="4500" b="1" dirty="0">
                <a:solidFill>
                  <a:srgbClr val="FFFFFF"/>
                </a:solidFill>
                <a:latin typeface="+mn-lt"/>
              </a:rPr>
              <a:t>Agenda 2030 per lo Sviluppo Sostenibile </a:t>
            </a:r>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4316552" y="3663195"/>
              <a:ext cx="270" cy="1620"/>
            </p14:xfrm>
          </p:contentPart>
        </mc:Choice>
        <mc:Fallback xmlns="">
          <p:pic>
            <p:nvPicPr>
              <p:cNvPr id="18" name="Ink 1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4303052" y="3649695"/>
                <a:ext cx="27000" cy="28350"/>
              </a:xfrm>
              <a:prstGeom prst="rect">
                <a:avLst/>
              </a:prstGeom>
            </p:spPr>
          </p:pic>
        </mc:Fallback>
      </mc:AlternateContent>
      <p:sp>
        <p:nvSpPr>
          <p:cNvPr id="3" name="Segnaposto contenuto 2">
            <a:extLst>
              <a:ext uri="{FF2B5EF4-FFF2-40B4-BE49-F238E27FC236}">
                <a16:creationId xmlns:a16="http://schemas.microsoft.com/office/drawing/2014/main" id="{24693B8E-1608-B74C-B37B-8FD3C038F15D}"/>
              </a:ext>
            </a:extLst>
          </p:cNvPr>
          <p:cNvSpPr>
            <a:spLocks noGrp="1"/>
          </p:cNvSpPr>
          <p:nvPr>
            <p:ph idx="1"/>
          </p:nvPr>
        </p:nvSpPr>
        <p:spPr>
          <a:xfrm>
            <a:off x="4253136" y="2651092"/>
            <a:ext cx="4890863" cy="2490789"/>
          </a:xfrm>
        </p:spPr>
        <p:txBody>
          <a:bodyPr anchor="t">
            <a:normAutofit/>
          </a:bodyPr>
          <a:lstStyle/>
          <a:p>
            <a:pPr marL="0" indent="0" algn="ctr">
              <a:buNone/>
            </a:pPr>
            <a:r>
              <a:rPr lang="it-IT" sz="2000" dirty="0">
                <a:latin typeface="Arial" panose="020B0604020202020204" pitchFamily="34" charset="0"/>
                <a:cs typeface="Arial" panose="020B0604020202020204" pitchFamily="34" charset="0"/>
              </a:rPr>
              <a:t>17 Obiettivi per lo Sviluppo Sostenibile  </a:t>
            </a:r>
          </a:p>
          <a:p>
            <a:pPr marL="0" indent="0" algn="ctr">
              <a:buNone/>
            </a:pPr>
            <a:r>
              <a:rPr lang="it-IT" sz="20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Sustainable Development Goals </a:t>
            </a:r>
            <a:r>
              <a:rPr lang="it-IT" sz="2000"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SDGs</a:t>
            </a:r>
            <a:r>
              <a:rPr lang="it-IT" sz="2000" b="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 </a:t>
            </a:r>
          </a:p>
          <a:p>
            <a:pPr marL="0" indent="0" algn="ctr">
              <a:buNone/>
            </a:pPr>
            <a:r>
              <a:rPr lang="it-IT" sz="2000" dirty="0">
                <a:latin typeface="Arial" panose="020B0604020202020204" pitchFamily="34" charset="0"/>
                <a:cs typeface="Arial" panose="020B0604020202020204" pitchFamily="34" charset="0"/>
              </a:rPr>
              <a:t>che 193 Paesi membri dell’</a:t>
            </a:r>
            <a:r>
              <a:rPr lang="it-IT" sz="2000" b="1" dirty="0">
                <a:latin typeface="Arial" panose="020B0604020202020204" pitchFamily="34" charset="0"/>
                <a:cs typeface="Arial" panose="020B0604020202020204" pitchFamily="34" charset="0"/>
              </a:rPr>
              <a:t>ONU</a:t>
            </a:r>
            <a:r>
              <a:rPr lang="it-IT" sz="2000" dirty="0">
                <a:latin typeface="Arial" panose="020B0604020202020204" pitchFamily="34" charset="0"/>
                <a:cs typeface="Arial" panose="020B0604020202020204" pitchFamily="34" charset="0"/>
              </a:rPr>
              <a:t> nel settembre 2015 si sono impegnati a raggiungere entro il 2030</a:t>
            </a:r>
          </a:p>
        </p:txBody>
      </p:sp>
      <p:pic>
        <p:nvPicPr>
          <p:cNvPr id="9" name="Immagine 8">
            <a:extLst>
              <a:ext uri="{FF2B5EF4-FFF2-40B4-BE49-F238E27FC236}">
                <a16:creationId xmlns:a16="http://schemas.microsoft.com/office/drawing/2014/main" id="{9943FC2E-007E-D975-270E-776716F550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74973" y="131164"/>
            <a:ext cx="4629892" cy="2361245"/>
          </a:xfrm>
          <a:prstGeom prst="rect">
            <a:avLst/>
          </a:prstGeom>
        </p:spPr>
      </p:pic>
    </p:spTree>
    <p:extLst>
      <p:ext uri="{BB962C8B-B14F-4D97-AF65-F5344CB8AC3E}">
        <p14:creationId xmlns:p14="http://schemas.microsoft.com/office/powerpoint/2010/main" val="3269369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7ADDAE-C178-44C8-E835-65339C700893}"/>
              </a:ext>
            </a:extLst>
          </p:cNvPr>
          <p:cNvSpPr>
            <a:spLocks noGrp="1"/>
          </p:cNvSpPr>
          <p:nvPr>
            <p:ph type="title"/>
          </p:nvPr>
        </p:nvSpPr>
        <p:spPr/>
        <p:txBody>
          <a:bodyPr/>
          <a:lstStyle/>
          <a:p>
            <a:endParaRPr lang="it-IT" dirty="0"/>
          </a:p>
        </p:txBody>
      </p:sp>
      <p:pic>
        <p:nvPicPr>
          <p:cNvPr id="5" name="Segnaposto contenuto 4" descr="Immagine che contiene testo&#10;&#10;Descrizione generata automaticamente">
            <a:extLst>
              <a:ext uri="{FF2B5EF4-FFF2-40B4-BE49-F238E27FC236}">
                <a16:creationId xmlns:a16="http://schemas.microsoft.com/office/drawing/2014/main" id="{90C86FAF-355F-4B84-5ED7-3657EC05FC3D}"/>
              </a:ext>
            </a:extLst>
          </p:cNvPr>
          <p:cNvPicPr>
            <a:picLocks noGrp="1" noChangeAspect="1"/>
          </p:cNvPicPr>
          <p:nvPr>
            <p:ph idx="1"/>
          </p:nvPr>
        </p:nvPicPr>
        <p:blipFill>
          <a:blip r:embed="rId3"/>
          <a:stretch>
            <a:fillRect/>
          </a:stretch>
        </p:blipFill>
        <p:spPr>
          <a:xfrm>
            <a:off x="1040832" y="1"/>
            <a:ext cx="7062336" cy="2187013"/>
          </a:xfrm>
        </p:spPr>
      </p:pic>
      <p:pic>
        <p:nvPicPr>
          <p:cNvPr id="35842" name="Picture 2" descr="I nove trend">
            <a:extLst>
              <a:ext uri="{FF2B5EF4-FFF2-40B4-BE49-F238E27FC236}">
                <a16:creationId xmlns:a16="http://schemas.microsoft.com/office/drawing/2014/main" id="{BD88509F-8F36-B216-A2E5-C3380FB34E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91147" y="1990166"/>
            <a:ext cx="5633335" cy="317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36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A26471-EDBF-00AB-4DDB-8DA562C506C5}"/>
              </a:ext>
            </a:extLst>
          </p:cNvPr>
          <p:cNvSpPr>
            <a:spLocks noGrp="1"/>
          </p:cNvSpPr>
          <p:nvPr>
            <p:ph type="title"/>
          </p:nvPr>
        </p:nvSpPr>
        <p:spPr/>
        <p:txBody>
          <a:bodyPr/>
          <a:lstStyle/>
          <a:p>
            <a:endParaRPr lang="it-IT"/>
          </a:p>
        </p:txBody>
      </p:sp>
      <p:sp>
        <p:nvSpPr>
          <p:cNvPr id="4" name="Segnaposto contenuto 3">
            <a:extLst>
              <a:ext uri="{FF2B5EF4-FFF2-40B4-BE49-F238E27FC236}">
                <a16:creationId xmlns:a16="http://schemas.microsoft.com/office/drawing/2014/main" id="{8F083988-936C-AA5A-DA2B-6035342033DD}"/>
              </a:ext>
            </a:extLst>
          </p:cNvPr>
          <p:cNvSpPr>
            <a:spLocks noGrp="1"/>
          </p:cNvSpPr>
          <p:nvPr>
            <p:ph idx="1"/>
          </p:nvPr>
        </p:nvSpPr>
        <p:spPr/>
        <p:txBody>
          <a:bodyPr/>
          <a:lstStyle/>
          <a:p>
            <a:endParaRPr lang="it-IT"/>
          </a:p>
        </p:txBody>
      </p:sp>
      <p:pic>
        <p:nvPicPr>
          <p:cNvPr id="37894" name="Picture 6" descr="Viticoltura di precisione, il nodo del trasferimento tecnologico - Terra e  Vita">
            <a:extLst>
              <a:ext uri="{FF2B5EF4-FFF2-40B4-BE49-F238E27FC236}">
                <a16:creationId xmlns:a16="http://schemas.microsoft.com/office/drawing/2014/main" id="{4DFDD90A-6928-3764-3E2D-B09B336DF2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0501"/>
            <a:ext cx="9144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1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8" descr="Immagine che contiene testo&#10;&#10;Descrizione generata automaticamente">
            <a:extLst>
              <a:ext uri="{FF2B5EF4-FFF2-40B4-BE49-F238E27FC236}">
                <a16:creationId xmlns:a16="http://schemas.microsoft.com/office/drawing/2014/main" id="{29EB91B7-7468-D8EC-82DF-275F3B3D76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392" y="-86049"/>
            <a:ext cx="5410769" cy="1552470"/>
          </a:xfrm>
          <a:prstGeom prst="rect">
            <a:avLst/>
          </a:prstGeom>
        </p:spPr>
      </p:pic>
      <p:pic>
        <p:nvPicPr>
          <p:cNvPr id="36868" name="Picture 4" descr="Vinum: robot quadrupede per la potatura in vigneto - L'Informatore Agrario">
            <a:extLst>
              <a:ext uri="{FF2B5EF4-FFF2-40B4-BE49-F238E27FC236}">
                <a16:creationId xmlns:a16="http://schemas.microsoft.com/office/drawing/2014/main" id="{D56B66FF-734C-DAAB-0A27-9120B052310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a:stretch/>
        </p:blipFill>
        <p:spPr bwMode="auto">
          <a:xfrm>
            <a:off x="4216675"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36870" name="Picture 6">
            <a:extLst>
              <a:ext uri="{FF2B5EF4-FFF2-40B4-BE49-F238E27FC236}">
                <a16:creationId xmlns:a16="http://schemas.microsoft.com/office/drawing/2014/main" id="{F988DB33-6E3A-EB3B-7ED1-4402FD79BE1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136509"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4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E5F06-B937-5D1D-13F7-0110C3285469}"/>
              </a:ext>
            </a:extLst>
          </p:cNvPr>
          <p:cNvSpPr>
            <a:spLocks noGrp="1"/>
          </p:cNvSpPr>
          <p:nvPr>
            <p:ph type="title"/>
          </p:nvPr>
        </p:nvSpPr>
        <p:spPr/>
        <p:txBody>
          <a:bodyPr/>
          <a:lstStyle/>
          <a:p>
            <a:endParaRPr lang="it-IT"/>
          </a:p>
        </p:txBody>
      </p:sp>
      <p:pic>
        <p:nvPicPr>
          <p:cNvPr id="38918" name="Picture 6">
            <a:extLst>
              <a:ext uri="{FF2B5EF4-FFF2-40B4-BE49-F238E27FC236}">
                <a16:creationId xmlns:a16="http://schemas.microsoft.com/office/drawing/2014/main" id="{483BB5A2-B333-9742-D98B-BDEA5AA410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749" y="47787"/>
            <a:ext cx="5440834" cy="211633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Archetipo per l'agricoltura di precisione">
            <a:extLst>
              <a:ext uri="{FF2B5EF4-FFF2-40B4-BE49-F238E27FC236}">
                <a16:creationId xmlns:a16="http://schemas.microsoft.com/office/drawing/2014/main" id="{6405ABB6-764A-049E-D28B-B62966C07A6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4714" y="1672402"/>
            <a:ext cx="3532264" cy="351656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C39B4346-01A7-461B-F22A-949ECDB6F472}"/>
              </a:ext>
            </a:extLst>
          </p:cNvPr>
          <p:cNvSpPr txBox="1"/>
          <p:nvPr/>
        </p:nvSpPr>
        <p:spPr>
          <a:xfrm>
            <a:off x="604473" y="2803996"/>
            <a:ext cx="3532264" cy="1754326"/>
          </a:xfrm>
          <a:prstGeom prst="rect">
            <a:avLst/>
          </a:prstGeom>
          <a:noFill/>
        </p:spPr>
        <p:txBody>
          <a:bodyPr wrap="square" rtlCol="0">
            <a:spAutoFit/>
          </a:bodyPr>
          <a:lstStyle/>
          <a:p>
            <a:r>
              <a:rPr lang="it-IT" sz="3600" b="1" dirty="0">
                <a:solidFill>
                  <a:srgbClr val="FFBE68"/>
                </a:solidFill>
              </a:rPr>
              <a:t>VITICOLTURA DI PRECISIONE </a:t>
            </a:r>
          </a:p>
          <a:p>
            <a:r>
              <a:rPr lang="it-IT" sz="3600" b="1" dirty="0">
                <a:solidFill>
                  <a:srgbClr val="FFBE68"/>
                </a:solidFill>
              </a:rPr>
              <a:t>MAPPE DI PRESCRIZIONE</a:t>
            </a:r>
          </a:p>
          <a:p>
            <a:r>
              <a:rPr lang="it-IT" sz="3600" b="1" dirty="0">
                <a:solidFill>
                  <a:srgbClr val="FFBE68"/>
                </a:solidFill>
              </a:rPr>
              <a:t>RATEO VARIABILE </a:t>
            </a:r>
          </a:p>
        </p:txBody>
      </p:sp>
    </p:spTree>
    <p:extLst>
      <p:ext uri="{BB962C8B-B14F-4D97-AF65-F5344CB8AC3E}">
        <p14:creationId xmlns:p14="http://schemas.microsoft.com/office/powerpoint/2010/main" val="2920696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6390DE-8287-1944-6CCE-00584F4BD9FF}"/>
              </a:ext>
            </a:extLst>
          </p:cNvPr>
          <p:cNvSpPr>
            <a:spLocks noGrp="1"/>
          </p:cNvSpPr>
          <p:nvPr>
            <p:ph type="title"/>
          </p:nvPr>
        </p:nvSpPr>
        <p:spPr/>
        <p:txBody>
          <a:bodyPr/>
          <a:lstStyle/>
          <a:p>
            <a:endParaRPr lang="it-IT"/>
          </a:p>
        </p:txBody>
      </p:sp>
      <p:pic>
        <p:nvPicPr>
          <p:cNvPr id="5" name="Segnaposto contenuto 4" descr="Immagine che contiene testo, interni&#10;&#10;Descrizione generata automaticamente">
            <a:extLst>
              <a:ext uri="{FF2B5EF4-FFF2-40B4-BE49-F238E27FC236}">
                <a16:creationId xmlns:a16="http://schemas.microsoft.com/office/drawing/2014/main" id="{699ABA2B-9217-2955-7E57-CE382B15C5F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3931" y="1"/>
            <a:ext cx="8236139" cy="4081137"/>
          </a:xfrm>
        </p:spPr>
      </p:pic>
      <p:sp>
        <p:nvSpPr>
          <p:cNvPr id="3" name="Rettangolo 2">
            <a:extLst>
              <a:ext uri="{FF2B5EF4-FFF2-40B4-BE49-F238E27FC236}">
                <a16:creationId xmlns:a16="http://schemas.microsoft.com/office/drawing/2014/main" id="{03ACE87F-DA08-296A-1DDA-341B41629573}"/>
              </a:ext>
            </a:extLst>
          </p:cNvPr>
          <p:cNvSpPr/>
          <p:nvPr/>
        </p:nvSpPr>
        <p:spPr>
          <a:xfrm>
            <a:off x="432941" y="4408027"/>
            <a:ext cx="7266733" cy="523220"/>
          </a:xfrm>
          <a:prstGeom prst="rect">
            <a:avLst/>
          </a:prstGeom>
        </p:spPr>
        <p:txBody>
          <a:bodyPr wrap="none">
            <a:spAutoFit/>
          </a:bodyPr>
          <a:lstStyle/>
          <a:p>
            <a:r>
              <a:rPr lang="it-IT" sz="2800" dirty="0">
                <a:solidFill>
                  <a:schemeClr val="bg1"/>
                </a:solidFill>
              </a:rPr>
              <a:t>La costante e continua valutazione dell’efficienza dei vigneti è divenuta fondamentale. </a:t>
            </a:r>
            <a:endParaRPr lang="it-IT" sz="2400" dirty="0"/>
          </a:p>
        </p:txBody>
      </p:sp>
    </p:spTree>
    <p:extLst>
      <p:ext uri="{BB962C8B-B14F-4D97-AF65-F5344CB8AC3E}">
        <p14:creationId xmlns:p14="http://schemas.microsoft.com/office/powerpoint/2010/main" val="3526927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4920E-43C2-7652-E7DE-9FB4DE39A5E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CEEA074-9E4B-C6D8-E42E-FC544B3F9C28}"/>
              </a:ext>
            </a:extLst>
          </p:cNvPr>
          <p:cNvSpPr>
            <a:spLocks noGrp="1"/>
          </p:cNvSpPr>
          <p:nvPr>
            <p:ph idx="1"/>
          </p:nvPr>
        </p:nvSpPr>
        <p:spPr/>
        <p:txBody>
          <a:bodyPr/>
          <a:lstStyle/>
          <a:p>
            <a:endParaRPr lang="it-IT"/>
          </a:p>
        </p:txBody>
      </p:sp>
      <p:pic>
        <p:nvPicPr>
          <p:cNvPr id="1026" name="Picture 2" descr="I Vitigni resistenti (PIWI) - Quattrocalici">
            <a:extLst>
              <a:ext uri="{FF2B5EF4-FFF2-40B4-BE49-F238E27FC236}">
                <a16:creationId xmlns:a16="http://schemas.microsoft.com/office/drawing/2014/main" id="{BE7762C7-1584-8563-C122-49D068CF21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93689"/>
            <a:ext cx="9144000" cy="45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0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48BF3CC0-2FB7-CAA2-6A6B-FEAD38F7F7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33033" y="1"/>
            <a:ext cx="6510969" cy="3168671"/>
          </a:xfrm>
          <a:prstGeom prst="rect">
            <a:avLst/>
          </a:prstGeom>
          <a:noFill/>
          <a:extLst>
            <a:ext uri="{909E8E84-426E-40DD-AFC4-6F175D3DCCD1}">
              <a14:hiddenFill xmlns:a14="http://schemas.microsoft.com/office/drawing/2010/main">
                <a:solidFill>
                  <a:srgbClr val="FFFFFF"/>
                </a:solidFill>
              </a14:hiddenFill>
            </a:ext>
          </a:extLst>
        </p:spPr>
      </p:pic>
      <p:pic>
        <p:nvPicPr>
          <p:cNvPr id="5" name="Segnaposto contenuto 4" descr="Immagine che contiene testo, interni, screenshot, pianta&#10;&#10;Descrizione generata automaticamente">
            <a:extLst>
              <a:ext uri="{FF2B5EF4-FFF2-40B4-BE49-F238E27FC236}">
                <a16:creationId xmlns:a16="http://schemas.microsoft.com/office/drawing/2014/main" id="{FF008379-CF4D-E316-F7A0-F8BDBD78EBC6}"/>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b="15230"/>
          <a:stretch/>
        </p:blipFill>
        <p:spPr>
          <a:xfrm>
            <a:off x="275422" y="2724110"/>
            <a:ext cx="7480453" cy="2207122"/>
          </a:xfrm>
        </p:spPr>
      </p:pic>
      <p:pic>
        <p:nvPicPr>
          <p:cNvPr id="3" name="Immagine 2">
            <a:extLst>
              <a:ext uri="{FF2B5EF4-FFF2-40B4-BE49-F238E27FC236}">
                <a16:creationId xmlns:a16="http://schemas.microsoft.com/office/drawing/2014/main" id="{61114D2B-05B8-5D58-F88C-EF644373A0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5422" y="2545209"/>
            <a:ext cx="7772400" cy="1269594"/>
          </a:xfrm>
          <a:prstGeom prst="rect">
            <a:avLst/>
          </a:prstGeom>
        </p:spPr>
      </p:pic>
    </p:spTree>
    <p:extLst>
      <p:ext uri="{BB962C8B-B14F-4D97-AF65-F5344CB8AC3E}">
        <p14:creationId xmlns:p14="http://schemas.microsoft.com/office/powerpoint/2010/main" val="418851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0F80C1-0386-907F-EDFF-31E3368E9A19}"/>
              </a:ext>
            </a:extLst>
          </p:cNvPr>
          <p:cNvSpPr>
            <a:spLocks noGrp="1"/>
          </p:cNvSpPr>
          <p:nvPr>
            <p:ph type="title"/>
          </p:nvPr>
        </p:nvSpPr>
        <p:spPr/>
        <p:txBody>
          <a:bodyPr/>
          <a:lstStyle/>
          <a:p>
            <a:endParaRPr lang="it-IT"/>
          </a:p>
        </p:txBody>
      </p:sp>
      <p:pic>
        <p:nvPicPr>
          <p:cNvPr id="5" name="Segnaposto contenuto 4" descr="Immagine che contiene testo&#10;&#10;Descrizione generata automaticamente">
            <a:extLst>
              <a:ext uri="{FF2B5EF4-FFF2-40B4-BE49-F238E27FC236}">
                <a16:creationId xmlns:a16="http://schemas.microsoft.com/office/drawing/2014/main" id="{CBDC6DBA-1700-7B1F-6B3D-4829E83CA02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266939" y="176534"/>
            <a:ext cx="6245031" cy="4881902"/>
          </a:xfrm>
        </p:spPr>
      </p:pic>
    </p:spTree>
    <p:extLst>
      <p:ext uri="{BB962C8B-B14F-4D97-AF65-F5344CB8AC3E}">
        <p14:creationId xmlns:p14="http://schemas.microsoft.com/office/powerpoint/2010/main" val="95651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41A8FA4-A281-9A5D-6F74-061CB9C7B23D}"/>
              </a:ext>
            </a:extLst>
          </p:cNvPr>
          <p:cNvSpPr>
            <a:spLocks noGrp="1"/>
          </p:cNvSpPr>
          <p:nvPr>
            <p:ph idx="1"/>
          </p:nvPr>
        </p:nvSpPr>
        <p:spPr>
          <a:xfrm>
            <a:off x="651943" y="1515376"/>
            <a:ext cx="8135765" cy="4454688"/>
          </a:xfrm>
        </p:spPr>
        <p:txBody>
          <a:bodyPr>
            <a:normAutofit/>
          </a:bodyPr>
          <a:lstStyle/>
          <a:p>
            <a:pPr marL="0" indent="0">
              <a:buNone/>
            </a:pPr>
            <a:r>
              <a:rPr lang="it-IT" sz="3200" dirty="0"/>
              <a:t>Sensibilità verso i temi ambientali, conoscenza approfondita dei processi e delle tecnologie, incluse quelle di ultima generazione, ed esperienza tecnica - in una sola parola </a:t>
            </a:r>
            <a:r>
              <a:rPr lang="it-IT" sz="3200" b="1" dirty="0"/>
              <a:t>professionalità -</a:t>
            </a:r>
            <a:r>
              <a:rPr lang="it-IT" sz="3200" dirty="0"/>
              <a:t> saranno elementi sempre più importanti per affrontare il cambiamento che dovrà necessariamente portare ad una maggiore sostenibilità, non più procrastinabile, e benessere per le AZIENDE VITIVINICOLE che inevitabilmente si tradurrà in reddito, occupazione e sviluppo dei territori </a:t>
            </a:r>
          </a:p>
        </p:txBody>
      </p:sp>
    </p:spTree>
    <p:extLst>
      <p:ext uri="{BB962C8B-B14F-4D97-AF65-F5344CB8AC3E}">
        <p14:creationId xmlns:p14="http://schemas.microsoft.com/office/powerpoint/2010/main" val="222509067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486EAF-F20F-E107-7C5F-421A9A2365C1}"/>
              </a:ext>
            </a:extLst>
          </p:cNvPr>
          <p:cNvSpPr>
            <a:spLocks noGrp="1"/>
          </p:cNvSpPr>
          <p:nvPr>
            <p:ph type="title"/>
          </p:nvPr>
        </p:nvSpPr>
        <p:spPr/>
        <p:txBody>
          <a:bodyPr vert="horz" lIns="91440" tIns="45720" rIns="91440" bIns="45720" rtlCol="0" anchor="ctr">
            <a:normAutofit fontScale="90000"/>
          </a:bodyPr>
          <a:lstStyle/>
          <a:p>
            <a:pPr>
              <a:lnSpc>
                <a:spcPct val="110000"/>
              </a:lnSpc>
              <a:spcBef>
                <a:spcPts val="750"/>
              </a:spcBef>
              <a:buFont typeface="Arial" panose="020B0604020202020204" pitchFamily="34" charset="0"/>
            </a:pPr>
            <a:r>
              <a:rPr lang="it-IT" sz="6000" b="1" dirty="0">
                <a:solidFill>
                  <a:schemeClr val="bg1"/>
                </a:solidFill>
                <a:latin typeface="+mn-lt"/>
                <a:ea typeface="+mn-ea"/>
                <a:cs typeface="+mn-cs"/>
              </a:rPr>
              <a:t>Un invito rivolto ai giovani</a:t>
            </a:r>
          </a:p>
        </p:txBody>
      </p:sp>
      <p:sp>
        <p:nvSpPr>
          <p:cNvPr id="3" name="Segnaposto contenuto 2">
            <a:extLst>
              <a:ext uri="{FF2B5EF4-FFF2-40B4-BE49-F238E27FC236}">
                <a16:creationId xmlns:a16="http://schemas.microsoft.com/office/drawing/2014/main" id="{47E1A7AD-94C8-BA10-B018-E306226D9BAD}"/>
              </a:ext>
            </a:extLst>
          </p:cNvPr>
          <p:cNvSpPr>
            <a:spLocks noGrp="1"/>
          </p:cNvSpPr>
          <p:nvPr>
            <p:ph idx="1"/>
          </p:nvPr>
        </p:nvSpPr>
        <p:spPr/>
        <p:txBody>
          <a:bodyPr>
            <a:normAutofit/>
          </a:bodyPr>
          <a:lstStyle/>
          <a:p>
            <a:pPr marL="0" indent="0">
              <a:buNone/>
            </a:pPr>
            <a:r>
              <a:rPr lang="it-IT" sz="4400" dirty="0"/>
              <a:t>voi che rappresentate le risorse per il futuro investite in lungimiranza </a:t>
            </a:r>
            <a:r>
              <a:rPr lang="it-IT" sz="4400" b="1" u="sng" dirty="0"/>
              <a:t>formazione</a:t>
            </a:r>
            <a:r>
              <a:rPr lang="it-IT" sz="4400" dirty="0"/>
              <a:t> e </a:t>
            </a:r>
            <a:r>
              <a:rPr lang="it-IT" sz="4400" b="1" u="sng" dirty="0"/>
              <a:t>professionalità</a:t>
            </a:r>
            <a:r>
              <a:rPr lang="it-IT" sz="4400" dirty="0"/>
              <a:t> per svolgere la vostra attività con competenza ed efficacia. </a:t>
            </a:r>
          </a:p>
        </p:txBody>
      </p:sp>
    </p:spTree>
    <p:extLst>
      <p:ext uri="{BB962C8B-B14F-4D97-AF65-F5344CB8AC3E}">
        <p14:creationId xmlns:p14="http://schemas.microsoft.com/office/powerpoint/2010/main" val="128958581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l momento stai visualizzando Farm to Fork, il green deal europeo per un nuovo e migliore equilibrio tra natura, sistemi alimentari e biodiversità">
            <a:extLst>
              <a:ext uri="{FF2B5EF4-FFF2-40B4-BE49-F238E27FC236}">
                <a16:creationId xmlns:a16="http://schemas.microsoft.com/office/drawing/2014/main" id="{9D5D8535-EA9E-88FF-59C3-667F35C76E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9143980" cy="3418812"/>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2069" name="Rectangle 6">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2550" y="4097726"/>
            <a:ext cx="1028700" cy="20574"/>
          </a:xfrm>
          <a:custGeom>
            <a:avLst/>
            <a:gdLst>
              <a:gd name="connsiteX0" fmla="*/ 0 w 1028700"/>
              <a:gd name="connsiteY0" fmla="*/ 0 h 20574"/>
              <a:gd name="connsiteX1" fmla="*/ 534924 w 1028700"/>
              <a:gd name="connsiteY1" fmla="*/ 0 h 20574"/>
              <a:gd name="connsiteX2" fmla="*/ 1028700 w 1028700"/>
              <a:gd name="connsiteY2" fmla="*/ 0 h 20574"/>
              <a:gd name="connsiteX3" fmla="*/ 1028700 w 1028700"/>
              <a:gd name="connsiteY3" fmla="*/ 20574 h 20574"/>
              <a:gd name="connsiteX4" fmla="*/ 524637 w 1028700"/>
              <a:gd name="connsiteY4" fmla="*/ 20574 h 20574"/>
              <a:gd name="connsiteX5" fmla="*/ 0 w 1028700"/>
              <a:gd name="connsiteY5" fmla="*/ 20574 h 20574"/>
              <a:gd name="connsiteX6" fmla="*/ 0 w 1028700"/>
              <a:gd name="connsiteY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20574" fill="none" extrusionOk="0">
                <a:moveTo>
                  <a:pt x="0" y="0"/>
                </a:moveTo>
                <a:cubicBezTo>
                  <a:pt x="212724" y="-10062"/>
                  <a:pt x="370834" y="-12310"/>
                  <a:pt x="534924" y="0"/>
                </a:cubicBezTo>
                <a:cubicBezTo>
                  <a:pt x="699014" y="12310"/>
                  <a:pt x="864826" y="16628"/>
                  <a:pt x="1028700" y="0"/>
                </a:cubicBezTo>
                <a:cubicBezTo>
                  <a:pt x="1029447" y="4706"/>
                  <a:pt x="1029171" y="16349"/>
                  <a:pt x="1028700" y="20574"/>
                </a:cubicBezTo>
                <a:cubicBezTo>
                  <a:pt x="900365" y="-786"/>
                  <a:pt x="695193" y="1972"/>
                  <a:pt x="524637" y="20574"/>
                </a:cubicBezTo>
                <a:cubicBezTo>
                  <a:pt x="354081" y="39176"/>
                  <a:pt x="147473" y="8404"/>
                  <a:pt x="0" y="20574"/>
                </a:cubicBezTo>
                <a:cubicBezTo>
                  <a:pt x="-926" y="12729"/>
                  <a:pt x="189" y="6360"/>
                  <a:pt x="0" y="0"/>
                </a:cubicBezTo>
                <a:close/>
              </a:path>
              <a:path w="1028700" h="20574" stroke="0" extrusionOk="0">
                <a:moveTo>
                  <a:pt x="0" y="0"/>
                </a:moveTo>
                <a:cubicBezTo>
                  <a:pt x="134063" y="23954"/>
                  <a:pt x="393894" y="2190"/>
                  <a:pt x="504063" y="0"/>
                </a:cubicBezTo>
                <a:cubicBezTo>
                  <a:pt x="614232" y="-2190"/>
                  <a:pt x="904179" y="22010"/>
                  <a:pt x="1028700" y="0"/>
                </a:cubicBezTo>
                <a:cubicBezTo>
                  <a:pt x="1028253" y="6670"/>
                  <a:pt x="1029251" y="14916"/>
                  <a:pt x="1028700" y="20574"/>
                </a:cubicBezTo>
                <a:cubicBezTo>
                  <a:pt x="818612" y="13567"/>
                  <a:pt x="760082" y="20025"/>
                  <a:pt x="514350" y="20574"/>
                </a:cubicBezTo>
                <a:cubicBezTo>
                  <a:pt x="268618" y="21124"/>
                  <a:pt x="195416" y="12814"/>
                  <a:pt x="0" y="20574"/>
                </a:cubicBezTo>
                <a:cubicBezTo>
                  <a:pt x="126" y="13713"/>
                  <a:pt x="-828" y="10112"/>
                  <a:pt x="0" y="0"/>
                </a:cubicBezTo>
                <a:close/>
              </a:path>
            </a:pathLst>
          </a:custGeom>
          <a:solidFill>
            <a:srgbClr val="FFB338"/>
          </a:solidFill>
          <a:ln w="38100" cap="rnd">
            <a:solidFill>
              <a:srgbClr val="FFB33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A65E131-6DD9-8D0B-3B9D-58BB2768373A}"/>
              </a:ext>
            </a:extLst>
          </p:cNvPr>
          <p:cNvSpPr>
            <a:spLocks noGrp="1"/>
          </p:cNvSpPr>
          <p:nvPr>
            <p:ph idx="1"/>
          </p:nvPr>
        </p:nvSpPr>
        <p:spPr>
          <a:xfrm>
            <a:off x="457200" y="3583305"/>
            <a:ext cx="8229600" cy="1384923"/>
          </a:xfrm>
          <a:solidFill>
            <a:schemeClr val="bg1"/>
          </a:solidFill>
        </p:spPr>
        <p:txBody>
          <a:bodyPr vert="horz" lIns="91440" tIns="45720" rIns="91440" bIns="45720" rtlCol="0" anchor="ctr">
            <a:normAutofit/>
          </a:bodyPr>
          <a:lstStyle/>
          <a:p>
            <a:pPr marL="0" indent="0" defTabSz="914391">
              <a:lnSpc>
                <a:spcPct val="100000"/>
              </a:lnSpc>
              <a:spcAft>
                <a:spcPts val="450"/>
              </a:spcAft>
              <a:buNone/>
            </a:pPr>
            <a:r>
              <a:rPr lang="en-US" sz="1400" dirty="0">
                <a:latin typeface="Arial" panose="020B0604020202020204" pitchFamily="34" charset="0"/>
                <a:cs typeface="Arial" panose="020B0604020202020204" pitchFamily="34" charset="0"/>
              </a:rPr>
              <a:t>Al </a:t>
            </a:r>
            <a:r>
              <a:rPr lang="en-US" sz="1400" dirty="0" err="1">
                <a:latin typeface="Arial" panose="020B0604020202020204" pitchFamily="34" charset="0"/>
                <a:cs typeface="Arial" panose="020B0604020202020204" pitchFamily="34" charset="0"/>
              </a:rPr>
              <a:t>centro</a:t>
            </a:r>
            <a:r>
              <a:rPr lang="en-US" sz="1400" dirty="0">
                <a:latin typeface="Arial" panose="020B0604020202020204" pitchFamily="34" charset="0"/>
                <a:cs typeface="Arial" panose="020B0604020202020204" pitchFamily="34" charset="0"/>
              </a:rPr>
              <a:t> del Green Deal </a:t>
            </a:r>
            <a:r>
              <a:rPr lang="en-US" sz="1400" dirty="0" err="1">
                <a:latin typeface="Arial" panose="020B0604020202020204" pitchFamily="34" charset="0"/>
                <a:cs typeface="Arial" panose="020B0604020202020204" pitchFamily="34" charset="0"/>
              </a:rPr>
              <a:t>dell’UE</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impegno</a:t>
            </a:r>
            <a:r>
              <a:rPr lang="en-US" sz="1400" dirty="0">
                <a:latin typeface="Arial" panose="020B0604020202020204" pitchFamily="34" charset="0"/>
                <a:cs typeface="Arial" panose="020B0604020202020204" pitchFamily="34" charset="0"/>
              </a:rPr>
              <a:t> di tutti </a:t>
            </a:r>
            <a:r>
              <a:rPr lang="en-US" sz="1400" dirty="0" err="1">
                <a:latin typeface="Arial" panose="020B0604020202020204" pitchFamily="34" charset="0"/>
                <a:cs typeface="Arial" panose="020B0604020202020204" pitchFamily="34" charset="0"/>
              </a:rPr>
              <a:t>gli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membri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europei</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raggiungere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gli</a:t>
            </a:r>
            <a:r>
              <a:rPr lang="en-US" sz="1400" dirty="0">
                <a:latin typeface="Arial" panose="020B0604020202020204" pitchFamily="34" charset="0"/>
                <a:cs typeface="Arial" panose="020B0604020202020204" pitchFamily="34" charset="0"/>
              </a:rPr>
              <a:t> SDG- </a:t>
            </a:r>
          </a:p>
          <a:p>
            <a:pPr marL="0" indent="0" defTabSz="914391">
              <a:lnSpc>
                <a:spcPct val="100000"/>
              </a:lnSpc>
              <a:spcAft>
                <a:spcPts val="450"/>
              </a:spcAft>
              <a:buNone/>
            </a:pPr>
            <a:r>
              <a:rPr lang="it-IT" sz="1400" dirty="0">
                <a:latin typeface="Arial" panose="020B0604020202020204" pitchFamily="34" charset="0"/>
                <a:cs typeface="Arial" panose="020B0604020202020204" pitchFamily="34" charset="0"/>
              </a:rPr>
              <a:t>le strategie </a:t>
            </a:r>
            <a:r>
              <a:rPr lang="it-IT" sz="1400" b="1" dirty="0">
                <a:latin typeface="Arial" panose="020B0604020202020204" pitchFamily="34" charset="0"/>
                <a:cs typeface="Arial" panose="020B0604020202020204" pitchFamily="34" charset="0"/>
              </a:rPr>
              <a:t>Biodiversità</a:t>
            </a:r>
            <a:r>
              <a:rPr lang="it-IT" sz="1400" dirty="0">
                <a:latin typeface="Arial" panose="020B0604020202020204" pitchFamily="34" charset="0"/>
                <a:cs typeface="Arial" panose="020B0604020202020204" pitchFamily="34" charset="0"/>
              </a:rPr>
              <a:t> e </a:t>
            </a:r>
            <a:r>
              <a:rPr lang="it-IT" sz="1400" b="1" dirty="0">
                <a:latin typeface="Arial" panose="020B0604020202020204" pitchFamily="34" charset="0"/>
                <a:cs typeface="Arial" panose="020B0604020202020204" pitchFamily="34" charset="0"/>
              </a:rPr>
              <a:t>Farm to </a:t>
            </a:r>
            <a:r>
              <a:rPr lang="it-IT" sz="1400" b="1" dirty="0" err="1">
                <a:latin typeface="Arial" panose="020B0604020202020204" pitchFamily="34" charset="0"/>
                <a:cs typeface="Arial" panose="020B0604020202020204" pitchFamily="34" charset="0"/>
              </a:rPr>
              <a:t>Fork</a:t>
            </a:r>
            <a:r>
              <a:rPr lang="it-IT" sz="1400" b="1" dirty="0">
                <a:latin typeface="Arial" panose="020B0604020202020204" pitchFamily="34" charset="0"/>
                <a:cs typeface="Arial" panose="020B0604020202020204" pitchFamily="34" charset="0"/>
              </a:rPr>
              <a:t> </a:t>
            </a:r>
            <a:r>
              <a:rPr lang="it-IT" sz="1400" dirty="0">
                <a:latin typeface="Arial" panose="020B0604020202020204" pitchFamily="34" charset="0"/>
                <a:cs typeface="Arial" panose="020B0604020202020204" pitchFamily="34" charset="0"/>
              </a:rPr>
              <a:t>puntano a un nuovo e migliore equilibrio tra natura, sistemi alimentari e biodiversità per proteggere la salute e il benessere dei cittadini e, allo stesso tempo, aumentare la competitività e la resilienza dell’UE</a:t>
            </a:r>
            <a:endParaRPr lang="en-US" sz="1400" dirty="0">
              <a:latin typeface="Arial" panose="020B0604020202020204" pitchFamily="34" charset="0"/>
              <a:cs typeface="Arial" panose="020B0604020202020204" pitchFamily="34" charset="0"/>
            </a:endParaRPr>
          </a:p>
        </p:txBody>
      </p:sp>
      <p:sp>
        <p:nvSpPr>
          <p:cNvPr id="6" name="AutoShape 4" descr="Potrebbe essere un'immagine raffigurante testo">
            <a:extLst>
              <a:ext uri="{FF2B5EF4-FFF2-40B4-BE49-F238E27FC236}">
                <a16:creationId xmlns:a16="http://schemas.microsoft.com/office/drawing/2014/main" id="{2E396F85-8E99-A43C-09C7-D2911AF333F7}"/>
              </a:ext>
            </a:extLst>
          </p:cNvPr>
          <p:cNvSpPr>
            <a:spLocks noChangeAspect="1" noChangeArrowheads="1"/>
          </p:cNvSpPr>
          <p:nvPr/>
        </p:nvSpPr>
        <p:spPr bwMode="auto">
          <a:xfrm>
            <a:off x="5623368" y="3348229"/>
            <a:ext cx="1619999" cy="1619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71379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7303D19-1317-CD80-63D4-8EDF4598EAC4}"/>
              </a:ext>
            </a:extLst>
          </p:cNvPr>
          <p:cNvSpPr>
            <a:spLocks noGrp="1"/>
          </p:cNvSpPr>
          <p:nvPr>
            <p:ph idx="1"/>
          </p:nvPr>
        </p:nvSpPr>
        <p:spPr>
          <a:xfrm>
            <a:off x="628649" y="367385"/>
            <a:ext cx="7886701" cy="3808008"/>
          </a:xfrm>
          <a:solidFill>
            <a:schemeClr val="bg1"/>
          </a:solidFill>
        </p:spPr>
        <p:txBody>
          <a:bodyPr>
            <a:normAutofit/>
          </a:bodyPr>
          <a:lstStyle/>
          <a:p>
            <a:pPr marL="0" indent="0" algn="ctr">
              <a:buNone/>
            </a:pPr>
            <a:r>
              <a:rPr lang="it-IT" sz="8800" dirty="0"/>
              <a:t>FORMAZIONE e PROFESSIONALITA’</a:t>
            </a:r>
          </a:p>
        </p:txBody>
      </p:sp>
    </p:spTree>
    <p:extLst>
      <p:ext uri="{BB962C8B-B14F-4D97-AF65-F5344CB8AC3E}">
        <p14:creationId xmlns:p14="http://schemas.microsoft.com/office/powerpoint/2010/main" val="1743395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C7C0D6-956E-BEB6-C7FF-25A76B6BBE8C}"/>
              </a:ext>
            </a:extLst>
          </p:cNvPr>
          <p:cNvSpPr>
            <a:spLocks noGrp="1"/>
          </p:cNvSpPr>
          <p:nvPr>
            <p:ph idx="1"/>
          </p:nvPr>
        </p:nvSpPr>
        <p:spPr>
          <a:xfrm>
            <a:off x="544984" y="497541"/>
            <a:ext cx="8043062" cy="4316506"/>
          </a:xfrm>
        </p:spPr>
        <p:txBody>
          <a:bodyPr>
            <a:normAutofit fontScale="92500"/>
          </a:bodyPr>
          <a:lstStyle/>
          <a:p>
            <a:pPr marL="0" indent="0">
              <a:buNone/>
            </a:pPr>
            <a:r>
              <a:rPr lang="it-IT" sz="3200" dirty="0">
                <a:solidFill>
                  <a:schemeClr val="bg1"/>
                </a:solidFill>
              </a:rPr>
              <a:t>Tale professionalità deve essere acquisita  mediante diplomi e lauree </a:t>
            </a:r>
            <a:r>
              <a:rPr lang="it-IT" sz="3200" i="1" dirty="0">
                <a:solidFill>
                  <a:schemeClr val="bg1"/>
                </a:solidFill>
              </a:rPr>
              <a:t>ad hoc</a:t>
            </a:r>
            <a:r>
              <a:rPr lang="it-IT" sz="3200" dirty="0">
                <a:solidFill>
                  <a:schemeClr val="bg1"/>
                </a:solidFill>
              </a:rPr>
              <a:t> accompagnate da esperienze dirette, possibilmente in aziende vitivinicole anche estere. </a:t>
            </a:r>
          </a:p>
          <a:p>
            <a:pPr marL="0" indent="0">
              <a:buNone/>
            </a:pPr>
            <a:r>
              <a:rPr lang="it-IT" sz="3200" dirty="0">
                <a:solidFill>
                  <a:schemeClr val="bg1"/>
                </a:solidFill>
              </a:rPr>
              <a:t>La progettazione del vigneto e della cantina del futuro è roba vostra: un’efficiente gestione dovrà assicurare la piena produttività ed il mantenimento in piena efficienza. </a:t>
            </a:r>
          </a:p>
          <a:p>
            <a:pPr marL="0" indent="0">
              <a:buNone/>
            </a:pPr>
            <a:r>
              <a:rPr lang="it-IT" sz="3200" dirty="0">
                <a:solidFill>
                  <a:schemeClr val="bg1"/>
                </a:solidFill>
              </a:rPr>
              <a:t>Inutile sottolineare che entrambe queste attività divengono sempre più complicate e difficili a seguito del cambiamento climatico, con l’avanzare dell’età degli impianti e/o in ambienti non particolarmente vocati alla coltivazione della vite (purtroppo tanti)</a:t>
            </a:r>
          </a:p>
        </p:txBody>
      </p:sp>
    </p:spTree>
    <p:extLst>
      <p:ext uri="{BB962C8B-B14F-4D97-AF65-F5344CB8AC3E}">
        <p14:creationId xmlns:p14="http://schemas.microsoft.com/office/powerpoint/2010/main" val="125873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202" y="1789938"/>
            <a:ext cx="3086100" cy="13716"/>
          </a:xfrm>
          <a:custGeom>
            <a:avLst/>
            <a:gdLst>
              <a:gd name="connsiteX0" fmla="*/ 0 w 3086100"/>
              <a:gd name="connsiteY0" fmla="*/ 0 h 13716"/>
              <a:gd name="connsiteX1" fmla="*/ 586359 w 3086100"/>
              <a:gd name="connsiteY1" fmla="*/ 0 h 13716"/>
              <a:gd name="connsiteX2" fmla="*/ 1203579 w 3086100"/>
              <a:gd name="connsiteY2" fmla="*/ 0 h 13716"/>
              <a:gd name="connsiteX3" fmla="*/ 1851660 w 3086100"/>
              <a:gd name="connsiteY3" fmla="*/ 0 h 13716"/>
              <a:gd name="connsiteX4" fmla="*/ 2499741 w 3086100"/>
              <a:gd name="connsiteY4" fmla="*/ 0 h 13716"/>
              <a:gd name="connsiteX5" fmla="*/ 3086100 w 3086100"/>
              <a:gd name="connsiteY5" fmla="*/ 0 h 13716"/>
              <a:gd name="connsiteX6" fmla="*/ 3086100 w 3086100"/>
              <a:gd name="connsiteY6" fmla="*/ 13716 h 13716"/>
              <a:gd name="connsiteX7" fmla="*/ 2407158 w 3086100"/>
              <a:gd name="connsiteY7" fmla="*/ 13716 h 13716"/>
              <a:gd name="connsiteX8" fmla="*/ 1728216 w 3086100"/>
              <a:gd name="connsiteY8" fmla="*/ 13716 h 13716"/>
              <a:gd name="connsiteX9" fmla="*/ 1110996 w 3086100"/>
              <a:gd name="connsiteY9" fmla="*/ 13716 h 13716"/>
              <a:gd name="connsiteX10" fmla="*/ 0 w 3086100"/>
              <a:gd name="connsiteY10" fmla="*/ 13716 h 13716"/>
              <a:gd name="connsiteX11" fmla="*/ 0 w 308610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86100" h="13716" fill="none" extrusionOk="0">
                <a:moveTo>
                  <a:pt x="0" y="0"/>
                </a:moveTo>
                <a:cubicBezTo>
                  <a:pt x="178228" y="-9433"/>
                  <a:pt x="458134" y="9049"/>
                  <a:pt x="586359" y="0"/>
                </a:cubicBezTo>
                <a:cubicBezTo>
                  <a:pt x="714584" y="-9049"/>
                  <a:pt x="942987" y="1218"/>
                  <a:pt x="1203579" y="0"/>
                </a:cubicBezTo>
                <a:cubicBezTo>
                  <a:pt x="1464171" y="-1218"/>
                  <a:pt x="1660388" y="12555"/>
                  <a:pt x="1851660" y="0"/>
                </a:cubicBezTo>
                <a:cubicBezTo>
                  <a:pt x="2042932" y="-12555"/>
                  <a:pt x="2364566" y="25473"/>
                  <a:pt x="2499741" y="0"/>
                </a:cubicBezTo>
                <a:cubicBezTo>
                  <a:pt x="2634916" y="-25473"/>
                  <a:pt x="2819098" y="-6987"/>
                  <a:pt x="3086100" y="0"/>
                </a:cubicBezTo>
                <a:cubicBezTo>
                  <a:pt x="3085620" y="2989"/>
                  <a:pt x="3085459" y="10166"/>
                  <a:pt x="3086100" y="13716"/>
                </a:cubicBezTo>
                <a:cubicBezTo>
                  <a:pt x="2792363" y="-14259"/>
                  <a:pt x="2738055" y="-6229"/>
                  <a:pt x="2407158" y="13716"/>
                </a:cubicBezTo>
                <a:cubicBezTo>
                  <a:pt x="2076261" y="33661"/>
                  <a:pt x="1943154" y="33720"/>
                  <a:pt x="1728216" y="13716"/>
                </a:cubicBezTo>
                <a:cubicBezTo>
                  <a:pt x="1513278" y="-6288"/>
                  <a:pt x="1373515" y="14321"/>
                  <a:pt x="1110996" y="13716"/>
                </a:cubicBezTo>
                <a:cubicBezTo>
                  <a:pt x="848477" y="13111"/>
                  <a:pt x="433171" y="53867"/>
                  <a:pt x="0" y="13716"/>
                </a:cubicBezTo>
                <a:cubicBezTo>
                  <a:pt x="182" y="9317"/>
                  <a:pt x="482" y="5285"/>
                  <a:pt x="0" y="0"/>
                </a:cubicBezTo>
                <a:close/>
              </a:path>
              <a:path w="3086100" h="13716" stroke="0" extrusionOk="0">
                <a:moveTo>
                  <a:pt x="0" y="0"/>
                </a:moveTo>
                <a:cubicBezTo>
                  <a:pt x="145508" y="-16165"/>
                  <a:pt x="455060" y="24821"/>
                  <a:pt x="586359" y="0"/>
                </a:cubicBezTo>
                <a:cubicBezTo>
                  <a:pt x="717658" y="-24821"/>
                  <a:pt x="986475" y="22010"/>
                  <a:pt x="1110996" y="0"/>
                </a:cubicBezTo>
                <a:cubicBezTo>
                  <a:pt x="1235517" y="-22010"/>
                  <a:pt x="1483613" y="12791"/>
                  <a:pt x="1789938" y="0"/>
                </a:cubicBezTo>
                <a:cubicBezTo>
                  <a:pt x="2096263" y="-12791"/>
                  <a:pt x="2175218" y="-11239"/>
                  <a:pt x="2376297" y="0"/>
                </a:cubicBezTo>
                <a:cubicBezTo>
                  <a:pt x="2577376" y="11239"/>
                  <a:pt x="2839366" y="-9958"/>
                  <a:pt x="3086100" y="0"/>
                </a:cubicBezTo>
                <a:cubicBezTo>
                  <a:pt x="3085608" y="2764"/>
                  <a:pt x="3085798" y="8747"/>
                  <a:pt x="3086100" y="13716"/>
                </a:cubicBezTo>
                <a:cubicBezTo>
                  <a:pt x="2923961" y="4970"/>
                  <a:pt x="2717826" y="-10226"/>
                  <a:pt x="2468880" y="13716"/>
                </a:cubicBezTo>
                <a:cubicBezTo>
                  <a:pt x="2219934" y="37658"/>
                  <a:pt x="2100307" y="-19589"/>
                  <a:pt x="1789938" y="13716"/>
                </a:cubicBezTo>
                <a:cubicBezTo>
                  <a:pt x="1479569" y="47021"/>
                  <a:pt x="1448836" y="27459"/>
                  <a:pt x="1265301" y="13716"/>
                </a:cubicBezTo>
                <a:cubicBezTo>
                  <a:pt x="1081766" y="-27"/>
                  <a:pt x="782287" y="2863"/>
                  <a:pt x="648081" y="13716"/>
                </a:cubicBezTo>
                <a:cubicBezTo>
                  <a:pt x="513875" y="24569"/>
                  <a:pt x="282031" y="27046"/>
                  <a:pt x="0" y="13716"/>
                </a:cubicBezTo>
                <a:cubicBezTo>
                  <a:pt x="614" y="9981"/>
                  <a:pt x="600" y="5402"/>
                  <a:pt x="0" y="0"/>
                </a:cubicBezTo>
                <a:close/>
              </a:path>
            </a:pathLst>
          </a:custGeom>
          <a:solidFill>
            <a:srgbClr val="FF9D84"/>
          </a:solidFill>
          <a:ln w="38100" cap="rnd">
            <a:solidFill>
              <a:srgbClr val="FF9D8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4316552" y="1478684"/>
              <a:ext cx="270" cy="162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4303052" y="1465184"/>
                <a:ext cx="27000" cy="28350"/>
              </a:xfrm>
              <a:prstGeom prst="rect">
                <a:avLst/>
              </a:prstGeom>
            </p:spPr>
          </p:pic>
        </mc:Fallback>
      </mc:AlternateContent>
      <p:pic>
        <p:nvPicPr>
          <p:cNvPr id="4" name="Picture 2" descr="Sostenibilità Ambientale: significato e iniziative | Italia che cambia">
            <a:extLst>
              <a:ext uri="{FF2B5EF4-FFF2-40B4-BE49-F238E27FC236}">
                <a16:creationId xmlns:a16="http://schemas.microsoft.com/office/drawing/2014/main" id="{9AF2A6F4-746B-A1C5-9DA8-90CC7D3AA2C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26650" y="2145388"/>
            <a:ext cx="4321042" cy="260785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6474EAA-38E2-E649-ADCE-20A630AA7264}"/>
              </a:ext>
            </a:extLst>
          </p:cNvPr>
          <p:cNvSpPr>
            <a:spLocks noGrp="1"/>
          </p:cNvSpPr>
          <p:nvPr>
            <p:ph type="title"/>
          </p:nvPr>
        </p:nvSpPr>
        <p:spPr>
          <a:xfrm>
            <a:off x="473201" y="480060"/>
            <a:ext cx="5383589" cy="1110996"/>
          </a:xfrm>
        </p:spPr>
        <p:txBody>
          <a:bodyPr anchor="b">
            <a:noAutofit/>
          </a:bodyPr>
          <a:lstStyle/>
          <a:p>
            <a:pPr>
              <a:lnSpc>
                <a:spcPct val="90000"/>
              </a:lnSpc>
            </a:pPr>
            <a:r>
              <a:rPr lang="it-IT" sz="2400" b="1" dirty="0">
                <a:latin typeface="Arial" panose="020B0604020202020204" pitchFamily="34" charset="0"/>
                <a:cs typeface="Arial" panose="020B0604020202020204" pitchFamily="34" charset="0"/>
              </a:rPr>
              <a:t>Principi generali di sostenibilità</a:t>
            </a:r>
          </a:p>
        </p:txBody>
      </p:sp>
      <p:sp>
        <p:nvSpPr>
          <p:cNvPr id="3" name="Segnaposto contenuto 2">
            <a:extLst>
              <a:ext uri="{FF2B5EF4-FFF2-40B4-BE49-F238E27FC236}">
                <a16:creationId xmlns:a16="http://schemas.microsoft.com/office/drawing/2014/main" id="{76BCCE2E-69E0-B348-BFEB-C2F58F99687F}"/>
              </a:ext>
            </a:extLst>
          </p:cNvPr>
          <p:cNvSpPr>
            <a:spLocks noGrp="1"/>
          </p:cNvSpPr>
          <p:nvPr>
            <p:ph idx="1"/>
          </p:nvPr>
        </p:nvSpPr>
        <p:spPr>
          <a:xfrm>
            <a:off x="173620" y="2146153"/>
            <a:ext cx="4988690" cy="2941674"/>
          </a:xfrm>
        </p:spPr>
        <p:txBody>
          <a:bodyPr numCol="1" anchor="t">
            <a:normAutofit/>
          </a:bodyPr>
          <a:lstStyle/>
          <a:p>
            <a:pPr marL="1200138" indent="-1131877">
              <a:lnSpc>
                <a:spcPct val="100000"/>
              </a:lnSpc>
              <a:buNone/>
              <a:tabLst>
                <a:tab pos="2959070" algn="l"/>
              </a:tabLst>
            </a:pPr>
            <a:r>
              <a:rPr lang="it-IT" sz="1600" u="sng" dirty="0">
                <a:latin typeface="Arial" panose="020B0604020202020204" pitchFamily="34" charset="0"/>
                <a:cs typeface="Arial" panose="020B0604020202020204" pitchFamily="34" charset="0"/>
              </a:rPr>
              <a:t>Principio 1</a:t>
            </a:r>
            <a:r>
              <a:rPr lang="it-IT" sz="1600" dirty="0">
                <a:latin typeface="Arial" panose="020B0604020202020204" pitchFamily="34" charset="0"/>
                <a:cs typeface="Arial" panose="020B0604020202020204" pitchFamily="34" charset="0"/>
              </a:rPr>
              <a:t>:  integra aspetti ambientali, sociali ed economici</a:t>
            </a:r>
          </a:p>
          <a:p>
            <a:pPr marL="1200138" indent="-1131877">
              <a:lnSpc>
                <a:spcPct val="100000"/>
              </a:lnSpc>
              <a:buNone/>
              <a:tabLst>
                <a:tab pos="2959070" algn="l"/>
              </a:tabLst>
            </a:pPr>
            <a:r>
              <a:rPr lang="it-IT" sz="1600" u="sng" dirty="0">
                <a:latin typeface="Arial" panose="020B0604020202020204" pitchFamily="34" charset="0"/>
                <a:cs typeface="Arial" panose="020B0604020202020204" pitchFamily="34" charset="0"/>
              </a:rPr>
              <a:t>Principio 2</a:t>
            </a:r>
            <a:r>
              <a:rPr lang="it-IT" sz="1600" dirty="0">
                <a:latin typeface="Arial" panose="020B0604020202020204" pitchFamily="34" charset="0"/>
                <a:cs typeface="Arial" panose="020B0604020202020204" pitchFamily="34" charset="0"/>
              </a:rPr>
              <a:t>:  rispetta l’ambiente</a:t>
            </a:r>
          </a:p>
          <a:p>
            <a:pPr marL="1200138" indent="-1131877">
              <a:lnSpc>
                <a:spcPct val="100000"/>
              </a:lnSpc>
              <a:buNone/>
              <a:tabLst>
                <a:tab pos="2959070" algn="l"/>
              </a:tabLst>
            </a:pPr>
            <a:r>
              <a:rPr lang="it-IT" sz="1600" u="sng" dirty="0">
                <a:latin typeface="Arial" panose="020B0604020202020204" pitchFamily="34" charset="0"/>
                <a:cs typeface="Arial" panose="020B0604020202020204" pitchFamily="34" charset="0"/>
              </a:rPr>
              <a:t>Principio 3</a:t>
            </a:r>
            <a:r>
              <a:rPr lang="it-IT" sz="1600" dirty="0">
                <a:latin typeface="Arial" panose="020B0604020202020204" pitchFamily="34" charset="0"/>
                <a:cs typeface="Arial" panose="020B0604020202020204" pitchFamily="34" charset="0"/>
              </a:rPr>
              <a:t>:  è sensibile agli aspetti sociali e culturali</a:t>
            </a:r>
          </a:p>
          <a:p>
            <a:pPr marL="1200138" indent="-1131877">
              <a:lnSpc>
                <a:spcPct val="100000"/>
              </a:lnSpc>
              <a:buNone/>
              <a:tabLst>
                <a:tab pos="2959070" algn="l"/>
              </a:tabLst>
            </a:pPr>
            <a:r>
              <a:rPr lang="it-IT" sz="1600" u="sng" dirty="0">
                <a:latin typeface="Arial" panose="020B0604020202020204" pitchFamily="34" charset="0"/>
                <a:cs typeface="Arial" panose="020B0604020202020204" pitchFamily="34" charset="0"/>
              </a:rPr>
              <a:t>Principio 4</a:t>
            </a:r>
            <a:r>
              <a:rPr lang="it-IT" sz="1600" dirty="0">
                <a:latin typeface="Arial" panose="020B0604020202020204" pitchFamily="34" charset="0"/>
                <a:cs typeface="Arial" panose="020B0604020202020204" pitchFamily="34" charset="0"/>
              </a:rPr>
              <a:t>:  mantiene la redditività economica</a:t>
            </a:r>
          </a:p>
          <a:p>
            <a:pPr marL="1200138" indent="-1131877">
              <a:lnSpc>
                <a:spcPct val="100000"/>
              </a:lnSpc>
              <a:buNone/>
              <a:tabLst>
                <a:tab pos="2959070" algn="l"/>
              </a:tabLst>
            </a:pPr>
            <a:r>
              <a:rPr lang="it-IT" sz="1600" u="sng" dirty="0">
                <a:latin typeface="Arial" panose="020B0604020202020204" pitchFamily="34" charset="0"/>
                <a:cs typeface="Arial" panose="020B0604020202020204" pitchFamily="34" charset="0"/>
              </a:rPr>
              <a:t>Principio 5</a:t>
            </a:r>
            <a:r>
              <a:rPr lang="it-IT" sz="1600" dirty="0">
                <a:latin typeface="Arial" panose="020B0604020202020204" pitchFamily="34" charset="0"/>
                <a:cs typeface="Arial" panose="020B0604020202020204" pitchFamily="34" charset="0"/>
              </a:rPr>
              <a:t>:  richiede pianificazione e valutazione</a:t>
            </a:r>
          </a:p>
          <a:p>
            <a:pPr marL="0" indent="0">
              <a:lnSpc>
                <a:spcPct val="100000"/>
              </a:lnSpc>
              <a:buNone/>
            </a:pPr>
            <a:endParaRPr 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77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EF7488-86DD-2E1E-F198-A9B3FD2258F7}"/>
              </a:ext>
            </a:extLst>
          </p:cNvPr>
          <p:cNvSpPr>
            <a:spLocks noGrp="1"/>
          </p:cNvSpPr>
          <p:nvPr>
            <p:ph type="title"/>
          </p:nvPr>
        </p:nvSpPr>
        <p:spPr/>
        <p:txBody>
          <a:bodyPr/>
          <a:lstStyle/>
          <a:p>
            <a:endParaRPr lang="it-IT"/>
          </a:p>
        </p:txBody>
      </p:sp>
      <p:pic>
        <p:nvPicPr>
          <p:cNvPr id="1026" name="Picture 2">
            <a:extLst>
              <a:ext uri="{FF2B5EF4-FFF2-40B4-BE49-F238E27FC236}">
                <a16:creationId xmlns:a16="http://schemas.microsoft.com/office/drawing/2014/main" id="{4D0504F6-DC45-3476-AB14-2EA41ACF110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968" b="2490"/>
          <a:stretch/>
        </p:blipFill>
        <p:spPr bwMode="auto">
          <a:xfrm>
            <a:off x="-1" y="-1"/>
            <a:ext cx="8519456" cy="424096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ECEE176-E7C6-F3EB-8FC0-2F129538AB88}"/>
              </a:ext>
            </a:extLst>
          </p:cNvPr>
          <p:cNvSpPr txBox="1"/>
          <p:nvPr/>
        </p:nvSpPr>
        <p:spPr>
          <a:xfrm>
            <a:off x="-2" y="4240965"/>
            <a:ext cx="9144001" cy="300082"/>
          </a:xfrm>
          <a:prstGeom prst="rect">
            <a:avLst/>
          </a:prstGeom>
          <a:solidFill>
            <a:schemeClr val="accent1"/>
          </a:solidFill>
        </p:spPr>
        <p:txBody>
          <a:bodyPr wrap="square">
            <a:spAutoFit/>
          </a:bodyPr>
          <a:lstStyle/>
          <a:p>
            <a:r>
              <a:rPr lang="it-IT" i="1" dirty="0" err="1">
                <a:latin typeface="Barlow" panose="020F0502020204030204" pitchFamily="34" charset="0"/>
              </a:rPr>
              <a:t>SDGs</a:t>
            </a:r>
            <a:r>
              <a:rPr lang="it-IT" i="1" dirty="0">
                <a:latin typeface="Barlow" panose="020F0502020204030204" pitchFamily="34" charset="0"/>
              </a:rPr>
              <a:t> Wedding Cake presentata per la prima volta all’EAT Food Forum di Stoccolma il 13 giugno 2016</a:t>
            </a:r>
            <a:endParaRPr lang="it-IT" dirty="0"/>
          </a:p>
        </p:txBody>
      </p:sp>
      <p:pic>
        <p:nvPicPr>
          <p:cNvPr id="9" name="Immagine 8">
            <a:extLst>
              <a:ext uri="{FF2B5EF4-FFF2-40B4-BE49-F238E27FC236}">
                <a16:creationId xmlns:a16="http://schemas.microsoft.com/office/drawing/2014/main" id="{61098D9A-71B8-A44E-A37E-F2E59670EF7D}"/>
              </a:ext>
            </a:extLst>
          </p:cNvPr>
          <p:cNvPicPr>
            <a:picLocks noChangeAspect="1"/>
          </p:cNvPicPr>
          <p:nvPr/>
        </p:nvPicPr>
        <p:blipFill>
          <a:blip r:embed="rId4"/>
          <a:stretch>
            <a:fillRect/>
          </a:stretch>
        </p:blipFill>
        <p:spPr>
          <a:xfrm>
            <a:off x="4086286" y="18625"/>
            <a:ext cx="5050552" cy="874424"/>
          </a:xfrm>
          <a:prstGeom prst="rect">
            <a:avLst/>
          </a:prstGeom>
        </p:spPr>
      </p:pic>
    </p:spTree>
    <p:extLst>
      <p:ext uri="{BB962C8B-B14F-4D97-AF65-F5344CB8AC3E}">
        <p14:creationId xmlns:p14="http://schemas.microsoft.com/office/powerpoint/2010/main" val="192867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054" y="1362804"/>
            <a:ext cx="8263890" cy="13716"/>
          </a:xfrm>
          <a:custGeom>
            <a:avLst/>
            <a:gdLst>
              <a:gd name="connsiteX0" fmla="*/ 0 w 8263890"/>
              <a:gd name="connsiteY0" fmla="*/ 0 h 13716"/>
              <a:gd name="connsiteX1" fmla="*/ 440741 w 8263890"/>
              <a:gd name="connsiteY1" fmla="*/ 0 h 13716"/>
              <a:gd name="connsiteX2" fmla="*/ 1212037 w 8263890"/>
              <a:gd name="connsiteY2" fmla="*/ 0 h 13716"/>
              <a:gd name="connsiteX3" fmla="*/ 1652778 w 8263890"/>
              <a:gd name="connsiteY3" fmla="*/ 0 h 13716"/>
              <a:gd name="connsiteX4" fmla="*/ 2258797 w 8263890"/>
              <a:gd name="connsiteY4" fmla="*/ 0 h 13716"/>
              <a:gd name="connsiteX5" fmla="*/ 3112732 w 8263890"/>
              <a:gd name="connsiteY5" fmla="*/ 0 h 13716"/>
              <a:gd name="connsiteX6" fmla="*/ 3801389 w 8263890"/>
              <a:gd name="connsiteY6" fmla="*/ 0 h 13716"/>
              <a:gd name="connsiteX7" fmla="*/ 4572686 w 8263890"/>
              <a:gd name="connsiteY7" fmla="*/ 0 h 13716"/>
              <a:gd name="connsiteX8" fmla="*/ 5178704 w 8263890"/>
              <a:gd name="connsiteY8" fmla="*/ 0 h 13716"/>
              <a:gd name="connsiteX9" fmla="*/ 5867362 w 8263890"/>
              <a:gd name="connsiteY9" fmla="*/ 0 h 13716"/>
              <a:gd name="connsiteX10" fmla="*/ 6721297 w 8263890"/>
              <a:gd name="connsiteY10" fmla="*/ 0 h 13716"/>
              <a:gd name="connsiteX11" fmla="*/ 7244677 w 8263890"/>
              <a:gd name="connsiteY11" fmla="*/ 0 h 13716"/>
              <a:gd name="connsiteX12" fmla="*/ 8263890 w 8263890"/>
              <a:gd name="connsiteY12" fmla="*/ 0 h 13716"/>
              <a:gd name="connsiteX13" fmla="*/ 8263890 w 8263890"/>
              <a:gd name="connsiteY13" fmla="*/ 13716 h 13716"/>
              <a:gd name="connsiteX14" fmla="*/ 7657871 w 8263890"/>
              <a:gd name="connsiteY14" fmla="*/ 13716 h 13716"/>
              <a:gd name="connsiteX15" fmla="*/ 7217131 w 8263890"/>
              <a:gd name="connsiteY15" fmla="*/ 13716 h 13716"/>
              <a:gd name="connsiteX16" fmla="*/ 6528473 w 8263890"/>
              <a:gd name="connsiteY16" fmla="*/ 13716 h 13716"/>
              <a:gd name="connsiteX17" fmla="*/ 6005093 w 8263890"/>
              <a:gd name="connsiteY17" fmla="*/ 13716 h 13716"/>
              <a:gd name="connsiteX18" fmla="*/ 5316436 w 8263890"/>
              <a:gd name="connsiteY18" fmla="*/ 13716 h 13716"/>
              <a:gd name="connsiteX19" fmla="*/ 4627778 w 8263890"/>
              <a:gd name="connsiteY19" fmla="*/ 13716 h 13716"/>
              <a:gd name="connsiteX20" fmla="*/ 3939121 w 8263890"/>
              <a:gd name="connsiteY20" fmla="*/ 13716 h 13716"/>
              <a:gd name="connsiteX21" fmla="*/ 3250463 w 8263890"/>
              <a:gd name="connsiteY21" fmla="*/ 13716 h 13716"/>
              <a:gd name="connsiteX22" fmla="*/ 2644445 w 8263890"/>
              <a:gd name="connsiteY22" fmla="*/ 13716 h 13716"/>
              <a:gd name="connsiteX23" fmla="*/ 1873148 w 8263890"/>
              <a:gd name="connsiteY23" fmla="*/ 13716 h 13716"/>
              <a:gd name="connsiteX24" fmla="*/ 1184491 w 8263890"/>
              <a:gd name="connsiteY24" fmla="*/ 13716 h 13716"/>
              <a:gd name="connsiteX25" fmla="*/ 0 w 8263890"/>
              <a:gd name="connsiteY25" fmla="*/ 13716 h 13716"/>
              <a:gd name="connsiteX26" fmla="*/ 0 w 8263890"/>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63890" h="13716" fill="none" extrusionOk="0">
                <a:moveTo>
                  <a:pt x="0" y="0"/>
                </a:moveTo>
                <a:cubicBezTo>
                  <a:pt x="132695" y="-21619"/>
                  <a:pt x="239687" y="17121"/>
                  <a:pt x="440741" y="0"/>
                </a:cubicBezTo>
                <a:cubicBezTo>
                  <a:pt x="641795" y="-17121"/>
                  <a:pt x="1050885" y="3648"/>
                  <a:pt x="1212037" y="0"/>
                </a:cubicBezTo>
                <a:cubicBezTo>
                  <a:pt x="1373189" y="-3648"/>
                  <a:pt x="1448715" y="3647"/>
                  <a:pt x="1652778" y="0"/>
                </a:cubicBezTo>
                <a:cubicBezTo>
                  <a:pt x="1856841" y="-3647"/>
                  <a:pt x="2080068" y="463"/>
                  <a:pt x="2258797" y="0"/>
                </a:cubicBezTo>
                <a:cubicBezTo>
                  <a:pt x="2437526" y="-463"/>
                  <a:pt x="2823639" y="13678"/>
                  <a:pt x="3112732" y="0"/>
                </a:cubicBezTo>
                <a:cubicBezTo>
                  <a:pt x="3401825" y="-13678"/>
                  <a:pt x="3534840" y="13645"/>
                  <a:pt x="3801389" y="0"/>
                </a:cubicBezTo>
                <a:cubicBezTo>
                  <a:pt x="4067938" y="-13645"/>
                  <a:pt x="4320345" y="15127"/>
                  <a:pt x="4572686" y="0"/>
                </a:cubicBezTo>
                <a:cubicBezTo>
                  <a:pt x="4825027" y="-15127"/>
                  <a:pt x="4945005" y="25540"/>
                  <a:pt x="5178704" y="0"/>
                </a:cubicBezTo>
                <a:cubicBezTo>
                  <a:pt x="5412403" y="-25540"/>
                  <a:pt x="5690098" y="-18134"/>
                  <a:pt x="5867362" y="0"/>
                </a:cubicBezTo>
                <a:cubicBezTo>
                  <a:pt x="6044626" y="18134"/>
                  <a:pt x="6510434" y="12200"/>
                  <a:pt x="6721297" y="0"/>
                </a:cubicBezTo>
                <a:cubicBezTo>
                  <a:pt x="6932160" y="-12200"/>
                  <a:pt x="6996768" y="-23642"/>
                  <a:pt x="7244677" y="0"/>
                </a:cubicBezTo>
                <a:cubicBezTo>
                  <a:pt x="7492586" y="23642"/>
                  <a:pt x="7934676" y="-13985"/>
                  <a:pt x="8263890" y="0"/>
                </a:cubicBezTo>
                <a:cubicBezTo>
                  <a:pt x="8263987" y="2784"/>
                  <a:pt x="8263906" y="9558"/>
                  <a:pt x="8263890" y="13716"/>
                </a:cubicBezTo>
                <a:cubicBezTo>
                  <a:pt x="7993232" y="32205"/>
                  <a:pt x="7941048" y="32663"/>
                  <a:pt x="7657871" y="13716"/>
                </a:cubicBezTo>
                <a:cubicBezTo>
                  <a:pt x="7374694" y="-5231"/>
                  <a:pt x="7357901" y="22543"/>
                  <a:pt x="7217131" y="13716"/>
                </a:cubicBezTo>
                <a:cubicBezTo>
                  <a:pt x="7076361" y="4889"/>
                  <a:pt x="6750288" y="8299"/>
                  <a:pt x="6528473" y="13716"/>
                </a:cubicBezTo>
                <a:cubicBezTo>
                  <a:pt x="6306658" y="19133"/>
                  <a:pt x="6190754" y="3108"/>
                  <a:pt x="6005093" y="13716"/>
                </a:cubicBezTo>
                <a:cubicBezTo>
                  <a:pt x="5819432" y="24324"/>
                  <a:pt x="5546952" y="-16933"/>
                  <a:pt x="5316436" y="13716"/>
                </a:cubicBezTo>
                <a:cubicBezTo>
                  <a:pt x="5085920" y="44365"/>
                  <a:pt x="4901184" y="-16812"/>
                  <a:pt x="4627778" y="13716"/>
                </a:cubicBezTo>
                <a:cubicBezTo>
                  <a:pt x="4354372" y="44244"/>
                  <a:pt x="4214630" y="-18563"/>
                  <a:pt x="3939121" y="13716"/>
                </a:cubicBezTo>
                <a:cubicBezTo>
                  <a:pt x="3663612" y="45995"/>
                  <a:pt x="3506324" y="-992"/>
                  <a:pt x="3250463" y="13716"/>
                </a:cubicBezTo>
                <a:cubicBezTo>
                  <a:pt x="2994602" y="28424"/>
                  <a:pt x="2861728" y="-14071"/>
                  <a:pt x="2644445" y="13716"/>
                </a:cubicBezTo>
                <a:cubicBezTo>
                  <a:pt x="2427162" y="41503"/>
                  <a:pt x="2042611" y="9027"/>
                  <a:pt x="1873148" y="13716"/>
                </a:cubicBezTo>
                <a:cubicBezTo>
                  <a:pt x="1703685" y="18405"/>
                  <a:pt x="1339953" y="-8110"/>
                  <a:pt x="1184491" y="13716"/>
                </a:cubicBezTo>
                <a:cubicBezTo>
                  <a:pt x="1029029" y="35542"/>
                  <a:pt x="545454" y="-39329"/>
                  <a:pt x="0" y="13716"/>
                </a:cubicBezTo>
                <a:cubicBezTo>
                  <a:pt x="-100" y="9589"/>
                  <a:pt x="468" y="2983"/>
                  <a:pt x="0" y="0"/>
                </a:cubicBezTo>
                <a:close/>
              </a:path>
              <a:path w="8263890" h="13716" stroke="0" extrusionOk="0">
                <a:moveTo>
                  <a:pt x="0" y="0"/>
                </a:moveTo>
                <a:cubicBezTo>
                  <a:pt x="130467" y="-29280"/>
                  <a:pt x="387585" y="-4005"/>
                  <a:pt x="606019" y="0"/>
                </a:cubicBezTo>
                <a:cubicBezTo>
                  <a:pt x="824453" y="4005"/>
                  <a:pt x="835548" y="-20252"/>
                  <a:pt x="1046759" y="0"/>
                </a:cubicBezTo>
                <a:cubicBezTo>
                  <a:pt x="1257970" y="20252"/>
                  <a:pt x="1502872" y="9763"/>
                  <a:pt x="1900695" y="0"/>
                </a:cubicBezTo>
                <a:cubicBezTo>
                  <a:pt x="2298518" y="-9763"/>
                  <a:pt x="2343371" y="-6405"/>
                  <a:pt x="2506713" y="0"/>
                </a:cubicBezTo>
                <a:cubicBezTo>
                  <a:pt x="2670055" y="6405"/>
                  <a:pt x="2979009" y="5003"/>
                  <a:pt x="3112732" y="0"/>
                </a:cubicBezTo>
                <a:cubicBezTo>
                  <a:pt x="3246455" y="-5003"/>
                  <a:pt x="3746263" y="-32866"/>
                  <a:pt x="3966667" y="0"/>
                </a:cubicBezTo>
                <a:cubicBezTo>
                  <a:pt x="4187071" y="32866"/>
                  <a:pt x="4321903" y="10932"/>
                  <a:pt x="4490047" y="0"/>
                </a:cubicBezTo>
                <a:cubicBezTo>
                  <a:pt x="4658191" y="-10932"/>
                  <a:pt x="5156649" y="3968"/>
                  <a:pt x="5343982" y="0"/>
                </a:cubicBezTo>
                <a:cubicBezTo>
                  <a:pt x="5531315" y="-3968"/>
                  <a:pt x="5822952" y="-4181"/>
                  <a:pt x="6197918" y="0"/>
                </a:cubicBezTo>
                <a:cubicBezTo>
                  <a:pt x="6572884" y="4181"/>
                  <a:pt x="6555799" y="11241"/>
                  <a:pt x="6886575" y="0"/>
                </a:cubicBezTo>
                <a:cubicBezTo>
                  <a:pt x="7217351" y="-11241"/>
                  <a:pt x="7933003" y="-65177"/>
                  <a:pt x="8263890" y="0"/>
                </a:cubicBezTo>
                <a:cubicBezTo>
                  <a:pt x="8263216" y="5682"/>
                  <a:pt x="8263287" y="9439"/>
                  <a:pt x="8263890" y="13716"/>
                </a:cubicBezTo>
                <a:cubicBezTo>
                  <a:pt x="8052286" y="31734"/>
                  <a:pt x="7977520" y="16484"/>
                  <a:pt x="7823149" y="13716"/>
                </a:cubicBezTo>
                <a:cubicBezTo>
                  <a:pt x="7668778" y="10948"/>
                  <a:pt x="7319003" y="8763"/>
                  <a:pt x="6969214" y="13716"/>
                </a:cubicBezTo>
                <a:cubicBezTo>
                  <a:pt x="6619425" y="18669"/>
                  <a:pt x="6559264" y="26296"/>
                  <a:pt x="6445834" y="13716"/>
                </a:cubicBezTo>
                <a:cubicBezTo>
                  <a:pt x="6332404" y="1136"/>
                  <a:pt x="6025073" y="37338"/>
                  <a:pt x="5757177" y="13716"/>
                </a:cubicBezTo>
                <a:cubicBezTo>
                  <a:pt x="5489281" y="-9906"/>
                  <a:pt x="5230964" y="-10322"/>
                  <a:pt x="4903241" y="13716"/>
                </a:cubicBezTo>
                <a:cubicBezTo>
                  <a:pt x="4575518" y="37754"/>
                  <a:pt x="4453671" y="-8345"/>
                  <a:pt x="4214584" y="13716"/>
                </a:cubicBezTo>
                <a:cubicBezTo>
                  <a:pt x="3975497" y="35777"/>
                  <a:pt x="3957763" y="-437"/>
                  <a:pt x="3773843" y="13716"/>
                </a:cubicBezTo>
                <a:cubicBezTo>
                  <a:pt x="3589923" y="27869"/>
                  <a:pt x="3405929" y="8816"/>
                  <a:pt x="3250463" y="13716"/>
                </a:cubicBezTo>
                <a:cubicBezTo>
                  <a:pt x="3094997" y="18616"/>
                  <a:pt x="2585101" y="40254"/>
                  <a:pt x="2396528" y="13716"/>
                </a:cubicBezTo>
                <a:cubicBezTo>
                  <a:pt x="2207955" y="-12822"/>
                  <a:pt x="1995162" y="41396"/>
                  <a:pt x="1707871" y="13716"/>
                </a:cubicBezTo>
                <a:cubicBezTo>
                  <a:pt x="1420580" y="-13964"/>
                  <a:pt x="1342632" y="12444"/>
                  <a:pt x="1184491" y="13716"/>
                </a:cubicBezTo>
                <a:cubicBezTo>
                  <a:pt x="1026350" y="14988"/>
                  <a:pt x="418970" y="-44673"/>
                  <a:pt x="0" y="13716"/>
                </a:cubicBezTo>
                <a:cubicBezTo>
                  <a:pt x="303" y="7982"/>
                  <a:pt x="182" y="5202"/>
                  <a:pt x="0" y="0"/>
                </a:cubicBezTo>
                <a:close/>
              </a:path>
            </a:pathLst>
          </a:custGeom>
          <a:solidFill>
            <a:srgbClr val="E56382"/>
          </a:solidFill>
          <a:ln w="38100" cap="rnd">
            <a:solidFill>
              <a:srgbClr val="E5638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4100187-8D26-B8E7-C2E2-5D1852F9DCB0}"/>
              </a:ext>
            </a:extLst>
          </p:cNvPr>
          <p:cNvSpPr>
            <a:spLocks noGrp="1"/>
          </p:cNvSpPr>
          <p:nvPr>
            <p:ph idx="1"/>
          </p:nvPr>
        </p:nvSpPr>
        <p:spPr>
          <a:xfrm>
            <a:off x="4217550" y="1636386"/>
            <a:ext cx="4384266" cy="2880359"/>
          </a:xfrm>
        </p:spPr>
        <p:txBody>
          <a:bodyPr vert="horz" lIns="91440" tIns="45720" rIns="91440" bIns="45720" rtlCol="0" anchor="t">
            <a:normAutofit/>
          </a:bodyPr>
          <a:lstStyle/>
          <a:p>
            <a:pPr marL="0" indent="0">
              <a:buNone/>
            </a:pPr>
            <a:r>
              <a:rPr lang="it-IT" dirty="0">
                <a:latin typeface="Arial" panose="020B0604020202020204" pitchFamily="34" charset="0"/>
                <a:cs typeface="Arial" panose="020B0604020202020204" pitchFamily="34" charset="0"/>
              </a:rPr>
              <a:t>Il vino è un prodotto che più di altri si presta ad associare la qualità del prodotto alla sostenibilità della sua produzione, anche per la sua maggiore capacità di identificazione e di narrazione dei territori dei quali è espressione</a:t>
            </a:r>
          </a:p>
        </p:txBody>
      </p:sp>
      <p:pic>
        <p:nvPicPr>
          <p:cNvPr id="2" name="Picture 2" descr="ESG">
            <a:extLst>
              <a:ext uri="{FF2B5EF4-FFF2-40B4-BE49-F238E27FC236}">
                <a16:creationId xmlns:a16="http://schemas.microsoft.com/office/drawing/2014/main" id="{8C1A65BA-1844-BC0D-8933-AFF6BED2BE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184" y="1636385"/>
            <a:ext cx="3133181" cy="313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5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3D73B48-07DE-A24A-98DC-2ED90CC02326}"/>
              </a:ext>
            </a:extLst>
          </p:cNvPr>
          <p:cNvPicPr>
            <a:picLocks noChangeAspect="1"/>
          </p:cNvPicPr>
          <p:nvPr/>
        </p:nvPicPr>
        <p:blipFill>
          <a:blip r:embed="rId4"/>
          <a:stretch>
            <a:fillRect/>
          </a:stretch>
        </p:blipFill>
        <p:spPr>
          <a:xfrm rot="2361096">
            <a:off x="1725247" y="1254837"/>
            <a:ext cx="5693504" cy="4853565"/>
          </a:xfrm>
          <a:prstGeom prst="rect">
            <a:avLst/>
          </a:prstGeom>
        </p:spPr>
      </p:pic>
      <p:sp>
        <p:nvSpPr>
          <p:cNvPr id="2" name="CasellaDiTesto 1">
            <a:extLst>
              <a:ext uri="{FF2B5EF4-FFF2-40B4-BE49-F238E27FC236}">
                <a16:creationId xmlns:a16="http://schemas.microsoft.com/office/drawing/2014/main" id="{86E7D9D0-E3D5-7040-8CF7-6D391964CC0E}"/>
              </a:ext>
            </a:extLst>
          </p:cNvPr>
          <p:cNvSpPr txBox="1"/>
          <p:nvPr/>
        </p:nvSpPr>
        <p:spPr>
          <a:xfrm>
            <a:off x="2728570" y="241401"/>
            <a:ext cx="5958230" cy="1832458"/>
          </a:xfrm>
          <a:prstGeom prst="rect">
            <a:avLst/>
          </a:prstGeom>
          <a:solidFill>
            <a:schemeClr val="accent2">
              <a:lumMod val="40000"/>
              <a:lumOff val="60000"/>
            </a:schemeClr>
          </a:solidFill>
        </p:spPr>
        <p:txBody>
          <a:bodyPr vert="horz" lIns="68580" tIns="34290" rIns="68580" bIns="34290" rtlCol="0">
            <a:normAutofit/>
          </a:bodyPr>
          <a:lstStyle>
            <a:lvl1pPr marL="228600" indent="-228600" defTabSz="914400">
              <a:lnSpc>
                <a:spcPct val="100000"/>
              </a:lnSpc>
              <a:spcBef>
                <a:spcPts val="1000"/>
              </a:spcBef>
              <a:buClr>
                <a:schemeClr val="accent2"/>
              </a:buClr>
              <a:buFont typeface="Arial" panose="020B0604020202020204" pitchFamily="34" charset="0"/>
              <a:buChar char="•"/>
              <a:defRPr sz="1900">
                <a:solidFill>
                  <a:schemeClr val="bg2">
                    <a:lumMod val="75000"/>
                  </a:schemeClr>
                </a:solidFill>
              </a:defRPr>
            </a:lvl1pPr>
            <a:lvl2pPr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2pPr>
            <a:lvl3pPr marL="6858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3pPr>
            <a:lvl4pPr marL="9144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4pPr>
            <a:lvl5pPr marL="1143000" indent="-228600" defTabSz="914400">
              <a:lnSpc>
                <a:spcPct val="100000"/>
              </a:lnSpc>
              <a:spcBef>
                <a:spcPts val="1000"/>
              </a:spcBef>
              <a:buClr>
                <a:schemeClr val="accent2"/>
              </a:buClr>
              <a:buFont typeface="Arial" panose="020B0604020202020204" pitchFamily="34" charset="0"/>
              <a:buChar char="•"/>
              <a:defRPr sz="1600">
                <a:solidFill>
                  <a:schemeClr val="tx1">
                    <a:lumMod val="85000"/>
                    <a:lumOff val="15000"/>
                  </a:schemeClr>
                </a:solidFill>
              </a:defRPr>
            </a:lvl5pPr>
            <a:lvl6pPr marL="1314450" indent="-228600" defTabSz="914400">
              <a:lnSpc>
                <a:spcPct val="100000"/>
              </a:lnSpc>
              <a:spcBef>
                <a:spcPts val="1000"/>
              </a:spcBef>
              <a:buClr>
                <a:schemeClr val="accent2"/>
              </a:buClr>
              <a:buFont typeface="Arial" panose="020B0604020202020204" pitchFamily="34" charset="0"/>
              <a:buChar char="•"/>
              <a:defRPr sz="1600"/>
            </a:lvl6pPr>
            <a:lvl7pPr marL="1485900" indent="-228600" defTabSz="914400">
              <a:lnSpc>
                <a:spcPct val="100000"/>
              </a:lnSpc>
              <a:spcBef>
                <a:spcPts val="1000"/>
              </a:spcBef>
              <a:buClr>
                <a:schemeClr val="accent2"/>
              </a:buClr>
              <a:buFont typeface="Arial" panose="020B0604020202020204" pitchFamily="34" charset="0"/>
              <a:buChar char="•"/>
              <a:defRPr sz="1600"/>
            </a:lvl7pPr>
            <a:lvl8pPr marL="1657350" indent="-228600" defTabSz="914400">
              <a:lnSpc>
                <a:spcPct val="100000"/>
              </a:lnSpc>
              <a:spcBef>
                <a:spcPts val="1000"/>
              </a:spcBef>
              <a:buClr>
                <a:schemeClr val="accent2"/>
              </a:buClr>
              <a:buFont typeface="Arial" panose="020B0604020202020204" pitchFamily="34" charset="0"/>
              <a:buChar char="•"/>
              <a:defRPr sz="1600" baseline="0"/>
            </a:lvl8pPr>
            <a:lvl9pPr marL="1828800" indent="-228600" defTabSz="914400">
              <a:lnSpc>
                <a:spcPct val="100000"/>
              </a:lnSpc>
              <a:spcBef>
                <a:spcPts val="1000"/>
              </a:spcBef>
              <a:buClr>
                <a:schemeClr val="accent2"/>
              </a:buClr>
              <a:buFont typeface="Arial" panose="020B0604020202020204" pitchFamily="34" charset="0"/>
              <a:buChar char="•"/>
              <a:defRPr sz="1600" baseline="0"/>
            </a:lvl9pPr>
          </a:lstStyle>
          <a:p>
            <a:pPr marL="0" indent="0">
              <a:buNone/>
            </a:pPr>
            <a:r>
              <a:rPr lang="it-IT" sz="1800" dirty="0">
                <a:solidFill>
                  <a:schemeClr val="tx1"/>
                </a:solidFill>
                <a:latin typeface="Verdana" panose="020B0604030504040204" pitchFamily="34" charset="0"/>
                <a:ea typeface="Verdana" panose="020B0604030504040204" pitchFamily="34" charset="0"/>
                <a:cs typeface="Verdana" panose="020B0604030504040204" pitchFamily="34" charset="0"/>
              </a:rPr>
              <a:t>Negli ultimi 10-20 anni centinaia di vignaioli in tutto il mondo hanno compreso che la grandezza e l’importanza del vino non risiedono nella sua riproducibilità tecnica ma in un portato culturale ed ecologico in grado di coniugare un’</a:t>
            </a:r>
            <a:r>
              <a:rPr lang="it-IT" sz="1800" u="sng" dirty="0">
                <a:solidFill>
                  <a:schemeClr val="tx1"/>
                </a:solidFill>
                <a:latin typeface="Verdana" panose="020B0604030504040204" pitchFamily="34" charset="0"/>
                <a:ea typeface="Verdana" panose="020B0604030504040204" pitchFamily="34" charset="0"/>
                <a:cs typeface="Verdana" panose="020B0604030504040204" pitchFamily="34" charset="0"/>
              </a:rPr>
              <a:t>etica</a:t>
            </a:r>
            <a:r>
              <a:rPr lang="it-IT" sz="1800" dirty="0">
                <a:solidFill>
                  <a:schemeClr val="tx1"/>
                </a:solidFill>
                <a:latin typeface="Verdana" panose="020B0604030504040204" pitchFamily="34" charset="0"/>
                <a:ea typeface="Verdana" panose="020B0604030504040204" pitchFamily="34" charset="0"/>
                <a:cs typeface="Verdana" panose="020B0604030504040204" pitchFamily="34" charset="0"/>
              </a:rPr>
              <a:t> e un’</a:t>
            </a:r>
            <a:r>
              <a:rPr lang="it-IT" sz="1800" u="sng" dirty="0">
                <a:solidFill>
                  <a:schemeClr val="tx1"/>
                </a:solidFill>
                <a:latin typeface="Verdana" panose="020B0604030504040204" pitchFamily="34" charset="0"/>
                <a:ea typeface="Verdana" panose="020B0604030504040204" pitchFamily="34" charset="0"/>
                <a:cs typeface="Verdana" panose="020B0604030504040204" pitchFamily="34" charset="0"/>
              </a:rPr>
              <a:t>estetica</a:t>
            </a:r>
            <a:r>
              <a:rPr lang="it-IT" sz="1800" dirty="0">
                <a:solidFill>
                  <a:schemeClr val="tx1"/>
                </a:solidFill>
                <a:latin typeface="Verdana" panose="020B0604030504040204" pitchFamily="34" charset="0"/>
                <a:ea typeface="Verdana" panose="020B0604030504040204" pitchFamily="34" charset="0"/>
                <a:cs typeface="Verdana" panose="020B0604030504040204" pitchFamily="34" charset="0"/>
              </a:rPr>
              <a:t>, una visione del mondo </a:t>
            </a:r>
          </a:p>
        </p:txBody>
      </p:sp>
    </p:spTree>
    <p:extLst>
      <p:ext uri="{BB962C8B-B14F-4D97-AF65-F5344CB8AC3E}">
        <p14:creationId xmlns:p14="http://schemas.microsoft.com/office/powerpoint/2010/main" val="293090659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AE919E-593E-DF49-B846-BDBD4525EADF}"/>
              </a:ext>
            </a:extLst>
          </p:cNvPr>
          <p:cNvSpPr>
            <a:spLocks noGrp="1"/>
          </p:cNvSpPr>
          <p:nvPr>
            <p:ph type="title"/>
          </p:nvPr>
        </p:nvSpPr>
        <p:spPr>
          <a:xfrm>
            <a:off x="1030656" y="606491"/>
            <a:ext cx="7702906" cy="994172"/>
          </a:xfrm>
        </p:spPr>
        <p:txBody>
          <a:bodyPr>
            <a:noAutofit/>
          </a:bodyPr>
          <a:lstStyle/>
          <a:p>
            <a:r>
              <a:rPr lang="it-IT" sz="2160" dirty="0">
                <a:solidFill>
                  <a:srgbClr val="C00000"/>
                </a:solidFill>
                <a:latin typeface="Arial" panose="020B0604020202020204" pitchFamily="34" charset="0"/>
                <a:cs typeface="Arial" panose="020B0604020202020204" pitchFamily="34" charset="0"/>
              </a:rPr>
              <a:t>SVILUPPO DELLA </a:t>
            </a:r>
            <a:r>
              <a:rPr lang="it-IT" sz="2160" b="1" dirty="0">
                <a:solidFill>
                  <a:srgbClr val="C00000"/>
                </a:solidFill>
                <a:latin typeface="Arial" panose="020B0604020202020204" pitchFamily="34" charset="0"/>
                <a:cs typeface="Arial" panose="020B0604020202020204" pitchFamily="34" charset="0"/>
              </a:rPr>
              <a:t>VITIVINICOLTURA SOSTENIBILE </a:t>
            </a:r>
            <a:br>
              <a:rPr lang="it-IT" sz="2160" dirty="0">
                <a:latin typeface="Arial" panose="020B0604020202020204" pitchFamily="34" charset="0"/>
                <a:cs typeface="Arial" panose="020B0604020202020204" pitchFamily="34" charset="0"/>
              </a:rPr>
            </a:br>
            <a:endParaRPr lang="it-IT" sz="2160"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0BF58F76-922D-AE42-9331-83359BB58B74}"/>
              </a:ext>
            </a:extLst>
          </p:cNvPr>
          <p:cNvSpPr>
            <a:spLocks noGrp="1"/>
          </p:cNvSpPr>
          <p:nvPr>
            <p:ph idx="1"/>
          </p:nvPr>
        </p:nvSpPr>
        <p:spPr>
          <a:xfrm>
            <a:off x="1030657" y="2646216"/>
            <a:ext cx="7329161" cy="3095136"/>
          </a:xfrm>
        </p:spPr>
        <p:txBody>
          <a:bodyPr>
            <a:normAutofit/>
          </a:bodyPr>
          <a:lstStyle/>
          <a:p>
            <a:pPr marL="0" indent="0">
              <a:buNone/>
            </a:pPr>
            <a:r>
              <a:rPr lang="it-IT" sz="1620" dirty="0">
                <a:latin typeface="Arial" panose="020B0604020202020204" pitchFamily="34" charset="0"/>
                <a:cs typeface="Arial" panose="020B0604020202020204" pitchFamily="34" charset="0"/>
              </a:rPr>
              <a:t>"Approccio globale commisurato ai sistemi di produzione e di trasformazione delle uve, associando contemporaneamente la longevità </a:t>
            </a:r>
            <a:r>
              <a:rPr lang="it-IT" sz="1620" u="sng" dirty="0">
                <a:latin typeface="Arial" panose="020B0604020202020204" pitchFamily="34" charset="0"/>
                <a:cs typeface="Arial" panose="020B0604020202020204" pitchFamily="34" charset="0"/>
              </a:rPr>
              <a:t>economica</a:t>
            </a:r>
            <a:r>
              <a:rPr lang="it-IT" sz="1620" dirty="0">
                <a:latin typeface="Arial" panose="020B0604020202020204" pitchFamily="34" charset="0"/>
                <a:cs typeface="Arial" panose="020B0604020202020204" pitchFamily="34" charset="0"/>
              </a:rPr>
              <a:t> delle strutture e dei territori, l’ottenimento di </a:t>
            </a:r>
            <a:r>
              <a:rPr lang="it-IT" sz="1620" u="sng" dirty="0">
                <a:latin typeface="Arial" panose="020B0604020202020204" pitchFamily="34" charset="0"/>
                <a:cs typeface="Arial" panose="020B0604020202020204" pitchFamily="34" charset="0"/>
              </a:rPr>
              <a:t>prodotti di qualità</a:t>
            </a:r>
            <a:r>
              <a:rPr lang="it-IT" sz="1620" dirty="0">
                <a:latin typeface="Arial" panose="020B0604020202020204" pitchFamily="34" charset="0"/>
                <a:cs typeface="Arial" panose="020B0604020202020204" pitchFamily="34" charset="0"/>
              </a:rPr>
              <a:t>, la presa in considerazione delle esigenze di una viticoltura di precisione, dei rischi legati all’ambiente, alla sicurezza dei prodotti, alla salute e dei consumatori e la valorizzazione degli </a:t>
            </a:r>
            <a:r>
              <a:rPr lang="it-IT" sz="1620" u="sng" dirty="0">
                <a:latin typeface="Arial" panose="020B0604020202020204" pitchFamily="34" charset="0"/>
                <a:cs typeface="Arial" panose="020B0604020202020204" pitchFamily="34" charset="0"/>
              </a:rPr>
              <a:t>aspetti patrimoniali, storici, culturali, ecologici ed estetici</a:t>
            </a:r>
            <a:r>
              <a:rPr lang="it-IT" sz="1620" dirty="0">
                <a:latin typeface="Arial" panose="020B0604020202020204" pitchFamily="34" charset="0"/>
                <a:cs typeface="Arial" panose="020B0604020202020204" pitchFamily="34" charset="0"/>
              </a:rPr>
              <a:t>." </a:t>
            </a:r>
          </a:p>
        </p:txBody>
      </p:sp>
      <p:pic>
        <p:nvPicPr>
          <p:cNvPr id="43010" name="Picture 2" descr="OIV logo">
            <a:extLst>
              <a:ext uri="{FF2B5EF4-FFF2-40B4-BE49-F238E27FC236}">
                <a16:creationId xmlns:a16="http://schemas.microsoft.com/office/drawing/2014/main" id="{6C2A9742-385F-D04A-ADC6-B87F40237E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5023" y="219925"/>
            <a:ext cx="584795" cy="514350"/>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99513336-F61A-FFEC-0CEA-AD5FC05AA1A7}"/>
              </a:ext>
            </a:extLst>
          </p:cNvPr>
          <p:cNvSpPr/>
          <p:nvPr/>
        </p:nvSpPr>
        <p:spPr>
          <a:xfrm>
            <a:off x="-265558" y="4873436"/>
            <a:ext cx="8952358" cy="261610"/>
          </a:xfrm>
          <a:prstGeom prst="rect">
            <a:avLst/>
          </a:prstGeom>
        </p:spPr>
        <p:txBody>
          <a:bodyPr wrap="square">
            <a:spAutoFit/>
          </a:bodyPr>
          <a:lstStyle/>
          <a:p>
            <a:pPr algn="r"/>
            <a:r>
              <a:rPr lang="it-IT" sz="1100" dirty="0" err="1">
                <a:latin typeface="Arial" panose="020B0604020202020204" pitchFamily="34" charset="0"/>
                <a:cs typeface="Arial" panose="020B0604020202020204" pitchFamily="34" charset="0"/>
              </a:rPr>
              <a:t>https</a:t>
            </a:r>
            <a:r>
              <a:rPr lang="it-IT" sz="1100" dirty="0">
                <a:latin typeface="Arial" panose="020B0604020202020204" pitchFamily="34" charset="0"/>
                <a:cs typeface="Arial" panose="020B0604020202020204" pitchFamily="34" charset="0"/>
              </a:rPr>
              <a:t>://</a:t>
            </a:r>
            <a:r>
              <a:rPr lang="it-IT" sz="1100" dirty="0" err="1">
                <a:latin typeface="Arial" panose="020B0604020202020204" pitchFamily="34" charset="0"/>
                <a:cs typeface="Arial" panose="020B0604020202020204" pitchFamily="34" charset="0"/>
              </a:rPr>
              <a:t>www.oiv.int</a:t>
            </a:r>
            <a:r>
              <a:rPr lang="it-IT" sz="1100" dirty="0">
                <a:latin typeface="Arial" panose="020B0604020202020204" pitchFamily="34" charset="0"/>
                <a:cs typeface="Arial" panose="020B0604020202020204" pitchFamily="34" charset="0"/>
              </a:rPr>
              <a:t>/</a:t>
            </a:r>
            <a:r>
              <a:rPr lang="it-IT" sz="1100" dirty="0" err="1">
                <a:latin typeface="Arial" panose="020B0604020202020204" pitchFamily="34" charset="0"/>
                <a:cs typeface="Arial" panose="020B0604020202020204" pitchFamily="34" charset="0"/>
              </a:rPr>
              <a:t>it</a:t>
            </a:r>
            <a:r>
              <a:rPr lang="it-IT" sz="1100" dirty="0">
                <a:latin typeface="Arial" panose="020B0604020202020204" pitchFamily="34" charset="0"/>
                <a:cs typeface="Arial" panose="020B0604020202020204" pitchFamily="34" charset="0"/>
              </a:rPr>
              <a:t>/norme-e-documenti-tecnici/codici-di-buone-pratiche/guida-</a:t>
            </a:r>
            <a:r>
              <a:rPr lang="it-IT" sz="1100" dirty="0" err="1">
                <a:latin typeface="Arial" panose="020B0604020202020204" pitchFamily="34" charset="0"/>
                <a:cs typeface="Arial" panose="020B0604020202020204" pitchFamily="34" charset="0"/>
              </a:rPr>
              <a:t>oiv</a:t>
            </a:r>
            <a:r>
              <a:rPr lang="it-IT" sz="1100" dirty="0">
                <a:latin typeface="Arial" panose="020B0604020202020204" pitchFamily="34" charset="0"/>
                <a:cs typeface="Arial" panose="020B0604020202020204" pitchFamily="34" charset="0"/>
              </a:rPr>
              <a:t>-per-una-vitivinicoltura-sostenibile</a:t>
            </a:r>
          </a:p>
        </p:txBody>
      </p:sp>
      <p:sp>
        <p:nvSpPr>
          <p:cNvPr id="5" name="CasellaDiTesto 4">
            <a:extLst>
              <a:ext uri="{FF2B5EF4-FFF2-40B4-BE49-F238E27FC236}">
                <a16:creationId xmlns:a16="http://schemas.microsoft.com/office/drawing/2014/main" id="{FB7F8FD8-0146-5BE6-98CD-81C74FC03978}"/>
              </a:ext>
            </a:extLst>
          </p:cNvPr>
          <p:cNvSpPr txBox="1"/>
          <p:nvPr/>
        </p:nvSpPr>
        <p:spPr>
          <a:xfrm>
            <a:off x="764545" y="949716"/>
            <a:ext cx="7458527" cy="1311128"/>
          </a:xfrm>
          <a:prstGeom prst="rect">
            <a:avLst/>
          </a:prstGeom>
          <a:noFill/>
        </p:spPr>
        <p:txBody>
          <a:bodyPr wrap="square">
            <a:spAutoFit/>
          </a:bodyPr>
          <a:lstStyle/>
          <a:p>
            <a:br>
              <a:rPr lang="it-IT" sz="3240" dirty="0">
                <a:latin typeface="Arial" panose="020B0604020202020204" pitchFamily="34" charset="0"/>
                <a:cs typeface="Arial" panose="020B0604020202020204" pitchFamily="34" charset="0"/>
              </a:rPr>
            </a:br>
            <a:r>
              <a:rPr lang="it-IT" sz="2520" b="1" i="1" dirty="0">
                <a:latin typeface="Arial" panose="020B0604020202020204" pitchFamily="34" charset="0"/>
                <a:cs typeface="Arial" panose="020B0604020202020204" pitchFamily="34" charset="0"/>
              </a:rPr>
              <a:t>2004 </a:t>
            </a:r>
            <a:r>
              <a:rPr lang="it-IT" sz="2160" i="1" dirty="0">
                <a:latin typeface="Arial" panose="020B0604020202020204" pitchFamily="34" charset="0"/>
                <a:cs typeface="Arial" panose="020B0604020202020204" pitchFamily="34" charset="0"/>
              </a:rPr>
              <a:t>  </a:t>
            </a:r>
            <a:r>
              <a:rPr lang="it-IT" sz="2520" i="1" dirty="0">
                <a:latin typeface="Arial" panose="020B0604020202020204" pitchFamily="34" charset="0"/>
                <a:cs typeface="Arial" panose="020B0604020202020204" pitchFamily="34" charset="0"/>
              </a:rPr>
              <a:t>OIV</a:t>
            </a:r>
            <a:r>
              <a:rPr lang="it-IT" sz="2160" i="1" dirty="0">
                <a:latin typeface="Arial" panose="020B0604020202020204" pitchFamily="34" charset="0"/>
                <a:cs typeface="Arial" panose="020B0604020202020204" pitchFamily="34" charset="0"/>
              </a:rPr>
              <a:t> adotta la definizione e i principi generali dello sviluppo sostenibile applicato alla vitivinicoltura</a:t>
            </a:r>
            <a:endParaRPr lang="it-IT" sz="1800" dirty="0"/>
          </a:p>
        </p:txBody>
      </p:sp>
    </p:spTree>
    <p:extLst>
      <p:ext uri="{BB962C8B-B14F-4D97-AF65-F5344CB8AC3E}">
        <p14:creationId xmlns:p14="http://schemas.microsoft.com/office/powerpoint/2010/main" val="35317738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ketchyVTI">
  <a:themeElements>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0.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1.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2.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3.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4.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5.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6.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7.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8.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19.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2.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3.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4.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5.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6.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7.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8.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ppt/theme/themeOverride9.xml><?xml version="1.0" encoding="utf-8"?>
<a:themeOverride xmlns:a="http://schemas.openxmlformats.org/drawingml/2006/main">
  <a:clrScheme name="Personalizzati 3">
    <a:dk1>
      <a:srgbClr val="000000"/>
    </a:dk1>
    <a:lt1>
      <a:srgbClr val="FFFFFF"/>
    </a:lt1>
    <a:dk2>
      <a:srgbClr val="1B252F"/>
    </a:dk2>
    <a:lt2>
      <a:srgbClr val="F2F3F0"/>
    </a:lt2>
    <a:accent1>
      <a:srgbClr val="FEFFFF"/>
    </a:accent1>
    <a:accent2>
      <a:srgbClr val="3742C7"/>
    </a:accent2>
    <a:accent3>
      <a:srgbClr val="3B87D5"/>
    </a:accent3>
    <a:accent4>
      <a:srgbClr val="29B5C3"/>
    </a:accent4>
    <a:accent5>
      <a:srgbClr val="36C194"/>
    </a:accent5>
    <a:accent6>
      <a:srgbClr val="29C351"/>
    </a:accent6>
    <a:hlink>
      <a:srgbClr val="339B8B"/>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
  <TotalTime>92092</TotalTime>
  <Words>6087</Words>
  <Application>Microsoft Macintosh PowerPoint</Application>
  <PresentationFormat>Presentazione su schermo (16:9)</PresentationFormat>
  <Paragraphs>248</Paragraphs>
  <Slides>41</Slides>
  <Notes>37</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41</vt:i4>
      </vt:variant>
    </vt:vector>
  </HeadingPairs>
  <TitlesOfParts>
    <vt:vector size="57" baseType="lpstr">
      <vt:lpstr>Abel</vt:lpstr>
      <vt:lpstr>Arial</vt:lpstr>
      <vt:lpstr>Barlow</vt:lpstr>
      <vt:lpstr>Calibri</vt:lpstr>
      <vt:lpstr>Century Gothic</vt:lpstr>
      <vt:lpstr>Lato</vt:lpstr>
      <vt:lpstr>Modern Love</vt:lpstr>
      <vt:lpstr>Open Sans</vt:lpstr>
      <vt:lpstr>Raleway</vt:lpstr>
      <vt:lpstr>Roboto</vt:lpstr>
      <vt:lpstr>The Hand</vt:lpstr>
      <vt:lpstr>Times New Roman</vt:lpstr>
      <vt:lpstr>Ubuntu</vt:lpstr>
      <vt:lpstr>Verdana</vt:lpstr>
      <vt:lpstr>Wingdings</vt:lpstr>
      <vt:lpstr>SketchyVTI</vt:lpstr>
      <vt:lpstr>Presentazione standard di PowerPoint</vt:lpstr>
      <vt:lpstr>Presentazione standard di PowerPoint</vt:lpstr>
      <vt:lpstr>Agenda 2030 per lo Sviluppo Sostenibile </vt:lpstr>
      <vt:lpstr>Presentazione standard di PowerPoint</vt:lpstr>
      <vt:lpstr>Principi generali di sostenibilità</vt:lpstr>
      <vt:lpstr>Presentazione standard di PowerPoint</vt:lpstr>
      <vt:lpstr>Presentazione standard di PowerPoint</vt:lpstr>
      <vt:lpstr>Presentazione standard di PowerPoint</vt:lpstr>
      <vt:lpstr>SVILUPPO DELLA VITIVINICOLTURA SOSTENIBILE  </vt:lpstr>
      <vt:lpstr>Piano strategico 2020-2024 dell’OIV </vt:lpstr>
      <vt:lpstr>Presentazione standard di PowerPoint</vt:lpstr>
      <vt:lpstr>Da una recente indagine di Nomisma-Wine Monitor presentata all’ultimo Vinitaly emerge che per i consumatori italiani un vino è sostenibile quando: </vt:lpstr>
      <vt:lpstr>Presentazione standard di PowerPoint</vt:lpstr>
      <vt:lpstr>Certificazione della sostenibilità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Problemi tecnico-agronomici legati al climate change </vt:lpstr>
      <vt:lpstr>Presentazione standard di PowerPoint</vt:lpstr>
      <vt:lpstr>Alcune proposte strategiche degli studiosi</vt:lpstr>
      <vt:lpstr>Presentazione standard di PowerPoint</vt:lpstr>
      <vt:lpstr>Presentazione standard di PowerPoint</vt:lpstr>
      <vt:lpstr>AGROECOLGIA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 invito rivolto ai giovani</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Rassegna stampa viticola</dc:title>
  <dc:creator>hotoicros@gmail.com</dc:creator>
  <cp:lastModifiedBy>Microsoft Office User</cp:lastModifiedBy>
  <cp:revision>29</cp:revision>
  <cp:lastPrinted>2022-05-20T07:39:34Z</cp:lastPrinted>
  <dcterms:created xsi:type="dcterms:W3CDTF">2022-03-06T12:15:35Z</dcterms:created>
  <dcterms:modified xsi:type="dcterms:W3CDTF">2024-03-04T11:10:10Z</dcterms:modified>
</cp:coreProperties>
</file>