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3" r:id="rId1"/>
  </p:sldMasterIdLst>
  <p:sldIdLst>
    <p:sldId id="257" r:id="rId2"/>
    <p:sldId id="259" r:id="rId3"/>
    <p:sldId id="406" r:id="rId4"/>
    <p:sldId id="403" r:id="rId5"/>
    <p:sldId id="414" r:id="rId6"/>
    <p:sldId id="409" r:id="rId7"/>
    <p:sldId id="386" r:id="rId8"/>
    <p:sldId id="415" r:id="rId9"/>
    <p:sldId id="421" r:id="rId10"/>
    <p:sldId id="433" r:id="rId11"/>
    <p:sldId id="437" r:id="rId12"/>
    <p:sldId id="438" r:id="rId13"/>
    <p:sldId id="429" r:id="rId14"/>
    <p:sldId id="463" r:id="rId15"/>
    <p:sldId id="462" r:id="rId16"/>
    <p:sldId id="449" r:id="rId17"/>
    <p:sldId id="447" r:id="rId18"/>
    <p:sldId id="474" r:id="rId19"/>
    <p:sldId id="473" r:id="rId20"/>
    <p:sldId id="472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59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smtClean="0"/>
              <a:t>4/23/2024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279484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smtClean="0"/>
              <a:t>4/23/2024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1961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98CD5-6C1E-4009-B41F-6DF62E31D3BE}" type="datetimeFigureOut">
              <a:rPr lang="en-US" smtClean="0"/>
              <a:pPr/>
              <a:t>4/23/2024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5714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smtClean="0"/>
              <a:t>4/23/2024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9121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smtClean="0"/>
              <a:t>4/23/2024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blipFill dpi="0" rotWithShape="1">
            <a:blip r:embed="rId2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1610563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smtClean="0"/>
              <a:t>4/23/2024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3166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smtClean="0"/>
              <a:t>4/23/2024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233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smtClean="0"/>
              <a:t>4/23/2024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8497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smtClean="0"/>
              <a:t>4/23/2024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333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smtClean="0"/>
              <a:t>4/23/2024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99042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smtClean="0"/>
              <a:t>4/23/2024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smtClean="0"/>
              <a:t>‹N›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87756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smtClean="0"/>
              <a:pPr/>
              <a:t>4/23/2024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‹N›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77093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B905B45-B902-949C-32F0-8A1A5525C4E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br>
              <a:rPr lang="it-IT" sz="1800" dirty="0"/>
            </a:br>
            <a:br>
              <a:rPr lang="it-IT" sz="3600" dirty="0"/>
            </a:br>
            <a:r>
              <a:rPr lang="it-IT" sz="3600" dirty="0"/>
              <a:t>notorietà, immagine e risonanza</a:t>
            </a:r>
            <a:endParaRPr lang="it-IT" sz="1800" dirty="0"/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E0A23A82-90F9-E6D0-E2C4-D1F99D5B59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47760" y="4859365"/>
            <a:ext cx="3108960" cy="1664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07146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BBB0147-CEB2-981F-76F7-C54CC3998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7982" y="333260"/>
            <a:ext cx="10956036" cy="6191479"/>
          </a:xfrm>
        </p:spPr>
        <p:txBody>
          <a:bodyPr>
            <a:normAutofit/>
          </a:bodyPr>
          <a:lstStyle/>
          <a:p>
            <a:pPr algn="ctr"/>
            <a:r>
              <a:rPr lang="it-IT" sz="2800" b="1" cap="none" dirty="0">
                <a:solidFill>
                  <a:schemeClr val="accent2">
                    <a:lumMod val="75000"/>
                  </a:schemeClr>
                </a:solidFill>
                <a:latin typeface="Trebuchet MS" panose="020B0603020202020204" pitchFamily="34" charset="0"/>
              </a:rPr>
              <a:t>Marca come persona</a:t>
            </a:r>
            <a:br>
              <a:rPr lang="it-IT" sz="2800" b="1" cap="none" dirty="0">
                <a:solidFill>
                  <a:schemeClr val="accent2">
                    <a:lumMod val="75000"/>
                  </a:schemeClr>
                </a:solidFill>
                <a:latin typeface="Trebuchet MS" panose="020B0603020202020204" pitchFamily="34" charset="0"/>
              </a:rPr>
            </a:br>
            <a:br>
              <a:rPr lang="it-IT" sz="2800" b="1" cap="none" dirty="0">
                <a:solidFill>
                  <a:schemeClr val="accent2">
                    <a:lumMod val="75000"/>
                  </a:schemeClr>
                </a:solidFill>
                <a:latin typeface="Trebuchet MS" panose="020B0603020202020204" pitchFamily="34" charset="0"/>
              </a:rPr>
            </a:br>
            <a:r>
              <a:rPr lang="it-IT" sz="2800" cap="none" dirty="0">
                <a:solidFill>
                  <a:schemeClr val="accent2">
                    <a:lumMod val="75000"/>
                  </a:schemeClr>
                </a:solidFill>
                <a:latin typeface="Trebuchet MS" panose="020B0603020202020204" pitchFamily="34" charset="0"/>
              </a:rPr>
              <a:t>L'interesse del consumatore verso tutto quanto sottostà alla marca spiega la rilevanza del terzo ambito nel quale possono svilupparsi associazioni forti, desiderabili e uniche, cioè le persone alle quali ricondurre l'origine del brand o comunque impiegate nelle attività di comunicazione che lo riguardano. Il riferimento a queste figure concorre sovente a conferire personalità alla marca, sostenendone la differenziazione, e in special modo nei contesti iper-competitivi.</a:t>
            </a:r>
          </a:p>
        </p:txBody>
      </p:sp>
    </p:spTree>
    <p:extLst>
      <p:ext uri="{BB962C8B-B14F-4D97-AF65-F5344CB8AC3E}">
        <p14:creationId xmlns:p14="http://schemas.microsoft.com/office/powerpoint/2010/main" val="13176457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BBB0147-CEB2-981F-76F7-C54CC3998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961" y="308473"/>
            <a:ext cx="11182121" cy="6257580"/>
          </a:xfrm>
        </p:spPr>
        <p:txBody>
          <a:bodyPr>
            <a:normAutofit/>
          </a:bodyPr>
          <a:lstStyle/>
          <a:p>
            <a:pPr algn="ctr"/>
            <a:r>
              <a:rPr lang="it-IT" sz="2800" b="1" cap="none" dirty="0">
                <a:solidFill>
                  <a:schemeClr val="accent2">
                    <a:lumMod val="75000"/>
                  </a:schemeClr>
                </a:solidFill>
                <a:latin typeface="Trebuchet MS" panose="020B0603020202020204" pitchFamily="34" charset="0"/>
              </a:rPr>
              <a:t>Marca come simbolo</a:t>
            </a:r>
            <a:br>
              <a:rPr lang="it-IT" sz="2800" cap="none" dirty="0">
                <a:solidFill>
                  <a:schemeClr val="accent2">
                    <a:lumMod val="75000"/>
                  </a:schemeClr>
                </a:solidFill>
                <a:latin typeface="Trebuchet MS" panose="020B0603020202020204" pitchFamily="34" charset="0"/>
              </a:rPr>
            </a:br>
            <a:br>
              <a:rPr lang="it-IT" sz="2800" cap="none" dirty="0">
                <a:solidFill>
                  <a:schemeClr val="accent2">
                    <a:lumMod val="75000"/>
                  </a:schemeClr>
                </a:solidFill>
                <a:latin typeface="Trebuchet MS" panose="020B0603020202020204" pitchFamily="34" charset="0"/>
              </a:rPr>
            </a:br>
            <a:r>
              <a:rPr lang="it-IT" sz="2800" cap="none" dirty="0">
                <a:solidFill>
                  <a:schemeClr val="accent2">
                    <a:lumMod val="75000"/>
                  </a:schemeClr>
                </a:solidFill>
                <a:latin typeface="Trebuchet MS" panose="020B0603020202020204" pitchFamily="34" charset="0"/>
              </a:rPr>
              <a:t>Il quarto ambito al quale può essere riferito lo sviluppo di associazioni mentali alla marca è quello della marca come simbolo. In questo caso, il riferimento è alle attività mediante le quali la marca perpetra nel tempo elementi ricorrenti e iconografici atti a valorizzare la sua continuità e, dunque, la serietà e la solidità che la connotano. In questa prospettiva, possono essere valorizzati due elementi: </a:t>
            </a:r>
            <a:r>
              <a:rPr lang="it-IT" sz="2800" b="1" cap="none" dirty="0">
                <a:solidFill>
                  <a:schemeClr val="accent2">
                    <a:lumMod val="75000"/>
                  </a:schemeClr>
                </a:solidFill>
                <a:latin typeface="Trebuchet MS" panose="020B0603020202020204" pitchFamily="34" charset="0"/>
              </a:rPr>
              <a:t>gli stimoli visivi </a:t>
            </a:r>
            <a:r>
              <a:rPr lang="it-IT" sz="2800" cap="none" dirty="0">
                <a:solidFill>
                  <a:schemeClr val="accent2">
                    <a:lumMod val="75000"/>
                  </a:schemeClr>
                </a:solidFill>
                <a:latin typeface="Trebuchet MS" panose="020B0603020202020204" pitchFamily="34" charset="0"/>
              </a:rPr>
              <a:t>e</a:t>
            </a:r>
            <a:r>
              <a:rPr lang="it-IT" sz="2800" b="1" cap="none" dirty="0">
                <a:solidFill>
                  <a:schemeClr val="accent2">
                    <a:lumMod val="75000"/>
                  </a:schemeClr>
                </a:solidFill>
                <a:latin typeface="Trebuchet MS" panose="020B0603020202020204" pitchFamily="34" charset="0"/>
              </a:rPr>
              <a:t> l'heritage della marca.</a:t>
            </a:r>
          </a:p>
        </p:txBody>
      </p:sp>
    </p:spTree>
    <p:extLst>
      <p:ext uri="{BB962C8B-B14F-4D97-AF65-F5344CB8AC3E}">
        <p14:creationId xmlns:p14="http://schemas.microsoft.com/office/powerpoint/2010/main" val="42544140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BBB0147-CEB2-981F-76F7-C54CC3998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9431" y="481988"/>
            <a:ext cx="11193138" cy="5894024"/>
          </a:xfrm>
        </p:spPr>
        <p:txBody>
          <a:bodyPr>
            <a:normAutofit/>
          </a:bodyPr>
          <a:lstStyle/>
          <a:p>
            <a:pPr algn="ctr"/>
            <a:r>
              <a:rPr lang="it-IT" sz="2800" cap="none" dirty="0">
                <a:solidFill>
                  <a:srgbClr val="002060"/>
                </a:solidFill>
                <a:latin typeface="Trebuchet MS" panose="020B0603020202020204" pitchFamily="34" charset="0"/>
              </a:rPr>
              <a:t>L’idea che anche le marche possano avere una </a:t>
            </a:r>
            <a:r>
              <a:rPr lang="it-IT" sz="2800" cap="none" dirty="0">
                <a:solidFill>
                  <a:srgbClr val="002060"/>
                </a:solidFill>
                <a:highlight>
                  <a:srgbClr val="FFFF00"/>
                </a:highlight>
                <a:latin typeface="Trebuchet MS" panose="020B0603020202020204" pitchFamily="34" charset="0"/>
              </a:rPr>
              <a:t>personalità</a:t>
            </a:r>
            <a:r>
              <a:rPr lang="it-IT" sz="2800" cap="none" dirty="0">
                <a:solidFill>
                  <a:srgbClr val="002060"/>
                </a:solidFill>
                <a:latin typeface="Trebuchet MS" panose="020B0603020202020204" pitchFamily="34" charset="0"/>
              </a:rPr>
              <a:t> è dunque ormai da tempo condivisa dagli studiosi e rappresenta un elemento sul quale il marketing può far leva per incrementarne il valore. </a:t>
            </a:r>
            <a:br>
              <a:rPr lang="it-IT" sz="2800" cap="none" dirty="0">
                <a:solidFill>
                  <a:srgbClr val="002060"/>
                </a:solidFill>
                <a:latin typeface="Trebuchet MS" panose="020B0603020202020204" pitchFamily="34" charset="0"/>
              </a:rPr>
            </a:br>
            <a:br>
              <a:rPr lang="it-IT" sz="2800" cap="none" dirty="0">
                <a:solidFill>
                  <a:srgbClr val="002060"/>
                </a:solidFill>
                <a:latin typeface="Trebuchet MS" panose="020B0603020202020204" pitchFamily="34" charset="0"/>
              </a:rPr>
            </a:br>
            <a:r>
              <a:rPr lang="it-IT" sz="2800" cap="none" dirty="0">
                <a:solidFill>
                  <a:srgbClr val="002060"/>
                </a:solidFill>
                <a:latin typeface="Trebuchet MS" panose="020B0603020202020204" pitchFamily="34" charset="0"/>
              </a:rPr>
              <a:t>Una personalità di marca favorevole migliora le risposte cognitive, affettive e comportamentali dei consumatori, con conseguenti effetti positivi sulla brand equity. </a:t>
            </a:r>
          </a:p>
        </p:txBody>
      </p:sp>
    </p:spTree>
    <p:extLst>
      <p:ext uri="{BB962C8B-B14F-4D97-AF65-F5344CB8AC3E}">
        <p14:creationId xmlns:p14="http://schemas.microsoft.com/office/powerpoint/2010/main" val="360747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BBB0147-CEB2-981F-76F7-C54CC3998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8299" y="330507"/>
            <a:ext cx="10669597" cy="2798774"/>
          </a:xfrm>
        </p:spPr>
        <p:txBody>
          <a:bodyPr>
            <a:normAutofit fontScale="90000"/>
          </a:bodyPr>
          <a:lstStyle/>
          <a:p>
            <a:pPr algn="ctr"/>
            <a:r>
              <a:rPr lang="it-IT" sz="2800" b="1" cap="none" dirty="0">
                <a:solidFill>
                  <a:schemeClr val="accent2">
                    <a:lumMod val="75000"/>
                  </a:schemeClr>
                </a:solidFill>
                <a:latin typeface="Trebuchet MS" panose="020B0603020202020204" pitchFamily="34" charset="0"/>
              </a:rPr>
              <a:t>Scala definitiva di personalità della marca</a:t>
            </a:r>
            <a:br>
              <a:rPr lang="it-IT" sz="2800" cap="none" dirty="0">
                <a:solidFill>
                  <a:schemeClr val="accent2">
                    <a:lumMod val="75000"/>
                  </a:schemeClr>
                </a:solidFill>
                <a:latin typeface="Trebuchet MS" panose="020B0603020202020204" pitchFamily="34" charset="0"/>
              </a:rPr>
            </a:br>
            <a:br>
              <a:rPr lang="it-IT" sz="2800" cap="none" dirty="0">
                <a:solidFill>
                  <a:schemeClr val="accent2">
                    <a:lumMod val="75000"/>
                  </a:schemeClr>
                </a:solidFill>
                <a:latin typeface="Trebuchet MS" panose="020B0603020202020204" pitchFamily="34" charset="0"/>
              </a:rPr>
            </a:br>
            <a:r>
              <a:rPr lang="it-IT" sz="2800" b="1" cap="none" dirty="0">
                <a:solidFill>
                  <a:schemeClr val="accent2">
                    <a:lumMod val="75000"/>
                  </a:schemeClr>
                </a:solidFill>
                <a:latin typeface="Trebuchet MS" panose="020B0603020202020204" pitchFamily="34" charset="0"/>
              </a:rPr>
              <a:t>• sincerità</a:t>
            </a:r>
            <a:r>
              <a:rPr lang="it-IT" sz="2800" cap="none" dirty="0">
                <a:solidFill>
                  <a:schemeClr val="accent2">
                    <a:lumMod val="75000"/>
                  </a:schemeClr>
                </a:solidFill>
                <a:latin typeface="Trebuchet MS" panose="020B0603020202020204" pitchFamily="34" charset="0"/>
              </a:rPr>
              <a:t>: razionale, orientato alla famiglia, provinciale, onesto, sincero, autentico, sano, originale, allegro, sentimentale, amichevole;</a:t>
            </a:r>
            <a:br>
              <a:rPr lang="it-IT" sz="2800" cap="none" dirty="0">
                <a:solidFill>
                  <a:schemeClr val="accent2">
                    <a:lumMod val="75000"/>
                  </a:schemeClr>
                </a:solidFill>
                <a:latin typeface="Trebuchet MS" panose="020B0603020202020204" pitchFamily="34" charset="0"/>
              </a:rPr>
            </a:br>
            <a:br>
              <a:rPr lang="it-IT" sz="2800" cap="none" dirty="0">
                <a:solidFill>
                  <a:schemeClr val="accent2">
                    <a:lumMod val="75000"/>
                  </a:schemeClr>
                </a:solidFill>
                <a:latin typeface="Trebuchet MS" panose="020B0603020202020204" pitchFamily="34" charset="0"/>
              </a:rPr>
            </a:br>
            <a:r>
              <a:rPr lang="it-IT" sz="2800" b="1" cap="none" dirty="0">
                <a:solidFill>
                  <a:schemeClr val="accent2">
                    <a:lumMod val="75000"/>
                  </a:schemeClr>
                </a:solidFill>
                <a:latin typeface="Trebuchet MS" panose="020B0603020202020204" pitchFamily="34" charset="0"/>
              </a:rPr>
              <a:t>• entusiasmo</a:t>
            </a:r>
            <a:r>
              <a:rPr lang="it-IT" sz="2800" cap="none" dirty="0">
                <a:solidFill>
                  <a:schemeClr val="accent2">
                    <a:lumMod val="75000"/>
                  </a:schemeClr>
                </a:solidFill>
                <a:latin typeface="Trebuchet MS" panose="020B0603020202020204" pitchFamily="34" charset="0"/>
              </a:rPr>
              <a:t>: audace, trendy, emozionante, vivace, figo, giovanile, immaginativo, unico, aggiornato, indipendente, contemporaneo;</a:t>
            </a:r>
          </a:p>
        </p:txBody>
      </p:sp>
      <p:sp>
        <p:nvSpPr>
          <p:cNvPr id="3" name="Titolo 1">
            <a:extLst>
              <a:ext uri="{FF2B5EF4-FFF2-40B4-BE49-F238E27FC236}">
                <a16:creationId xmlns:a16="http://schemas.microsoft.com/office/drawing/2014/main" id="{41E4CD98-3CEA-9495-12B6-99B864BDCED6}"/>
              </a:ext>
            </a:extLst>
          </p:cNvPr>
          <p:cNvSpPr txBox="1">
            <a:spLocks/>
          </p:cNvSpPr>
          <p:nvPr/>
        </p:nvSpPr>
        <p:spPr>
          <a:xfrm>
            <a:off x="768604" y="3663842"/>
            <a:ext cx="9720072" cy="28636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5000" kern="1200" cap="all" spc="100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t-IT" sz="2800" b="1" cap="none">
                <a:solidFill>
                  <a:schemeClr val="accent2">
                    <a:lumMod val="75000"/>
                  </a:schemeClr>
                </a:solidFill>
                <a:latin typeface="Trebuchet MS" panose="020B0603020202020204" pitchFamily="34" charset="0"/>
              </a:rPr>
              <a:t>• competenza</a:t>
            </a:r>
            <a:r>
              <a:rPr lang="it-IT" sz="2800" cap="none">
                <a:solidFill>
                  <a:schemeClr val="accent2">
                    <a:lumMod val="75000"/>
                  </a:schemeClr>
                </a:solidFill>
                <a:latin typeface="Trebuchet MS" panose="020B0603020202020204" pitchFamily="34" charset="0"/>
              </a:rPr>
              <a:t>: affidabile, laborioso, sicuro, intelligente, tecnologico, aziendale, di successo, leader, sicuro di sé;</a:t>
            </a:r>
            <a:br>
              <a:rPr lang="it-IT" sz="2800" cap="none">
                <a:solidFill>
                  <a:schemeClr val="accent2">
                    <a:lumMod val="75000"/>
                  </a:schemeClr>
                </a:solidFill>
                <a:latin typeface="Trebuchet MS" panose="020B0603020202020204" pitchFamily="34" charset="0"/>
              </a:rPr>
            </a:br>
            <a:br>
              <a:rPr lang="it-IT" sz="2800" b="1" cap="none">
                <a:solidFill>
                  <a:schemeClr val="accent2">
                    <a:lumMod val="75000"/>
                  </a:schemeClr>
                </a:solidFill>
                <a:latin typeface="Trebuchet MS" panose="020B0603020202020204" pitchFamily="34" charset="0"/>
              </a:rPr>
            </a:br>
            <a:r>
              <a:rPr lang="it-IT" sz="2800" b="1" cap="none">
                <a:solidFill>
                  <a:schemeClr val="accent2">
                    <a:lumMod val="75000"/>
                  </a:schemeClr>
                </a:solidFill>
                <a:latin typeface="Trebuchet MS" panose="020B0603020202020204" pitchFamily="34" charset="0"/>
              </a:rPr>
              <a:t>• sofisticatezza</a:t>
            </a:r>
            <a:r>
              <a:rPr lang="it-IT" sz="2800" cap="none">
                <a:solidFill>
                  <a:schemeClr val="accent2">
                    <a:lumMod val="75000"/>
                  </a:schemeClr>
                </a:solidFill>
                <a:latin typeface="Trebuchet MS" panose="020B0603020202020204" pitchFamily="34" charset="0"/>
              </a:rPr>
              <a:t>: aristocratico, affascinante, di bell'aspetto, raffinato, femminile, gradevole;</a:t>
            </a:r>
            <a:br>
              <a:rPr lang="it-IT" sz="2800" cap="none">
                <a:solidFill>
                  <a:schemeClr val="accent2">
                    <a:lumMod val="75000"/>
                  </a:schemeClr>
                </a:solidFill>
                <a:latin typeface="Trebuchet MS" panose="020B0603020202020204" pitchFamily="34" charset="0"/>
              </a:rPr>
            </a:br>
            <a:br>
              <a:rPr lang="it-IT" sz="2800" cap="none">
                <a:solidFill>
                  <a:schemeClr val="accent2">
                    <a:lumMod val="75000"/>
                  </a:schemeClr>
                </a:solidFill>
                <a:latin typeface="Trebuchet MS" panose="020B0603020202020204" pitchFamily="34" charset="0"/>
              </a:rPr>
            </a:br>
            <a:r>
              <a:rPr lang="it-IT" sz="2800" b="1" cap="none">
                <a:solidFill>
                  <a:schemeClr val="accent2">
                    <a:lumMod val="75000"/>
                  </a:schemeClr>
                </a:solidFill>
                <a:latin typeface="Trebuchet MS" panose="020B0603020202020204" pitchFamily="34" charset="0"/>
              </a:rPr>
              <a:t>• ruvidezza</a:t>
            </a:r>
            <a:r>
              <a:rPr lang="it-IT" sz="2800" cap="none">
                <a:solidFill>
                  <a:schemeClr val="accent2">
                    <a:lumMod val="75000"/>
                  </a:schemeClr>
                </a:solidFill>
                <a:latin typeface="Trebuchet MS" panose="020B0603020202020204" pitchFamily="34" charset="0"/>
              </a:rPr>
              <a:t>: aperto all'esperienza, mascolino, occidentale, come un duro, forte.</a:t>
            </a:r>
            <a:endParaRPr lang="it-IT" sz="2800" cap="none" dirty="0">
              <a:solidFill>
                <a:schemeClr val="accent2">
                  <a:lumMod val="75000"/>
                </a:schemeClr>
              </a:solidFill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97827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BBB0147-CEB2-981F-76F7-C54CC3998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1161" y="672029"/>
            <a:ext cx="10545097" cy="5607585"/>
          </a:xfrm>
        </p:spPr>
        <p:txBody>
          <a:bodyPr>
            <a:normAutofit/>
          </a:bodyPr>
          <a:lstStyle/>
          <a:p>
            <a:pPr algn="ctr"/>
            <a:r>
              <a:rPr lang="it-IT" sz="3000" cap="none" dirty="0">
                <a:solidFill>
                  <a:schemeClr val="accent2">
                    <a:lumMod val="75000"/>
                  </a:schemeClr>
                </a:solidFill>
                <a:latin typeface="Trebuchet MS" panose="020B0603020202020204" pitchFamily="34" charset="0"/>
              </a:rPr>
              <a:t>La </a:t>
            </a:r>
            <a:r>
              <a:rPr lang="it-IT" sz="3000" b="1" cap="none" dirty="0">
                <a:solidFill>
                  <a:schemeClr val="accent2">
                    <a:lumMod val="75000"/>
                  </a:schemeClr>
                </a:solidFill>
                <a:latin typeface="Trebuchet MS" panose="020B0603020202020204" pitchFamily="34" charset="0"/>
              </a:rPr>
              <a:t>RISONANZA</a:t>
            </a:r>
            <a:r>
              <a:rPr lang="it-IT" sz="3000" cap="none" dirty="0">
                <a:solidFill>
                  <a:schemeClr val="accent2">
                    <a:lumMod val="75000"/>
                  </a:schemeClr>
                </a:solidFill>
                <a:latin typeface="Trebuchet MS" panose="020B0603020202020204" pitchFamily="34" charset="0"/>
              </a:rPr>
              <a:t> è una disposizione favorevole del consumatore, il quale reagisce consapevolmente alle azioni poste in essere dalla marca.</a:t>
            </a:r>
            <a:br>
              <a:rPr lang="it-IT" sz="3000" cap="none" dirty="0">
                <a:solidFill>
                  <a:schemeClr val="accent2">
                    <a:lumMod val="75000"/>
                  </a:schemeClr>
                </a:solidFill>
                <a:latin typeface="Trebuchet MS" panose="020B0603020202020204" pitchFamily="34" charset="0"/>
              </a:rPr>
            </a:br>
            <a:br>
              <a:rPr lang="it-IT" sz="3000" cap="none" dirty="0">
                <a:solidFill>
                  <a:schemeClr val="accent2">
                    <a:lumMod val="75000"/>
                  </a:schemeClr>
                </a:solidFill>
                <a:latin typeface="Trebuchet MS" panose="020B0603020202020204" pitchFamily="34" charset="0"/>
              </a:rPr>
            </a:br>
            <a:r>
              <a:rPr lang="it-IT" sz="2800" cap="none" dirty="0">
                <a:solidFill>
                  <a:schemeClr val="accent2">
                    <a:lumMod val="75000"/>
                  </a:schemeClr>
                </a:solidFill>
                <a:latin typeface="Trebuchet MS" panose="020B0603020202020204" pitchFamily="34" charset="0"/>
              </a:rPr>
              <a:t> In questa prospettiva, in passato si tendeva a interpretare il concetto di risonanza in chiave di reciprocità, nel senso che il cliente più attento e soddisfatto di ciò che osserva e/o sperimenta decide di ricompensare, con i propri comportamenti, l'impegno profuso dalla marca.</a:t>
            </a:r>
          </a:p>
        </p:txBody>
      </p:sp>
    </p:spTree>
    <p:extLst>
      <p:ext uri="{BB962C8B-B14F-4D97-AF65-F5344CB8AC3E}">
        <p14:creationId xmlns:p14="http://schemas.microsoft.com/office/powerpoint/2010/main" val="28328502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BBB0147-CEB2-981F-76F7-C54CC3998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5964" y="672029"/>
            <a:ext cx="9720072" cy="2233731"/>
          </a:xfrm>
        </p:spPr>
        <p:txBody>
          <a:bodyPr>
            <a:normAutofit fontScale="90000"/>
          </a:bodyPr>
          <a:lstStyle/>
          <a:p>
            <a:pPr algn="ctr"/>
            <a:r>
              <a:rPr lang="it-IT" sz="3000" cap="none" dirty="0">
                <a:solidFill>
                  <a:schemeClr val="accent2">
                    <a:lumMod val="75000"/>
                  </a:schemeClr>
                </a:solidFill>
                <a:latin typeface="Trebuchet MS" panose="020B0603020202020204" pitchFamily="34" charset="0"/>
              </a:rPr>
              <a:t>È possibile tornare al concetto di risonanza e analizzare le dimensioni in cui esso viene usualmente scomposto:</a:t>
            </a:r>
            <a:br>
              <a:rPr lang="it-IT" sz="3000" cap="none" dirty="0">
                <a:solidFill>
                  <a:schemeClr val="accent2">
                    <a:lumMod val="75000"/>
                  </a:schemeClr>
                </a:solidFill>
                <a:latin typeface="Trebuchet MS" panose="020B0603020202020204" pitchFamily="34" charset="0"/>
              </a:rPr>
            </a:br>
            <a:br>
              <a:rPr lang="it-IT" sz="3000" cap="none" dirty="0">
                <a:solidFill>
                  <a:schemeClr val="accent2">
                    <a:lumMod val="75000"/>
                  </a:schemeClr>
                </a:solidFill>
                <a:latin typeface="Trebuchet MS" panose="020B0603020202020204" pitchFamily="34" charset="0"/>
              </a:rPr>
            </a:br>
            <a:r>
              <a:rPr lang="it-IT" sz="3000" b="1" cap="none" dirty="0">
                <a:solidFill>
                  <a:schemeClr val="accent2">
                    <a:lumMod val="75000"/>
                  </a:schemeClr>
                </a:solidFill>
                <a:latin typeface="Trebuchet MS" panose="020B0603020202020204" pitchFamily="34" charset="0"/>
              </a:rPr>
              <a:t>• fedeltà;</a:t>
            </a:r>
            <a:br>
              <a:rPr lang="it-IT" sz="3000" b="1" cap="none" dirty="0">
                <a:solidFill>
                  <a:schemeClr val="accent2">
                    <a:lumMod val="75000"/>
                  </a:schemeClr>
                </a:solidFill>
                <a:latin typeface="Trebuchet MS" panose="020B0603020202020204" pitchFamily="34" charset="0"/>
              </a:rPr>
            </a:br>
            <a:r>
              <a:rPr lang="it-IT" sz="3000" b="1" cap="none" dirty="0">
                <a:solidFill>
                  <a:schemeClr val="accent2">
                    <a:lumMod val="75000"/>
                  </a:schemeClr>
                </a:solidFill>
                <a:latin typeface="Trebuchet MS" panose="020B0603020202020204" pitchFamily="34" charset="0"/>
              </a:rPr>
              <a:t>• senso di attaccamento;</a:t>
            </a:r>
            <a:br>
              <a:rPr lang="it-IT" sz="3000" b="1" cap="none" dirty="0">
                <a:solidFill>
                  <a:schemeClr val="accent2">
                    <a:lumMod val="75000"/>
                  </a:schemeClr>
                </a:solidFill>
                <a:latin typeface="Trebuchet MS" panose="020B0603020202020204" pitchFamily="34" charset="0"/>
              </a:rPr>
            </a:br>
            <a:r>
              <a:rPr lang="it-IT" sz="3000" b="1" cap="none" dirty="0">
                <a:solidFill>
                  <a:schemeClr val="accent2">
                    <a:lumMod val="75000"/>
                  </a:schemeClr>
                </a:solidFill>
                <a:latin typeface="Trebuchet MS" panose="020B0603020202020204" pitchFamily="34" charset="0"/>
              </a:rPr>
              <a:t>• senso di comunità;</a:t>
            </a:r>
            <a:br>
              <a:rPr lang="it-IT" sz="3000" b="1" cap="none" dirty="0">
                <a:solidFill>
                  <a:schemeClr val="accent2">
                    <a:lumMod val="75000"/>
                  </a:schemeClr>
                </a:solidFill>
                <a:latin typeface="Trebuchet MS" panose="020B0603020202020204" pitchFamily="34" charset="0"/>
              </a:rPr>
            </a:br>
            <a:r>
              <a:rPr lang="it-IT" sz="3000" b="1" cap="none" dirty="0">
                <a:solidFill>
                  <a:schemeClr val="accent2">
                    <a:lumMod val="75000"/>
                  </a:schemeClr>
                </a:solidFill>
                <a:latin typeface="Trebuchet MS" panose="020B0603020202020204" pitchFamily="34" charset="0"/>
              </a:rPr>
              <a:t>• impegno attivo.</a:t>
            </a:r>
          </a:p>
        </p:txBody>
      </p:sp>
      <p:sp>
        <p:nvSpPr>
          <p:cNvPr id="3" name="Titolo 1">
            <a:extLst>
              <a:ext uri="{FF2B5EF4-FFF2-40B4-BE49-F238E27FC236}">
                <a16:creationId xmlns:a16="http://schemas.microsoft.com/office/drawing/2014/main" id="{5A96AB68-5BFB-19C7-5DA9-215D69FBEF69}"/>
              </a:ext>
            </a:extLst>
          </p:cNvPr>
          <p:cNvSpPr txBox="1">
            <a:spLocks/>
          </p:cNvSpPr>
          <p:nvPr/>
        </p:nvSpPr>
        <p:spPr>
          <a:xfrm>
            <a:off x="2353564" y="4786829"/>
            <a:ext cx="9720072" cy="19492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5000" kern="1200" cap="all" spc="100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t-IT" sz="2800" cap="none">
                <a:solidFill>
                  <a:schemeClr val="accent2">
                    <a:lumMod val="75000"/>
                  </a:schemeClr>
                </a:solidFill>
                <a:latin typeface="Trebuchet MS" panose="020B0603020202020204" pitchFamily="34" charset="0"/>
              </a:rPr>
              <a:t>Per creare risonanza, occorre invece generare un forte attaccamento personale: i consumatori non dovrebbero avere semplicemente un atteggiamento positivo verso la marca, ma considerarla come qualcosa di speciale. </a:t>
            </a:r>
            <a:br>
              <a:rPr lang="it-IT" sz="2800" cap="none">
                <a:solidFill>
                  <a:schemeClr val="accent2">
                    <a:lumMod val="75000"/>
                  </a:schemeClr>
                </a:solidFill>
                <a:latin typeface="Trebuchet MS" panose="020B0603020202020204" pitchFamily="34" charset="0"/>
              </a:rPr>
            </a:br>
            <a:endParaRPr lang="it-IT" sz="2800" cap="none" dirty="0">
              <a:solidFill>
                <a:schemeClr val="accent2">
                  <a:lumMod val="75000"/>
                </a:schemeClr>
              </a:solidFill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09780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BBB0147-CEB2-981F-76F7-C54CC3998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679" y="625207"/>
            <a:ext cx="9982642" cy="1691273"/>
          </a:xfrm>
        </p:spPr>
        <p:txBody>
          <a:bodyPr>
            <a:normAutofit/>
          </a:bodyPr>
          <a:lstStyle/>
          <a:p>
            <a:pPr algn="ctr"/>
            <a:r>
              <a:rPr lang="it-IT" sz="2800" cap="none" dirty="0">
                <a:solidFill>
                  <a:schemeClr val="accent2">
                    <a:lumMod val="75000"/>
                  </a:schemeClr>
                </a:solidFill>
                <a:latin typeface="Trebuchet MS" panose="020B0603020202020204" pitchFamily="34" charset="0"/>
              </a:rPr>
              <a:t>Il concetto di brand attachment si riferisce alla forza del legame che connette il consumatore alla marca. </a:t>
            </a:r>
            <a:br>
              <a:rPr lang="it-IT" sz="3600" cap="none" dirty="0">
                <a:latin typeface="Trebuchet MS" panose="020B0603020202020204" pitchFamily="34" charset="0"/>
              </a:rPr>
            </a:br>
            <a:endParaRPr lang="it-IT" sz="3600" cap="none" dirty="0">
              <a:latin typeface="Trebuchet MS" panose="020B0603020202020204" pitchFamily="34" charset="0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6CBB3B5A-615B-6100-B5C5-9E41A40F0C01}"/>
              </a:ext>
            </a:extLst>
          </p:cNvPr>
          <p:cNvSpPr txBox="1"/>
          <p:nvPr/>
        </p:nvSpPr>
        <p:spPr>
          <a:xfrm>
            <a:off x="3048000" y="2967335"/>
            <a:ext cx="8879840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800" cap="none" dirty="0">
                <a:solidFill>
                  <a:schemeClr val="accent6">
                    <a:lumMod val="75000"/>
                  </a:schemeClr>
                </a:solidFill>
                <a:latin typeface="Trebuchet MS" panose="020B0603020202020204" pitchFamily="34" charset="0"/>
              </a:rPr>
              <a:t>Due sono i fattori che determinano lo sviluppo di brand attachment: </a:t>
            </a:r>
            <a:br>
              <a:rPr lang="it-IT" sz="2800" cap="none" dirty="0">
                <a:solidFill>
                  <a:schemeClr val="accent6">
                    <a:lumMod val="75000"/>
                  </a:schemeClr>
                </a:solidFill>
                <a:latin typeface="Trebuchet MS" panose="020B0603020202020204" pitchFamily="34" charset="0"/>
              </a:rPr>
            </a:br>
            <a:r>
              <a:rPr lang="it-IT" sz="2800" cap="none" dirty="0">
                <a:solidFill>
                  <a:schemeClr val="accent6">
                    <a:lumMod val="75000"/>
                  </a:schemeClr>
                </a:solidFill>
                <a:latin typeface="Trebuchet MS" panose="020B0603020202020204" pitchFamily="34" charset="0"/>
              </a:rPr>
              <a:t>la </a:t>
            </a:r>
            <a:r>
              <a:rPr lang="it-IT" sz="2800" b="1" cap="none" dirty="0">
                <a:solidFill>
                  <a:schemeClr val="accent6">
                    <a:lumMod val="75000"/>
                  </a:schemeClr>
                </a:solidFill>
                <a:latin typeface="Trebuchet MS" panose="020B0603020202020204" pitchFamily="34" charset="0"/>
              </a:rPr>
              <a:t>brand-self connection </a:t>
            </a:r>
            <a:r>
              <a:rPr lang="it-IT" sz="2800" cap="none" dirty="0">
                <a:solidFill>
                  <a:schemeClr val="accent6">
                    <a:lumMod val="75000"/>
                  </a:schemeClr>
                </a:solidFill>
                <a:latin typeface="Trebuchet MS" panose="020B0603020202020204" pitchFamily="34" charset="0"/>
              </a:rPr>
              <a:t>e </a:t>
            </a:r>
            <a:r>
              <a:rPr lang="it-IT" sz="2800" b="1" cap="none" dirty="0">
                <a:solidFill>
                  <a:schemeClr val="accent6">
                    <a:lumMod val="75000"/>
                  </a:schemeClr>
                </a:solidFill>
                <a:latin typeface="Trebuchet MS" panose="020B0603020202020204" pitchFamily="34" charset="0"/>
              </a:rPr>
              <a:t>la brand </a:t>
            </a:r>
            <a:r>
              <a:rPr lang="it-IT" sz="2800" b="1" cap="none" dirty="0" err="1">
                <a:solidFill>
                  <a:schemeClr val="accent6">
                    <a:lumMod val="75000"/>
                  </a:schemeClr>
                </a:solidFill>
                <a:latin typeface="Trebuchet MS" panose="020B0603020202020204" pitchFamily="34" charset="0"/>
              </a:rPr>
              <a:t>prominence</a:t>
            </a:r>
            <a:r>
              <a:rPr lang="it-IT" sz="2800" cap="none" dirty="0">
                <a:solidFill>
                  <a:schemeClr val="accent6">
                    <a:lumMod val="75000"/>
                  </a:schemeClr>
                </a:solidFill>
                <a:latin typeface="Trebuchet MS" panose="020B0603020202020204" pitchFamily="34" charset="0"/>
              </a:rPr>
              <a:t>.</a:t>
            </a:r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35188409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BBB0147-CEB2-981F-76F7-C54CC3998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9213" y="672029"/>
            <a:ext cx="11518489" cy="2020371"/>
          </a:xfrm>
        </p:spPr>
        <p:txBody>
          <a:bodyPr>
            <a:normAutofit/>
          </a:bodyPr>
          <a:lstStyle/>
          <a:p>
            <a:pPr algn="ctr"/>
            <a:r>
              <a:rPr lang="it-IT" sz="2800" cap="none" dirty="0">
                <a:solidFill>
                  <a:schemeClr val="accent6">
                    <a:lumMod val="75000"/>
                  </a:schemeClr>
                </a:solidFill>
                <a:latin typeface="Trebuchet MS" panose="020B0603020202020204" pitchFamily="34" charset="0"/>
              </a:rPr>
              <a:t>La </a:t>
            </a:r>
            <a:r>
              <a:rPr lang="it-IT" sz="2800" b="1" cap="none" dirty="0">
                <a:solidFill>
                  <a:schemeClr val="accent6">
                    <a:lumMod val="75000"/>
                  </a:schemeClr>
                </a:solidFill>
                <a:latin typeface="Trebuchet MS" panose="020B0603020202020204" pitchFamily="34" charset="0"/>
              </a:rPr>
              <a:t>brand-self connection </a:t>
            </a:r>
            <a:r>
              <a:rPr lang="it-IT" sz="2800" cap="none" dirty="0">
                <a:solidFill>
                  <a:schemeClr val="accent6">
                    <a:lumMod val="75000"/>
                  </a:schemeClr>
                </a:solidFill>
                <a:latin typeface="Trebuchet MS" panose="020B0603020202020204" pitchFamily="34" charset="0"/>
              </a:rPr>
              <a:t>esprime la sovrapponibilità che il consumatore riconosce fra la marca e il proprio sé. In letteratura, il cosiddetto «concetto di sé» viene inteso quale insieme delle valutazioni e delle sensazioni sviluppate dall'individuo relativamente a se stesso..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1D31CB74-FDFE-55CE-098F-0836FCF40988}"/>
              </a:ext>
            </a:extLst>
          </p:cNvPr>
          <p:cNvSpPr txBox="1"/>
          <p:nvPr/>
        </p:nvSpPr>
        <p:spPr>
          <a:xfrm>
            <a:off x="3048000" y="4370089"/>
            <a:ext cx="8809702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800" cap="none" dirty="0">
                <a:solidFill>
                  <a:schemeClr val="accent6">
                    <a:lumMod val="75000"/>
                  </a:schemeClr>
                </a:solidFill>
                <a:latin typeface="Trebuchet MS" panose="020B0603020202020204" pitchFamily="34" charset="0"/>
              </a:rPr>
              <a:t>La</a:t>
            </a:r>
            <a:r>
              <a:rPr lang="it-IT" sz="2800" b="1" cap="none" dirty="0">
                <a:solidFill>
                  <a:schemeClr val="accent6">
                    <a:lumMod val="75000"/>
                  </a:schemeClr>
                </a:solidFill>
                <a:latin typeface="Trebuchet MS" panose="020B0603020202020204" pitchFamily="34" charset="0"/>
              </a:rPr>
              <a:t> brand </a:t>
            </a:r>
            <a:r>
              <a:rPr lang="it-IT" sz="2800" b="1" cap="none" dirty="0" err="1">
                <a:solidFill>
                  <a:schemeClr val="accent6">
                    <a:lumMod val="75000"/>
                  </a:schemeClr>
                </a:solidFill>
                <a:latin typeface="Trebuchet MS" panose="020B0603020202020204" pitchFamily="34" charset="0"/>
              </a:rPr>
              <a:t>prominence</a:t>
            </a:r>
            <a:r>
              <a:rPr lang="it-IT" sz="2800" cap="none" dirty="0">
                <a:solidFill>
                  <a:schemeClr val="accent6">
                    <a:lumMod val="75000"/>
                  </a:schemeClr>
                </a:solidFill>
                <a:latin typeface="Trebuchet MS" panose="020B0603020202020204" pitchFamily="34" charset="0"/>
              </a:rPr>
              <a:t>, essa rimanda invece alla misura in cui il consumatore riconduce sentimenti e ricordi positivi alla sua storia di attaccamento alla marca. </a:t>
            </a:r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21004399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BBB0147-CEB2-981F-76F7-C54CC3998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050" y="199103"/>
            <a:ext cx="11249040" cy="5896897"/>
          </a:xfrm>
        </p:spPr>
        <p:txBody>
          <a:bodyPr>
            <a:normAutofit/>
          </a:bodyPr>
          <a:lstStyle/>
          <a:p>
            <a:pPr algn="ctr"/>
            <a:r>
              <a:rPr lang="it-IT" sz="2800" cap="none" dirty="0">
                <a:solidFill>
                  <a:schemeClr val="accent6">
                    <a:lumMod val="75000"/>
                  </a:schemeClr>
                </a:solidFill>
                <a:latin typeface="Trebuchet MS" panose="020B0603020202020204" pitchFamily="34" charset="0"/>
              </a:rPr>
              <a:t>Fuller propone un elenco delle motivazioni che stimolano il consumatore all'impegno attivo nei confronti del brand: </a:t>
            </a:r>
            <a:br>
              <a:rPr lang="it-IT" sz="2800" cap="none" dirty="0">
                <a:latin typeface="Trebuchet MS" panose="020B0603020202020204" pitchFamily="34" charset="0"/>
              </a:rPr>
            </a:br>
            <a:br>
              <a:rPr lang="it-IT" sz="2800" cap="none" dirty="0">
                <a:latin typeface="Trebuchet MS" panose="020B0603020202020204" pitchFamily="34" charset="0"/>
              </a:rPr>
            </a:br>
            <a:br>
              <a:rPr lang="it-IT" sz="2800" cap="none" dirty="0">
                <a:latin typeface="Trebuchet MS" panose="020B0603020202020204" pitchFamily="34" charset="0"/>
              </a:rPr>
            </a:br>
            <a:r>
              <a:rPr lang="it-IT" sz="2800" b="1" cap="none" dirty="0">
                <a:solidFill>
                  <a:srgbClr val="00B050"/>
                </a:solidFill>
                <a:latin typeface="Trebuchet MS" panose="020B0603020202020204" pitchFamily="34" charset="0"/>
              </a:rPr>
              <a:t>• l'appagamento che reputa di trarre dalla partecipazione in sé la curiosità, tanto in termini di ricerca di stimoli nuovi quanto dell'approfondimento di specifici temi;</a:t>
            </a:r>
            <a:br>
              <a:rPr lang="it-IT" sz="2800" b="1" cap="none" dirty="0">
                <a:solidFill>
                  <a:srgbClr val="00B050"/>
                </a:solidFill>
                <a:latin typeface="Trebuchet MS" panose="020B0603020202020204" pitchFamily="34" charset="0"/>
              </a:rPr>
            </a:br>
            <a:br>
              <a:rPr lang="it-IT" sz="2800" b="1" cap="none" dirty="0">
                <a:latin typeface="Trebuchet MS" panose="020B0603020202020204" pitchFamily="34" charset="0"/>
              </a:rPr>
            </a:br>
            <a:r>
              <a:rPr lang="it-IT" sz="2800" b="1" cap="none" dirty="0">
                <a:solidFill>
                  <a:srgbClr val="92D050"/>
                </a:solidFill>
                <a:latin typeface="Trebuchet MS" panose="020B0603020202020204" pitchFamily="34" charset="0"/>
              </a:rPr>
              <a:t>• l'autoefficacia, connessa alla gratificazione avvertita nel rilevare la qualità del proprio contributo;</a:t>
            </a:r>
            <a:br>
              <a:rPr lang="it-IT" sz="2800" b="1" cap="none" dirty="0">
                <a:latin typeface="Trebuchet MS" panose="020B0603020202020204" pitchFamily="34" charset="0"/>
              </a:rPr>
            </a:br>
            <a:br>
              <a:rPr lang="it-IT" sz="2800" b="1" cap="none" dirty="0">
                <a:latin typeface="Trebuchet MS" panose="020B0603020202020204" pitchFamily="34" charset="0"/>
              </a:rPr>
            </a:br>
            <a:r>
              <a:rPr lang="it-IT" sz="2800" b="1" cap="none" dirty="0">
                <a:solidFill>
                  <a:srgbClr val="00B050"/>
                </a:solidFill>
                <a:latin typeface="Trebuchet MS" panose="020B0603020202020204" pitchFamily="34" charset="0"/>
              </a:rPr>
              <a:t>• l'acquisizione di conoscenza, con riferimento al contesto nel quale si inserisce la marca in questione;</a:t>
            </a:r>
          </a:p>
        </p:txBody>
      </p:sp>
    </p:spTree>
    <p:extLst>
      <p:ext uri="{BB962C8B-B14F-4D97-AF65-F5344CB8AC3E}">
        <p14:creationId xmlns:p14="http://schemas.microsoft.com/office/powerpoint/2010/main" val="44798359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BBB0147-CEB2-981F-76F7-C54CC3998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206" y="339213"/>
            <a:ext cx="11488994" cy="4740787"/>
          </a:xfrm>
        </p:spPr>
        <p:txBody>
          <a:bodyPr>
            <a:normAutofit/>
          </a:bodyPr>
          <a:lstStyle/>
          <a:p>
            <a:pPr algn="ctr"/>
            <a:r>
              <a:rPr lang="it-IT" sz="2800" b="1" cap="none" dirty="0">
                <a:solidFill>
                  <a:srgbClr val="92D050"/>
                </a:solidFill>
                <a:latin typeface="Trebuchet MS" panose="020B0603020202020204" pitchFamily="34" charset="0"/>
              </a:rPr>
              <a:t>• l'accesso alle informazioni di cui dispongono altri consumatori;</a:t>
            </a:r>
            <a:br>
              <a:rPr lang="it-IT" sz="2800" b="1" cap="none" dirty="0">
                <a:solidFill>
                  <a:srgbClr val="92D050"/>
                </a:solidFill>
                <a:latin typeface="Trebuchet MS" panose="020B0603020202020204" pitchFamily="34" charset="0"/>
              </a:rPr>
            </a:br>
            <a:br>
              <a:rPr lang="it-IT" sz="2800" b="1" cap="none" dirty="0">
                <a:latin typeface="Trebuchet MS" panose="020B0603020202020204" pitchFamily="34" charset="0"/>
              </a:rPr>
            </a:br>
            <a:r>
              <a:rPr lang="it-IT" sz="2800" b="1" cap="none" dirty="0">
                <a:solidFill>
                  <a:srgbClr val="00B050"/>
                </a:solidFill>
                <a:latin typeface="Trebuchet MS" panose="020B0603020202020204" pitchFamily="34" charset="0"/>
              </a:rPr>
              <a:t>• la visibilità, a causa della possibile riconoscibilità del proprio contributo;</a:t>
            </a:r>
            <a:br>
              <a:rPr lang="it-IT" sz="2800" b="1" cap="none" dirty="0">
                <a:solidFill>
                  <a:srgbClr val="00B050"/>
                </a:solidFill>
                <a:latin typeface="Trebuchet MS" panose="020B0603020202020204" pitchFamily="34" charset="0"/>
              </a:rPr>
            </a:br>
            <a:br>
              <a:rPr lang="it-IT" sz="2800" b="1" cap="none" dirty="0">
                <a:latin typeface="Trebuchet MS" panose="020B0603020202020204" pitchFamily="34" charset="0"/>
              </a:rPr>
            </a:br>
            <a:r>
              <a:rPr lang="it-IT" sz="2800" b="1" cap="none" dirty="0">
                <a:solidFill>
                  <a:srgbClr val="92D050"/>
                </a:solidFill>
                <a:latin typeface="Trebuchet MS" panose="020B0603020202020204" pitchFamily="34" charset="0"/>
              </a:rPr>
              <a:t>• l'altruismo, quindi la disponibilità a impegnarsi in favore di un'altra entità;</a:t>
            </a:r>
            <a:br>
              <a:rPr lang="it-IT" sz="2800" b="1" cap="none" dirty="0">
                <a:solidFill>
                  <a:srgbClr val="92D050"/>
                </a:solidFill>
                <a:latin typeface="Trebuchet MS" panose="020B0603020202020204" pitchFamily="34" charset="0"/>
              </a:rPr>
            </a:br>
            <a:br>
              <a:rPr lang="it-IT" sz="2800" b="1" cap="none" dirty="0">
                <a:solidFill>
                  <a:srgbClr val="00B050"/>
                </a:solidFill>
                <a:latin typeface="Trebuchet MS" panose="020B0603020202020204" pitchFamily="34" charset="0"/>
              </a:rPr>
            </a:br>
            <a:r>
              <a:rPr lang="it-IT" sz="2800" b="1" cap="none" dirty="0">
                <a:solidFill>
                  <a:srgbClr val="00B050"/>
                </a:solidFill>
                <a:latin typeface="Trebuchet MS" panose="020B0603020202020204" pitchFamily="34" charset="0"/>
              </a:rPr>
              <a:t>• il desiderio di condivisione con altre persone reputate affini;</a:t>
            </a:r>
          </a:p>
        </p:txBody>
      </p:sp>
    </p:spTree>
    <p:extLst>
      <p:ext uri="{BB962C8B-B14F-4D97-AF65-F5344CB8AC3E}">
        <p14:creationId xmlns:p14="http://schemas.microsoft.com/office/powerpoint/2010/main" val="4661449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BBB0147-CEB2-981F-76F7-C54CC3998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35964" y="912169"/>
            <a:ext cx="9720072" cy="5033661"/>
          </a:xfrm>
        </p:spPr>
        <p:txBody>
          <a:bodyPr>
            <a:noAutofit/>
          </a:bodyPr>
          <a:lstStyle/>
          <a:p>
            <a:pPr algn="ctr"/>
            <a:r>
              <a:rPr lang="it-IT" sz="2800" cap="none" dirty="0">
                <a:solidFill>
                  <a:schemeClr val="accent2">
                    <a:lumMod val="75000"/>
                  </a:schemeClr>
                </a:solidFill>
                <a:latin typeface="Trebuchet MS" panose="020B0603020202020204" pitchFamily="34" charset="0"/>
              </a:rPr>
              <a:t>La </a:t>
            </a:r>
            <a:r>
              <a:rPr lang="it-IT" sz="2800" b="1" cap="none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BRAND AWARENESS </a:t>
            </a:r>
            <a:r>
              <a:rPr lang="it-IT" sz="2800" cap="none" dirty="0">
                <a:solidFill>
                  <a:schemeClr val="accent2">
                    <a:lumMod val="75000"/>
                  </a:schemeClr>
                </a:solidFill>
                <a:latin typeface="Trebuchet MS" panose="020B0603020202020204" pitchFamily="34" charset="0"/>
              </a:rPr>
              <a:t>attiene alla forza del nodo rappresentato dalla marca nella memoria del consumatore e si riflette sulla sua capacità di identificare il brand in condizioni diverse. </a:t>
            </a:r>
            <a:br>
              <a:rPr lang="it-IT" sz="2800" cap="none" dirty="0">
                <a:solidFill>
                  <a:schemeClr val="accent2">
                    <a:lumMod val="75000"/>
                  </a:schemeClr>
                </a:solidFill>
                <a:latin typeface="Trebuchet MS" panose="020B0603020202020204" pitchFamily="34" charset="0"/>
              </a:rPr>
            </a:br>
            <a:br>
              <a:rPr lang="it-IT" sz="2800" cap="none" dirty="0">
                <a:solidFill>
                  <a:schemeClr val="accent2">
                    <a:lumMod val="75000"/>
                  </a:schemeClr>
                </a:solidFill>
                <a:latin typeface="Trebuchet MS" panose="020B0603020202020204" pitchFamily="34" charset="0"/>
              </a:rPr>
            </a:br>
            <a:r>
              <a:rPr lang="it-IT" sz="2800" cap="none" dirty="0">
                <a:solidFill>
                  <a:schemeClr val="accent2">
                    <a:lumMod val="75000"/>
                  </a:schemeClr>
                </a:solidFill>
                <a:latin typeface="Trebuchet MS" panose="020B0603020202020204" pitchFamily="34" charset="0"/>
              </a:rPr>
              <a:t>Più precisamente, la notorietà si articola nelle dimensioni del riconoscimento e del ricordo, le quali fanno rispettivamente riferimento alla probabilità/velocità con cui il consumatore identifica la marca.</a:t>
            </a:r>
          </a:p>
        </p:txBody>
      </p:sp>
    </p:spTree>
    <p:extLst>
      <p:ext uri="{BB962C8B-B14F-4D97-AF65-F5344CB8AC3E}">
        <p14:creationId xmlns:p14="http://schemas.microsoft.com/office/powerpoint/2010/main" val="26050652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BBB0147-CEB2-981F-76F7-C54CC3998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0219" y="672029"/>
            <a:ext cx="11636478" cy="5607585"/>
          </a:xfrm>
        </p:spPr>
        <p:txBody>
          <a:bodyPr>
            <a:normAutofit/>
          </a:bodyPr>
          <a:lstStyle/>
          <a:p>
            <a:pPr algn="ctr"/>
            <a:r>
              <a:rPr lang="it-IT" sz="2800" b="1" cap="none" dirty="0">
                <a:solidFill>
                  <a:srgbClr val="92D050"/>
                </a:solidFill>
                <a:latin typeface="Trebuchet MS" panose="020B0603020202020204" pitchFamily="34" charset="0"/>
              </a:rPr>
              <a:t>• il corrispettivo monetario, previsto per talune attività di collaborazione con la marca, quali lo sviluppo di nuove idee, o il coinvolgimento in attività di comunicazione virali;</a:t>
            </a:r>
            <a:br>
              <a:rPr lang="it-IT" sz="2800" b="1" cap="none" dirty="0">
                <a:solidFill>
                  <a:srgbClr val="92D050"/>
                </a:solidFill>
                <a:latin typeface="Trebuchet MS" panose="020B0603020202020204" pitchFamily="34" charset="0"/>
              </a:rPr>
            </a:br>
            <a:br>
              <a:rPr lang="it-IT" sz="2800" b="1" cap="none" dirty="0">
                <a:latin typeface="Trebuchet MS" panose="020B0603020202020204" pitchFamily="34" charset="0"/>
              </a:rPr>
            </a:br>
            <a:r>
              <a:rPr lang="it-IT" sz="2800" b="1" cap="none" dirty="0">
                <a:solidFill>
                  <a:srgbClr val="00B050"/>
                </a:solidFill>
                <a:latin typeface="Trebuchet MS" panose="020B0603020202020204" pitchFamily="34" charset="0"/>
              </a:rPr>
              <a:t>• l'insoddisfazione personale, che fornisce lo stimolo a impegnarsi per modificare la realtà circostante.</a:t>
            </a:r>
          </a:p>
        </p:txBody>
      </p:sp>
    </p:spTree>
    <p:extLst>
      <p:ext uri="{BB962C8B-B14F-4D97-AF65-F5344CB8AC3E}">
        <p14:creationId xmlns:p14="http://schemas.microsoft.com/office/powerpoint/2010/main" val="27654747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>
            <a:extLst>
              <a:ext uri="{FF2B5EF4-FFF2-40B4-BE49-F238E27FC236}">
                <a16:creationId xmlns:a16="http://schemas.microsoft.com/office/drawing/2014/main" id="{B81D9DB5-3377-7B05-8F44-A9607BB5EA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7550" y="625498"/>
            <a:ext cx="11156899" cy="5607003"/>
          </a:xfrm>
          <a:prstGeom prst="rect">
            <a:avLst/>
          </a:prstGeom>
          <a:effectLst>
            <a:glow rad="63500">
              <a:srgbClr val="92D050">
                <a:alpha val="40000"/>
              </a:srgbClr>
            </a:glow>
          </a:effectLst>
        </p:spPr>
      </p:pic>
    </p:spTree>
    <p:extLst>
      <p:ext uri="{BB962C8B-B14F-4D97-AF65-F5344CB8AC3E}">
        <p14:creationId xmlns:p14="http://schemas.microsoft.com/office/powerpoint/2010/main" val="22865052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BBB0147-CEB2-981F-76F7-C54CC3998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5619" y="533465"/>
            <a:ext cx="11600761" cy="2646616"/>
          </a:xfrm>
        </p:spPr>
        <p:txBody>
          <a:bodyPr>
            <a:noAutofit/>
          </a:bodyPr>
          <a:lstStyle/>
          <a:p>
            <a:pPr algn="ctr"/>
            <a:r>
              <a:rPr lang="it-IT" sz="2800" b="1" cap="none" dirty="0">
                <a:solidFill>
                  <a:schemeClr val="accent2">
                    <a:lumMod val="75000"/>
                  </a:schemeClr>
                </a:solidFill>
                <a:latin typeface="Trebuchet MS" panose="020B0603020202020204" pitchFamily="34" charset="0"/>
              </a:rPr>
              <a:t>L'immagine di marca </a:t>
            </a:r>
            <a:r>
              <a:rPr lang="it-IT" sz="2800" cap="none" dirty="0">
                <a:solidFill>
                  <a:schemeClr val="accent2">
                    <a:lumMod val="75000"/>
                  </a:schemeClr>
                </a:solidFill>
                <a:latin typeface="Trebuchet MS" panose="020B0603020202020204" pitchFamily="34" charset="0"/>
              </a:rPr>
              <a:t>non pre-esiste rispetto al momento in cui l'individuo colloca nel proprio sistema mentale di riferimento gli elementi di significato che hanno attirato la sua attenzione riguardo a quel brand.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1D00C95F-F0C1-4B59-6913-8324B042B144}"/>
              </a:ext>
            </a:extLst>
          </p:cNvPr>
          <p:cNvSpPr txBox="1"/>
          <p:nvPr/>
        </p:nvSpPr>
        <p:spPr>
          <a:xfrm>
            <a:off x="3169920" y="4508653"/>
            <a:ext cx="8848380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800" cap="none" dirty="0">
                <a:solidFill>
                  <a:schemeClr val="accent2">
                    <a:lumMod val="75000"/>
                  </a:schemeClr>
                </a:solidFill>
                <a:latin typeface="Trebuchet MS" panose="020B0603020202020204" pitchFamily="34" charset="0"/>
              </a:rPr>
              <a:t>Per poter accrescere il </a:t>
            </a:r>
            <a:r>
              <a:rPr lang="it-IT" sz="2800" b="1" cap="none" dirty="0">
                <a:solidFill>
                  <a:schemeClr val="accent2">
                    <a:lumMod val="75000"/>
                  </a:schemeClr>
                </a:solidFill>
                <a:latin typeface="Trebuchet MS" panose="020B0603020202020204" pitchFamily="34" charset="0"/>
              </a:rPr>
              <a:t>valore della marca</a:t>
            </a:r>
            <a:r>
              <a:rPr lang="it-IT" sz="2800" cap="none" dirty="0">
                <a:solidFill>
                  <a:schemeClr val="accent2">
                    <a:lumMod val="75000"/>
                  </a:schemeClr>
                </a:solidFill>
                <a:latin typeface="Trebuchet MS" panose="020B0603020202020204" pitchFamily="34" charset="0"/>
              </a:rPr>
              <a:t>, le associazioni mentali che ne definiscono l'immagine devono connotarsi in termini di forza, desiderabilità e unicità. </a:t>
            </a:r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6686452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>
            <a:extLst>
              <a:ext uri="{FF2B5EF4-FFF2-40B4-BE49-F238E27FC236}">
                <a16:creationId xmlns:a16="http://schemas.microsoft.com/office/drawing/2014/main" id="{EFC22744-0401-13D3-23FF-AEC5BB41B9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5960" y="699175"/>
            <a:ext cx="10240080" cy="5459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56818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BBB0147-CEB2-981F-76F7-C54CC3998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6212" y="305718"/>
            <a:ext cx="11479576" cy="6246564"/>
          </a:xfrm>
        </p:spPr>
        <p:txBody>
          <a:bodyPr>
            <a:normAutofit/>
          </a:bodyPr>
          <a:lstStyle/>
          <a:p>
            <a:pPr algn="ctr"/>
            <a:r>
              <a:rPr lang="it-IT" sz="2800" cap="none" dirty="0">
                <a:solidFill>
                  <a:schemeClr val="accent2">
                    <a:lumMod val="75000"/>
                  </a:schemeClr>
                </a:solidFill>
                <a:latin typeface="Trebuchet MS" panose="020B0603020202020204" pitchFamily="34" charset="0"/>
              </a:rPr>
              <a:t>Le associazioni possono essere riferite a quattro ambiti diversi, per ognuno dei quali vengono proposte alcune tipologie di associazioni.</a:t>
            </a:r>
          </a:p>
        </p:txBody>
      </p:sp>
      <p:sp>
        <p:nvSpPr>
          <p:cNvPr id="3" name="Freccia in giù 2">
            <a:extLst>
              <a:ext uri="{FF2B5EF4-FFF2-40B4-BE49-F238E27FC236}">
                <a16:creationId xmlns:a16="http://schemas.microsoft.com/office/drawing/2014/main" id="{67223447-B116-C1A7-E1FD-D69571CBAF5D}"/>
              </a:ext>
            </a:extLst>
          </p:cNvPr>
          <p:cNvSpPr/>
          <p:nvPr/>
        </p:nvSpPr>
        <p:spPr>
          <a:xfrm>
            <a:off x="9011920" y="4572000"/>
            <a:ext cx="894080" cy="914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504130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>
            <a:extLst>
              <a:ext uri="{FF2B5EF4-FFF2-40B4-BE49-F238E27FC236}">
                <a16:creationId xmlns:a16="http://schemas.microsoft.com/office/drawing/2014/main" id="{1F068CE9-3E64-3E77-4287-3C9FCDE415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839" y="356857"/>
            <a:ext cx="11314322" cy="6144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51458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BBB0147-CEB2-981F-76F7-C54CC3998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0764" y="469753"/>
            <a:ext cx="9720072" cy="3685687"/>
          </a:xfrm>
        </p:spPr>
        <p:txBody>
          <a:bodyPr>
            <a:normAutofit/>
          </a:bodyPr>
          <a:lstStyle/>
          <a:p>
            <a:pPr algn="ctr"/>
            <a:r>
              <a:rPr lang="it-IT" sz="2800" b="1" cap="none" dirty="0">
                <a:solidFill>
                  <a:schemeClr val="accent2">
                    <a:lumMod val="75000"/>
                  </a:schemeClr>
                </a:solidFill>
                <a:latin typeface="Trebuchet MS" panose="020B0603020202020204" pitchFamily="34" charset="0"/>
              </a:rPr>
              <a:t>Marca come prodotto</a:t>
            </a:r>
            <a:br>
              <a:rPr lang="it-IT" sz="2800" cap="none" dirty="0">
                <a:solidFill>
                  <a:schemeClr val="accent2">
                    <a:lumMod val="75000"/>
                  </a:schemeClr>
                </a:solidFill>
                <a:latin typeface="Trebuchet MS" panose="020B0603020202020204" pitchFamily="34" charset="0"/>
              </a:rPr>
            </a:br>
            <a:br>
              <a:rPr lang="it-IT" sz="2800" cap="none" dirty="0">
                <a:solidFill>
                  <a:schemeClr val="accent2">
                    <a:lumMod val="75000"/>
                  </a:schemeClr>
                </a:solidFill>
                <a:latin typeface="Trebuchet MS" panose="020B0603020202020204" pitchFamily="34" charset="0"/>
              </a:rPr>
            </a:br>
            <a:r>
              <a:rPr lang="it-IT" sz="2800" cap="none" dirty="0">
                <a:solidFill>
                  <a:schemeClr val="accent2">
                    <a:lumMod val="75000"/>
                  </a:schemeClr>
                </a:solidFill>
                <a:latin typeface="Trebuchet MS" panose="020B0603020202020204" pitchFamily="34" charset="0"/>
              </a:rPr>
              <a:t>Il primo ambito nel quale possono essere sviluppate le associazioni è il prodotto. Questo risulta del tutto logico, in quanto la marca può essere innanzitutto intesa come esito di un'attività economica volta alla realizzazione di un prodotto indirizzato a soddisfare determinate esigenze della domanda.</a:t>
            </a:r>
          </a:p>
        </p:txBody>
      </p:sp>
    </p:spTree>
    <p:extLst>
      <p:ext uri="{BB962C8B-B14F-4D97-AF65-F5344CB8AC3E}">
        <p14:creationId xmlns:p14="http://schemas.microsoft.com/office/powerpoint/2010/main" val="34512355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BBB0147-CEB2-981F-76F7-C54CC3998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1523" y="272667"/>
            <a:ext cx="11589744" cy="6312666"/>
          </a:xfrm>
        </p:spPr>
        <p:txBody>
          <a:bodyPr>
            <a:normAutofit/>
          </a:bodyPr>
          <a:lstStyle/>
          <a:p>
            <a:pPr algn="ctr"/>
            <a:r>
              <a:rPr lang="it-IT" sz="2800" b="1" cap="none" dirty="0">
                <a:solidFill>
                  <a:schemeClr val="accent2">
                    <a:lumMod val="75000"/>
                  </a:schemeClr>
                </a:solidFill>
                <a:latin typeface="Trebuchet MS" panose="020B0603020202020204" pitchFamily="34" charset="0"/>
              </a:rPr>
              <a:t>Marca come azienda</a:t>
            </a:r>
            <a:br>
              <a:rPr lang="it-IT" sz="2800" b="1" cap="none" dirty="0">
                <a:solidFill>
                  <a:schemeClr val="accent2">
                    <a:lumMod val="75000"/>
                  </a:schemeClr>
                </a:solidFill>
                <a:latin typeface="Trebuchet MS" panose="020B0603020202020204" pitchFamily="34" charset="0"/>
              </a:rPr>
            </a:br>
            <a:br>
              <a:rPr lang="it-IT" sz="2800" b="1" cap="none" dirty="0">
                <a:solidFill>
                  <a:schemeClr val="accent2">
                    <a:lumMod val="75000"/>
                  </a:schemeClr>
                </a:solidFill>
                <a:latin typeface="Trebuchet MS" panose="020B0603020202020204" pitchFamily="34" charset="0"/>
              </a:rPr>
            </a:br>
            <a:r>
              <a:rPr lang="it-IT" sz="2800" cap="none" dirty="0">
                <a:solidFill>
                  <a:schemeClr val="accent2">
                    <a:lumMod val="75000"/>
                  </a:schemeClr>
                </a:solidFill>
                <a:latin typeface="Trebuchet MS" panose="020B0603020202020204" pitchFamily="34" charset="0"/>
              </a:rPr>
              <a:t>Il secondo ambito al quale è possibile riferire lo sviluppo di associazioni mentali alla marca riguarda l'organizzazione alla quale essa fa capo, con riferimento soprattutto alla cultura aziendale, ossia ai valori e ai principi guida che ne informano la strategia, le politiche e le azioni. Si individuano due elementi sui quali far leva per sviluppare associazioni mentali alla marca: </a:t>
            </a:r>
            <a:br>
              <a:rPr lang="it-IT" sz="2800" cap="none" dirty="0">
                <a:solidFill>
                  <a:schemeClr val="accent2">
                    <a:lumMod val="75000"/>
                  </a:schemeClr>
                </a:solidFill>
                <a:latin typeface="Trebuchet MS" panose="020B0603020202020204" pitchFamily="34" charset="0"/>
              </a:rPr>
            </a:br>
            <a:br>
              <a:rPr lang="it-IT" sz="2800" cap="none" dirty="0">
                <a:solidFill>
                  <a:schemeClr val="accent2">
                    <a:lumMod val="75000"/>
                  </a:schemeClr>
                </a:solidFill>
                <a:latin typeface="Trebuchet MS" panose="020B0603020202020204" pitchFamily="34" charset="0"/>
              </a:rPr>
            </a:br>
            <a:r>
              <a:rPr lang="it-IT" sz="2800" b="1" cap="none" dirty="0">
                <a:solidFill>
                  <a:schemeClr val="accent2">
                    <a:lumMod val="75000"/>
                  </a:schemeClr>
                </a:solidFill>
                <a:latin typeface="Trebuchet MS" panose="020B0603020202020204" pitchFamily="34" charset="0"/>
              </a:rPr>
              <a:t>le caratteristiche istituzionali dell'azienda; la dimensione locale o sovranazionale</a:t>
            </a:r>
            <a:r>
              <a:rPr lang="it-IT" sz="2800" cap="none" dirty="0">
                <a:solidFill>
                  <a:schemeClr val="accent2">
                    <a:lumMod val="75000"/>
                  </a:schemeClr>
                </a:solidFill>
                <a:latin typeface="Trebuchet MS" panose="020B0603020202020204" pitchFamily="34" charset="0"/>
              </a:rPr>
              <a:t>. A questi ci pare di dovere aggiungere </a:t>
            </a:r>
            <a:r>
              <a:rPr lang="it-IT" sz="2800" b="1" cap="none" dirty="0">
                <a:solidFill>
                  <a:schemeClr val="accent2">
                    <a:lumMod val="75000"/>
                  </a:schemeClr>
                </a:solidFill>
                <a:latin typeface="Trebuchet MS" panose="020B0603020202020204" pitchFamily="34" charset="0"/>
              </a:rPr>
              <a:t>il brand purpose</a:t>
            </a:r>
          </a:p>
        </p:txBody>
      </p:sp>
    </p:spTree>
    <p:extLst>
      <p:ext uri="{BB962C8B-B14F-4D97-AF65-F5344CB8AC3E}">
        <p14:creationId xmlns:p14="http://schemas.microsoft.com/office/powerpoint/2010/main" val="123799724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e">
  <a:themeElements>
    <a:clrScheme name="Blu verde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Integrale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e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29F68FFC-748B-4FC3-BF39-7F84A6D5840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392</TotalTime>
  <Words>1080</Words>
  <Application>Microsoft Office PowerPoint</Application>
  <PresentationFormat>Widescreen</PresentationFormat>
  <Paragraphs>22</Paragraphs>
  <Slides>20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20</vt:i4>
      </vt:variant>
    </vt:vector>
  </HeadingPairs>
  <TitlesOfParts>
    <vt:vector size="25" baseType="lpstr">
      <vt:lpstr>Trebuchet MS</vt:lpstr>
      <vt:lpstr>Tw Cen MT</vt:lpstr>
      <vt:lpstr>Tw Cen MT Condensed</vt:lpstr>
      <vt:lpstr>Wingdings 3</vt:lpstr>
      <vt:lpstr>Integrale</vt:lpstr>
      <vt:lpstr>  notorietà, immagine e risonanza</vt:lpstr>
      <vt:lpstr>La BRAND AWARENESS attiene alla forza del nodo rappresentato dalla marca nella memoria del consumatore e si riflette sulla sua capacità di identificare il brand in condizioni diverse.   Più precisamente, la notorietà si articola nelle dimensioni del riconoscimento e del ricordo, le quali fanno rispettivamente riferimento alla probabilità/velocità con cui il consumatore identifica la marca.</vt:lpstr>
      <vt:lpstr>Presentazione standard di PowerPoint</vt:lpstr>
      <vt:lpstr>L'immagine di marca non pre-esiste rispetto al momento in cui l'individuo colloca nel proprio sistema mentale di riferimento gli elementi di significato che hanno attirato la sua attenzione riguardo a quel brand.</vt:lpstr>
      <vt:lpstr>Presentazione standard di PowerPoint</vt:lpstr>
      <vt:lpstr>Le associazioni possono essere riferite a quattro ambiti diversi, per ognuno dei quali vengono proposte alcune tipologie di associazioni.</vt:lpstr>
      <vt:lpstr>Presentazione standard di PowerPoint</vt:lpstr>
      <vt:lpstr>Marca come prodotto  Il primo ambito nel quale possono essere sviluppate le associazioni è il prodotto. Questo risulta del tutto logico, in quanto la marca può essere innanzitutto intesa come esito di un'attività economica volta alla realizzazione di un prodotto indirizzato a soddisfare determinate esigenze della domanda.</vt:lpstr>
      <vt:lpstr>Marca come azienda  Il secondo ambito al quale è possibile riferire lo sviluppo di associazioni mentali alla marca riguarda l'organizzazione alla quale essa fa capo, con riferimento soprattutto alla cultura aziendale, ossia ai valori e ai principi guida che ne informano la strategia, le politiche e le azioni. Si individuano due elementi sui quali far leva per sviluppare associazioni mentali alla marca:   le caratteristiche istituzionali dell'azienda; la dimensione locale o sovranazionale. A questi ci pare di dovere aggiungere il brand purpose</vt:lpstr>
      <vt:lpstr>Marca come persona  L'interesse del consumatore verso tutto quanto sottostà alla marca spiega la rilevanza del terzo ambito nel quale possono svilupparsi associazioni forti, desiderabili e uniche, cioè le persone alle quali ricondurre l'origine del brand o comunque impiegate nelle attività di comunicazione che lo riguardano. Il riferimento a queste figure concorre sovente a conferire personalità alla marca, sostenendone la differenziazione, e in special modo nei contesti iper-competitivi.</vt:lpstr>
      <vt:lpstr>Marca come simbolo  Il quarto ambito al quale può essere riferito lo sviluppo di associazioni mentali alla marca è quello della marca come simbolo. In questo caso, il riferimento è alle attività mediante le quali la marca perpetra nel tempo elementi ricorrenti e iconografici atti a valorizzare la sua continuità e, dunque, la serietà e la solidità che la connotano. In questa prospettiva, possono essere valorizzati due elementi: gli stimoli visivi e l'heritage della marca.</vt:lpstr>
      <vt:lpstr>L’idea che anche le marche possano avere una personalità è dunque ormai da tempo condivisa dagli studiosi e rappresenta un elemento sul quale il marketing può far leva per incrementarne il valore.   Una personalità di marca favorevole migliora le risposte cognitive, affettive e comportamentali dei consumatori, con conseguenti effetti positivi sulla brand equity. </vt:lpstr>
      <vt:lpstr>Scala definitiva di personalità della marca  • sincerità: razionale, orientato alla famiglia, provinciale, onesto, sincero, autentico, sano, originale, allegro, sentimentale, amichevole;  • entusiasmo: audace, trendy, emozionante, vivace, figo, giovanile, immaginativo, unico, aggiornato, indipendente, contemporaneo;</vt:lpstr>
      <vt:lpstr>La RISONANZA è una disposizione favorevole del consumatore, il quale reagisce consapevolmente alle azioni poste in essere dalla marca.   In questa prospettiva, in passato si tendeva a interpretare il concetto di risonanza in chiave di reciprocità, nel senso che il cliente più attento e soddisfatto di ciò che osserva e/o sperimenta decide di ricompensare, con i propri comportamenti, l'impegno profuso dalla marca.</vt:lpstr>
      <vt:lpstr>È possibile tornare al concetto di risonanza e analizzare le dimensioni in cui esso viene usualmente scomposto:  • fedeltà; • senso di attaccamento; • senso di comunità; • impegno attivo.</vt:lpstr>
      <vt:lpstr>Il concetto di brand attachment si riferisce alla forza del legame che connette il consumatore alla marca.  </vt:lpstr>
      <vt:lpstr>La brand-self connection esprime la sovrapponibilità che il consumatore riconosce fra la marca e il proprio sé. In letteratura, il cosiddetto «concetto di sé» viene inteso quale insieme delle valutazioni e delle sensazioni sviluppate dall'individuo relativamente a se stesso..</vt:lpstr>
      <vt:lpstr>Fuller propone un elenco delle motivazioni che stimolano il consumatore all'impegno attivo nei confronti del brand:    • l'appagamento che reputa di trarre dalla partecipazione in sé la curiosità, tanto in termini di ricerca di stimoli nuovi quanto dell'approfondimento di specifici temi;  • l'autoefficacia, connessa alla gratificazione avvertita nel rilevare la qualità del proprio contributo;  • l'acquisizione di conoscenza, con riferimento al contesto nel quale si inserisce la marca in questione;</vt:lpstr>
      <vt:lpstr>• l'accesso alle informazioni di cui dispongono altri consumatori;  • la visibilità, a causa della possibile riconoscibilità del proprio contributo;  • l'altruismo, quindi la disponibilità a impegnarsi in favore di un'altra entità;  • il desiderio di condivisione con altre persone reputate affini;</vt:lpstr>
      <vt:lpstr>• il corrispettivo monetario, previsto per talune attività di collaborazione con la marca, quali lo sviluppo di nuove idee, o il coinvolgimento in attività di comunicazione virali;  • l'insoddisfazione personale, che fornisce lo stimolo a impegnarsi per modificare la realtà circostante.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pietropaolo garofalo</dc:creator>
  <cp:lastModifiedBy>Rossana Piccolo</cp:lastModifiedBy>
  <cp:revision>9</cp:revision>
  <dcterms:created xsi:type="dcterms:W3CDTF">2023-04-11T18:36:44Z</dcterms:created>
  <dcterms:modified xsi:type="dcterms:W3CDTF">2024-04-23T07:48:05Z</dcterms:modified>
</cp:coreProperties>
</file>