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1E5A-DF44-47B3-B8AC-A96446804C72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24F1-B058-4370-9143-6D9CFCFEB8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1E5A-DF44-47B3-B8AC-A96446804C72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24F1-B058-4370-9143-6D9CFCFEB8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1E5A-DF44-47B3-B8AC-A96446804C72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24F1-B058-4370-9143-6D9CFCFEB8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1E5A-DF44-47B3-B8AC-A96446804C72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24F1-B058-4370-9143-6D9CFCFEB8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1E5A-DF44-47B3-B8AC-A96446804C72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24F1-B058-4370-9143-6D9CFCFEB8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1E5A-DF44-47B3-B8AC-A96446804C72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24F1-B058-4370-9143-6D9CFCFEB8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1E5A-DF44-47B3-B8AC-A96446804C72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24F1-B058-4370-9143-6D9CFCFEB8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1E5A-DF44-47B3-B8AC-A96446804C72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24F1-B058-4370-9143-6D9CFCFEB8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1E5A-DF44-47B3-B8AC-A96446804C72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24F1-B058-4370-9143-6D9CFCFEB8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1E5A-DF44-47B3-B8AC-A96446804C72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24F1-B058-4370-9143-6D9CFCFEB8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1E5A-DF44-47B3-B8AC-A96446804C72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24F1-B058-4370-9143-6D9CFCFEB8B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1E5A-DF44-47B3-B8AC-A96446804C72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F24F1-B058-4370-9143-6D9CFCFEB8B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3643338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Le Corti regionali dei diritti umani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Le sentenze 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Rinvio delle sentenze delle Camere alla Grande Camera – procedura (collegio di 5 giudici) – scopo (non è un appello)</a:t>
            </a:r>
          </a:p>
          <a:p>
            <a:r>
              <a:rPr lang="it-IT" dirty="0" smtClean="0"/>
              <a:t>Obbligo di conformarsi alle sentenze (art.46): cessazione e </a:t>
            </a:r>
            <a:r>
              <a:rPr lang="it-IT" i="1" dirty="0" err="1" smtClean="0"/>
              <a:t>restitutio</a:t>
            </a:r>
            <a:r>
              <a:rPr lang="it-IT" i="1" dirty="0" smtClean="0"/>
              <a:t> in </a:t>
            </a:r>
            <a:r>
              <a:rPr lang="it-IT" i="1" dirty="0" err="1" smtClean="0"/>
              <a:t>integrum</a:t>
            </a:r>
            <a:r>
              <a:rPr lang="it-IT" dirty="0" smtClean="0"/>
              <a:t>  </a:t>
            </a:r>
          </a:p>
          <a:p>
            <a:r>
              <a:rPr lang="it-IT" dirty="0" smtClean="0"/>
              <a:t>Caso dei giudizi interni definitivi: riapertura prevista da una legge ad hoc – sentenza CEDU come “fatto nuovo”</a:t>
            </a:r>
          </a:p>
          <a:p>
            <a:r>
              <a:rPr lang="it-IT" dirty="0" smtClean="0"/>
              <a:t>Obbligo di equa soddisfazione (indennizzo monetario) - eventuale (art.41)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Le sentenze III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Scelta statale dei mezzi di riparazione – indicazioni della Corte</a:t>
            </a:r>
          </a:p>
          <a:p>
            <a:r>
              <a:rPr lang="it-IT" dirty="0" smtClean="0"/>
              <a:t>Violazioni derivanti da cause strutturali: indicazioni della Corte delle misure generali da adottare</a:t>
            </a:r>
          </a:p>
          <a:p>
            <a:r>
              <a:rPr lang="it-IT" dirty="0" smtClean="0"/>
              <a:t>Procedura delle sentenze “pilota”</a:t>
            </a:r>
          </a:p>
          <a:p>
            <a:r>
              <a:rPr lang="it-IT" dirty="0" smtClean="0"/>
              <a:t>Ruolo del Comitato dei Ministri: richiesta di informazioni, procedura di monitoraggio, ricorso alla Corte (“doppia condanna”)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La nuova procedura dei pareri consultivi (Protocollo 16)</a:t>
            </a:r>
          </a:p>
          <a:p>
            <a:r>
              <a:rPr lang="it-IT" dirty="0" smtClean="0"/>
              <a:t>Presupposti generali di efficacia del sistema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Il sistema americano. Origini e caratteri generali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Dichiarazione americana dei diritti umani (Bogotà, 1948)</a:t>
            </a:r>
          </a:p>
          <a:p>
            <a:r>
              <a:rPr lang="it-IT" dirty="0" smtClean="0"/>
              <a:t>La Convenzione americana dei diritti umani (Patto di San José, 1969) – Stati non parti: USA, Canada, alcuni stati caraibici</a:t>
            </a:r>
          </a:p>
          <a:p>
            <a:r>
              <a:rPr lang="it-IT" dirty="0" smtClean="0"/>
              <a:t>Il sistema di garanzia: Commissione (organo pre-esistente nel quadro dell’OSA, con funzioni “extraconvenzionali”) e Corte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Il sistema istituito dalla Convenzione americana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Articolazione in due fasi</a:t>
            </a:r>
          </a:p>
          <a:p>
            <a:r>
              <a:rPr lang="it-IT" dirty="0" smtClean="0"/>
              <a:t>Commissione e Corte (7 membri ciascuna) – integrazione bilaterale della Corte</a:t>
            </a:r>
          </a:p>
          <a:p>
            <a:r>
              <a:rPr lang="it-IT" dirty="0" smtClean="0"/>
              <a:t>Procedimento davanti alla Commissione: ricorso statali (opzionali) e individuali (</a:t>
            </a:r>
            <a:r>
              <a:rPr lang="it-IT" i="1" dirty="0" err="1" smtClean="0"/>
              <a:t>actio</a:t>
            </a:r>
            <a:r>
              <a:rPr lang="it-IT" i="1" dirty="0" smtClean="0"/>
              <a:t> </a:t>
            </a:r>
            <a:r>
              <a:rPr lang="it-IT" i="1" dirty="0" err="1" smtClean="0"/>
              <a:t>popularis</a:t>
            </a:r>
            <a:r>
              <a:rPr lang="it-IT" dirty="0" smtClean="0"/>
              <a:t>) – ricevibilità e merito – “conclusioni” riservate della Commissione che diventano definitive (ed pubbliche) se non c’è un deferimento alla Corte entro tre mesi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Il sistema istituito dalla Convenzione americana </a:t>
            </a:r>
            <a:r>
              <a:rPr lang="it-IT" dirty="0" err="1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Procedimento davanti alla Corte: entro tre mesi Commissione o Stato (ma non ricorrente individuale) possono adire la Corte (se lo Stato ha accettato la sua competenza)</a:t>
            </a:r>
          </a:p>
          <a:p>
            <a:r>
              <a:rPr lang="it-IT" dirty="0" smtClean="0"/>
              <a:t>Superamento di questi limiti nella prassi</a:t>
            </a:r>
          </a:p>
          <a:p>
            <a:r>
              <a:rPr lang="it-IT" dirty="0" smtClean="0"/>
              <a:t>Esame di obiezioni preliminari e del merito – sentenze di accertamento con indicazione di misure di riparazione (monetarie e non)</a:t>
            </a:r>
          </a:p>
          <a:p>
            <a:r>
              <a:rPr lang="it-IT" dirty="0" smtClean="0"/>
              <a:t>La giurisdizione consultiva della Corte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Il sistema africano. Origini e caratteri generali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Motivi del “ritardo”: decolonizzazione, lotta all’apartheid</a:t>
            </a:r>
          </a:p>
          <a:p>
            <a:r>
              <a:rPr lang="it-IT" dirty="0" smtClean="0"/>
              <a:t>La Carta Africana dei diritti umani e dei popoli (Banjul, 1981)</a:t>
            </a:r>
          </a:p>
          <a:p>
            <a:r>
              <a:rPr lang="it-IT" dirty="0" smtClean="0"/>
              <a:t>Peculiarità della parte sostanziale (diritti e doveri, diritti collettivi)</a:t>
            </a:r>
          </a:p>
          <a:p>
            <a:r>
              <a:rPr lang="it-IT" dirty="0" smtClean="0"/>
              <a:t>Procedura originale: solo una Commissione</a:t>
            </a:r>
          </a:p>
          <a:p>
            <a:r>
              <a:rPr lang="it-IT" dirty="0" smtClean="0"/>
              <a:t>Protocollo aggiuntivo del 1998: la Corte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In conclusione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Esigenza non di creare procedure diverse ma di circoscriverne l’ambito territoriale di riferimento</a:t>
            </a:r>
          </a:p>
          <a:p>
            <a:r>
              <a:rPr lang="it-IT" dirty="0" smtClean="0"/>
              <a:t>Un modello analogo in differenti fasi di evoluzione</a:t>
            </a:r>
          </a:p>
          <a:p>
            <a:r>
              <a:rPr lang="it-IT" dirty="0" smtClean="0"/>
              <a:t>Punti di forza: ruolo dell’individuo ed efficacia vincolante delle sentenze</a:t>
            </a:r>
          </a:p>
          <a:p>
            <a:r>
              <a:rPr lang="it-IT" dirty="0" smtClean="0"/>
              <a:t>Interpretazione dinamica delle norme</a:t>
            </a:r>
          </a:p>
          <a:p>
            <a:r>
              <a:rPr lang="it-IT" dirty="0" smtClean="0"/>
              <a:t>Limiti complessivi: violazioni gravi e sistematiche – violazioni strutturali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Premessa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Gli accordi regionali sui diritti umani: parte sostanziale (catalogo di diritti) e parte istituzionale/procedurale (valore aggiunto)</a:t>
            </a:r>
          </a:p>
          <a:p>
            <a:endParaRPr lang="it-IT" dirty="0" smtClean="0"/>
          </a:p>
          <a:p>
            <a:r>
              <a:rPr lang="it-IT" dirty="0" smtClean="0"/>
              <a:t>Le tre Corti regionali (Europea, Inter-americana, Africana): sistemi distinti ma comunicanti (il modello, la giurisprudenza) 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La Corte europea dei diritti umani:</a:t>
            </a:r>
            <a:br>
              <a:rPr lang="it-IT" dirty="0" smtClean="0"/>
            </a:br>
            <a:r>
              <a:rPr lang="it-IT" dirty="0" smtClean="0"/>
              <a:t>il sistema originario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La Convenzione europea (1950) e le sue riforme: Protocolli  relativi al catalogo e relativi alla  procedura (Protocollo 11 e 14)</a:t>
            </a:r>
          </a:p>
          <a:p>
            <a:r>
              <a:rPr lang="it-IT" dirty="0" smtClean="0"/>
              <a:t>Il sistema di garanzia originario: procedimento in due fasi (Commissione – Corte/Comitato dei Ministri) – ricorsi individuali (accettazione ad hoc – l’individuo non può deferire alla Corte)</a:t>
            </a:r>
          </a:p>
          <a:p>
            <a:r>
              <a:rPr lang="it-IT" dirty="0" smtClean="0"/>
              <a:t>Solo parzialmente giurisdizionale – limitato accesso individuale</a:t>
            </a:r>
          </a:p>
          <a:p>
            <a:r>
              <a:rPr lang="it-IT" dirty="0" smtClean="0"/>
              <a:t>Riforme parziali/riforma complessiva (Protocollo 11): accessibile agli individui, pienamente giurisdizionale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La Corte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La “nuova” Corte europea permanente (competenza esclusiva a valutare i ricorsi, abolizione della Commissione, ruolo modificato del Comitato dei ministri)</a:t>
            </a:r>
          </a:p>
          <a:p>
            <a:r>
              <a:rPr lang="it-IT" dirty="0" smtClean="0"/>
              <a:t>Giudici: numero (47), requisiti (competenze, incompatibilità), durata del mandato (9)</a:t>
            </a:r>
          </a:p>
          <a:p>
            <a:r>
              <a:rPr lang="it-IT" dirty="0" smtClean="0"/>
              <a:t>Modalità di nomina (terna, Assemblea parlamentare </a:t>
            </a:r>
            <a:r>
              <a:rPr lang="it-IT" dirty="0" err="1" smtClean="0"/>
              <a:t>CdE</a:t>
            </a:r>
            <a:r>
              <a:rPr lang="it-IT" dirty="0" smtClean="0"/>
              <a:t>) </a:t>
            </a:r>
          </a:p>
          <a:p>
            <a:r>
              <a:rPr lang="it-IT" dirty="0" smtClean="0"/>
              <a:t>“Formazioni”: Grande Camera, Camere, Comitati, giudice monocratico (carico di lavoro e slittamento verso il basso)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Avvio della procedura. Ricevibilità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Ricorso statale (art.33) e individuale (art.34)</a:t>
            </a:r>
          </a:p>
          <a:p>
            <a:r>
              <a:rPr lang="it-IT" dirty="0" smtClean="0"/>
              <a:t>Qualità di “vittima” (no </a:t>
            </a:r>
            <a:r>
              <a:rPr lang="it-IT" i="1" dirty="0" err="1" smtClean="0"/>
              <a:t>actio</a:t>
            </a:r>
            <a:r>
              <a:rPr lang="it-IT" i="1" dirty="0" smtClean="0"/>
              <a:t> </a:t>
            </a:r>
            <a:r>
              <a:rPr lang="it-IT" i="1" dirty="0" err="1" smtClean="0"/>
              <a:t>popularis</a:t>
            </a:r>
            <a:r>
              <a:rPr lang="it-IT" dirty="0" smtClean="0"/>
              <a:t>)</a:t>
            </a:r>
          </a:p>
          <a:p>
            <a:r>
              <a:rPr lang="it-IT" dirty="0" smtClean="0"/>
              <a:t>Numero ridotto di ricorsi statali (motivi)</a:t>
            </a:r>
          </a:p>
          <a:p>
            <a:r>
              <a:rPr lang="it-IT" dirty="0" smtClean="0"/>
              <a:t>Esame di ricevibilità: competenze (</a:t>
            </a:r>
            <a:r>
              <a:rPr lang="it-IT" dirty="0" err="1" smtClean="0"/>
              <a:t>irricevibilità</a:t>
            </a:r>
            <a:r>
              <a:rPr lang="it-IT" dirty="0" smtClean="0"/>
              <a:t> </a:t>
            </a:r>
            <a:r>
              <a:rPr lang="it-IT" i="1" dirty="0" err="1" smtClean="0"/>
              <a:t>ictu</a:t>
            </a:r>
            <a:r>
              <a:rPr lang="it-IT" i="1" dirty="0" smtClean="0"/>
              <a:t> </a:t>
            </a:r>
            <a:r>
              <a:rPr lang="it-IT" i="1" dirty="0" err="1" smtClean="0"/>
              <a:t>oculi</a:t>
            </a:r>
            <a:r>
              <a:rPr lang="it-IT" dirty="0" smtClean="0"/>
              <a:t> – giudice singolo; ricevibilità/</a:t>
            </a:r>
            <a:r>
              <a:rPr lang="it-IT" dirty="0" err="1" smtClean="0"/>
              <a:t>irricevibilità</a:t>
            </a:r>
            <a:r>
              <a:rPr lang="it-IT" dirty="0" smtClean="0"/>
              <a:t> ed esame nel merito dei ricorsi “ripetitivi”: Comitato all’unanimità; Camera) 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Previo esaurimento dei ricorsi interni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Previo esaurimento dei ricorsi interni – limite temporale (6 mesi)</a:t>
            </a:r>
          </a:p>
          <a:p>
            <a:r>
              <a:rPr lang="it-IT" dirty="0" smtClean="0"/>
              <a:t>Origine: norme sul trattamento degli stranieri</a:t>
            </a:r>
          </a:p>
          <a:p>
            <a:r>
              <a:rPr lang="it-IT" dirty="0" smtClean="0"/>
              <a:t>Funzione: sussidiarietà della garanzia internazionale</a:t>
            </a:r>
          </a:p>
          <a:p>
            <a:r>
              <a:rPr lang="it-IT" dirty="0" smtClean="0"/>
              <a:t>Natura: da sostanziale a procedurale</a:t>
            </a:r>
          </a:p>
          <a:p>
            <a:r>
              <a:rPr lang="it-IT" dirty="0" smtClean="0"/>
              <a:t>Contenuto: disponibili, utili (rinvio al diritto internazionale generale)</a:t>
            </a:r>
          </a:p>
          <a:p>
            <a:r>
              <a:rPr lang="it-IT" dirty="0" smtClean="0"/>
              <a:t>Inversione dell’onere della prova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Altre condizioni di ricevibilità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Non anonimo</a:t>
            </a:r>
          </a:p>
          <a:p>
            <a:r>
              <a:rPr lang="it-IT" dirty="0" smtClean="0"/>
              <a:t>Né bis in idem – litispendenza</a:t>
            </a:r>
          </a:p>
          <a:p>
            <a:r>
              <a:rPr lang="it-IT" dirty="0" smtClean="0"/>
              <a:t>Non incompatibile con la CEDU (incompatibilità per materia, temporale, per difetto di giurisdizione dello Stato: territoriale/extraterritoriale)</a:t>
            </a:r>
          </a:p>
          <a:p>
            <a:r>
              <a:rPr lang="it-IT" dirty="0" smtClean="0"/>
              <a:t>Non manifestamente infondato</a:t>
            </a:r>
          </a:p>
          <a:p>
            <a:r>
              <a:rPr lang="it-IT" dirty="0" smtClean="0"/>
              <a:t>Mancanza di “pregiudizio significativo”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Esame nel merito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Camera</a:t>
            </a:r>
          </a:p>
          <a:p>
            <a:r>
              <a:rPr lang="it-IT" dirty="0" smtClean="0"/>
              <a:t>Procedura scritta o orale</a:t>
            </a:r>
          </a:p>
          <a:p>
            <a:r>
              <a:rPr lang="it-IT" dirty="0" smtClean="0"/>
              <a:t>Pubblicità delle udienze e dei documenti</a:t>
            </a:r>
          </a:p>
          <a:p>
            <a:r>
              <a:rPr lang="it-IT" dirty="0" smtClean="0"/>
              <a:t>Interventi di terzo: Stati, ONG (</a:t>
            </a:r>
            <a:r>
              <a:rPr lang="it-IT" dirty="0" err="1" smtClean="0"/>
              <a:t>amicus</a:t>
            </a:r>
            <a:r>
              <a:rPr lang="it-IT" dirty="0" smtClean="0"/>
              <a:t> </a:t>
            </a:r>
            <a:r>
              <a:rPr lang="it-IT" dirty="0" err="1" smtClean="0"/>
              <a:t>curiae</a:t>
            </a:r>
            <a:r>
              <a:rPr lang="it-IT" dirty="0" smtClean="0"/>
              <a:t>)</a:t>
            </a:r>
          </a:p>
          <a:p>
            <a:r>
              <a:rPr lang="it-IT" dirty="0" smtClean="0"/>
              <a:t>Misure cautelari: sospensione di espulsioni – art.39 Regolamento – carattere vincolante</a:t>
            </a:r>
          </a:p>
          <a:p>
            <a:r>
              <a:rPr lang="it-IT" dirty="0" smtClean="0"/>
              <a:t>Regolamento amichevole – condizione del rispetto dei </a:t>
            </a:r>
            <a:r>
              <a:rPr lang="it-IT" dirty="0" err="1" smtClean="0"/>
              <a:t>du</a:t>
            </a:r>
            <a:r>
              <a:rPr lang="it-IT" dirty="0" smtClean="0"/>
              <a:t> – cancellazione dal ruolo</a:t>
            </a:r>
          </a:p>
          <a:p>
            <a:r>
              <a:rPr lang="it-IT" dirty="0" smtClean="0"/>
              <a:t>Rimessione alla Grande Camera: gravi problemi di interpretazione, giurisprudenza contraddittoria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it-IT" dirty="0" smtClean="0"/>
              <a:t>Le sentenze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Sentenze di accertamento</a:t>
            </a:r>
          </a:p>
          <a:p>
            <a:r>
              <a:rPr lang="it-IT" dirty="0" smtClean="0"/>
              <a:t>Maggioranza – opinioni concorrenti e dissenzienti</a:t>
            </a:r>
          </a:p>
          <a:p>
            <a:r>
              <a:rPr lang="it-IT" dirty="0" smtClean="0"/>
              <a:t>Struttura: ricostruzione dei fatti (compresa la vicenda giudiziaria interna) – giurisprudenza della Corte in materia – applicazione al caso concreto</a:t>
            </a:r>
          </a:p>
          <a:p>
            <a:r>
              <a:rPr lang="it-IT" dirty="0" smtClean="0"/>
              <a:t>Contenuti: interpretazione dinamica – obblighi (positivi, di protezione indiretta, ecc.) – bilanciamento con altri diritti/interessi generali (margine di apprezzamento) – effetti orizzontali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942</Words>
  <Application>Microsoft Office PowerPoint</Application>
  <PresentationFormat>Presentazione su schermo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Le Corti regionali dei diritti umani</vt:lpstr>
      <vt:lpstr>Premessa</vt:lpstr>
      <vt:lpstr>La Corte europea dei diritti umani: il sistema originario</vt:lpstr>
      <vt:lpstr>La Corte</vt:lpstr>
      <vt:lpstr>Avvio della procedura. Ricevibilità</vt:lpstr>
      <vt:lpstr>Previo esaurimento dei ricorsi interni</vt:lpstr>
      <vt:lpstr>Altre condizioni di ricevibilità</vt:lpstr>
      <vt:lpstr>Esame nel merito</vt:lpstr>
      <vt:lpstr>Le sentenze</vt:lpstr>
      <vt:lpstr>Le sentenze II</vt:lpstr>
      <vt:lpstr>Le sentenze III</vt:lpstr>
      <vt:lpstr>Il sistema americano. Origini e caratteri generali</vt:lpstr>
      <vt:lpstr>Il sistema istituito dalla Convenzione americana</vt:lpstr>
      <vt:lpstr>Il sistema istituito dalla Convenzione americana II</vt:lpstr>
      <vt:lpstr>Il sistema africano. Origini e caratteri generali</vt:lpstr>
      <vt:lpstr>In conclusione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Corti regionali dei diritti umani</dc:title>
  <dc:creator>Antonio Marchesi</dc:creator>
  <cp:lastModifiedBy>antonio.marchesi antonio.marchesi</cp:lastModifiedBy>
  <cp:revision>14</cp:revision>
  <dcterms:created xsi:type="dcterms:W3CDTF">2020-05-28T07:37:33Z</dcterms:created>
  <dcterms:modified xsi:type="dcterms:W3CDTF">2023-04-20T10:29:55Z</dcterms:modified>
</cp:coreProperties>
</file>