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348" r:id="rId3"/>
    <p:sldId id="349" r:id="rId4"/>
    <p:sldId id="350" r:id="rId5"/>
    <p:sldId id="351" r:id="rId6"/>
    <p:sldId id="352" r:id="rId7"/>
    <p:sldId id="353" r:id="rId8"/>
    <p:sldId id="274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2178"/>
    <a:srgbClr val="8089FF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4"/>
    <p:restoredTop sz="94215"/>
  </p:normalViewPr>
  <p:slideViewPr>
    <p:cSldViewPr snapToGrid="0">
      <p:cViewPr varScale="1">
        <p:scale>
          <a:sx n="95" d="100"/>
          <a:sy n="95" d="100"/>
        </p:scale>
        <p:origin x="216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C00000"/>
                </a:solidFill>
              </a:rPr>
              <a:t>2.5. La </a:t>
            </a:r>
            <a:r>
              <a:rPr lang="it-IT" sz="5400" b="1">
                <a:solidFill>
                  <a:srgbClr val="C00000"/>
                </a:solidFill>
              </a:rPr>
              <a:t>Germania nazista</a:t>
            </a:r>
            <a:endParaRPr lang="it-IT" sz="5400" b="1" dirty="0">
              <a:solidFill>
                <a:srgbClr val="C00000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1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gennaio 1933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Hitler viene nominato cancelliere del Reich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NSDAP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Nationalsozialistische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Deutsche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Arbeiter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Partei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è il partito di maggioranza relativa (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33,1%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dei voti, appoggiato degli ambienti industriali, finanziari e agrari) e supportato dalle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Sturmabteilungen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fin dal 1921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Elezioni tedesche, percentuali NSDAP: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1930: 18,3%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1932: 37,3%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1932: 33,1%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3381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escalation elettorale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 clima di instabilità generato dalla disgregazione dell’esperienza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weimariana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dalla Grande Depressione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ottobre 1931: alla guida del </a:t>
            </a:r>
            <a:r>
              <a:rPr lang="it-IT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Fronte di </a:t>
            </a:r>
            <a:r>
              <a:rPr lang="it-IT" sz="20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Harzburg</a:t>
            </a:r>
            <a:r>
              <a:rPr lang="it-IT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(fronte di opposizione nazionale)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nazismo interpreta, strumentalizzandole, le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spinte antidemocratiche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larghe masse colpite dalla crisi utilizzando l’impatto di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slogan demagogici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forza d’urto di una politica informata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alla violenza politica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una politica capace di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intervenire nell’economia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orientarla verso un ciclo espansivo</a:t>
            </a:r>
          </a:p>
          <a:p>
            <a:pPr marL="0" indent="0" algn="just">
              <a:buNone/>
            </a:pPr>
            <a:endParaRPr lang="it-IT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Primo governo di Hitler: </a:t>
            </a:r>
            <a:r>
              <a:rPr lang="it-I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mediazione con le forze della destra tradizionale 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(consolidamento della posizione interna e dell’immagine internazionale)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ü"/>
            </a:pPr>
            <a:endParaRPr lang="it-IT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Ma: la politica di mediazione è transitoria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ü"/>
            </a:pPr>
            <a:endParaRPr lang="it-IT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febbraio 1933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4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incendio del Reichstag 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serie di provvedimenti legislativi con cui viene smantellato, senza necessità di una formale abrogazione, il sistema costituzionale di Weimar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3587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repressione delle opposizioni e costituzione di un sistema a partito unico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Spoliazione dei diritti civili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Decreto presidenziale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(28 febbraio 1933)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Legge per l’epurazione della pubblica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amministrazione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(7 aprile  1933)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Spoliazione dei diritti politici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Legge contro la ricostruzione dei partiti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(14 luglio 1933)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Utilizzo dei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campi di concentramento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fin dal 1933</a:t>
            </a:r>
          </a:p>
          <a:p>
            <a:pPr marL="0" indent="0" algn="just">
              <a:buNone/>
            </a:pPr>
            <a:endParaRPr lang="it-IT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riassetto dei poteri istituzionali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Mortificazione del potere legislativo a favore dell’esecutivo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Legge dei pieni poteri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(24 marzo 1933)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Abolizione della struttura federale del Reich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Legge del 30 gennaio 1934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Accentramento dei poteri nella persona del Fuhrer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Riunificazione,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alla morte di Hindenburg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(2 agosto 1934), 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della carica di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presidente e cancelliere del Reich</a:t>
            </a:r>
          </a:p>
        </p:txBody>
      </p:sp>
    </p:spTree>
    <p:extLst>
      <p:ext uri="{BB962C8B-B14F-4D97-AF65-F5344CB8AC3E}">
        <p14:creationId xmlns:p14="http://schemas.microsoft.com/office/powerpoint/2010/main" val="915422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ridefinizione degli equilibri interni alla NSDAP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giugno 1934: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Notte dei lunghi coltelli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liquidazione delle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Sturmbteilungen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 riconoscimento delle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Schutzstaffeln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come corpo autonomo e guida dell’apparato poliziesco del Reich (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Gestapo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Servizio segreto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 di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potenziamento dell’esercito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costituzione di un sistema associativo legato alla NSDAP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HitlerJugend</a:t>
            </a:r>
            <a:endParaRPr lang="it-IT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Jungmadel</a:t>
            </a:r>
            <a:endParaRPr lang="it-IT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Bund Deutsche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Madel</a:t>
            </a:r>
            <a:endParaRPr lang="it-IT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Deutsche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Arbeitsfront</a:t>
            </a:r>
            <a:endParaRPr lang="it-IT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Kraft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durch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Freude</a:t>
            </a:r>
            <a:endParaRPr lang="it-IT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definizione dei rapporti con le Chiese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8237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Disegno espansionistico (</a:t>
            </a:r>
            <a:r>
              <a:rPr lang="it-IT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Lebensraum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esposto da Hitler nel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Mein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Kampf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(1925)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rilancio dell’industria bellica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reintroduzione della leva obbligatoria (1933)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uscita dalla Sdn (1933)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interruzione del pagamento delle sanzioni di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guerra (1933)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rimilitarizzazione della Renania (1936)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spirale di radicalizzazione e guerra</a:t>
            </a:r>
          </a:p>
          <a:p>
            <a:pPr marL="0" indent="0">
              <a:buNone/>
            </a:pPr>
            <a:endParaRPr lang="it-IT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impiego moderno e spregiudicato dei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mezzi di </a:t>
            </a:r>
            <a:r>
              <a:rPr 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propaganda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politica </a:t>
            </a:r>
            <a:r>
              <a:rPr lang="it-IT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natalista</a:t>
            </a:r>
            <a:endParaRPr lang="it-IT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eugenetica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1933: politiche di sterilizzazione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1939: </a:t>
            </a:r>
            <a:r>
              <a:rPr 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operazione T4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910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Legislazione razziale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primi provvedimenti (1933)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1935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Leggi di Norimberga</a:t>
            </a:r>
            <a:endParaRPr lang="it-IT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Legge sulla cittadinanza del Reich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-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Legge per la protezione del sangue e   	dell’onore tedesco</a:t>
            </a:r>
          </a:p>
          <a:p>
            <a:pPr marL="0" indent="0">
              <a:buNone/>
            </a:pPr>
            <a:endParaRPr lang="it-IT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F8F0501-9A61-5243-265C-E9481764CCB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5EF1E85-FD62-A639-7480-6A89BCFE9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2561294"/>
            <a:ext cx="5227560" cy="288000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C6D9A4D1-A2EC-F96B-6082-984628342271}"/>
              </a:ext>
            </a:extLst>
          </p:cNvPr>
          <p:cNvSpPr txBox="1"/>
          <p:nvPr/>
        </p:nvSpPr>
        <p:spPr>
          <a:xfrm>
            <a:off x="8390965" y="5741894"/>
            <a:ext cx="2547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Adolf Hitler, agosto 1914</a:t>
            </a:r>
          </a:p>
        </p:txBody>
      </p:sp>
    </p:spTree>
    <p:extLst>
      <p:ext uri="{BB962C8B-B14F-4D97-AF65-F5344CB8AC3E}">
        <p14:creationId xmlns:p14="http://schemas.microsoft.com/office/powerpoint/2010/main" val="3365728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DC23E57-95F0-6CC0-76D3-B95F48739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87992"/>
            <a:ext cx="7772400" cy="4282016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9801412-175C-BD02-82D1-2C5580BA9230}"/>
              </a:ext>
            </a:extLst>
          </p:cNvPr>
          <p:cNvSpPr txBox="1"/>
          <p:nvPr/>
        </p:nvSpPr>
        <p:spPr>
          <a:xfrm>
            <a:off x="3321423" y="5782235"/>
            <a:ext cx="615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Presentazione della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Hitlerjugend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Congresso di Norimberga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1937</a:t>
            </a:r>
          </a:p>
        </p:txBody>
      </p:sp>
    </p:spTree>
    <p:extLst>
      <p:ext uri="{BB962C8B-B14F-4D97-AF65-F5344CB8AC3E}">
        <p14:creationId xmlns:p14="http://schemas.microsoft.com/office/powerpoint/2010/main" val="37500213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2354</TotalTime>
  <Words>546</Words>
  <Application>Microsoft Macintosh PowerPoint</Application>
  <PresentationFormat>Widescreen</PresentationFormat>
  <Paragraphs>95</Paragraphs>
  <Slides>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Tema di Office</vt:lpstr>
      <vt:lpstr>2.5. La Germania nazista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82</cp:revision>
  <dcterms:created xsi:type="dcterms:W3CDTF">2025-05-28T06:59:09Z</dcterms:created>
  <dcterms:modified xsi:type="dcterms:W3CDTF">2025-10-25T19:56:47Z</dcterms:modified>
</cp:coreProperties>
</file>