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0"/>
  </p:notesMasterIdLst>
  <p:sldIdLst>
    <p:sldId id="256" r:id="rId2"/>
    <p:sldId id="348" r:id="rId3"/>
    <p:sldId id="349" r:id="rId4"/>
    <p:sldId id="350" r:id="rId5"/>
    <p:sldId id="351" r:id="rId6"/>
    <p:sldId id="352" r:id="rId7"/>
    <p:sldId id="353" r:id="rId8"/>
    <p:sldId id="274" r:id="rId9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12178"/>
    <a:srgbClr val="8089FF"/>
    <a:srgbClr val="2E379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134"/>
    <p:restoredTop sz="94215"/>
  </p:normalViewPr>
  <p:slideViewPr>
    <p:cSldViewPr snapToGrid="0">
      <p:cViewPr varScale="1">
        <p:scale>
          <a:sx n="95" d="100"/>
          <a:sy n="95" d="100"/>
        </p:scale>
        <p:origin x="216" y="6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6F74D22-5072-E84E-B480-64A762CBB498}" type="datetimeFigureOut">
              <a:rPr lang="it-IT" smtClean="0"/>
              <a:t>25/10/25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78D5AEF-C83F-624A-8ACF-FAE17F20E2B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742706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78D5AEF-C83F-624A-8ACF-FAE17F20E2BC}" type="slidenum">
              <a:rPr lang="it-IT" smtClean="0"/>
              <a:t>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60531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AE264E0-FB52-675E-10EC-892D5175380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BE32C996-E79E-2C48-DF26-B08E5355796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F78C53D7-3D19-D54D-C822-6EE48A18E8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8CCB4-A755-DE4A-A5AD-C73E95AD64A4}" type="datetimeFigureOut">
              <a:rPr lang="it-IT" smtClean="0"/>
              <a:t>25/10/25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E3023046-EE20-AF7B-43FB-A44A718242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89C86C73-13D0-9555-666D-0C9100CC3C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82B785-C1C9-3D49-9F61-B6941BA97BC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593726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928C98A-4BE2-E3F5-7D4A-0C27030EE2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F4A1432C-4BE0-7AB4-1276-9D42EF4D94F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862A8715-3FFC-025D-99E0-8C8C76E1AC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8CCB4-A755-DE4A-A5AD-C73E95AD64A4}" type="datetimeFigureOut">
              <a:rPr lang="it-IT" smtClean="0"/>
              <a:t>25/10/25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54D65120-40F8-FEBB-F29C-3454B3430D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2554B8B9-64BA-A9C8-5213-7EC9C0D35B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82B785-C1C9-3D49-9F61-B6941BA97BC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114486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503C5752-6194-68DD-4110-1FEB7FE5A00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7F24EB9C-1C59-64A6-112C-6E9437FCA3B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96AEFBE0-FAC8-B699-922A-D693048590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8CCB4-A755-DE4A-A5AD-C73E95AD64A4}" type="datetimeFigureOut">
              <a:rPr lang="it-IT" smtClean="0"/>
              <a:t>25/10/25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7D2A6EEC-ABB0-703C-6C3B-2319224644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A08B7AAB-EDBB-9BDB-BE79-00479C0FC4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82B785-C1C9-3D49-9F61-B6941BA97BC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631952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65F37EA-63AE-4BF2-9536-92D24CEF08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89461603-7059-BBF3-E461-B1E8A2B8AF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671F477C-F76B-FF60-2C93-002639E5B9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8CCB4-A755-DE4A-A5AD-C73E95AD64A4}" type="datetimeFigureOut">
              <a:rPr lang="it-IT" smtClean="0"/>
              <a:t>25/10/25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E13A0AEC-8D68-F215-C190-2273646F8D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84741A7A-EA3C-0F5A-F3D1-94900EFF88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82B785-C1C9-3D49-9F61-B6941BA97BC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231945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F46D7F1-C1F4-A164-7CDE-ADF3AE9BB6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D43E651B-0264-B48A-4B06-C4FA9497B7B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FA073EC7-DCF1-1F30-1618-457906F29C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8CCB4-A755-DE4A-A5AD-C73E95AD64A4}" type="datetimeFigureOut">
              <a:rPr lang="it-IT" smtClean="0"/>
              <a:t>25/10/25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7D74791D-1513-0670-5500-4FD0F6B0D5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45489D82-6404-E16A-F857-A1DD1FDF5A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82B785-C1C9-3D49-9F61-B6941BA97BC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852328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F4BF2F4-0636-111A-DED8-5082EB1549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FC7DC82D-C8BE-58F1-6792-604F6974F5E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9B5C0171-D259-F5D0-D47F-16650EE6AFC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72CEC8C2-07B3-3F77-8CBD-FAC8D1BB56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8CCB4-A755-DE4A-A5AD-C73E95AD64A4}" type="datetimeFigureOut">
              <a:rPr lang="it-IT" smtClean="0"/>
              <a:t>25/10/25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FD8E2941-0619-39CD-0E95-C8F5320F63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D2887E02-B5C4-57C4-AF3A-10B0468C96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82B785-C1C9-3D49-9F61-B6941BA97BC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319609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7AFF58B-9A82-1302-43E2-1C713767B0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CB045473-0D65-EA4C-B8E2-B0F25AA84B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3B443DEE-4AF0-0FA9-3518-BD165F25651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686FCA57-EB7A-D9FB-D4EB-BCDB625089C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821A2C54-F752-6F08-D225-41A4252E714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ED5130EA-212F-774F-28E1-8B0D4D8C95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8CCB4-A755-DE4A-A5AD-C73E95AD64A4}" type="datetimeFigureOut">
              <a:rPr lang="it-IT" smtClean="0"/>
              <a:t>25/10/25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F2294161-ACA2-D2A4-B4F0-F4AEB0E49D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0C205BE2-9DD1-86FF-9C18-7D794F539D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82B785-C1C9-3D49-9F61-B6941BA97BC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527555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E11AECD-A598-8930-FD05-1406766866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4C383197-44CD-8102-1336-3AFC75F02A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8CCB4-A755-DE4A-A5AD-C73E95AD64A4}" type="datetimeFigureOut">
              <a:rPr lang="it-IT" smtClean="0"/>
              <a:t>25/10/25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8D54DDCB-3F24-5816-AF82-31638D33EC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E179B6E4-00A5-0C7C-874B-9811BD4438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82B785-C1C9-3D49-9F61-B6941BA97BC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964641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42250683-4690-B7F9-FA8B-3D5FB22CB3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8CCB4-A755-DE4A-A5AD-C73E95AD64A4}" type="datetimeFigureOut">
              <a:rPr lang="it-IT" smtClean="0"/>
              <a:t>25/10/25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085B1F87-0C25-BB7D-E018-41DD563D08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B8926DC4-CB7C-8720-6182-711C7814B8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82B785-C1C9-3D49-9F61-B6941BA97BC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371191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57125B4-A08A-7245-001D-6BF03EF175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45F4BD8-0817-6686-544C-E24E91B83D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DD01CAF3-8524-7B9C-9979-D4DA2B75B45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9F822C58-AF2C-30BF-0387-29185E5F95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8CCB4-A755-DE4A-A5AD-C73E95AD64A4}" type="datetimeFigureOut">
              <a:rPr lang="it-IT" smtClean="0"/>
              <a:t>25/10/25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0683E744-C862-B8F1-A3D7-35A7BD76AB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4387502F-4AA8-B788-DDB9-F9D847E908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82B785-C1C9-3D49-9F61-B6941BA97BC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005130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8E96545-4A3A-3D91-E125-87CA205378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528E9926-02DD-E435-D785-7A81F74E13E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8EE86364-A417-E2C8-96BE-143FF0AE28D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9A3D60C8-46C4-CBED-4750-1367632C6E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8CCB4-A755-DE4A-A5AD-C73E95AD64A4}" type="datetimeFigureOut">
              <a:rPr lang="it-IT" smtClean="0"/>
              <a:t>25/10/25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FDDCD6E4-37E6-F981-E514-55C4F1BDA7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C71B3317-D12B-F6ED-E997-9DFA3CE76B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82B785-C1C9-3D49-9F61-B6941BA97BC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718592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7AB61F03-C014-8FC4-6DD0-7A81D3126C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5284472C-4F80-DA5C-0B0A-60610954DA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A23C37F7-72D4-46A9-B303-5337BA42919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78CCB4-A755-DE4A-A5AD-C73E95AD64A4}" type="datetimeFigureOut">
              <a:rPr lang="it-IT" smtClean="0"/>
              <a:t>25/10/25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C911F0C3-A87C-2E45-7D52-FC35A713FD4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7C6EC302-A175-F046-F0FE-FFBA6732CEF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82B785-C1C9-3D49-9F61-B6941BA97BC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994019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707A83D-1E24-3C21-4698-CDA383EDAF9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l"/>
            <a:r>
              <a:rPr lang="it-IT" sz="5400" b="1" dirty="0">
                <a:solidFill>
                  <a:srgbClr val="C00000"/>
                </a:solidFill>
              </a:rPr>
              <a:t>2.5. La </a:t>
            </a:r>
            <a:r>
              <a:rPr lang="it-IT" sz="5400" b="1">
                <a:solidFill>
                  <a:srgbClr val="C00000"/>
                </a:solidFill>
              </a:rPr>
              <a:t>Germania nazista</a:t>
            </a:r>
            <a:endParaRPr lang="it-IT" sz="5400" b="1" dirty="0">
              <a:solidFill>
                <a:srgbClr val="C00000"/>
              </a:solidFill>
            </a:endParaRP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9F2CCCD7-0122-0B10-CBD5-BA48D8F81F5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pPr algn="r">
              <a:lnSpc>
                <a:spcPct val="100000"/>
              </a:lnSpc>
              <a:spcBef>
                <a:spcPts val="0"/>
              </a:spcBef>
            </a:pPr>
            <a:endParaRPr lang="it-IT" sz="1700" dirty="0"/>
          </a:p>
          <a:p>
            <a:pPr algn="r">
              <a:lnSpc>
                <a:spcPct val="100000"/>
              </a:lnSpc>
              <a:spcBef>
                <a:spcPts val="0"/>
              </a:spcBef>
            </a:pPr>
            <a:endParaRPr lang="it-IT" sz="1700" dirty="0"/>
          </a:p>
          <a:p>
            <a:pPr algn="r"/>
            <a:endParaRPr lang="it-IT" dirty="0"/>
          </a:p>
          <a:p>
            <a:pPr algn="r"/>
            <a:r>
              <a:rPr lang="it-IT" sz="1500" dirty="0"/>
              <a:t>Storia contemporanea</a:t>
            </a:r>
          </a:p>
          <a:p>
            <a:pPr algn="r"/>
            <a:r>
              <a:rPr lang="it-IT" sz="1500" dirty="0"/>
              <a:t>Prof.ssa Maddalena Carli</a:t>
            </a:r>
          </a:p>
        </p:txBody>
      </p:sp>
      <p:pic>
        <p:nvPicPr>
          <p:cNvPr id="5" name="Immagine 4">
            <a:extLst>
              <a:ext uri="{FF2B5EF4-FFF2-40B4-BE49-F238E27FC236}">
                <a16:creationId xmlns:a16="http://schemas.microsoft.com/office/drawing/2014/main" id="{06A84D5F-22F6-B09A-81C6-ADDA8300476C}"/>
              </a:ext>
            </a:extLst>
          </p:cNvPr>
          <p:cNvPicPr>
            <a:picLocks noChangeAspect="1"/>
          </p:cNvPicPr>
          <p:nvPr/>
        </p:nvPicPr>
        <p:blipFill>
          <a:blip r:embed="rId3" cstate="screen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colorTemperature colorTemp="5300"/>
                    </a14:imgEffect>
                    <a14:imgEffect>
                      <a14:saturation sat="196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164000" y="5342611"/>
            <a:ext cx="504000" cy="504000"/>
          </a:xfrm>
          <a:prstGeom prst="rect">
            <a:avLst/>
          </a:prstGeom>
          <a:solidFill>
            <a:schemeClr val="accent2"/>
          </a:solidFill>
        </p:spPr>
      </p:pic>
    </p:spTree>
    <p:extLst>
      <p:ext uri="{BB962C8B-B14F-4D97-AF65-F5344CB8AC3E}">
        <p14:creationId xmlns:p14="http://schemas.microsoft.com/office/powerpoint/2010/main" val="35790540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egnaposto contenuto 15">
            <a:extLst>
              <a:ext uri="{FF2B5EF4-FFF2-40B4-BE49-F238E27FC236}">
                <a16:creationId xmlns:a16="http://schemas.microsoft.com/office/drawing/2014/main" id="{FC5A6D03-E1F6-6F5D-A3BE-4ED6D5749B0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ln>
            <a:solidFill>
              <a:srgbClr val="C00000"/>
            </a:solidFill>
          </a:ln>
        </p:spPr>
        <p:txBody>
          <a:bodyPr>
            <a:noAutofit/>
          </a:bodyPr>
          <a:lstStyle/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it-IT" sz="2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30 gennaio 1933</a:t>
            </a:r>
            <a:r>
              <a:rPr lang="it-IT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it-I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Hitler viene nominato cancelliere del Reich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it-IT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it-I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 </a:t>
            </a:r>
            <a:r>
              <a:rPr lang="it-IT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NSDAP</a:t>
            </a:r>
            <a:r>
              <a:rPr lang="it-I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it-IT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Nationalsozialistische</a:t>
            </a:r>
            <a:r>
              <a:rPr lang="it-IT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Deutsche </a:t>
            </a:r>
            <a:r>
              <a:rPr lang="it-IT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Arbeiter</a:t>
            </a:r>
            <a:r>
              <a:rPr lang="it-IT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Partei</a:t>
            </a:r>
            <a:r>
              <a:rPr lang="it-I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è il partito di maggioranza relativa (</a:t>
            </a:r>
            <a:r>
              <a:rPr lang="it-IT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33,1% </a:t>
            </a:r>
            <a:r>
              <a:rPr lang="it-I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dei voti, appoggiato degli ambienti industriali, finanziari e agrari) e supportato dalle </a:t>
            </a:r>
            <a:r>
              <a:rPr lang="it-IT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</a:t>
            </a:r>
            <a:r>
              <a:rPr lang="it-I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it-IT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Sturmabteilungen</a:t>
            </a:r>
            <a:r>
              <a:rPr lang="it-I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fin dal 1921</a:t>
            </a:r>
          </a:p>
        </p:txBody>
      </p:sp>
      <p:sp>
        <p:nvSpPr>
          <p:cNvPr id="17" name="Segnaposto contenuto 16">
            <a:extLst>
              <a:ext uri="{FF2B5EF4-FFF2-40B4-BE49-F238E27FC236}">
                <a16:creationId xmlns:a16="http://schemas.microsoft.com/office/drawing/2014/main" id="{2C87DE44-35A5-8439-8496-10A8FDC9E73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ln>
            <a:solidFill>
              <a:srgbClr val="C00000"/>
            </a:solidFill>
          </a:ln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it-IT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it-IT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it-IT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it-IT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it-I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Elezioni tedesche, percentuali NSDAP: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it-I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1930: 18,3%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it-I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1932: 37,3%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it-I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1932: 33,1%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2333818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egnaposto contenuto 15">
            <a:extLst>
              <a:ext uri="{FF2B5EF4-FFF2-40B4-BE49-F238E27FC236}">
                <a16:creationId xmlns:a16="http://schemas.microsoft.com/office/drawing/2014/main" id="{FC5A6D03-E1F6-6F5D-A3BE-4ED6D5749B0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ln>
            <a:solidFill>
              <a:srgbClr val="C00000"/>
            </a:solidFill>
          </a:ln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  <a:spcBef>
                <a:spcPts val="0"/>
              </a:spcBef>
              <a:buClr>
                <a:srgbClr val="FF0000"/>
              </a:buClr>
              <a:buFont typeface="Wingdings" pitchFamily="2" charset="2"/>
              <a:buChar char="q"/>
            </a:pPr>
            <a:r>
              <a:rPr lang="it-I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20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escalation elettorale </a:t>
            </a:r>
            <a:r>
              <a:rPr lang="it-I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nel clima di instabilità generato dalla disgregazione dell’esperienza </a:t>
            </a:r>
            <a:r>
              <a:rPr lang="it-IT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weimariana</a:t>
            </a:r>
            <a:r>
              <a:rPr lang="it-I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 dalla Grande Depressione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it-IT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it-I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ottobre 1931: alla guida del </a:t>
            </a:r>
            <a:r>
              <a:rPr lang="it-IT" sz="20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Fronte di </a:t>
            </a:r>
            <a:r>
              <a:rPr lang="it-IT" sz="2000" b="1" dirty="0" err="1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Harzburg</a:t>
            </a:r>
            <a:r>
              <a:rPr lang="it-IT" sz="20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(fronte di opposizione nazionale)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it-IT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  <a:buClr>
                <a:srgbClr val="FF0000"/>
              </a:buClr>
              <a:buFont typeface="Wingdings" charset="2"/>
              <a:buChar char="Ø"/>
            </a:pPr>
            <a:r>
              <a:rPr lang="it-I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il nazismo interpreta, strumentalizzandole, le </a:t>
            </a:r>
            <a:r>
              <a:rPr lang="it-IT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spinte antidemocratiche</a:t>
            </a:r>
            <a:r>
              <a:rPr lang="it-I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 larghe masse colpite dalla crisi utilizzando l’impatto di </a:t>
            </a:r>
            <a:r>
              <a:rPr lang="it-IT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slogan demagogici</a:t>
            </a:r>
            <a:r>
              <a:rPr lang="it-I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la forza d’urto di una politica informata </a:t>
            </a:r>
            <a:r>
              <a:rPr lang="it-IT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alla violenza politica </a:t>
            </a:r>
            <a:r>
              <a:rPr lang="it-I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 una politica capace di </a:t>
            </a:r>
            <a:r>
              <a:rPr lang="it-IT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intervenire nell’economia </a:t>
            </a:r>
            <a:r>
              <a:rPr lang="it-I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 orientarla verso un ciclo espansivo</a:t>
            </a:r>
          </a:p>
          <a:p>
            <a:pPr marL="0" indent="0" algn="just">
              <a:buNone/>
            </a:pPr>
            <a:endParaRPr lang="it-IT" sz="1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Segnaposto contenuto 16">
            <a:extLst>
              <a:ext uri="{FF2B5EF4-FFF2-40B4-BE49-F238E27FC236}">
                <a16:creationId xmlns:a16="http://schemas.microsoft.com/office/drawing/2014/main" id="{2C87DE44-35A5-8439-8496-10A8FDC9E73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ln>
            <a:solidFill>
              <a:srgbClr val="C00000"/>
            </a:solidFill>
          </a:ln>
        </p:spPr>
        <p:txBody>
          <a:bodyPr>
            <a:normAutofit fontScale="47500" lnSpcReduction="20000"/>
          </a:bodyPr>
          <a:lstStyle/>
          <a:p>
            <a:pPr>
              <a:lnSpc>
                <a:spcPct val="120000"/>
              </a:lnSpc>
              <a:spcBef>
                <a:spcPts val="0"/>
              </a:spcBef>
              <a:buClr>
                <a:srgbClr val="FF0000"/>
              </a:buClr>
              <a:buFont typeface="Wingdings" pitchFamily="2" charset="2"/>
              <a:buChar char="ü"/>
            </a:pPr>
            <a:r>
              <a:rPr lang="it-IT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Primo governo di Hitler: </a:t>
            </a:r>
            <a:r>
              <a:rPr lang="it-IT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mediazione con le forze della destra tradizionale </a:t>
            </a:r>
            <a:r>
              <a:rPr lang="it-IT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(consolidamento della posizione interna e dell’immagine internazionale)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Clr>
                <a:srgbClr val="FF0000"/>
              </a:buClr>
              <a:buFont typeface="Wingdings" pitchFamily="2" charset="2"/>
              <a:buChar char="ü"/>
            </a:pPr>
            <a:endParaRPr lang="it-IT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  <a:buClr>
                <a:srgbClr val="FF0000"/>
              </a:buClr>
              <a:buFont typeface="Wingdings" pitchFamily="2" charset="2"/>
              <a:buChar char="ü"/>
            </a:pPr>
            <a:r>
              <a:rPr lang="it-IT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Ma: la politica di mediazione è transitoria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Clr>
                <a:srgbClr val="FF0000"/>
              </a:buClr>
              <a:buFont typeface="Wingdings" pitchFamily="2" charset="2"/>
              <a:buChar char="ü"/>
            </a:pPr>
            <a:endParaRPr lang="it-IT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20000"/>
              </a:lnSpc>
              <a:spcBef>
                <a:spcPts val="0"/>
              </a:spcBef>
              <a:buClr>
                <a:srgbClr val="FF0000"/>
              </a:buClr>
              <a:buFont typeface="Wingdings" pitchFamily="2" charset="2"/>
              <a:buChar char="ü"/>
            </a:pPr>
            <a:r>
              <a:rPr lang="it-IT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27 febbraio 1933</a:t>
            </a:r>
            <a:r>
              <a:rPr lang="it-IT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it-IT" sz="40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incendio del Reichstag </a:t>
            </a:r>
            <a:r>
              <a:rPr lang="it-IT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 serie di provvedimenti legislativi con cui viene smantellato, senza necessità di una formale abrogazione, il sistema costituzionale di Weimar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9635872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egnaposto contenuto 15">
            <a:extLst>
              <a:ext uri="{FF2B5EF4-FFF2-40B4-BE49-F238E27FC236}">
                <a16:creationId xmlns:a16="http://schemas.microsoft.com/office/drawing/2014/main" id="{FC5A6D03-E1F6-6F5D-A3BE-4ED6D5749B0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ln>
            <a:solidFill>
              <a:srgbClr val="C00000"/>
            </a:solidFill>
          </a:ln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it-IT" sz="20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I. repressione delle opposizioni e costituzione di un sistema a partito unico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it-IT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  <a:buFont typeface="Wingdings" pitchFamily="2" charset="2"/>
              <a:buChar char="§"/>
            </a:pPr>
            <a:r>
              <a:rPr lang="it-I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Spoliazione dei diritti civili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Clr>
                <a:srgbClr val="C00000"/>
              </a:buClr>
              <a:buFont typeface="Wingdings" pitchFamily="2" charset="2"/>
              <a:buChar char="ü"/>
            </a:pPr>
            <a:r>
              <a:rPr lang="it-IT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Decreto presidenziale </a:t>
            </a:r>
            <a:r>
              <a:rPr lang="it-I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(28 febbraio 1933)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Clr>
                <a:srgbClr val="C00000"/>
              </a:buClr>
              <a:buFont typeface="Wingdings" pitchFamily="2" charset="2"/>
              <a:buChar char="ü"/>
            </a:pPr>
            <a:r>
              <a:rPr lang="it-IT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Legge per l’epurazione della pubblica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Clr>
                <a:srgbClr val="C00000"/>
              </a:buClr>
              <a:buNone/>
            </a:pPr>
            <a:r>
              <a:rPr lang="it-IT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amministrazione</a:t>
            </a:r>
            <a:r>
              <a:rPr lang="it-I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(7 aprile  1933)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Clr>
                <a:srgbClr val="C00000"/>
              </a:buClr>
              <a:buNone/>
            </a:pPr>
            <a:endParaRPr lang="it-IT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  <a:buFont typeface="Wingdings" pitchFamily="2" charset="2"/>
              <a:buChar char="§"/>
            </a:pPr>
            <a:r>
              <a:rPr lang="it-I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Spoliazione dei diritti politici</a:t>
            </a:r>
          </a:p>
          <a:p>
            <a:pPr>
              <a:lnSpc>
                <a:spcPct val="100000"/>
              </a:lnSpc>
              <a:spcBef>
                <a:spcPts val="0"/>
              </a:spcBef>
              <a:buClr>
                <a:srgbClr val="C00000"/>
              </a:buClr>
              <a:buFont typeface="Wingdings" pitchFamily="2" charset="2"/>
              <a:buChar char="ü"/>
            </a:pPr>
            <a:r>
              <a:rPr lang="it-IT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Legge contro la ricostruzione dei partiti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Clr>
                <a:srgbClr val="C00000"/>
              </a:buClr>
              <a:buNone/>
            </a:pPr>
            <a:r>
              <a:rPr lang="it-I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(14 luglio 1933)</a:t>
            </a:r>
          </a:p>
          <a:p>
            <a:pPr>
              <a:lnSpc>
                <a:spcPct val="100000"/>
              </a:lnSpc>
              <a:spcBef>
                <a:spcPts val="0"/>
              </a:spcBef>
              <a:buClr>
                <a:srgbClr val="C00000"/>
              </a:buClr>
              <a:buFont typeface="Wingdings" pitchFamily="2" charset="2"/>
              <a:buChar char="ü"/>
            </a:pPr>
            <a:r>
              <a:rPr lang="it-I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Utilizzo dei </a:t>
            </a:r>
            <a:r>
              <a:rPr lang="it-IT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campi di concentramento</a:t>
            </a:r>
            <a:r>
              <a:rPr lang="it-I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Clr>
                <a:srgbClr val="C00000"/>
              </a:buClr>
              <a:buNone/>
            </a:pPr>
            <a:r>
              <a:rPr lang="it-I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fin dal 1933</a:t>
            </a:r>
          </a:p>
          <a:p>
            <a:pPr marL="0" indent="0" algn="just">
              <a:buNone/>
            </a:pPr>
            <a:endParaRPr lang="it-IT" sz="1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Segnaposto contenuto 16">
            <a:extLst>
              <a:ext uri="{FF2B5EF4-FFF2-40B4-BE49-F238E27FC236}">
                <a16:creationId xmlns:a16="http://schemas.microsoft.com/office/drawing/2014/main" id="{2C87DE44-35A5-8439-8496-10A8FDC9E73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ln>
            <a:solidFill>
              <a:srgbClr val="C00000"/>
            </a:solidFill>
          </a:ln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it-IT" sz="20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II. riassetto dei poteri istituzionali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it-IT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  <a:buFont typeface="Wingdings" pitchFamily="2" charset="2"/>
              <a:buChar char="§"/>
            </a:pPr>
            <a:r>
              <a:rPr lang="it-I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Mortificazione del potere legislativo a favore dell’esecutivo</a:t>
            </a:r>
          </a:p>
          <a:p>
            <a:pPr>
              <a:lnSpc>
                <a:spcPct val="100000"/>
              </a:lnSpc>
              <a:spcBef>
                <a:spcPts val="0"/>
              </a:spcBef>
              <a:buClr>
                <a:srgbClr val="C00000"/>
              </a:buClr>
              <a:buFont typeface="Wingdings" pitchFamily="2" charset="2"/>
              <a:buChar char="ü"/>
            </a:pPr>
            <a:r>
              <a:rPr lang="it-IT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Legge dei pieni poteri </a:t>
            </a:r>
            <a:r>
              <a:rPr lang="it-I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(24 marzo 1933)</a:t>
            </a:r>
          </a:p>
          <a:p>
            <a:pPr>
              <a:lnSpc>
                <a:spcPct val="100000"/>
              </a:lnSpc>
              <a:spcBef>
                <a:spcPts val="0"/>
              </a:spcBef>
              <a:buFont typeface="Wingdings" pitchFamily="2" charset="2"/>
              <a:buChar char="§"/>
            </a:pPr>
            <a:endParaRPr lang="it-IT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  <a:buFont typeface="Wingdings" pitchFamily="2" charset="2"/>
              <a:buChar char="§"/>
            </a:pPr>
            <a:r>
              <a:rPr lang="it-I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Abolizione della struttura federale del Reich</a:t>
            </a:r>
          </a:p>
          <a:p>
            <a:pPr>
              <a:lnSpc>
                <a:spcPct val="100000"/>
              </a:lnSpc>
              <a:spcBef>
                <a:spcPts val="0"/>
              </a:spcBef>
              <a:buClr>
                <a:srgbClr val="C00000"/>
              </a:buClr>
              <a:buFont typeface="Wingdings" pitchFamily="2" charset="2"/>
              <a:buChar char="ü"/>
            </a:pPr>
            <a:r>
              <a:rPr lang="it-IT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Legge del 30 gennaio 1934</a:t>
            </a:r>
          </a:p>
          <a:p>
            <a:pPr>
              <a:lnSpc>
                <a:spcPct val="100000"/>
              </a:lnSpc>
              <a:spcBef>
                <a:spcPts val="0"/>
              </a:spcBef>
              <a:buFont typeface="Wingdings" pitchFamily="2" charset="2"/>
              <a:buChar char="§"/>
            </a:pPr>
            <a:endParaRPr lang="it-IT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  <a:buFont typeface="Wingdings" pitchFamily="2" charset="2"/>
              <a:buChar char="§"/>
            </a:pPr>
            <a:r>
              <a:rPr lang="it-I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Accentramento dei poteri nella persona del Fuhrer</a:t>
            </a:r>
          </a:p>
          <a:p>
            <a:pPr>
              <a:lnSpc>
                <a:spcPct val="100000"/>
              </a:lnSpc>
              <a:spcBef>
                <a:spcPts val="0"/>
              </a:spcBef>
              <a:buClr>
                <a:srgbClr val="C00000"/>
              </a:buClr>
              <a:buFont typeface="Wingdings" pitchFamily="2" charset="2"/>
              <a:buChar char="ü"/>
            </a:pPr>
            <a:r>
              <a:rPr lang="it-IT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Riunificazione, </a:t>
            </a:r>
            <a:r>
              <a:rPr lang="it-I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alla morte di Hindenburg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Clr>
                <a:srgbClr val="C00000"/>
              </a:buClr>
              <a:buNone/>
            </a:pPr>
            <a:r>
              <a:rPr lang="it-I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(2 agosto 1934),  </a:t>
            </a:r>
            <a:r>
              <a:rPr lang="it-IT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della carica di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Clr>
                <a:srgbClr val="C00000"/>
              </a:buClr>
              <a:buNone/>
            </a:pPr>
            <a:r>
              <a:rPr lang="it-IT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presidente e cancelliere del Reich</a:t>
            </a:r>
          </a:p>
        </p:txBody>
      </p:sp>
    </p:spTree>
    <p:extLst>
      <p:ext uri="{BB962C8B-B14F-4D97-AF65-F5344CB8AC3E}">
        <p14:creationId xmlns:p14="http://schemas.microsoft.com/office/powerpoint/2010/main" val="9154228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egnaposto contenuto 15">
            <a:extLst>
              <a:ext uri="{FF2B5EF4-FFF2-40B4-BE49-F238E27FC236}">
                <a16:creationId xmlns:a16="http://schemas.microsoft.com/office/drawing/2014/main" id="{FC5A6D03-E1F6-6F5D-A3BE-4ED6D5749B0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ln>
            <a:solidFill>
              <a:srgbClr val="C00000"/>
            </a:solidFill>
          </a:ln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it-IT" sz="20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III. ridefinizione degli equilibri interni alla NSDAP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it-IT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  <a:buFont typeface="Wingdings" pitchFamily="2" charset="2"/>
              <a:buChar char="§"/>
            </a:pPr>
            <a:r>
              <a:rPr lang="it-I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30 giugno 1934: </a:t>
            </a:r>
            <a:r>
              <a:rPr lang="it-IT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Notte dei lunghi coltelli</a:t>
            </a:r>
            <a:r>
              <a:rPr lang="it-I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liquidazione delle </a:t>
            </a:r>
            <a:r>
              <a:rPr lang="it-IT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</a:t>
            </a:r>
            <a:r>
              <a:rPr lang="it-I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it-IT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Sturmbteilungen</a:t>
            </a:r>
            <a:r>
              <a:rPr lang="it-I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e riconoscimento delle </a:t>
            </a:r>
            <a:r>
              <a:rPr lang="it-IT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SS</a:t>
            </a:r>
            <a:r>
              <a:rPr lang="it-I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it-IT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Schutzstaffeln</a:t>
            </a:r>
            <a:r>
              <a:rPr lang="it-I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come corpo autonomo e guida dell’apparato poliziesco del Reich (</a:t>
            </a:r>
            <a:r>
              <a:rPr lang="it-IT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Gestapo</a:t>
            </a:r>
            <a:r>
              <a:rPr lang="it-I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 </a:t>
            </a:r>
            <a:r>
              <a:rPr lang="it-IT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Servizio segreto</a:t>
            </a:r>
            <a:r>
              <a:rPr lang="it-I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it-IT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it-IT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  <a:buFont typeface="Wingdings" pitchFamily="2" charset="2"/>
              <a:buChar char="§"/>
            </a:pPr>
            <a:r>
              <a:rPr lang="it-I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politica di </a:t>
            </a:r>
            <a:r>
              <a:rPr lang="it-IT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potenziamento dell’esercito</a:t>
            </a:r>
            <a:endParaRPr lang="it-IT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it-IT" sz="1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Segnaposto contenuto 16">
            <a:extLst>
              <a:ext uri="{FF2B5EF4-FFF2-40B4-BE49-F238E27FC236}">
                <a16:creationId xmlns:a16="http://schemas.microsoft.com/office/drawing/2014/main" id="{2C87DE44-35A5-8439-8496-10A8FDC9E73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ln>
            <a:solidFill>
              <a:srgbClr val="C00000"/>
            </a:solidFill>
          </a:ln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it-IT" sz="22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IV. costituzione di un sistema associativo legato alla NSDAP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it-IT" sz="22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it-IT" sz="2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HitlerJugend</a:t>
            </a:r>
            <a:endParaRPr lang="it-IT" sz="22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it-IT" sz="2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Jungmadel</a:t>
            </a:r>
            <a:endParaRPr lang="it-IT" sz="22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it-IT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Bund Deutsche </a:t>
            </a:r>
            <a:r>
              <a:rPr lang="it-IT" sz="2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Madel</a:t>
            </a:r>
            <a:endParaRPr lang="it-IT" sz="22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it-IT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Deutsche </a:t>
            </a:r>
            <a:r>
              <a:rPr lang="it-IT" sz="2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Arbeitsfront</a:t>
            </a:r>
            <a:endParaRPr lang="it-IT" sz="22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it-IT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Kraft </a:t>
            </a:r>
            <a:r>
              <a:rPr lang="it-IT" sz="2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durch</a:t>
            </a:r>
            <a:r>
              <a:rPr lang="it-IT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2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Freude</a:t>
            </a:r>
            <a:endParaRPr lang="it-IT" sz="22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it-IT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it-IT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it-IT" sz="22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V. definizione dei rapporti con le Chiese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0082377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egnaposto contenuto 15">
            <a:extLst>
              <a:ext uri="{FF2B5EF4-FFF2-40B4-BE49-F238E27FC236}">
                <a16:creationId xmlns:a16="http://schemas.microsoft.com/office/drawing/2014/main" id="{FC5A6D03-E1F6-6F5D-A3BE-4ED6D5749B0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ln>
            <a:solidFill>
              <a:srgbClr val="C00000"/>
            </a:solidFill>
          </a:ln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it-I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Disegno espansionistico (</a:t>
            </a:r>
            <a:r>
              <a:rPr lang="it-IT" sz="2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Lebensraum</a:t>
            </a:r>
            <a:r>
              <a:rPr lang="it-I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esposto da Hitler nel </a:t>
            </a:r>
            <a:r>
              <a:rPr lang="it-IT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Mein</a:t>
            </a:r>
            <a:r>
              <a:rPr lang="it-IT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Kampf</a:t>
            </a:r>
            <a:r>
              <a:rPr lang="it-I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(1925)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it-IT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  <a:buClr>
                <a:schemeClr val="accent2"/>
              </a:buClr>
              <a:buFont typeface="Wingdings" pitchFamily="2" charset="2"/>
              <a:buChar char="ü"/>
            </a:pPr>
            <a:r>
              <a:rPr lang="it-I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rilancio dell’industria bellica</a:t>
            </a:r>
          </a:p>
          <a:p>
            <a:pPr>
              <a:lnSpc>
                <a:spcPct val="100000"/>
              </a:lnSpc>
              <a:spcBef>
                <a:spcPts val="0"/>
              </a:spcBef>
              <a:buClr>
                <a:schemeClr val="accent2"/>
              </a:buClr>
              <a:buFont typeface="Wingdings" pitchFamily="2" charset="2"/>
              <a:buChar char="ü"/>
            </a:pPr>
            <a:r>
              <a:rPr lang="it-I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reintroduzione della leva obbligatoria (1933)</a:t>
            </a:r>
          </a:p>
          <a:p>
            <a:pPr>
              <a:lnSpc>
                <a:spcPct val="100000"/>
              </a:lnSpc>
              <a:spcBef>
                <a:spcPts val="0"/>
              </a:spcBef>
              <a:buClr>
                <a:schemeClr val="accent2"/>
              </a:buClr>
              <a:buFont typeface="Wingdings" pitchFamily="2" charset="2"/>
              <a:buChar char="ü"/>
            </a:pPr>
            <a:r>
              <a:rPr lang="it-I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uscita dalla Sdn (1933)</a:t>
            </a:r>
          </a:p>
          <a:p>
            <a:pPr>
              <a:lnSpc>
                <a:spcPct val="100000"/>
              </a:lnSpc>
              <a:spcBef>
                <a:spcPts val="0"/>
              </a:spcBef>
              <a:buClr>
                <a:schemeClr val="accent2"/>
              </a:buClr>
              <a:buFont typeface="Wingdings" pitchFamily="2" charset="2"/>
              <a:buChar char="ü"/>
            </a:pPr>
            <a:r>
              <a:rPr lang="it-I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interruzione del pagamento delle sanzioni di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Clr>
                <a:schemeClr val="accent2"/>
              </a:buClr>
              <a:buNone/>
            </a:pPr>
            <a:r>
              <a:rPr lang="it-I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guerra (1933)</a:t>
            </a:r>
          </a:p>
          <a:p>
            <a:pPr>
              <a:lnSpc>
                <a:spcPct val="100000"/>
              </a:lnSpc>
              <a:spcBef>
                <a:spcPts val="0"/>
              </a:spcBef>
              <a:buClr>
                <a:schemeClr val="accent2"/>
              </a:buClr>
              <a:buFont typeface="Wingdings" pitchFamily="2" charset="2"/>
              <a:buChar char="ü"/>
            </a:pPr>
            <a:r>
              <a:rPr lang="it-I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rimilitarizzazione della Renania (1936)</a:t>
            </a:r>
          </a:p>
          <a:p>
            <a:pPr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it-IT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  <a:buClr>
                <a:srgbClr val="C00000"/>
              </a:buClr>
              <a:buFont typeface="Wingdings" pitchFamily="2" charset="2"/>
              <a:buChar char="Ø"/>
            </a:pPr>
            <a:r>
              <a:rPr lang="it-I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spirale di radicalizzazione e guerra</a:t>
            </a:r>
          </a:p>
          <a:p>
            <a:pPr marL="0" indent="0">
              <a:buNone/>
            </a:pPr>
            <a:endParaRPr lang="it-IT" sz="1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Segnaposto contenuto 16">
            <a:extLst>
              <a:ext uri="{FF2B5EF4-FFF2-40B4-BE49-F238E27FC236}">
                <a16:creationId xmlns:a16="http://schemas.microsoft.com/office/drawing/2014/main" id="{2C87DE44-35A5-8439-8496-10A8FDC9E73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ln>
            <a:solidFill>
              <a:srgbClr val="C00000"/>
            </a:solidFill>
          </a:ln>
        </p:spPr>
        <p:txBody>
          <a:bodyPr>
            <a:normAutofit fontScale="92500"/>
          </a:bodyPr>
          <a:lstStyle/>
          <a:p>
            <a:pPr>
              <a:lnSpc>
                <a:spcPct val="110000"/>
              </a:lnSpc>
              <a:spcBef>
                <a:spcPts val="0"/>
              </a:spcBef>
              <a:buClr>
                <a:srgbClr val="FF0000"/>
              </a:buClr>
              <a:buFont typeface="Wingdings" pitchFamily="2" charset="2"/>
              <a:buChar char="q"/>
            </a:pP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impiego moderno e spregiudicato dei </a:t>
            </a:r>
            <a:r>
              <a:rPr lang="it-IT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mezzi di </a:t>
            </a:r>
            <a:r>
              <a:rPr lang="it-IT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propaganda</a:t>
            </a:r>
          </a:p>
          <a:p>
            <a:pPr>
              <a:lnSpc>
                <a:spcPct val="110000"/>
              </a:lnSpc>
              <a:spcBef>
                <a:spcPts val="0"/>
              </a:spcBef>
              <a:buClr>
                <a:srgbClr val="FF0000"/>
              </a:buClr>
              <a:buFont typeface="Wingdings" pitchFamily="2" charset="2"/>
              <a:buChar char="q"/>
            </a:pPr>
            <a:endParaRPr lang="it-IT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0000"/>
              </a:lnSpc>
              <a:spcBef>
                <a:spcPts val="0"/>
              </a:spcBef>
              <a:buClr>
                <a:srgbClr val="FF0000"/>
              </a:buClr>
              <a:buFont typeface="Wingdings" pitchFamily="2" charset="2"/>
              <a:buChar char="q"/>
            </a:pPr>
            <a:r>
              <a:rPr lang="it-IT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politica </a:t>
            </a:r>
            <a:r>
              <a:rPr lang="it-IT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natalista</a:t>
            </a:r>
            <a:endParaRPr lang="it-IT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0000"/>
              </a:lnSpc>
              <a:spcBef>
                <a:spcPts val="0"/>
              </a:spcBef>
              <a:buClr>
                <a:srgbClr val="FF0000"/>
              </a:buClr>
              <a:buFont typeface="Wingdings" pitchFamily="2" charset="2"/>
              <a:buChar char="q"/>
            </a:pPr>
            <a:endParaRPr lang="it-I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0000"/>
              </a:lnSpc>
              <a:spcBef>
                <a:spcPts val="0"/>
              </a:spcBef>
              <a:buClr>
                <a:srgbClr val="FF0000"/>
              </a:buClr>
              <a:buFont typeface="Wingdings" pitchFamily="2" charset="2"/>
              <a:buChar char="q"/>
            </a:pPr>
            <a:r>
              <a:rPr lang="it-IT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eugenetica</a:t>
            </a:r>
          </a:p>
          <a:p>
            <a:pPr>
              <a:lnSpc>
                <a:spcPct val="110000"/>
              </a:lnSpc>
              <a:spcBef>
                <a:spcPts val="0"/>
              </a:spcBef>
              <a:buClr>
                <a:srgbClr val="FF0000"/>
              </a:buClr>
              <a:buFont typeface="Wingdings" pitchFamily="2" charset="2"/>
              <a:buChar char="§"/>
            </a:pP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dal 1933: politiche di sterilizzazione</a:t>
            </a:r>
          </a:p>
          <a:p>
            <a:pPr>
              <a:lnSpc>
                <a:spcPct val="110000"/>
              </a:lnSpc>
              <a:spcBef>
                <a:spcPts val="0"/>
              </a:spcBef>
              <a:buClr>
                <a:srgbClr val="FF0000"/>
              </a:buClr>
              <a:buFont typeface="Wingdings" pitchFamily="2" charset="2"/>
              <a:buChar char="§"/>
            </a:pP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dal 1939: </a:t>
            </a:r>
            <a:r>
              <a:rPr lang="it-IT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operazione T4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639102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egnaposto contenuto 15">
            <a:extLst>
              <a:ext uri="{FF2B5EF4-FFF2-40B4-BE49-F238E27FC236}">
                <a16:creationId xmlns:a16="http://schemas.microsoft.com/office/drawing/2014/main" id="{FC5A6D03-E1F6-6F5D-A3BE-4ED6D5749B0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ln>
            <a:solidFill>
              <a:srgbClr val="C00000"/>
            </a:solidFill>
          </a:ln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it-IT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it-IT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Legislazione razziale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it-IT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  <a:buFontTx/>
              <a:buChar char="-"/>
            </a:pPr>
            <a:r>
              <a:rPr lang="it-I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primi provvedimenti (1933)</a:t>
            </a:r>
          </a:p>
          <a:p>
            <a:pPr>
              <a:lnSpc>
                <a:spcPct val="100000"/>
              </a:lnSpc>
              <a:spcBef>
                <a:spcPts val="0"/>
              </a:spcBef>
              <a:buFontTx/>
              <a:buChar char="-"/>
            </a:pPr>
            <a:endParaRPr lang="it-IT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  <a:buFontTx/>
              <a:buChar char="-"/>
            </a:pPr>
            <a:r>
              <a:rPr lang="it-IT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1935</a:t>
            </a:r>
            <a:r>
              <a:rPr lang="it-I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it-IT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Leggi di Norimberga</a:t>
            </a:r>
            <a:endParaRPr lang="it-IT" sz="2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it-I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- </a:t>
            </a:r>
            <a:r>
              <a:rPr lang="it-IT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Legge sulla cittadinanza del Reich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it-I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	- </a:t>
            </a:r>
            <a:r>
              <a:rPr lang="it-IT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Legge per la protezione del sangue e   	dell’onore tedesco</a:t>
            </a:r>
          </a:p>
          <a:p>
            <a:pPr marL="0" indent="0">
              <a:buNone/>
            </a:pPr>
            <a:endParaRPr lang="it-IT" sz="1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6F8F0501-9A61-5243-265C-E9481764CCB8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it-IT" dirty="0"/>
          </a:p>
        </p:txBody>
      </p:sp>
      <p:pic>
        <p:nvPicPr>
          <p:cNvPr id="6" name="Immagine 5">
            <a:extLst>
              <a:ext uri="{FF2B5EF4-FFF2-40B4-BE49-F238E27FC236}">
                <a16:creationId xmlns:a16="http://schemas.microsoft.com/office/drawing/2014/main" id="{75EF1E85-FD62-A639-7480-6A89BCFE970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19800" y="2561294"/>
            <a:ext cx="5227560" cy="2880000"/>
          </a:xfrm>
          <a:prstGeom prst="rect">
            <a:avLst/>
          </a:prstGeom>
        </p:spPr>
      </p:pic>
      <p:sp>
        <p:nvSpPr>
          <p:cNvPr id="9" name="CasellaDiTesto 8">
            <a:extLst>
              <a:ext uri="{FF2B5EF4-FFF2-40B4-BE49-F238E27FC236}">
                <a16:creationId xmlns:a16="http://schemas.microsoft.com/office/drawing/2014/main" id="{C6D9A4D1-A2EC-F96B-6082-984628342271}"/>
              </a:ext>
            </a:extLst>
          </p:cNvPr>
          <p:cNvSpPr txBox="1"/>
          <p:nvPr/>
        </p:nvSpPr>
        <p:spPr>
          <a:xfrm>
            <a:off x="8390965" y="5741894"/>
            <a:ext cx="25478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Adolf Hitler, agosto 1914</a:t>
            </a:r>
          </a:p>
        </p:txBody>
      </p:sp>
    </p:spTree>
    <p:extLst>
      <p:ext uri="{BB962C8B-B14F-4D97-AF65-F5344CB8AC3E}">
        <p14:creationId xmlns:p14="http://schemas.microsoft.com/office/powerpoint/2010/main" val="33657283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magine 4">
            <a:extLst>
              <a:ext uri="{FF2B5EF4-FFF2-40B4-BE49-F238E27FC236}">
                <a16:creationId xmlns:a16="http://schemas.microsoft.com/office/drawing/2014/main" id="{6DC23E57-95F0-6CC0-76D3-B95F48739F6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09800" y="1287992"/>
            <a:ext cx="7772400" cy="4282016"/>
          </a:xfrm>
          <a:prstGeom prst="rect">
            <a:avLst/>
          </a:prstGeom>
        </p:spPr>
      </p:pic>
      <p:sp>
        <p:nvSpPr>
          <p:cNvPr id="6" name="CasellaDiTesto 5">
            <a:extLst>
              <a:ext uri="{FF2B5EF4-FFF2-40B4-BE49-F238E27FC236}">
                <a16:creationId xmlns:a16="http://schemas.microsoft.com/office/drawing/2014/main" id="{D9801412-175C-BD02-82D1-2C5580BA9230}"/>
              </a:ext>
            </a:extLst>
          </p:cNvPr>
          <p:cNvSpPr txBox="1"/>
          <p:nvPr/>
        </p:nvSpPr>
        <p:spPr>
          <a:xfrm>
            <a:off x="3321423" y="5782235"/>
            <a:ext cx="61564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Presentazione della </a:t>
            </a:r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Hitlerjugend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it-IT">
                <a:latin typeface="Times New Roman" panose="02020603050405020304" pitchFamily="18" charset="0"/>
                <a:cs typeface="Times New Roman" panose="02020603050405020304" pitchFamily="18" charset="0"/>
              </a:rPr>
              <a:t>Congresso di Norimberga 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1937</a:t>
            </a:r>
          </a:p>
        </p:txBody>
      </p:sp>
    </p:spTree>
    <p:extLst>
      <p:ext uri="{BB962C8B-B14F-4D97-AF65-F5344CB8AC3E}">
        <p14:creationId xmlns:p14="http://schemas.microsoft.com/office/powerpoint/2010/main" val="375002133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2354</TotalTime>
  <Words>546</Words>
  <Application>Microsoft Macintosh PowerPoint</Application>
  <PresentationFormat>Widescreen</PresentationFormat>
  <Paragraphs>95</Paragraphs>
  <Slides>8</Slides>
  <Notes>1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5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8</vt:i4>
      </vt:variant>
    </vt:vector>
  </HeadingPairs>
  <TitlesOfParts>
    <vt:vector size="14" baseType="lpstr">
      <vt:lpstr>Arial</vt:lpstr>
      <vt:lpstr>Calibri</vt:lpstr>
      <vt:lpstr>Calibri Light</vt:lpstr>
      <vt:lpstr>Times New Roman</vt:lpstr>
      <vt:lpstr>Wingdings</vt:lpstr>
      <vt:lpstr>Tema di Office</vt:lpstr>
      <vt:lpstr>2.5. La Germania nazista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maddalena carli</dc:creator>
  <cp:lastModifiedBy>maddalena carli</cp:lastModifiedBy>
  <cp:revision>82</cp:revision>
  <dcterms:created xsi:type="dcterms:W3CDTF">2025-05-28T06:59:09Z</dcterms:created>
  <dcterms:modified xsi:type="dcterms:W3CDTF">2025-10-25T19:56:47Z</dcterms:modified>
</cp:coreProperties>
</file>