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327" r:id="rId3"/>
    <p:sldId id="328" r:id="rId4"/>
    <p:sldId id="331" r:id="rId5"/>
    <p:sldId id="341" r:id="rId6"/>
    <p:sldId id="333" r:id="rId7"/>
    <p:sldId id="337" r:id="rId8"/>
    <p:sldId id="257" r:id="rId9"/>
    <p:sldId id="287" r:id="rId10"/>
    <p:sldId id="343" r:id="rId11"/>
    <p:sldId id="342" r:id="rId12"/>
    <p:sldId id="344" r:id="rId13"/>
    <p:sldId id="346" r:id="rId14"/>
    <p:sldId id="298" r:id="rId15"/>
    <p:sldId id="345" r:id="rId16"/>
    <p:sldId id="347" r:id="rId17"/>
    <p:sldId id="296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2178"/>
    <a:srgbClr val="8089FF"/>
    <a:srgbClr val="2E37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78"/>
    <p:restoredTop sz="94146"/>
  </p:normalViewPr>
  <p:slideViewPr>
    <p:cSldViewPr snapToGrid="0">
      <p:cViewPr varScale="1">
        <p:scale>
          <a:sx n="119" d="100"/>
          <a:sy n="119" d="100"/>
        </p:scale>
        <p:origin x="3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74D22-5072-E84E-B480-64A762CBB498}" type="datetimeFigureOut">
              <a:rPr lang="it-IT" smtClean="0"/>
              <a:t>12/10/25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D5AEF-C83F-624A-8ACF-FAE17F20E2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270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D5AEF-C83F-624A-8ACF-FAE17F20E2B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5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439A7-6483-E840-A5D7-7DE7CBFBDE19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0199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439A7-6483-E840-A5D7-7DE7CBFBDE19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7276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439A7-6483-E840-A5D7-7DE7CBFBDE19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2953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E264E0-FB52-675E-10EC-892D51753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E32C996-E79E-2C48-DF26-B08E53557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8C53D7-3D19-D54D-C822-6EE48A18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12/10/25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023046-EE20-AF7B-43FB-A44A7182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C86C73-13D0-9555-666D-0C9100CC3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37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28C98A-4BE2-E3F5-7D4A-0C27030EE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A1432C-4BE0-7AB4-1276-9D42EF4D9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2A8715-3FFC-025D-99E0-8C8C76E1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12/10/25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D65120-40F8-FEBB-F29C-3454B3430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54B8B9-64BA-A9C8-5213-7EC9C0D3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44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03C5752-6194-68DD-4110-1FEB7FE5A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24EB9C-1C59-64A6-112C-6E9437FCA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AEFBE0-FAC8-B699-922A-D6930485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12/10/25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2A6EEC-ABB0-703C-6C3B-23192246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8B7AAB-EDBB-9BDB-BE79-00479C0FC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19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5F37EA-63AE-4BF2-9536-92D24CEF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461603-7059-BBF3-E461-B1E8A2B8A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1F477C-F76B-FF60-2C93-002639E5B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12/10/25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3A0AEC-8D68-F215-C190-2273646F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741A7A-EA3C-0F5A-F3D1-94900EFF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19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46D7F1-C1F4-A164-7CDE-ADF3AE9B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3E651B-0264-B48A-4B06-C4FA9497B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073EC7-DCF1-1F30-1618-457906F29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12/10/25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74791D-1513-0670-5500-4FD0F6B0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489D82-6404-E16A-F857-A1DD1FDF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523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4BF2F4-0636-111A-DED8-5082EB15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7DC82D-C8BE-58F1-6792-604F6974F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5C0171-D259-F5D0-D47F-16650EE6A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CEC8C2-07B3-3F77-8CBD-FAC8D1BB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12/10/25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8E2941-0619-39CD-0E95-C8F5320F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887E02-B5C4-57C4-AF3A-10B0468C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96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AFF58B-9A82-1302-43E2-1C713767B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045473-0D65-EA4C-B8E2-B0F25AA84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B443DEE-4AF0-0FA9-3518-BD165F256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86FCA57-EB7A-D9FB-D4EB-BCDB62508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21A2C54-F752-6F08-D225-41A4252E71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D5130EA-212F-774F-28E1-8B0D4D8C9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12/10/25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2294161-ACA2-D2A4-B4F0-F4AEB0E49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C205BE2-9DD1-86FF-9C18-7D794F53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75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1AECD-A598-8930-FD05-1406766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C383197-44CD-8102-1336-3AFC75F0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12/10/25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D54DDCB-3F24-5816-AF82-31638D33E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79B6E4-00A5-0C7C-874B-9811BD44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46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2250683-4690-B7F9-FA8B-3D5FB22CB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12/10/25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5B1F87-0C25-BB7D-E018-41DD563D0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926DC4-CB7C-8720-6182-711C7814B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11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7125B4-A08A-7245-001D-6BF03EF17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5F4BD8-0817-6686-544C-E24E91B83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01CAF3-8524-7B9C-9979-D4DA2B75B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822C58-AF2C-30BF-0387-29185E5F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12/10/25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83E744-C862-B8F1-A3D7-35A7BD76A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87502F-4AA8-B788-DDB9-F9D847E9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51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E96545-4A3A-3D91-E125-87CA20537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28E9926-02DD-E435-D785-7A81F74E1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E86364-A417-E2C8-96BE-143FF0AE2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3D60C8-46C4-CBED-4750-1367632C6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12/10/25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DCD6E4-37E6-F981-E514-55C4F1BD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1B3317-D12B-F6ED-E997-9DFA3CE7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85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AB61F03-C014-8FC4-6DD0-7A81D3126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84472C-4F80-DA5C-0B0A-60610954D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3C37F7-72D4-46A9-B303-5337BA429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8CCB4-A755-DE4A-A5AD-C73E95AD64A4}" type="datetimeFigureOut">
              <a:rPr lang="it-IT" smtClean="0"/>
              <a:t>12/10/25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11F0C3-A87C-2E45-7D52-FC35A713F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6EC302-A175-F046-F0FE-FFBA6732C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40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mubi.com/it/films/j-accuse/traile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S1dO0JC2E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07A83D-1E24-3C21-4698-CDA383EDAF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5400" b="1">
                <a:solidFill>
                  <a:srgbClr val="8089FF"/>
                </a:solidFill>
              </a:rPr>
              <a:t>1.7. </a:t>
            </a:r>
            <a:r>
              <a:rPr lang="it-IT" sz="5400" b="1" dirty="0">
                <a:solidFill>
                  <a:srgbClr val="8089FF"/>
                </a:solidFill>
              </a:rPr>
              <a:t>La prima guerra mondiale (II)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F2CCCD7-0122-0B10-CBD5-BA48D8F81F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endParaRPr lang="it-IT" sz="1700" dirty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it-IT" sz="1700" dirty="0"/>
          </a:p>
          <a:p>
            <a:pPr algn="r"/>
            <a:endParaRPr lang="it-IT" dirty="0"/>
          </a:p>
          <a:p>
            <a:pPr algn="r"/>
            <a:r>
              <a:rPr lang="it-IT" sz="1500" dirty="0"/>
              <a:t>Storia contemporanea</a:t>
            </a:r>
          </a:p>
          <a:p>
            <a:pPr algn="r"/>
            <a:r>
              <a:rPr lang="it-IT" sz="1500" dirty="0"/>
              <a:t>Prof.ssa Maddalena Carli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6A84D5F-22F6-B09A-81C6-ADDA830047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000" y="5342611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54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solidFill>
                  <a:srgbClr val="7121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Otto Dix, </a:t>
            </a:r>
            <a:r>
              <a:rPr lang="it-IT" sz="3600" i="1" dirty="0">
                <a:solidFill>
                  <a:srgbClr val="7121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Trittico della guerra</a:t>
            </a:r>
            <a:r>
              <a:rPr lang="it-IT" sz="3600" dirty="0">
                <a:solidFill>
                  <a:srgbClr val="7121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(1929-1932)</a:t>
            </a:r>
          </a:p>
        </p:txBody>
      </p:sp>
      <p:pic>
        <p:nvPicPr>
          <p:cNvPr id="4" name="Segnaposto contenuto 3" descr="Trittico-sulla-guerra-Otto-Dix-193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53" r="-89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19198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propaganda</a:t>
            </a:r>
          </a:p>
        </p:txBody>
      </p:sp>
      <p:pic>
        <p:nvPicPr>
          <p:cNvPr id="5" name="Segnaposto contenuto 4" descr="url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86000"/>
            <a:ext cx="2087025" cy="2772000"/>
          </a:xfrm>
        </p:spPr>
      </p:pic>
      <p:pic>
        <p:nvPicPr>
          <p:cNvPr id="6" name="Segnaposto contenuto 3" descr="images-6.jpeg">
            <a:extLst>
              <a:ext uri="{FF2B5EF4-FFF2-40B4-BE49-F238E27FC236}">
                <a16:creationId xmlns:a16="http://schemas.microsoft.com/office/drawing/2014/main" id="{445D1A11-24B8-0B10-B760-8E8288719A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6598" y="2070000"/>
            <a:ext cx="3495402" cy="4788000"/>
          </a:xfrm>
          <a:prstGeom prst="rect">
            <a:avLst/>
          </a:prstGeom>
        </p:spPr>
      </p:pic>
      <p:pic>
        <p:nvPicPr>
          <p:cNvPr id="1028" name="Picture 4" descr="Parlano di pace e nasconde il pugnale! (They talk about peace and conceal  the dagger!) by Borelli - Artvee">
            <a:extLst>
              <a:ext uri="{FF2B5EF4-FFF2-40B4-BE49-F238E27FC236}">
                <a16:creationId xmlns:a16="http://schemas.microsoft.com/office/drawing/2014/main" id="{9589C6E7-3184-D90C-19DA-56E4134A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77" y="3429000"/>
            <a:ext cx="2362200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AF95E29-FB1C-80DF-6589-659553EAA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143" y="1690688"/>
            <a:ext cx="3930723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32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3DEA53-209D-DA66-D944-E11B91332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Brutalizzazione della guerra, brutalizzazione della politica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E31E8D-6929-3655-4421-A9E9C19994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2E379E"/>
            </a:solidFill>
          </a:ln>
        </p:spPr>
        <p:txBody>
          <a:bodyPr>
            <a:normAutofit fontScale="92500" lnSpcReduction="10000"/>
          </a:bodyPr>
          <a:lstStyle/>
          <a:p>
            <a:pPr>
              <a:buClr>
                <a:srgbClr val="712178"/>
              </a:buClr>
              <a:buFont typeface="Wingdings" pitchFamily="2" charset="2"/>
              <a:buChar char="q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brutalità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dei </a:t>
            </a:r>
            <a:r>
              <a:rPr lang="it-IT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combattimenti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brutalità del </a:t>
            </a:r>
            <a:r>
              <a:rPr lang="it-IT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linguaggio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del </a:t>
            </a:r>
            <a:r>
              <a:rPr lang="it-IT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comportamento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politico</a:t>
            </a:r>
          </a:p>
          <a:p>
            <a:pPr>
              <a:buClr>
                <a:srgbClr val="712178"/>
              </a:buClr>
              <a:buFont typeface="Wingdings" pitchFamily="2" charset="2"/>
              <a:buChar char="q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 fenomeno dei </a:t>
            </a:r>
            <a:r>
              <a:rPr lang="it-IT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volontari di guerra</a:t>
            </a:r>
          </a:p>
          <a:p>
            <a:pPr>
              <a:buClr>
                <a:srgbClr val="712178"/>
              </a:buClr>
              <a:buFont typeface="Wingdings" pitchFamily="2" charset="2"/>
              <a:buChar char="q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l’immagine del </a:t>
            </a:r>
            <a:r>
              <a:rPr lang="it-IT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nemico</a:t>
            </a:r>
          </a:p>
          <a:p>
            <a:pPr>
              <a:buClr>
                <a:srgbClr val="712178"/>
              </a:buClr>
              <a:buFont typeface="Wingdings" pitchFamily="2" charset="2"/>
              <a:buChar char="q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‘</a:t>
            </a:r>
            <a:r>
              <a:rPr lang="it-IT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 notizie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  <a:p>
            <a:pPr>
              <a:buClr>
                <a:srgbClr val="712178"/>
              </a:buClr>
              <a:buFont typeface="Wingdings" pitchFamily="2" charset="2"/>
              <a:buChar char="q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l’ideale del </a:t>
            </a:r>
            <a:r>
              <a:rPr lang="it-IT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sacrificio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it-IT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morte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il </a:t>
            </a:r>
            <a:r>
              <a:rPr lang="it-IT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lutto collettivo</a:t>
            </a:r>
          </a:p>
          <a:p>
            <a:pPr>
              <a:buClr>
                <a:srgbClr val="712178"/>
              </a:buClr>
              <a:buFont typeface="Wingdings" pitchFamily="2" charset="2"/>
              <a:buChar char="q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it-IT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riti del ricordo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sacralizzazione e banalizzazione della guerra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2050" name="Picture 2" descr="Le guerre mondiali. Dalla tragedia al mito dei caduti - George L. Mosse - copertina">
            <a:extLst>
              <a:ext uri="{FF2B5EF4-FFF2-40B4-BE49-F238E27FC236}">
                <a16:creationId xmlns:a16="http://schemas.microsoft.com/office/drawing/2014/main" id="{08CD060B-FE67-577F-646C-01994B62732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554" y="1825625"/>
            <a:ext cx="2900892" cy="4351338"/>
          </a:xfrm>
          <a:prstGeom prst="rect">
            <a:avLst/>
          </a:prstGeom>
          <a:noFill/>
          <a:ln>
            <a:solidFill>
              <a:srgbClr val="2E379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646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trincee/No </a:t>
            </a:r>
            <a:r>
              <a:rPr lang="it-IT" sz="3600" dirty="0" err="1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man’s</a:t>
            </a:r>
            <a:r>
              <a:rPr lang="it-IT" sz="3600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</a:t>
            </a:r>
            <a:endParaRPr lang="it-IT" sz="3600" dirty="0">
              <a:solidFill>
                <a:srgbClr val="2E37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Segnaposto contenuto 4">
            <a:extLst>
              <a:ext uri="{FF2B5EF4-FFF2-40B4-BE49-F238E27FC236}">
                <a16:creationId xmlns:a16="http://schemas.microsoft.com/office/drawing/2014/main" id="{99E76F62-4445-4BB7-C363-97C192D16D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4000" y="1386000"/>
            <a:ext cx="3648000" cy="5472000"/>
          </a:xfrm>
          <a:prstGeom prst="rect">
            <a:avLst/>
          </a:prstGeom>
          <a:ln>
            <a:solidFill>
              <a:srgbClr val="2E379E"/>
            </a:solidFill>
          </a:ln>
        </p:spPr>
      </p:pic>
      <p:pic>
        <p:nvPicPr>
          <p:cNvPr id="8" name="Segnaposto contenuto 4">
            <a:extLst>
              <a:ext uri="{FF2B5EF4-FFF2-40B4-BE49-F238E27FC236}">
                <a16:creationId xmlns:a16="http://schemas.microsoft.com/office/drawing/2014/main" id="{F4CC6837-18B9-907A-41A0-803AF5C73A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31528"/>
            <a:ext cx="4525963" cy="3394472"/>
          </a:xfrm>
          <a:prstGeom prst="rect">
            <a:avLst/>
          </a:prstGeom>
          <a:ln>
            <a:solidFill>
              <a:srgbClr val="2E379E"/>
            </a:solidFill>
          </a:ln>
        </p:spPr>
      </p:pic>
      <p:pic>
        <p:nvPicPr>
          <p:cNvPr id="9" name="Segnaposto contenuto 6">
            <a:extLst>
              <a:ext uri="{FF2B5EF4-FFF2-40B4-BE49-F238E27FC236}">
                <a16:creationId xmlns:a16="http://schemas.microsoft.com/office/drawing/2014/main" id="{3B2A7E74-2E95-2B50-C338-81E020864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18765"/>
            <a:ext cx="3971905" cy="2232000"/>
          </a:xfrm>
          <a:prstGeom prst="rect">
            <a:avLst/>
          </a:prstGeom>
          <a:ln>
            <a:solidFill>
              <a:srgbClr val="2E379E"/>
            </a:solidFill>
          </a:ln>
        </p:spPr>
      </p:pic>
      <p:pic>
        <p:nvPicPr>
          <p:cNvPr id="10" name="Segnaposto contenuto 8">
            <a:extLst>
              <a:ext uri="{FF2B5EF4-FFF2-40B4-BE49-F238E27FC236}">
                <a16:creationId xmlns:a16="http://schemas.microsoft.com/office/drawing/2014/main" id="{552AB560-5070-BD50-5B86-63ABDAC70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0298" y="1690688"/>
            <a:ext cx="3829367" cy="2700000"/>
          </a:xfrm>
          <a:prstGeom prst="rect">
            <a:avLst/>
          </a:prstGeom>
          <a:ln>
            <a:solidFill>
              <a:srgbClr val="2E379E"/>
            </a:solidFill>
          </a:ln>
        </p:spPr>
      </p:pic>
      <p:pic>
        <p:nvPicPr>
          <p:cNvPr id="11" name="Segnaposto contenuto 4">
            <a:extLst>
              <a:ext uri="{FF2B5EF4-FFF2-40B4-BE49-F238E27FC236}">
                <a16:creationId xmlns:a16="http://schemas.microsoft.com/office/drawing/2014/main" id="{AA55FBF0-39D0-8BD7-F382-0BCEA974A7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7240" y="5287077"/>
            <a:ext cx="4162425" cy="1095375"/>
          </a:xfrm>
          <a:prstGeom prst="rect">
            <a:avLst/>
          </a:prstGeom>
          <a:ln>
            <a:solidFill>
              <a:srgbClr val="2E379E"/>
            </a:solidFill>
          </a:ln>
        </p:spPr>
      </p:pic>
    </p:spTree>
    <p:extLst>
      <p:ext uri="{BB962C8B-B14F-4D97-AF65-F5344CB8AC3E}">
        <p14:creationId xmlns:p14="http://schemas.microsoft.com/office/powerpoint/2010/main" val="838506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solidFill>
                  <a:srgbClr val="7121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Abel </a:t>
            </a:r>
            <a:r>
              <a:rPr lang="it-IT" sz="3600" dirty="0" err="1">
                <a:solidFill>
                  <a:srgbClr val="7121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Gance</a:t>
            </a:r>
            <a:r>
              <a:rPr lang="it-IT" sz="3600" dirty="0">
                <a:solidFill>
                  <a:srgbClr val="7121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600" i="1" dirty="0">
                <a:solidFill>
                  <a:srgbClr val="7121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J’accuse</a:t>
            </a:r>
            <a:r>
              <a:rPr lang="it-IT" sz="3600" dirty="0">
                <a:solidFill>
                  <a:srgbClr val="7121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(1919;1938)</a:t>
            </a:r>
          </a:p>
        </p:txBody>
      </p:sp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7F44BA31-2CF4-E035-E4F7-8C2ED649DA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2E379E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it-IT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Due uomini, uno sposato, l’altro amante della moglie di questi, si incontrano nelle trincee della prima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it-IT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uerra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t-IT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ondiale. I loro racconti diventano il microcosmo degli orrori della guerra.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4" name="Segnaposto contenuto 13">
            <a:extLst>
              <a:ext uri="{FF2B5EF4-FFF2-40B4-BE49-F238E27FC236}">
                <a16:creationId xmlns:a16="http://schemas.microsoft.com/office/drawing/2014/main" id="{2DB6DB58-7C53-334A-527B-8B717C0341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67520" y="2352171"/>
            <a:ext cx="5181600" cy="3824792"/>
          </a:xfrm>
          <a:prstGeom prst="rect">
            <a:avLst/>
          </a:prstGeom>
          <a:ln>
            <a:solidFill>
              <a:srgbClr val="2E379E"/>
            </a:solidFill>
          </a:ln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53C450B-ABD9-15CE-C57D-F9487F1DAF70}"/>
              </a:ext>
            </a:extLst>
          </p:cNvPr>
          <p:cNvSpPr txBox="1"/>
          <p:nvPr/>
        </p:nvSpPr>
        <p:spPr>
          <a:xfrm>
            <a:off x="6467520" y="1690688"/>
            <a:ext cx="4886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linkClick r:id="rId4"/>
              </a:rPr>
              <a:t>https://mubi.com/it/films/j-accuse/trailer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7352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solidFill>
                  <a:srgbClr val="7121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Shell </a:t>
            </a:r>
            <a:r>
              <a:rPr lang="it-IT" sz="3600" dirty="0" err="1">
                <a:solidFill>
                  <a:srgbClr val="7121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Schock</a:t>
            </a:r>
            <a:endParaRPr lang="it-IT" sz="3600" dirty="0">
              <a:solidFill>
                <a:srgbClr val="7121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7F44BA31-2CF4-E035-E4F7-8C2ED649DA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2E379E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it-IT" dirty="0">
                <a:hlinkClick r:id="rId3"/>
              </a:rPr>
              <a:t>https://www.youtube.com/watch?v=SS1dO0JC2EE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3074" name="Picture 2" descr="A Shattered Mind: Shell Shock in the First World War">
            <a:extLst>
              <a:ext uri="{FF2B5EF4-FFF2-40B4-BE49-F238E27FC236}">
                <a16:creationId xmlns:a16="http://schemas.microsoft.com/office/drawing/2014/main" id="{785F91F0-DC72-3F27-DBAA-A0C15374D47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345" y="1825625"/>
            <a:ext cx="4261310" cy="4351338"/>
          </a:xfrm>
          <a:prstGeom prst="rect">
            <a:avLst/>
          </a:prstGeom>
          <a:noFill/>
          <a:ln>
            <a:solidFill>
              <a:srgbClr val="2E379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376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>
                <a:solidFill>
                  <a:srgbClr val="7121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y a plus </a:t>
            </a:r>
            <a:r>
              <a:rPr lang="it-IT" sz="3600" dirty="0" err="1">
                <a:solidFill>
                  <a:srgbClr val="7121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inconnu</a:t>
            </a:r>
            <a:r>
              <a:rPr lang="it-IT" sz="3600" dirty="0">
                <a:solidFill>
                  <a:srgbClr val="7121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solidFill>
                  <a:srgbClr val="7121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it-IT" sz="3600" dirty="0">
                <a:solidFill>
                  <a:srgbClr val="7121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it-IT" sz="3600" dirty="0" err="1">
                <a:solidFill>
                  <a:srgbClr val="7121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soldat</a:t>
            </a:r>
            <a:r>
              <a:rPr lang="it-IT" sz="3600" dirty="0">
                <a:solidFill>
                  <a:srgbClr val="7121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dirty="0" err="1">
                <a:solidFill>
                  <a:srgbClr val="7121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inconnu</a:t>
            </a:r>
            <a:r>
              <a:rPr lang="it-IT" sz="3600" dirty="0">
                <a:solidFill>
                  <a:srgbClr val="7121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sa femme</a:t>
            </a:r>
            <a:br>
              <a:rPr lang="it-IT" sz="3600" dirty="0">
                <a:solidFill>
                  <a:srgbClr val="7121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600" dirty="0">
                <a:solidFill>
                  <a:srgbClr val="7121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agosto 1970, </a:t>
            </a:r>
            <a:r>
              <a:rPr lang="it-IT" sz="3600" dirty="0" err="1">
                <a:solidFill>
                  <a:srgbClr val="7121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Mouvement</a:t>
            </a:r>
            <a:r>
              <a:rPr lang="it-IT" sz="3600" dirty="0">
                <a:solidFill>
                  <a:srgbClr val="7121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it-IT" sz="3600" dirty="0" err="1">
                <a:solidFill>
                  <a:srgbClr val="7121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libération</a:t>
            </a:r>
            <a:r>
              <a:rPr lang="it-IT" sz="3600" dirty="0">
                <a:solidFill>
                  <a:srgbClr val="7121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femmes (</a:t>
            </a:r>
            <a:r>
              <a:rPr lang="it-IT" sz="3600" dirty="0" err="1">
                <a:solidFill>
                  <a:srgbClr val="7121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Mlf</a:t>
            </a:r>
            <a:r>
              <a:rPr lang="it-IT" sz="3600" dirty="0">
                <a:solidFill>
                  <a:srgbClr val="7121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99D1CB-491B-064A-53E5-EFC801905C3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539" y="1690688"/>
            <a:ext cx="3294276" cy="3312000"/>
          </a:xfrm>
          <a:prstGeom prst="rect">
            <a:avLst/>
          </a:prstGeom>
          <a:noFill/>
          <a:ln>
            <a:solidFill>
              <a:srgbClr val="2E379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 naissance du MLF : “Il y a encore plus inconnu que le Soldat inconnu, sa  femme” | France Culture">
            <a:extLst>
              <a:ext uri="{FF2B5EF4-FFF2-40B4-BE49-F238E27FC236}">
                <a16:creationId xmlns:a16="http://schemas.microsoft.com/office/drawing/2014/main" id="{7CAA7DCC-4884-9AA2-5BD3-FFF48F986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1690688"/>
            <a:ext cx="5654482" cy="3204000"/>
          </a:xfrm>
          <a:prstGeom prst="rect">
            <a:avLst/>
          </a:prstGeom>
          <a:noFill/>
          <a:ln>
            <a:solidFill>
              <a:srgbClr val="2E379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A3D014B-97B5-3C20-970B-7B7AABD012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2869" y="3094688"/>
            <a:ext cx="3169131" cy="3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47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21C0D6A-F034-AC0F-4953-7E7FBC43C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solidFill>
                  <a:srgbClr val="7121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 Bloch, </a:t>
            </a:r>
            <a:r>
              <a:rPr lang="it-IT" sz="3600" i="1" dirty="0">
                <a:solidFill>
                  <a:srgbClr val="7121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Riflessioni di uno storico sulle false notizie di guerra </a:t>
            </a:r>
            <a:r>
              <a:rPr lang="it-IT" sz="3600" dirty="0">
                <a:solidFill>
                  <a:srgbClr val="7121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(1921)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3CF9F828-BF4D-B07B-3969-FC92E481C5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5330" y="1825625"/>
            <a:ext cx="3141340" cy="4351338"/>
          </a:xfrm>
          <a:ln>
            <a:solidFill>
              <a:srgbClr val="2E379E"/>
            </a:solidFill>
          </a:ln>
        </p:spPr>
      </p:pic>
    </p:spTree>
    <p:extLst>
      <p:ext uri="{BB962C8B-B14F-4D97-AF65-F5344CB8AC3E}">
        <p14:creationId xmlns:p14="http://schemas.microsoft.com/office/powerpoint/2010/main" val="3136410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86E9FF0F-9F68-905D-3826-D1DFFAB10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 w="19050"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r>
              <a:rPr lang="it-IT" dirty="0"/>
              <a:t>https://www.14-18.it/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0806FCE4-4EEE-EEC3-387C-6977D6DE11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88" y="2735561"/>
            <a:ext cx="5157787" cy="3223616"/>
          </a:xfrm>
          <a:ln w="19050">
            <a:solidFill>
              <a:srgbClr val="2E379E"/>
            </a:solidFill>
          </a:ln>
        </p:spPr>
      </p:pic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52B661B9-A958-5F74-2E13-A65F49439E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ln w="19050"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r>
              <a:rPr lang="it-IT" dirty="0">
                <a:solidFill>
                  <a:srgbClr val="2E379E"/>
                </a:solidFill>
              </a:rPr>
              <a:t>14-18</a:t>
            </a:r>
          </a:p>
          <a:p>
            <a:r>
              <a:rPr lang="it-IT" dirty="0">
                <a:solidFill>
                  <a:srgbClr val="2E379E"/>
                </a:solidFill>
              </a:rPr>
              <a:t>Documenti e immagini della Grande guerra</a:t>
            </a:r>
          </a:p>
        </p:txBody>
      </p: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0B7D24D9-32AB-3E37-E629-9C7DD9EECA8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727623"/>
            <a:ext cx="5183188" cy="3239492"/>
          </a:xfrm>
          <a:ln w="19050">
            <a:solidFill>
              <a:srgbClr val="2E379E"/>
            </a:solidFill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82B2E8B-927E-FAA5-2854-40B7D6401A01}"/>
              </a:ext>
            </a:extLst>
          </p:cNvPr>
          <p:cNvSpPr txBox="1"/>
          <p:nvPr/>
        </p:nvSpPr>
        <p:spPr>
          <a:xfrm>
            <a:off x="4702031" y="596424"/>
            <a:ext cx="2787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Fonti (portali)</a:t>
            </a:r>
          </a:p>
        </p:txBody>
      </p:sp>
    </p:spTree>
    <p:extLst>
      <p:ext uri="{BB962C8B-B14F-4D97-AF65-F5344CB8AC3E}">
        <p14:creationId xmlns:p14="http://schemas.microsoft.com/office/powerpoint/2010/main" val="2283201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86E9FF0F-9F68-905D-3826-D1DFFAB10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 w="1905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it-IT" dirty="0"/>
              <a:t>https://</a:t>
            </a:r>
            <a:r>
              <a:rPr lang="it-IT" dirty="0" err="1"/>
              <a:t>www.europeana.eu</a:t>
            </a:r>
            <a:r>
              <a:rPr lang="it-IT" dirty="0"/>
              <a:t>/</a:t>
            </a:r>
            <a:r>
              <a:rPr lang="it-IT" dirty="0" err="1"/>
              <a:t>it</a:t>
            </a:r>
            <a:r>
              <a:rPr lang="it-IT" dirty="0"/>
              <a:t>/</a:t>
            </a:r>
            <a:r>
              <a:rPr lang="it-IT" dirty="0" err="1"/>
              <a:t>collections</a:t>
            </a:r>
            <a:r>
              <a:rPr lang="it-IT" dirty="0"/>
              <a:t>/</a:t>
            </a:r>
            <a:r>
              <a:rPr lang="it-IT" dirty="0" err="1"/>
              <a:t>topic</a:t>
            </a:r>
            <a:r>
              <a:rPr lang="it-IT" dirty="0"/>
              <a:t>/83-world-war-i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52B661B9-A958-5F74-2E13-A65F49439E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ln w="1905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it-IT" dirty="0" err="1">
                <a:solidFill>
                  <a:srgbClr val="2E379E"/>
                </a:solidFill>
              </a:rPr>
              <a:t>Europeana</a:t>
            </a:r>
            <a:endParaRPr lang="it-IT" dirty="0">
              <a:solidFill>
                <a:srgbClr val="2E379E"/>
              </a:solidFill>
            </a:endParaRPr>
          </a:p>
          <a:p>
            <a:r>
              <a:rPr lang="it-IT" dirty="0">
                <a:solidFill>
                  <a:srgbClr val="2E379E"/>
                </a:solidFill>
              </a:rPr>
              <a:t>Patrimonio digitale europeo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6478CF20-EC07-BF1B-23ED-53F3AF5DDD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88" y="2735561"/>
            <a:ext cx="5157787" cy="3223616"/>
          </a:xfrm>
          <a:ln w="19050">
            <a:solidFill>
              <a:srgbClr val="2E379E"/>
            </a:solidFill>
          </a:ln>
        </p:spPr>
      </p:pic>
      <p:pic>
        <p:nvPicPr>
          <p:cNvPr id="14" name="Segnaposto contenuto 13">
            <a:extLst>
              <a:ext uri="{FF2B5EF4-FFF2-40B4-BE49-F238E27FC236}">
                <a16:creationId xmlns:a16="http://schemas.microsoft.com/office/drawing/2014/main" id="{02C8C0DB-AC74-D45C-3AC1-770531B63F3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727623"/>
            <a:ext cx="5183188" cy="3239492"/>
          </a:xfrm>
          <a:ln w="19050">
            <a:solidFill>
              <a:srgbClr val="2E379E"/>
            </a:solidFill>
          </a:ln>
        </p:spPr>
      </p:pic>
    </p:spTree>
    <p:extLst>
      <p:ext uri="{BB962C8B-B14F-4D97-AF65-F5344CB8AC3E}">
        <p14:creationId xmlns:p14="http://schemas.microsoft.com/office/powerpoint/2010/main" val="3158059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86E9FF0F-9F68-905D-3826-D1DFFAB10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 w="19050">
            <a:solidFill>
              <a:schemeClr val="accent1"/>
            </a:solidFill>
          </a:ln>
        </p:spPr>
        <p:txBody>
          <a:bodyPr/>
          <a:lstStyle/>
          <a:p>
            <a:r>
              <a:rPr lang="it-IT" dirty="0"/>
              <a:t>https://</a:t>
            </a:r>
            <a:r>
              <a:rPr lang="it-IT" dirty="0" err="1"/>
              <a:t>www.historial.fr</a:t>
            </a:r>
            <a:r>
              <a:rPr lang="it-IT" dirty="0"/>
              <a:t>/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52B661B9-A958-5F74-2E13-A65F49439E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ln w="19050">
            <a:solidFill>
              <a:schemeClr val="accent1"/>
            </a:solidFill>
          </a:ln>
        </p:spPr>
        <p:txBody>
          <a:bodyPr/>
          <a:lstStyle/>
          <a:p>
            <a:r>
              <a:rPr lang="it-IT" dirty="0" err="1">
                <a:solidFill>
                  <a:srgbClr val="2E379E"/>
                </a:solidFill>
              </a:rPr>
              <a:t>Historial</a:t>
            </a:r>
            <a:r>
              <a:rPr lang="it-IT" dirty="0">
                <a:solidFill>
                  <a:srgbClr val="2E379E"/>
                </a:solidFill>
              </a:rPr>
              <a:t> de la Grande Guerre, </a:t>
            </a:r>
            <a:r>
              <a:rPr lang="it-IT" dirty="0" err="1">
                <a:solidFill>
                  <a:srgbClr val="2E379E"/>
                </a:solidFill>
              </a:rPr>
              <a:t>Peronne</a:t>
            </a:r>
            <a:endParaRPr lang="it-IT" dirty="0">
              <a:solidFill>
                <a:srgbClr val="2E379E"/>
              </a:solidFill>
            </a:endParaRP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A10BF92B-114C-CEAA-E64D-E47F665140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88" y="2735561"/>
            <a:ext cx="5157787" cy="3223616"/>
          </a:xfrm>
          <a:ln w="19050">
            <a:solidFill>
              <a:srgbClr val="2E379E"/>
            </a:solidFill>
          </a:ln>
        </p:spPr>
      </p:pic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8AF45321-7F27-005F-A714-FBC399D8D77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727623"/>
            <a:ext cx="5183188" cy="3239492"/>
          </a:xfrm>
          <a:ln w="19050">
            <a:solidFill>
              <a:srgbClr val="2E379E"/>
            </a:solidFill>
          </a:ln>
        </p:spPr>
      </p:pic>
    </p:spTree>
    <p:extLst>
      <p:ext uri="{BB962C8B-B14F-4D97-AF65-F5344CB8AC3E}">
        <p14:creationId xmlns:p14="http://schemas.microsoft.com/office/powerpoint/2010/main" val="4245131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86E9FF0F-9F68-905D-3826-D1DFFAB10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it-IT" dirty="0">
                <a:solidFill>
                  <a:srgbClr val="2E379E"/>
                </a:solidFill>
              </a:rPr>
              <a:t>https://</a:t>
            </a:r>
            <a:r>
              <a:rPr lang="it-IT" dirty="0" err="1">
                <a:solidFill>
                  <a:srgbClr val="2E379E"/>
                </a:solidFill>
              </a:rPr>
              <a:t>www.iwm.org.uk</a:t>
            </a:r>
            <a:r>
              <a:rPr lang="it-IT" dirty="0">
                <a:solidFill>
                  <a:srgbClr val="2E379E"/>
                </a:solidFill>
              </a:rPr>
              <a:t>/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52B661B9-A958-5F74-2E13-A65F49439E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it-IT" dirty="0">
                <a:solidFill>
                  <a:srgbClr val="2E379E"/>
                </a:solidFill>
              </a:rPr>
              <a:t>Imperial War Museum, London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1DF3600F-CA72-4746-CD67-B2A5D2A125C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727623"/>
            <a:ext cx="5183188" cy="3239492"/>
          </a:xfrm>
          <a:ln w="19050">
            <a:solidFill>
              <a:srgbClr val="2E379E"/>
            </a:solidFill>
          </a:ln>
        </p:spPr>
      </p:pic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3C96506-02C7-8E92-F715-E0CE2B17D1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88" y="2735561"/>
            <a:ext cx="5157787" cy="3223616"/>
          </a:xfrm>
          <a:ln w="19050">
            <a:solidFill>
              <a:srgbClr val="2E379E"/>
            </a:solidFill>
          </a:ln>
        </p:spPr>
      </p:pic>
    </p:spTree>
    <p:extLst>
      <p:ext uri="{BB962C8B-B14F-4D97-AF65-F5344CB8AC3E}">
        <p14:creationId xmlns:p14="http://schemas.microsoft.com/office/powerpoint/2010/main" val="2492531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86E9FF0F-9F68-905D-3826-D1DFFAB10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 w="19050"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r>
              <a:rPr lang="it-IT" dirty="0">
                <a:solidFill>
                  <a:srgbClr val="2E379E"/>
                </a:solidFill>
              </a:rPr>
              <a:t>https://</a:t>
            </a:r>
            <a:r>
              <a:rPr lang="it-IT" dirty="0" err="1">
                <a:solidFill>
                  <a:srgbClr val="2E379E"/>
                </a:solidFill>
              </a:rPr>
              <a:t>www.alamy.it</a:t>
            </a:r>
            <a:r>
              <a:rPr lang="it-IT" dirty="0">
                <a:solidFill>
                  <a:srgbClr val="2E379E"/>
                </a:solidFill>
              </a:rPr>
              <a:t>/</a:t>
            </a:r>
            <a:r>
              <a:rPr lang="it-IT" dirty="0" err="1">
                <a:solidFill>
                  <a:srgbClr val="2E379E"/>
                </a:solidFill>
              </a:rPr>
              <a:t>fotos</a:t>
            </a:r>
            <a:r>
              <a:rPr lang="it-IT" dirty="0">
                <a:solidFill>
                  <a:srgbClr val="2E379E"/>
                </a:solidFill>
              </a:rPr>
              <a:t>-immagini/14-18-guerra.html?sortBy=</a:t>
            </a:r>
            <a:r>
              <a:rPr lang="it-IT" dirty="0" err="1">
                <a:solidFill>
                  <a:srgbClr val="2E379E"/>
                </a:solidFill>
              </a:rPr>
              <a:t>relevant</a:t>
            </a:r>
            <a:endParaRPr lang="it-IT" dirty="0">
              <a:solidFill>
                <a:srgbClr val="2E379E"/>
              </a:solidFill>
            </a:endParaRP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00DAC2DB-C6D5-1A02-2A22-87B3C67AF9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88" y="2735561"/>
            <a:ext cx="5157787" cy="3223616"/>
          </a:xfrm>
          <a:ln w="19050">
            <a:solidFill>
              <a:srgbClr val="2E379E"/>
            </a:solidFill>
          </a:ln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8B329F6-8367-4D0C-A56C-E3D0C0A07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440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86E9FF0F-9F68-905D-3826-D1DFFAB10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it-IT" dirty="0">
                <a:solidFill>
                  <a:srgbClr val="2E379E"/>
                </a:solidFill>
              </a:rPr>
              <a:t>https://</a:t>
            </a:r>
            <a:r>
              <a:rPr lang="it-IT" dirty="0" err="1">
                <a:solidFill>
                  <a:srgbClr val="2E379E"/>
                </a:solidFill>
              </a:rPr>
              <a:t>www.archivioluce.com</a:t>
            </a:r>
            <a:r>
              <a:rPr lang="it-IT" dirty="0">
                <a:solidFill>
                  <a:srgbClr val="2E379E"/>
                </a:solidFill>
              </a:rPr>
              <a:t>/tag/la-grande-guerra/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52B661B9-A958-5F74-2E13-A65F49439E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it-IT" dirty="0">
                <a:solidFill>
                  <a:srgbClr val="2E379E"/>
                </a:solidFill>
              </a:rPr>
              <a:t>Archivio Istituto Luce, Roma</a:t>
            </a:r>
          </a:p>
        </p:txBody>
      </p:sp>
      <p:pic>
        <p:nvPicPr>
          <p:cNvPr id="14" name="Segnaposto contenuto 13">
            <a:extLst>
              <a:ext uri="{FF2B5EF4-FFF2-40B4-BE49-F238E27FC236}">
                <a16:creationId xmlns:a16="http://schemas.microsoft.com/office/drawing/2014/main" id="{FAD700C5-2CC1-E0FB-1055-0F2234A258F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727623"/>
            <a:ext cx="5183188" cy="3239492"/>
          </a:xfrm>
          <a:ln w="19050">
            <a:solidFill>
              <a:srgbClr val="2E379E"/>
            </a:solidFill>
          </a:ln>
        </p:spPr>
      </p:pic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1C65DD42-82AD-6252-75C4-5D1D50556B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88" y="2735561"/>
            <a:ext cx="5157787" cy="3223616"/>
          </a:xfrm>
          <a:ln w="19050">
            <a:solidFill>
              <a:srgbClr val="2E379E"/>
            </a:solidFill>
          </a:ln>
        </p:spPr>
      </p:pic>
    </p:spTree>
    <p:extLst>
      <p:ext uri="{BB962C8B-B14F-4D97-AF65-F5344CB8AC3E}">
        <p14:creationId xmlns:p14="http://schemas.microsoft.com/office/powerpoint/2010/main" val="1821422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61FC01-86BF-8064-926B-AA60537E8476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2700">
            <a:noFill/>
          </a:ln>
        </p:spPr>
        <p:txBody>
          <a:bodyPr>
            <a:normAutofit/>
          </a:bodyPr>
          <a:lstStyle/>
          <a:p>
            <a:pPr algn="ctr"/>
            <a:r>
              <a:rPr lang="it-IT" sz="3600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 di guerra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72FE1F-CF6E-AB40-5416-7833C9F87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noFill/>
          <a:ln>
            <a:solidFill>
              <a:srgbClr val="2E379E"/>
            </a:solidFill>
          </a:ln>
        </p:spPr>
        <p:txBody>
          <a:bodyPr>
            <a:normAutofit fontScale="92500"/>
          </a:bodyPr>
          <a:lstStyle/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it-IT" dirty="0"/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contributo degli </a:t>
            </a:r>
            <a:r>
              <a:rPr lang="it-IT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intellettuali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alla guerra / </a:t>
            </a:r>
            <a:r>
              <a:rPr lang="it-IT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 popolare</a:t>
            </a: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it-IT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influenza della guerra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sulla cultura</a:t>
            </a: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aspettative / </a:t>
            </a:r>
            <a:r>
              <a:rPr lang="it-IT" b="1" i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esperienza</a:t>
            </a:r>
            <a:r>
              <a:rPr lang="it-IT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guerra</a:t>
            </a: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rinascita del </a:t>
            </a:r>
            <a:r>
              <a:rPr lang="it-IT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‘regressione’ verso forme antiche di pensare ed esperire la realtà</a:t>
            </a: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it-IT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cameratismo</a:t>
            </a: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it-IT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malattia mentale</a:t>
            </a:r>
            <a:endParaRPr lang="it-IT" b="1" dirty="0">
              <a:solidFill>
                <a:srgbClr val="8089FF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2E379E"/>
              </a:buClr>
              <a:buNone/>
            </a:pPr>
            <a:endParaRPr lang="fr-FR" dirty="0"/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2E379E"/>
              </a:buClr>
              <a:buFont typeface="Wingdings" pitchFamily="2" charset="2"/>
              <a:buChar char="Ø"/>
            </a:pPr>
            <a:endParaRPr lang="fr-FR" dirty="0"/>
          </a:p>
          <a:p>
            <a:pPr>
              <a:buClr>
                <a:srgbClr val="2E379E"/>
              </a:buClr>
              <a:buFont typeface="Wingdings" pitchFamily="2" charset="2"/>
              <a:buChar char="Ø"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  <a:p>
            <a:pPr marL="0" indent="0">
              <a:buClr>
                <a:srgbClr val="2E379E"/>
              </a:buCl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8702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solidFill>
                  <a:srgbClr val="7121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Manifesto futurista, </a:t>
            </a:r>
            <a:r>
              <a:rPr lang="it-IT" sz="3600" i="1" dirty="0">
                <a:solidFill>
                  <a:srgbClr val="7121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Sintesi della guerra mondiale </a:t>
            </a:r>
            <a:r>
              <a:rPr lang="it-IT" sz="3600" dirty="0">
                <a:solidFill>
                  <a:srgbClr val="7121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(1918)</a:t>
            </a:r>
          </a:p>
        </p:txBody>
      </p:sp>
      <p:pic>
        <p:nvPicPr>
          <p:cNvPr id="5" name="Segnaposto contenuto 4" descr="aavv-sintesi-futurista-guerra-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913" r="-59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0203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2315</TotalTime>
  <Words>356</Words>
  <Application>Microsoft Macintosh PowerPoint</Application>
  <PresentationFormat>Widescreen</PresentationFormat>
  <Paragraphs>58</Paragraphs>
  <Slides>17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Tema di Office</vt:lpstr>
      <vt:lpstr>1.7. La prima guerra mondiale (II)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Cultura di guerra</vt:lpstr>
      <vt:lpstr>Manifesto futurista, Sintesi della guerra mondiale (1918)</vt:lpstr>
      <vt:lpstr>Otto Dix, Trittico della guerra (1929-1932)</vt:lpstr>
      <vt:lpstr>La propaganda</vt:lpstr>
      <vt:lpstr>Brutalizzazione della guerra, brutalizzazione della politica</vt:lpstr>
      <vt:lpstr>Le trincee/No man’s land</vt:lpstr>
      <vt:lpstr>Abel Gance, J’accuse (1919;1938)</vt:lpstr>
      <vt:lpstr>Shell Schock</vt:lpstr>
      <vt:lpstr>Il y a plus inconnu que le soldat inconnu – sa femme 26 agosto 1970, Mouvement de libération des femmes (Mlf)</vt:lpstr>
      <vt:lpstr>Marc Bloch, Riflessioni di uno storico sulle false notizie di guerra (1921)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maddalena carli</dc:creator>
  <cp:lastModifiedBy>maddalena carli</cp:lastModifiedBy>
  <cp:revision>74</cp:revision>
  <dcterms:created xsi:type="dcterms:W3CDTF">2025-05-28T06:59:09Z</dcterms:created>
  <dcterms:modified xsi:type="dcterms:W3CDTF">2025-10-12T20:02:06Z</dcterms:modified>
</cp:coreProperties>
</file>