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3" r:id="rId2"/>
    <p:sldId id="316" r:id="rId3"/>
    <p:sldId id="267" r:id="rId4"/>
    <p:sldId id="327" r:id="rId5"/>
    <p:sldId id="328" r:id="rId6"/>
    <p:sldId id="331" r:id="rId7"/>
    <p:sldId id="341" r:id="rId8"/>
    <p:sldId id="333" r:id="rId9"/>
    <p:sldId id="33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79E"/>
    <a:srgbClr val="8089FF"/>
    <a:srgbClr val="712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7"/>
    <p:restoredTop sz="94146"/>
  </p:normalViewPr>
  <p:slideViewPr>
    <p:cSldViewPr snapToGrid="0">
      <p:cViewPr varScale="1">
        <p:scale>
          <a:sx n="95" d="100"/>
          <a:sy n="95" d="100"/>
        </p:scale>
        <p:origin x="19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i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47881F2-7134-0BEE-777C-9E50D543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2E379E"/>
                </a:solidFill>
              </a:rPr>
              <a:t>cercare un’immagine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8CC356-18DC-DB6A-1CB9-93B5AD71E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19050">
            <a:solidFill>
              <a:srgbClr val="2E379E"/>
            </a:solidFill>
          </a:ln>
        </p:spPr>
        <p:txBody>
          <a:bodyPr>
            <a:normAutofit fontScale="70000" lnSpcReduction="20000"/>
          </a:bodyPr>
          <a:lstStyle/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it-IT" dirty="0"/>
              <a:t>archivi</a:t>
            </a:r>
          </a:p>
          <a:p>
            <a:pPr marL="0" indent="0">
              <a:buClr>
                <a:srgbClr val="2E379E"/>
              </a:buClr>
              <a:buNone/>
            </a:pPr>
            <a:r>
              <a:rPr lang="it-IT" dirty="0"/>
              <a:t>(inventari, repertori, risorse online)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it-IT" dirty="0"/>
              <a:t>fonti a stampa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it-IT" dirty="0"/>
              <a:t>letteratura secondaria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it-IT" dirty="0"/>
              <a:t>istituti di ricerca e di conservazione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it-IT" dirty="0"/>
              <a:t>società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it-IT" dirty="0"/>
              <a:t>media/social media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it-IT" dirty="0"/>
              <a:t>autoproduzione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endParaRPr lang="it-IT" dirty="0"/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endParaRPr lang="it-IT" dirty="0"/>
          </a:p>
          <a:p>
            <a:pPr>
              <a:buFont typeface="Wingdings" pitchFamily="2" charset="2"/>
              <a:buChar char="§"/>
            </a:pPr>
            <a:endParaRPr lang="it-IT" dirty="0"/>
          </a:p>
          <a:p>
            <a:pPr>
              <a:buFont typeface="Wingdings" pitchFamily="2" charset="2"/>
              <a:buChar char="§"/>
            </a:pP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3BD3AC4-A738-8A8A-C70D-794A144D8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19050">
            <a:solidFill>
              <a:srgbClr val="2E379E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Clr>
                <a:srgbClr val="2E379E"/>
              </a:buClr>
              <a:buNone/>
            </a:pPr>
            <a:r>
              <a:rPr lang="it-IT" b="1" dirty="0">
                <a:solidFill>
                  <a:srgbClr val="2E379E"/>
                </a:solidFill>
              </a:rPr>
              <a:t>web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it-IT" dirty="0"/>
              <a:t>la domanda: parole chiave (bypassare i limiti degli algoritmi: lingua; combinazione di p. chiave; non fermarsi alle prime voci)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2E379E"/>
                </a:solidFill>
              </a:rPr>
              <a:t>nozioni di storia dei media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it-IT" dirty="0"/>
              <a:t>i device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it-IT" dirty="0"/>
              <a:t>istituzioni che producono e conservano le immagini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endParaRPr lang="it-IT" dirty="0"/>
          </a:p>
          <a:p>
            <a:pPr marL="0" indent="0">
              <a:buClr>
                <a:srgbClr val="2E379E"/>
              </a:buClr>
              <a:buNone/>
            </a:pPr>
            <a:r>
              <a:rPr lang="it-IT" b="1" dirty="0">
                <a:solidFill>
                  <a:srgbClr val="2E379E"/>
                </a:solidFill>
              </a:rPr>
              <a:t>il rapporto con il presente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it-IT" dirty="0"/>
              <a:t>nuove tecniche di conservazione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it-IT" dirty="0"/>
              <a:t>anniversari, memoria</a:t>
            </a:r>
          </a:p>
          <a:p>
            <a:pPr marL="0" indent="0">
              <a:buClr>
                <a:srgbClr val="2E379E"/>
              </a:buClr>
              <a:buNone/>
            </a:pPr>
            <a:endParaRPr lang="it-IT" b="1" dirty="0">
              <a:solidFill>
                <a:srgbClr val="2E379E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2E37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7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47881F2-7134-0BEE-777C-9E50D543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2E379E"/>
                </a:solidFill>
              </a:rPr>
              <a:t>device</a:t>
            </a:r>
          </a:p>
        </p:txBody>
      </p:sp>
      <p:pic>
        <p:nvPicPr>
          <p:cNvPr id="2050" name="Picture 2" descr="evolution-of-the-camera-800">
            <a:extLst>
              <a:ext uri="{FF2B5EF4-FFF2-40B4-BE49-F238E27FC236}">
                <a16:creationId xmlns:a16="http://schemas.microsoft.com/office/drawing/2014/main" id="{FD22986B-DB5B-142F-7018-07E5B9CDF68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00" y="1422000"/>
            <a:ext cx="3045379" cy="5436000"/>
          </a:xfrm>
          <a:prstGeom prst="rect">
            <a:avLst/>
          </a:prstGeom>
          <a:noFill/>
          <a:ln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LFie">
            <a:extLst>
              <a:ext uri="{FF2B5EF4-FFF2-40B4-BE49-F238E27FC236}">
                <a16:creationId xmlns:a16="http://schemas.microsoft.com/office/drawing/2014/main" id="{237A1080-CF38-A8EF-39FD-C6F29A3F9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5063" y="1458000"/>
            <a:ext cx="4048737" cy="5400000"/>
          </a:xfrm>
          <a:prstGeom prst="rect">
            <a:avLst/>
          </a:prstGeom>
          <a:noFill/>
          <a:ln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86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1DECA1-5FF3-B092-E569-F50815447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2E379E"/>
              </a:buClr>
              <a:buNone/>
            </a:pPr>
            <a:r>
              <a:rPr lang="it-IT" dirty="0"/>
              <a:t>prima guerra mondiale</a:t>
            </a:r>
          </a:p>
          <a:p>
            <a:pPr marL="0" indent="0">
              <a:buClr>
                <a:srgbClr val="2E379E"/>
              </a:buClr>
              <a:buNone/>
            </a:pPr>
            <a:r>
              <a:rPr lang="it-IT" dirty="0"/>
              <a:t>- parole chiave</a:t>
            </a:r>
          </a:p>
          <a:p>
            <a:pPr marL="0" indent="0">
              <a:buClr>
                <a:srgbClr val="2E379E"/>
              </a:buClr>
              <a:buNone/>
            </a:pPr>
            <a:r>
              <a:rPr lang="it-IT" dirty="0"/>
              <a:t>- che tipo di immagini?</a:t>
            </a:r>
          </a:p>
          <a:p>
            <a:pPr marL="0" indent="0">
              <a:buClr>
                <a:srgbClr val="2E379E"/>
              </a:buClr>
              <a:buNone/>
            </a:pPr>
            <a:r>
              <a:rPr lang="it-IT" dirty="0"/>
              <a:t>- dove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2"/>
              </a:rPr>
              <a:t>www.google.it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900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6E9FF0F-9F68-905D-3826-D1DFFAB1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it-IT" dirty="0"/>
              <a:t>https://www.14-18.it/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806FCE4-4EEE-EEC3-387C-6977D6DE11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  <a:ln w="19050">
            <a:solidFill>
              <a:srgbClr val="2E379E"/>
            </a:solidFill>
          </a:ln>
        </p:spPr>
      </p:pic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2B661B9-A958-5F74-2E13-A65F49439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it-IT" dirty="0">
                <a:solidFill>
                  <a:srgbClr val="2E379E"/>
                </a:solidFill>
              </a:rPr>
              <a:t>14-18</a:t>
            </a:r>
          </a:p>
          <a:p>
            <a:r>
              <a:rPr lang="it-IT" dirty="0">
                <a:solidFill>
                  <a:srgbClr val="2E379E"/>
                </a:solidFill>
              </a:rPr>
              <a:t>Documenti e immagini della Grande guerra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0B7D24D9-32AB-3E37-E629-9C7DD9EECA8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727623"/>
            <a:ext cx="5183188" cy="3239492"/>
          </a:xfrm>
          <a:ln w="1905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228320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6E9FF0F-9F68-905D-3826-D1DFFAB1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it-IT" dirty="0"/>
              <a:t>https://</a:t>
            </a:r>
            <a:r>
              <a:rPr lang="it-IT" dirty="0" err="1"/>
              <a:t>www.europeana.eu</a:t>
            </a:r>
            <a:r>
              <a:rPr lang="it-IT" dirty="0"/>
              <a:t>/</a:t>
            </a:r>
            <a:r>
              <a:rPr lang="it-IT" dirty="0" err="1"/>
              <a:t>it</a:t>
            </a:r>
            <a:r>
              <a:rPr lang="it-IT" dirty="0"/>
              <a:t>/</a:t>
            </a:r>
            <a:r>
              <a:rPr lang="it-IT" dirty="0" err="1"/>
              <a:t>collections</a:t>
            </a:r>
            <a:r>
              <a:rPr lang="it-IT" dirty="0"/>
              <a:t>/</a:t>
            </a:r>
            <a:r>
              <a:rPr lang="it-IT" dirty="0" err="1"/>
              <a:t>topic</a:t>
            </a:r>
            <a:r>
              <a:rPr lang="it-IT" dirty="0"/>
              <a:t>/83-world-war-i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2B661B9-A958-5F74-2E13-A65F49439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it-IT" dirty="0" err="1">
                <a:solidFill>
                  <a:srgbClr val="2E379E"/>
                </a:solidFill>
              </a:rPr>
              <a:t>Europeana</a:t>
            </a:r>
            <a:endParaRPr lang="it-IT" dirty="0">
              <a:solidFill>
                <a:srgbClr val="2E379E"/>
              </a:solidFill>
            </a:endParaRPr>
          </a:p>
          <a:p>
            <a:r>
              <a:rPr lang="it-IT" dirty="0">
                <a:solidFill>
                  <a:srgbClr val="2E379E"/>
                </a:solidFill>
              </a:rPr>
              <a:t>Patrimonio digitale europeo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6478CF20-EC07-BF1B-23ED-53F3AF5DDD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  <a:ln w="19050">
            <a:solidFill>
              <a:srgbClr val="2E379E"/>
            </a:solidFill>
          </a:ln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02C8C0DB-AC74-D45C-3AC1-770531B63F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727623"/>
            <a:ext cx="5183188" cy="3239492"/>
          </a:xfrm>
          <a:ln w="1905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315805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6E9FF0F-9F68-905D-3826-D1DFFAB1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it-IT" dirty="0"/>
              <a:t>https://</a:t>
            </a:r>
            <a:r>
              <a:rPr lang="it-IT" dirty="0" err="1"/>
              <a:t>www.historial.fr</a:t>
            </a:r>
            <a:r>
              <a:rPr lang="it-IT" dirty="0"/>
              <a:t>/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2B661B9-A958-5F74-2E13-A65F49439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it-IT" dirty="0" err="1">
                <a:solidFill>
                  <a:srgbClr val="2E379E"/>
                </a:solidFill>
              </a:rPr>
              <a:t>Historial</a:t>
            </a:r>
            <a:r>
              <a:rPr lang="it-IT" dirty="0">
                <a:solidFill>
                  <a:srgbClr val="2E379E"/>
                </a:solidFill>
              </a:rPr>
              <a:t> de la Grande Guerre, </a:t>
            </a:r>
            <a:r>
              <a:rPr lang="it-IT" dirty="0" err="1">
                <a:solidFill>
                  <a:srgbClr val="2E379E"/>
                </a:solidFill>
              </a:rPr>
              <a:t>Peronne</a:t>
            </a:r>
            <a:endParaRPr lang="it-IT" dirty="0">
              <a:solidFill>
                <a:srgbClr val="2E379E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10BF92B-114C-CEAA-E64D-E47F665140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  <a:ln w="19050">
            <a:solidFill>
              <a:srgbClr val="2E379E"/>
            </a:solidFill>
          </a:ln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AF45321-7F27-005F-A714-FBC399D8D7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727623"/>
            <a:ext cx="5183188" cy="3239492"/>
          </a:xfrm>
          <a:ln w="1905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424513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6E9FF0F-9F68-905D-3826-D1DFFAB1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>
                <a:solidFill>
                  <a:srgbClr val="2E379E"/>
                </a:solidFill>
              </a:rPr>
              <a:t>https://</a:t>
            </a:r>
            <a:r>
              <a:rPr lang="it-IT" dirty="0" err="1">
                <a:solidFill>
                  <a:srgbClr val="2E379E"/>
                </a:solidFill>
              </a:rPr>
              <a:t>www.iwm.org.uk</a:t>
            </a:r>
            <a:r>
              <a:rPr lang="it-IT" dirty="0">
                <a:solidFill>
                  <a:srgbClr val="2E379E"/>
                </a:solidFill>
              </a:rPr>
              <a:t>/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2B661B9-A958-5F74-2E13-A65F49439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>
                <a:solidFill>
                  <a:srgbClr val="2E379E"/>
                </a:solidFill>
              </a:rPr>
              <a:t>Imperial War Museum, London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1DF3600F-CA72-4746-CD67-B2A5D2A125C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727623"/>
            <a:ext cx="5183188" cy="3239492"/>
          </a:xfrm>
          <a:ln w="19050">
            <a:solidFill>
              <a:srgbClr val="2E379E"/>
            </a:solidFill>
          </a:ln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3C96506-02C7-8E92-F715-E0CE2B17D1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  <a:ln w="1905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249253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6E9FF0F-9F68-905D-3826-D1DFFAB1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it-IT" dirty="0">
                <a:solidFill>
                  <a:srgbClr val="2E379E"/>
                </a:solidFill>
              </a:rPr>
              <a:t>https://</a:t>
            </a:r>
            <a:r>
              <a:rPr lang="it-IT" dirty="0" err="1">
                <a:solidFill>
                  <a:srgbClr val="2E379E"/>
                </a:solidFill>
              </a:rPr>
              <a:t>www.alamy.it</a:t>
            </a:r>
            <a:r>
              <a:rPr lang="it-IT" dirty="0">
                <a:solidFill>
                  <a:srgbClr val="2E379E"/>
                </a:solidFill>
              </a:rPr>
              <a:t>/</a:t>
            </a:r>
            <a:r>
              <a:rPr lang="it-IT" dirty="0" err="1">
                <a:solidFill>
                  <a:srgbClr val="2E379E"/>
                </a:solidFill>
              </a:rPr>
              <a:t>fotos</a:t>
            </a:r>
            <a:r>
              <a:rPr lang="it-IT" dirty="0">
                <a:solidFill>
                  <a:srgbClr val="2E379E"/>
                </a:solidFill>
              </a:rPr>
              <a:t>-immagini/14-18-guerra.html?sortBy=</a:t>
            </a:r>
            <a:r>
              <a:rPr lang="it-IT" dirty="0" err="1">
                <a:solidFill>
                  <a:srgbClr val="2E379E"/>
                </a:solidFill>
              </a:rPr>
              <a:t>relevant</a:t>
            </a:r>
            <a:endParaRPr lang="it-IT" dirty="0">
              <a:solidFill>
                <a:srgbClr val="2E379E"/>
              </a:solidFill>
            </a:endParaRP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2B661B9-A958-5F74-2E13-A65F49439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it-IT" dirty="0" err="1">
                <a:solidFill>
                  <a:srgbClr val="2E379E"/>
                </a:solidFill>
              </a:rPr>
              <a:t>Alamy</a:t>
            </a:r>
            <a:endParaRPr lang="it-IT" dirty="0">
              <a:solidFill>
                <a:srgbClr val="2E379E"/>
              </a:solidFill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0DAC2DB-C6D5-1A02-2A22-87B3C67AF9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  <a:ln w="1905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349544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6E9FF0F-9F68-905D-3826-D1DFFAB1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>
                <a:solidFill>
                  <a:srgbClr val="2E379E"/>
                </a:solidFill>
              </a:rPr>
              <a:t>https://</a:t>
            </a:r>
            <a:r>
              <a:rPr lang="it-IT" dirty="0" err="1">
                <a:solidFill>
                  <a:srgbClr val="2E379E"/>
                </a:solidFill>
              </a:rPr>
              <a:t>www.archivioluce.com</a:t>
            </a:r>
            <a:r>
              <a:rPr lang="it-IT" dirty="0">
                <a:solidFill>
                  <a:srgbClr val="2E379E"/>
                </a:solidFill>
              </a:rPr>
              <a:t>/tag/la-grande-guerra/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2B661B9-A958-5F74-2E13-A65F49439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>
                <a:solidFill>
                  <a:srgbClr val="2E379E"/>
                </a:solidFill>
              </a:rPr>
              <a:t>Archivio Istituto Luce, Roma</a:t>
            </a:r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FAD700C5-2CC1-E0FB-1055-0F2234A258F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727623"/>
            <a:ext cx="5183188" cy="3239492"/>
          </a:xfrm>
          <a:ln w="19050">
            <a:solidFill>
              <a:srgbClr val="2E379E"/>
            </a:solidFill>
          </a:ln>
        </p:spPr>
      </p:pic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1C65DD42-82AD-6252-75C4-5D1D50556B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  <a:ln w="1905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1821422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</TotalTime>
  <Words>200</Words>
  <Application>Microsoft Macintosh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di Office</vt:lpstr>
      <vt:lpstr>cercare un’immagine</vt:lpstr>
      <vt:lpstr>device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64</cp:revision>
  <dcterms:created xsi:type="dcterms:W3CDTF">2025-05-28T06:59:09Z</dcterms:created>
  <dcterms:modified xsi:type="dcterms:W3CDTF">2025-09-27T08:41:54Z</dcterms:modified>
</cp:coreProperties>
</file>