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88" r:id="rId2"/>
    <p:sldId id="269" r:id="rId3"/>
    <p:sldId id="257" r:id="rId4"/>
    <p:sldId id="258" r:id="rId5"/>
    <p:sldId id="270" r:id="rId6"/>
    <p:sldId id="271" r:id="rId7"/>
    <p:sldId id="259" r:id="rId8"/>
    <p:sldId id="260" r:id="rId9"/>
    <p:sldId id="272" r:id="rId10"/>
    <p:sldId id="273" r:id="rId11"/>
    <p:sldId id="274" r:id="rId12"/>
    <p:sldId id="261" r:id="rId13"/>
    <p:sldId id="275" r:id="rId14"/>
    <p:sldId id="276" r:id="rId15"/>
    <p:sldId id="277" r:id="rId16"/>
    <p:sldId id="289" r:id="rId17"/>
    <p:sldId id="278" r:id="rId18"/>
    <p:sldId id="262" r:id="rId19"/>
    <p:sldId id="279" r:id="rId20"/>
    <p:sldId id="280" r:id="rId21"/>
    <p:sldId id="263" r:id="rId22"/>
    <p:sldId id="264" r:id="rId23"/>
    <p:sldId id="265" r:id="rId24"/>
    <p:sldId id="282" r:id="rId25"/>
    <p:sldId id="281" r:id="rId26"/>
    <p:sldId id="283" r:id="rId27"/>
    <p:sldId id="290" r:id="rId28"/>
    <p:sldId id="284" r:id="rId29"/>
    <p:sldId id="292" r:id="rId30"/>
    <p:sldId id="285" r:id="rId31"/>
    <p:sldId id="286" r:id="rId32"/>
    <p:sldId id="291" r:id="rId33"/>
    <p:sldId id="287" r:id="rId34"/>
    <p:sldId id="267" r:id="rId35"/>
    <p:sldId id="268" r:id="rId36"/>
  </p:sldIdLst>
  <p:sldSz cx="9144000" cy="6858000" type="screen4x3"/>
  <p:notesSz cx="6858000" cy="9144000"/>
  <p:photoAlbum/>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AC173C-8CB2-4357-805A-6DF74726DE2C}" type="datetimeFigureOut">
              <a:rPr lang="it-IT" smtClean="0"/>
              <a:t>20/09/2023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8E8CBF-A12E-4580-A7A9-71F219E7AA15}" type="slidenum">
              <a:rPr lang="it-IT" smtClean="0"/>
              <a:t>‹N›</a:t>
            </a:fld>
            <a:endParaRPr lang="it-IT"/>
          </a:p>
        </p:txBody>
      </p:sp>
    </p:spTree>
    <p:extLst>
      <p:ext uri="{BB962C8B-B14F-4D97-AF65-F5344CB8AC3E}">
        <p14:creationId xmlns:p14="http://schemas.microsoft.com/office/powerpoint/2010/main" val="3439641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18E8CBF-A12E-4580-A7A9-71F219E7AA15}" type="slidenum">
              <a:rPr lang="it-IT" smtClean="0"/>
              <a:t>2</a:t>
            </a:fld>
            <a:endParaRPr lang="it-IT"/>
          </a:p>
        </p:txBody>
      </p:sp>
    </p:spTree>
    <p:extLst>
      <p:ext uri="{BB962C8B-B14F-4D97-AF65-F5344CB8AC3E}">
        <p14:creationId xmlns:p14="http://schemas.microsoft.com/office/powerpoint/2010/main" val="2027664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18E8CBF-A12E-4580-A7A9-71F219E7AA15}" type="slidenum">
              <a:rPr lang="it-IT" smtClean="0"/>
              <a:t>5</a:t>
            </a:fld>
            <a:endParaRPr lang="it-IT"/>
          </a:p>
        </p:txBody>
      </p:sp>
    </p:spTree>
    <p:extLst>
      <p:ext uri="{BB962C8B-B14F-4D97-AF65-F5344CB8AC3E}">
        <p14:creationId xmlns:p14="http://schemas.microsoft.com/office/powerpoint/2010/main" val="3060100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18E8CBF-A12E-4580-A7A9-71F219E7AA15}" type="slidenum">
              <a:rPr lang="it-IT" smtClean="0"/>
              <a:t>26</a:t>
            </a:fld>
            <a:endParaRPr lang="it-IT"/>
          </a:p>
        </p:txBody>
      </p:sp>
    </p:spTree>
    <p:extLst>
      <p:ext uri="{BB962C8B-B14F-4D97-AF65-F5344CB8AC3E}">
        <p14:creationId xmlns:p14="http://schemas.microsoft.com/office/powerpoint/2010/main" val="24088176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EEA220B-7A63-46BE-B334-88CB1246F2DD}" type="datetimeFigureOut">
              <a:rPr lang="en-IN" smtClean="0"/>
              <a:t>20-09-2023</a:t>
            </a:fld>
            <a:endParaRPr lang="en-IN"/>
          </a:p>
        </p:txBody>
      </p:sp>
      <p:sp>
        <p:nvSpPr>
          <p:cNvPr id="5" name="Footer Placeholder 4"/>
          <p:cNvSpPr>
            <a:spLocks noGrp="1"/>
          </p:cNvSpPr>
          <p:nvPr>
            <p:ph type="ftr" sz="quarter" idx="11"/>
          </p:nvPr>
        </p:nvSpPr>
        <p:spPr>
          <a:xfrm>
            <a:off x="812805" y="6272785"/>
            <a:ext cx="4745736" cy="365125"/>
          </a:xfrm>
        </p:spPr>
        <p:txBody>
          <a:bodyPr/>
          <a:lstStyle/>
          <a:p>
            <a:endParaRPr lang="en-IN"/>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223B063E-1AFC-4754-B406-FAF2871E5401}" type="slidenum">
              <a:rPr lang="en-IN" smtClean="0"/>
              <a:t>‹N›</a:t>
            </a:fld>
            <a:endParaRPr lang="en-IN"/>
          </a:p>
        </p:txBody>
      </p:sp>
    </p:spTree>
    <p:extLst>
      <p:ext uri="{BB962C8B-B14F-4D97-AF65-F5344CB8AC3E}">
        <p14:creationId xmlns:p14="http://schemas.microsoft.com/office/powerpoint/2010/main" val="3808842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EEA220B-7A63-46BE-B334-88CB1246F2DD}" type="datetimeFigureOut">
              <a:rPr lang="en-IN" smtClean="0"/>
              <a:t>20-09-2023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23B063E-1AFC-4754-B406-FAF2871E5401}" type="slidenum">
              <a:rPr lang="en-IN" smtClean="0"/>
              <a:t>‹N›</a:t>
            </a:fld>
            <a:endParaRPr lang="en-IN"/>
          </a:p>
        </p:txBody>
      </p:sp>
    </p:spTree>
    <p:extLst>
      <p:ext uri="{BB962C8B-B14F-4D97-AF65-F5344CB8AC3E}">
        <p14:creationId xmlns:p14="http://schemas.microsoft.com/office/powerpoint/2010/main" val="3370184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EEA220B-7A63-46BE-B334-88CB1246F2DD}" type="datetimeFigureOut">
              <a:rPr lang="en-IN" smtClean="0"/>
              <a:t>20-09-2023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23B063E-1AFC-4754-B406-FAF2871E5401}" type="slidenum">
              <a:rPr lang="en-IN" smtClean="0"/>
              <a:t>‹N›</a:t>
            </a:fld>
            <a:endParaRPr lang="en-IN"/>
          </a:p>
        </p:txBody>
      </p:sp>
    </p:spTree>
    <p:extLst>
      <p:ext uri="{BB962C8B-B14F-4D97-AF65-F5344CB8AC3E}">
        <p14:creationId xmlns:p14="http://schemas.microsoft.com/office/powerpoint/2010/main" val="234580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EEA220B-7A63-46BE-B334-88CB1246F2DD}" type="datetimeFigureOut">
              <a:rPr lang="en-IN" smtClean="0"/>
              <a:t>20-09-2023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23B063E-1AFC-4754-B406-FAF2871E5401}" type="slidenum">
              <a:rPr lang="en-IN" smtClean="0"/>
              <a:t>‹N›</a:t>
            </a:fld>
            <a:endParaRPr lang="en-IN"/>
          </a:p>
        </p:txBody>
      </p:sp>
    </p:spTree>
    <p:extLst>
      <p:ext uri="{BB962C8B-B14F-4D97-AF65-F5344CB8AC3E}">
        <p14:creationId xmlns:p14="http://schemas.microsoft.com/office/powerpoint/2010/main" val="3552495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DEEA220B-7A63-46BE-B334-88CB1246F2DD}" type="datetimeFigureOut">
              <a:rPr lang="en-IN" smtClean="0"/>
              <a:t>20-09-2023</a:t>
            </a:fld>
            <a:endParaRPr lang="en-IN"/>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IN"/>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223B063E-1AFC-4754-B406-FAF2871E5401}" type="slidenum">
              <a:rPr lang="en-IN" smtClean="0"/>
              <a:t>‹N›</a:t>
            </a:fld>
            <a:endParaRPr lang="en-IN"/>
          </a:p>
        </p:txBody>
      </p:sp>
    </p:spTree>
    <p:extLst>
      <p:ext uri="{BB962C8B-B14F-4D97-AF65-F5344CB8AC3E}">
        <p14:creationId xmlns:p14="http://schemas.microsoft.com/office/powerpoint/2010/main" val="319360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EEA220B-7A63-46BE-B334-88CB1246F2DD}" type="datetimeFigureOut">
              <a:rPr lang="en-IN" smtClean="0"/>
              <a:t>20-09-2023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23B063E-1AFC-4754-B406-FAF2871E5401}" type="slidenum">
              <a:rPr lang="en-IN" smtClean="0"/>
              <a:t>‹N›</a:t>
            </a:fld>
            <a:endParaRPr lang="en-IN"/>
          </a:p>
        </p:txBody>
      </p:sp>
    </p:spTree>
    <p:extLst>
      <p:ext uri="{BB962C8B-B14F-4D97-AF65-F5344CB8AC3E}">
        <p14:creationId xmlns:p14="http://schemas.microsoft.com/office/powerpoint/2010/main" val="1617144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EEA220B-7A63-46BE-B334-88CB1246F2DD}" type="datetimeFigureOut">
              <a:rPr lang="en-IN" smtClean="0"/>
              <a:t>20-09-2023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23B063E-1AFC-4754-B406-FAF2871E5401}" type="slidenum">
              <a:rPr lang="en-IN" smtClean="0"/>
              <a:t>‹N›</a:t>
            </a:fld>
            <a:endParaRPr lang="en-IN"/>
          </a:p>
        </p:txBody>
      </p:sp>
    </p:spTree>
    <p:extLst>
      <p:ext uri="{BB962C8B-B14F-4D97-AF65-F5344CB8AC3E}">
        <p14:creationId xmlns:p14="http://schemas.microsoft.com/office/powerpoint/2010/main" val="228773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DEEA220B-7A63-46BE-B334-88CB1246F2DD}" type="datetimeFigureOut">
              <a:rPr lang="en-IN" smtClean="0"/>
              <a:t>20-09-2023</a:t>
            </a:fld>
            <a:endParaRPr lang="en-IN"/>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IN"/>
          </a:p>
        </p:txBody>
      </p:sp>
      <p:sp>
        <p:nvSpPr>
          <p:cNvPr id="5" name="Slide Number Placeholder 4"/>
          <p:cNvSpPr>
            <a:spLocks noGrp="1"/>
          </p:cNvSpPr>
          <p:nvPr>
            <p:ph type="sldNum" sz="quarter" idx="12"/>
          </p:nvPr>
        </p:nvSpPr>
        <p:spPr/>
        <p:txBody>
          <a:bodyPr/>
          <a:lstStyle/>
          <a:p>
            <a:fld id="{223B063E-1AFC-4754-B406-FAF2871E5401}" type="slidenum">
              <a:rPr lang="en-IN" smtClean="0"/>
              <a:t>‹N›</a:t>
            </a:fld>
            <a:endParaRPr lang="en-IN"/>
          </a:p>
        </p:txBody>
      </p:sp>
    </p:spTree>
    <p:extLst>
      <p:ext uri="{BB962C8B-B14F-4D97-AF65-F5344CB8AC3E}">
        <p14:creationId xmlns:p14="http://schemas.microsoft.com/office/powerpoint/2010/main" val="152428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A220B-7A63-46BE-B334-88CB1246F2DD}" type="datetimeFigureOut">
              <a:rPr lang="en-IN" smtClean="0"/>
              <a:t>20-09-2023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23B063E-1AFC-4754-B406-FAF2871E5401}" type="slidenum">
              <a:rPr lang="en-IN" smtClean="0"/>
              <a:t>‹N›</a:t>
            </a:fld>
            <a:endParaRPr lang="en-IN"/>
          </a:p>
        </p:txBody>
      </p:sp>
    </p:spTree>
    <p:extLst>
      <p:ext uri="{BB962C8B-B14F-4D97-AF65-F5344CB8AC3E}">
        <p14:creationId xmlns:p14="http://schemas.microsoft.com/office/powerpoint/2010/main" val="2707214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DEEA220B-7A63-46BE-B334-88CB1246F2DD}" type="datetimeFigureOut">
              <a:rPr lang="en-IN" smtClean="0"/>
              <a:t>20-09-2023</a:t>
            </a:fld>
            <a:endParaRPr lang="en-IN"/>
          </a:p>
        </p:txBody>
      </p:sp>
      <p:sp>
        <p:nvSpPr>
          <p:cNvPr id="10" name="Footer Placeholder 9"/>
          <p:cNvSpPr>
            <a:spLocks noGrp="1"/>
          </p:cNvSpPr>
          <p:nvPr>
            <p:ph type="ftr" sz="quarter" idx="11"/>
          </p:nvPr>
        </p:nvSpPr>
        <p:spPr/>
        <p:txBody>
          <a:bodyPr/>
          <a:lstStyle/>
          <a:p>
            <a:endParaRPr lang="en-IN"/>
          </a:p>
        </p:txBody>
      </p:sp>
      <p:sp>
        <p:nvSpPr>
          <p:cNvPr id="11" name="Slide Number Placeholder 10"/>
          <p:cNvSpPr>
            <a:spLocks noGrp="1"/>
          </p:cNvSpPr>
          <p:nvPr>
            <p:ph type="sldNum" sz="quarter" idx="12"/>
          </p:nvPr>
        </p:nvSpPr>
        <p:spPr/>
        <p:txBody>
          <a:bodyPr/>
          <a:lstStyle/>
          <a:p>
            <a:fld id="{223B063E-1AFC-4754-B406-FAF2871E5401}" type="slidenum">
              <a:rPr lang="en-IN" smtClean="0"/>
              <a:t>‹N›</a:t>
            </a:fld>
            <a:endParaRPr lang="en-IN"/>
          </a:p>
        </p:txBody>
      </p:sp>
    </p:spTree>
    <p:extLst>
      <p:ext uri="{BB962C8B-B14F-4D97-AF65-F5344CB8AC3E}">
        <p14:creationId xmlns:p14="http://schemas.microsoft.com/office/powerpoint/2010/main" val="3549258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DEEA220B-7A63-46BE-B334-88CB1246F2DD}" type="datetimeFigureOut">
              <a:rPr lang="en-IN" smtClean="0"/>
              <a:t>20-09-2023</a:t>
            </a:fld>
            <a:endParaRPr lang="en-IN"/>
          </a:p>
        </p:txBody>
      </p:sp>
      <p:sp>
        <p:nvSpPr>
          <p:cNvPr id="10" name="Slide Number Placeholder 9"/>
          <p:cNvSpPr>
            <a:spLocks noGrp="1"/>
          </p:cNvSpPr>
          <p:nvPr>
            <p:ph type="sldNum" sz="quarter" idx="12"/>
          </p:nvPr>
        </p:nvSpPr>
        <p:spPr/>
        <p:txBody>
          <a:bodyPr/>
          <a:lstStyle/>
          <a:p>
            <a:fld id="{223B063E-1AFC-4754-B406-FAF2871E5401}" type="slidenum">
              <a:rPr lang="en-IN" smtClean="0"/>
              <a:t>‹N›</a:t>
            </a:fld>
            <a:endParaRPr lang="en-IN"/>
          </a:p>
        </p:txBody>
      </p:sp>
    </p:spTree>
    <p:extLst>
      <p:ext uri="{BB962C8B-B14F-4D97-AF65-F5344CB8AC3E}">
        <p14:creationId xmlns:p14="http://schemas.microsoft.com/office/powerpoint/2010/main" val="3844019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DEEA220B-7A63-46BE-B334-88CB1246F2DD}" type="datetimeFigureOut">
              <a:rPr lang="en-IN" smtClean="0"/>
              <a:t>20-09-2023</a:t>
            </a:fld>
            <a:endParaRPr lang="en-IN"/>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IN"/>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223B063E-1AFC-4754-B406-FAF2871E5401}" type="slidenum">
              <a:rPr lang="en-IN" smtClean="0"/>
              <a:t>‹N›</a:t>
            </a:fld>
            <a:endParaRPr lang="en-IN"/>
          </a:p>
        </p:txBody>
      </p:sp>
    </p:spTree>
    <p:extLst>
      <p:ext uri="{BB962C8B-B14F-4D97-AF65-F5344CB8AC3E}">
        <p14:creationId xmlns:p14="http://schemas.microsoft.com/office/powerpoint/2010/main" val="2700858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FA1F47D-21B5-117B-BB16-6B7B738DAC50}"/>
              </a:ext>
            </a:extLst>
          </p:cNvPr>
          <p:cNvSpPr txBox="1"/>
          <p:nvPr/>
        </p:nvSpPr>
        <p:spPr>
          <a:xfrm>
            <a:off x="2483768" y="2204864"/>
            <a:ext cx="4572000" cy="1077218"/>
          </a:xfrm>
          <a:prstGeom prst="rect">
            <a:avLst/>
          </a:prstGeom>
          <a:noFill/>
        </p:spPr>
        <p:txBody>
          <a:bodyPr wrap="square">
            <a:spAutoFit/>
          </a:bodyPr>
          <a:lstStyle/>
          <a:p>
            <a:r>
              <a:rPr lang="it-IT" sz="3200" b="1" dirty="0">
                <a:solidFill>
                  <a:srgbClr val="FF0000"/>
                </a:solidFill>
              </a:rPr>
              <a:t>ACIDI, BASI E TAMPONI</a:t>
            </a:r>
            <a:endParaRPr lang="it-IT" sz="3200" dirty="0"/>
          </a:p>
        </p:txBody>
      </p:sp>
    </p:spTree>
    <p:extLst>
      <p:ext uri="{BB962C8B-B14F-4D97-AF65-F5344CB8AC3E}">
        <p14:creationId xmlns:p14="http://schemas.microsoft.com/office/powerpoint/2010/main" val="265819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3D85AD1-B05E-01E4-3A88-E66CFA562E24}"/>
              </a:ext>
            </a:extLst>
          </p:cNvPr>
          <p:cNvSpPr txBox="1"/>
          <p:nvPr/>
        </p:nvSpPr>
        <p:spPr>
          <a:xfrm>
            <a:off x="395536" y="404664"/>
            <a:ext cx="4572000" cy="523220"/>
          </a:xfrm>
          <a:prstGeom prst="rect">
            <a:avLst/>
          </a:prstGeom>
          <a:noFill/>
        </p:spPr>
        <p:txBody>
          <a:bodyPr wrap="square">
            <a:spAutoFit/>
          </a:bodyPr>
          <a:lstStyle/>
          <a:p>
            <a:r>
              <a:rPr lang="it-IT" sz="2800" b="1" dirty="0">
                <a:solidFill>
                  <a:srgbClr val="FF0000"/>
                </a:solidFill>
              </a:rPr>
              <a:t>BASI</a:t>
            </a:r>
          </a:p>
        </p:txBody>
      </p:sp>
      <p:sp>
        <p:nvSpPr>
          <p:cNvPr id="5" name="CasellaDiTesto 4">
            <a:extLst>
              <a:ext uri="{FF2B5EF4-FFF2-40B4-BE49-F238E27FC236}">
                <a16:creationId xmlns:a16="http://schemas.microsoft.com/office/drawing/2014/main" id="{8174D438-1488-801F-CF56-4589A5892308}"/>
              </a:ext>
            </a:extLst>
          </p:cNvPr>
          <p:cNvSpPr txBox="1"/>
          <p:nvPr/>
        </p:nvSpPr>
        <p:spPr>
          <a:xfrm>
            <a:off x="386766" y="976662"/>
            <a:ext cx="8560301" cy="1323439"/>
          </a:xfrm>
          <a:prstGeom prst="rect">
            <a:avLst/>
          </a:prstGeom>
          <a:noFill/>
        </p:spPr>
        <p:txBody>
          <a:bodyPr wrap="square">
            <a:spAutoFit/>
          </a:bodyPr>
          <a:lstStyle/>
          <a:p>
            <a:pPr marL="342900" indent="-342900">
              <a:buFont typeface="Wingdings" panose="05000000000000000000" pitchFamily="2" charset="2"/>
              <a:buChar char="q"/>
            </a:pPr>
            <a:r>
              <a:rPr lang="it-IT" sz="2000" dirty="0"/>
              <a:t>Le basi, secondo </a:t>
            </a:r>
            <a:r>
              <a:rPr lang="it-IT" sz="2000" b="1" u="sng" dirty="0" err="1"/>
              <a:t>Arrhenius</a:t>
            </a:r>
            <a:r>
              <a:rPr lang="it-IT" sz="2000" dirty="0"/>
              <a:t>, possono essere definite come quelle </a:t>
            </a:r>
            <a:r>
              <a:rPr lang="it-IT" sz="2000" b="1" dirty="0"/>
              <a:t>sostanze che in soluzione acquosa liberano ioni idrossido (OH</a:t>
            </a:r>
            <a:r>
              <a:rPr lang="it-IT" sz="2000" b="1" baseline="30000" dirty="0"/>
              <a:t>-</a:t>
            </a:r>
            <a:r>
              <a:rPr lang="it-IT" sz="2000" b="1" dirty="0"/>
              <a:t>), cioè fanno aumentare la concentrazione degli ioni idrossido nell’acqua. </a:t>
            </a:r>
          </a:p>
        </p:txBody>
      </p:sp>
      <p:pic>
        <p:nvPicPr>
          <p:cNvPr id="6" name="Immagine 5">
            <a:extLst>
              <a:ext uri="{FF2B5EF4-FFF2-40B4-BE49-F238E27FC236}">
                <a16:creationId xmlns:a16="http://schemas.microsoft.com/office/drawing/2014/main" id="{56F8E8AB-9A5A-69D4-1650-8713556A6209}"/>
              </a:ext>
            </a:extLst>
          </p:cNvPr>
          <p:cNvPicPr>
            <a:picLocks noChangeAspect="1"/>
          </p:cNvPicPr>
          <p:nvPr/>
        </p:nvPicPr>
        <p:blipFill>
          <a:blip r:embed="rId2"/>
          <a:stretch>
            <a:fillRect/>
          </a:stretch>
        </p:blipFill>
        <p:spPr>
          <a:xfrm>
            <a:off x="2915816" y="2279788"/>
            <a:ext cx="2971967" cy="605401"/>
          </a:xfrm>
          <a:prstGeom prst="rect">
            <a:avLst/>
          </a:prstGeom>
        </p:spPr>
      </p:pic>
      <p:sp>
        <p:nvSpPr>
          <p:cNvPr id="8" name="CasellaDiTesto 7">
            <a:extLst>
              <a:ext uri="{FF2B5EF4-FFF2-40B4-BE49-F238E27FC236}">
                <a16:creationId xmlns:a16="http://schemas.microsoft.com/office/drawing/2014/main" id="{D9484D4E-E019-F1F2-43E3-1F3A86C5F0ED}"/>
              </a:ext>
            </a:extLst>
          </p:cNvPr>
          <p:cNvSpPr txBox="1"/>
          <p:nvPr/>
        </p:nvSpPr>
        <p:spPr>
          <a:xfrm>
            <a:off x="386765" y="3033823"/>
            <a:ext cx="8560302" cy="1938992"/>
          </a:xfrm>
          <a:prstGeom prst="rect">
            <a:avLst/>
          </a:prstGeom>
          <a:noFill/>
        </p:spPr>
        <p:txBody>
          <a:bodyPr wrap="square">
            <a:spAutoFit/>
          </a:bodyPr>
          <a:lstStyle/>
          <a:p>
            <a:pPr marL="285750" indent="-285750">
              <a:buFont typeface="Wingdings" panose="05000000000000000000" pitchFamily="2" charset="2"/>
              <a:buChar char="q"/>
            </a:pPr>
            <a:r>
              <a:rPr lang="it-IT" sz="2000" dirty="0"/>
              <a:t>Una definizione più generale delle basi è quella di </a:t>
            </a:r>
            <a:r>
              <a:rPr lang="it-IT" sz="2000" b="1" dirty="0" err="1"/>
              <a:t>Brønsted</a:t>
            </a:r>
            <a:r>
              <a:rPr lang="it-IT" sz="2000" dirty="0"/>
              <a:t>: </a:t>
            </a:r>
            <a:r>
              <a:rPr lang="it-IT" sz="2000" b="1" dirty="0"/>
              <a:t>una base è una sostanza capace di accettare protoni.</a:t>
            </a:r>
          </a:p>
          <a:p>
            <a:r>
              <a:rPr lang="it-IT" sz="2000" dirty="0"/>
              <a:t> In accordo con questa definizione, le sostanze che producono ioni idrossido in soluzione sono basi, così come lo sono quelle come gli ioni bicarbonato, perché questi ioni sono liberi di accettare protoni (ioni idrogeno), come viene indicato dalle seguenti reazioni.</a:t>
            </a:r>
          </a:p>
        </p:txBody>
      </p:sp>
      <p:pic>
        <p:nvPicPr>
          <p:cNvPr id="9" name="Immagine 8">
            <a:extLst>
              <a:ext uri="{FF2B5EF4-FFF2-40B4-BE49-F238E27FC236}">
                <a16:creationId xmlns:a16="http://schemas.microsoft.com/office/drawing/2014/main" id="{E33E8E25-B5CC-8565-8669-A69320CFCEC4}"/>
              </a:ext>
            </a:extLst>
          </p:cNvPr>
          <p:cNvPicPr>
            <a:picLocks noChangeAspect="1"/>
          </p:cNvPicPr>
          <p:nvPr/>
        </p:nvPicPr>
        <p:blipFill>
          <a:blip r:embed="rId3"/>
          <a:stretch>
            <a:fillRect/>
          </a:stretch>
        </p:blipFill>
        <p:spPr>
          <a:xfrm>
            <a:off x="2385862" y="5229200"/>
            <a:ext cx="4031874" cy="1477328"/>
          </a:xfrm>
          <a:prstGeom prst="rect">
            <a:avLst/>
          </a:prstGeom>
        </p:spPr>
      </p:pic>
    </p:spTree>
    <p:extLst>
      <p:ext uri="{BB962C8B-B14F-4D97-AF65-F5344CB8AC3E}">
        <p14:creationId xmlns:p14="http://schemas.microsoft.com/office/powerpoint/2010/main" val="2293307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D35DDE9-DCA8-BAAB-D0DF-5D3A3CE87660}"/>
              </a:ext>
            </a:extLst>
          </p:cNvPr>
          <p:cNvSpPr txBox="1"/>
          <p:nvPr/>
        </p:nvSpPr>
        <p:spPr>
          <a:xfrm>
            <a:off x="636612" y="589586"/>
            <a:ext cx="8111851" cy="1323439"/>
          </a:xfrm>
          <a:prstGeom prst="rect">
            <a:avLst/>
          </a:prstGeom>
          <a:noFill/>
        </p:spPr>
        <p:txBody>
          <a:bodyPr wrap="square">
            <a:spAutoFit/>
          </a:bodyPr>
          <a:lstStyle/>
          <a:p>
            <a:r>
              <a:rPr lang="it-IT" sz="2000" dirty="0"/>
              <a:t>Le </a:t>
            </a:r>
            <a:r>
              <a:rPr lang="it-IT" sz="2000" b="1" dirty="0"/>
              <a:t>basi forti </a:t>
            </a:r>
            <a:r>
              <a:rPr lang="it-IT" sz="2000" dirty="0"/>
              <a:t>sono altamente ionizzate e hanno una grande tendenza ad attrarre protoni. L’ammoniaca (NH</a:t>
            </a:r>
            <a:r>
              <a:rPr lang="it-IT" sz="2000" baseline="-25000" dirty="0"/>
              <a:t>3</a:t>
            </a:r>
            <a:r>
              <a:rPr lang="it-IT" sz="2000" dirty="0"/>
              <a:t>) è una base secondo la definizione di </a:t>
            </a:r>
            <a:r>
              <a:rPr lang="it-IT" sz="2000" dirty="0" err="1"/>
              <a:t>Brønsted</a:t>
            </a:r>
            <a:r>
              <a:rPr lang="it-IT" sz="2000" dirty="0"/>
              <a:t> perché accetta un protone dall’acqua o dagli acidi.</a:t>
            </a:r>
          </a:p>
        </p:txBody>
      </p:sp>
      <p:pic>
        <p:nvPicPr>
          <p:cNvPr id="4" name="Immagine 3">
            <a:extLst>
              <a:ext uri="{FF2B5EF4-FFF2-40B4-BE49-F238E27FC236}">
                <a16:creationId xmlns:a16="http://schemas.microsoft.com/office/drawing/2014/main" id="{082C8E02-07A2-0398-5960-1CB5BD34A368}"/>
              </a:ext>
            </a:extLst>
          </p:cNvPr>
          <p:cNvPicPr>
            <a:picLocks noChangeAspect="1"/>
          </p:cNvPicPr>
          <p:nvPr/>
        </p:nvPicPr>
        <p:blipFill>
          <a:blip r:embed="rId2"/>
          <a:stretch>
            <a:fillRect/>
          </a:stretch>
        </p:blipFill>
        <p:spPr>
          <a:xfrm>
            <a:off x="755576" y="2482944"/>
            <a:ext cx="7773347" cy="631047"/>
          </a:xfrm>
          <a:prstGeom prst="rect">
            <a:avLst/>
          </a:prstGeom>
        </p:spPr>
      </p:pic>
      <p:sp>
        <p:nvSpPr>
          <p:cNvPr id="6" name="CasellaDiTesto 5">
            <a:extLst>
              <a:ext uri="{FF2B5EF4-FFF2-40B4-BE49-F238E27FC236}">
                <a16:creationId xmlns:a16="http://schemas.microsoft.com/office/drawing/2014/main" id="{A808B9E6-0BFA-9AB6-801C-004FB28B010C}"/>
              </a:ext>
            </a:extLst>
          </p:cNvPr>
          <p:cNvSpPr txBox="1"/>
          <p:nvPr/>
        </p:nvSpPr>
        <p:spPr>
          <a:xfrm>
            <a:off x="755576" y="4077072"/>
            <a:ext cx="7343058" cy="646331"/>
          </a:xfrm>
          <a:prstGeom prst="rect">
            <a:avLst/>
          </a:prstGeom>
          <a:noFill/>
        </p:spPr>
        <p:txBody>
          <a:bodyPr wrap="square">
            <a:spAutoFit/>
          </a:bodyPr>
          <a:lstStyle/>
          <a:p>
            <a:r>
              <a:rPr lang="it-IT" dirty="0"/>
              <a:t>C</a:t>
            </a:r>
            <a:r>
              <a:rPr lang="it-IT" baseline="-25000" dirty="0"/>
              <a:t>2</a:t>
            </a:r>
            <a:r>
              <a:rPr lang="it-IT" dirty="0"/>
              <a:t>H</a:t>
            </a:r>
            <a:r>
              <a:rPr lang="it-IT" baseline="-25000" dirty="0"/>
              <a:t>5</a:t>
            </a:r>
            <a:r>
              <a:rPr lang="it-IT" dirty="0"/>
              <a:t>OH (l’alcol etilico) non è una base perché non accetta protoni, in quanto non è dissociato in acqua.</a:t>
            </a:r>
          </a:p>
        </p:txBody>
      </p:sp>
    </p:spTree>
    <p:extLst>
      <p:ext uri="{BB962C8B-B14F-4D97-AF65-F5344CB8AC3E}">
        <p14:creationId xmlns:p14="http://schemas.microsoft.com/office/powerpoint/2010/main" val="739628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17"/>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125538"/>
            <a:ext cx="9144000" cy="4605337"/>
          </a:xfrm>
          <a:prstGeom prst="rect">
            <a:avLst/>
          </a:prstGeom>
          <a:noFill/>
          <a:ln>
            <a:noFill/>
          </a:ln>
        </p:spPr>
      </p:pic>
    </p:spTree>
    <p:extLst>
      <p:ext uri="{BB962C8B-B14F-4D97-AF65-F5344CB8AC3E}">
        <p14:creationId xmlns:p14="http://schemas.microsoft.com/office/powerpoint/2010/main" val="4083755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2ED6454-B717-050B-BEF9-177E40AAF18B}"/>
              </a:ext>
            </a:extLst>
          </p:cNvPr>
          <p:cNvSpPr txBox="1"/>
          <p:nvPr/>
        </p:nvSpPr>
        <p:spPr>
          <a:xfrm>
            <a:off x="395536" y="476672"/>
            <a:ext cx="6696744" cy="523220"/>
          </a:xfrm>
          <a:prstGeom prst="rect">
            <a:avLst/>
          </a:prstGeom>
          <a:noFill/>
        </p:spPr>
        <p:txBody>
          <a:bodyPr wrap="square">
            <a:spAutoFit/>
          </a:bodyPr>
          <a:lstStyle/>
          <a:p>
            <a:r>
              <a:rPr lang="it-IT" sz="2800" b="1" dirty="0">
                <a:solidFill>
                  <a:srgbClr val="FF0000"/>
                </a:solidFill>
              </a:rPr>
              <a:t>PROPRIETÀ DELLE BASI</a:t>
            </a:r>
          </a:p>
        </p:txBody>
      </p:sp>
      <p:sp>
        <p:nvSpPr>
          <p:cNvPr id="5" name="CasellaDiTesto 4">
            <a:extLst>
              <a:ext uri="{FF2B5EF4-FFF2-40B4-BE49-F238E27FC236}">
                <a16:creationId xmlns:a16="http://schemas.microsoft.com/office/drawing/2014/main" id="{8A3DDE70-1F93-B977-9514-73A2439002B4}"/>
              </a:ext>
            </a:extLst>
          </p:cNvPr>
          <p:cNvSpPr txBox="1"/>
          <p:nvPr/>
        </p:nvSpPr>
        <p:spPr>
          <a:xfrm>
            <a:off x="201747" y="1268760"/>
            <a:ext cx="8403272" cy="1015663"/>
          </a:xfrm>
          <a:prstGeom prst="rect">
            <a:avLst/>
          </a:prstGeom>
          <a:noFill/>
        </p:spPr>
        <p:txBody>
          <a:bodyPr wrap="square">
            <a:spAutoFit/>
          </a:bodyPr>
          <a:lstStyle/>
          <a:p>
            <a:pPr marL="342900" indent="-342900">
              <a:buFont typeface="Wingdings" panose="05000000000000000000" pitchFamily="2" charset="2"/>
              <a:buChar char="Ø"/>
            </a:pPr>
            <a:r>
              <a:rPr lang="it-IT" sz="2000" dirty="0"/>
              <a:t>Le soluzioni di basi presentano un aspetto viscido e saponoso e hanno un gusto pungente e amaro</a:t>
            </a:r>
            <a:r>
              <a:rPr lang="it-IT" sz="2000" b="1" dirty="0"/>
              <a:t>. Le basi neutralizzano gli acidi per formare sali e acqua</a:t>
            </a:r>
            <a:r>
              <a:rPr lang="it-IT" sz="2000" dirty="0"/>
              <a:t>; ad esempio:</a:t>
            </a:r>
          </a:p>
        </p:txBody>
      </p:sp>
      <p:pic>
        <p:nvPicPr>
          <p:cNvPr id="6" name="Immagine 5">
            <a:extLst>
              <a:ext uri="{FF2B5EF4-FFF2-40B4-BE49-F238E27FC236}">
                <a16:creationId xmlns:a16="http://schemas.microsoft.com/office/drawing/2014/main" id="{C29AF924-93AD-FD00-D94D-C2D709C3D466}"/>
              </a:ext>
            </a:extLst>
          </p:cNvPr>
          <p:cNvPicPr>
            <a:picLocks noChangeAspect="1"/>
          </p:cNvPicPr>
          <p:nvPr/>
        </p:nvPicPr>
        <p:blipFill>
          <a:blip r:embed="rId2"/>
          <a:stretch>
            <a:fillRect/>
          </a:stretch>
        </p:blipFill>
        <p:spPr>
          <a:xfrm>
            <a:off x="1576730" y="2731192"/>
            <a:ext cx="5990540" cy="633021"/>
          </a:xfrm>
          <a:prstGeom prst="rect">
            <a:avLst/>
          </a:prstGeom>
        </p:spPr>
      </p:pic>
      <p:sp>
        <p:nvSpPr>
          <p:cNvPr id="8" name="CasellaDiTesto 7">
            <a:extLst>
              <a:ext uri="{FF2B5EF4-FFF2-40B4-BE49-F238E27FC236}">
                <a16:creationId xmlns:a16="http://schemas.microsoft.com/office/drawing/2014/main" id="{815D21CD-BC0B-FC35-3A21-2661A891334A}"/>
              </a:ext>
            </a:extLst>
          </p:cNvPr>
          <p:cNvSpPr txBox="1"/>
          <p:nvPr/>
        </p:nvSpPr>
        <p:spPr>
          <a:xfrm>
            <a:off x="395536" y="3933056"/>
            <a:ext cx="8208912" cy="646331"/>
          </a:xfrm>
          <a:prstGeom prst="rect">
            <a:avLst/>
          </a:prstGeom>
          <a:noFill/>
        </p:spPr>
        <p:txBody>
          <a:bodyPr wrap="square">
            <a:spAutoFit/>
          </a:bodyPr>
          <a:lstStyle/>
          <a:p>
            <a:r>
              <a:rPr lang="it-IT" dirty="0"/>
              <a:t>Le basi forti reagiscono con alcuni metalli e producono idrogeno gassoso, ad esempio:</a:t>
            </a:r>
          </a:p>
        </p:txBody>
      </p:sp>
      <p:pic>
        <p:nvPicPr>
          <p:cNvPr id="9" name="Immagine 8">
            <a:extLst>
              <a:ext uri="{FF2B5EF4-FFF2-40B4-BE49-F238E27FC236}">
                <a16:creationId xmlns:a16="http://schemas.microsoft.com/office/drawing/2014/main" id="{6B78E42E-B903-5C90-D7E5-46CF10E837AC}"/>
              </a:ext>
            </a:extLst>
          </p:cNvPr>
          <p:cNvPicPr>
            <a:picLocks noChangeAspect="1"/>
          </p:cNvPicPr>
          <p:nvPr/>
        </p:nvPicPr>
        <p:blipFill>
          <a:blip r:embed="rId3"/>
          <a:stretch>
            <a:fillRect/>
          </a:stretch>
        </p:blipFill>
        <p:spPr>
          <a:xfrm>
            <a:off x="829047" y="4961163"/>
            <a:ext cx="7485906" cy="927090"/>
          </a:xfrm>
          <a:prstGeom prst="rect">
            <a:avLst/>
          </a:prstGeom>
        </p:spPr>
      </p:pic>
    </p:spTree>
    <p:extLst>
      <p:ext uri="{BB962C8B-B14F-4D97-AF65-F5344CB8AC3E}">
        <p14:creationId xmlns:p14="http://schemas.microsoft.com/office/powerpoint/2010/main" val="2485481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1534FD0-9A35-6F87-B86B-E9B899A95042}"/>
              </a:ext>
            </a:extLst>
          </p:cNvPr>
          <p:cNvSpPr txBox="1"/>
          <p:nvPr/>
        </p:nvSpPr>
        <p:spPr>
          <a:xfrm>
            <a:off x="590427" y="373161"/>
            <a:ext cx="7416824" cy="523220"/>
          </a:xfrm>
          <a:prstGeom prst="rect">
            <a:avLst/>
          </a:prstGeom>
          <a:noFill/>
        </p:spPr>
        <p:txBody>
          <a:bodyPr wrap="square">
            <a:spAutoFit/>
          </a:bodyPr>
          <a:lstStyle/>
          <a:p>
            <a:r>
              <a:rPr lang="it-IT" sz="2800" b="1" dirty="0">
                <a:solidFill>
                  <a:srgbClr val="FF0000"/>
                </a:solidFill>
              </a:rPr>
              <a:t>ACIDI E BASI FORTI E DEBOLI</a:t>
            </a:r>
          </a:p>
        </p:txBody>
      </p:sp>
      <p:sp>
        <p:nvSpPr>
          <p:cNvPr id="5" name="CasellaDiTesto 4">
            <a:extLst>
              <a:ext uri="{FF2B5EF4-FFF2-40B4-BE49-F238E27FC236}">
                <a16:creationId xmlns:a16="http://schemas.microsoft.com/office/drawing/2014/main" id="{6C23BC0A-3CBE-D716-49D5-2DB0F4ADEC69}"/>
              </a:ext>
            </a:extLst>
          </p:cNvPr>
          <p:cNvSpPr txBox="1"/>
          <p:nvPr/>
        </p:nvSpPr>
        <p:spPr>
          <a:xfrm>
            <a:off x="323528" y="1120699"/>
            <a:ext cx="8158037" cy="2246769"/>
          </a:xfrm>
          <a:prstGeom prst="rect">
            <a:avLst/>
          </a:prstGeom>
          <a:noFill/>
        </p:spPr>
        <p:txBody>
          <a:bodyPr wrap="square">
            <a:spAutoFit/>
          </a:bodyPr>
          <a:lstStyle/>
          <a:p>
            <a:pPr marL="342900" indent="-342900">
              <a:buFont typeface="Wingdings" panose="05000000000000000000" pitchFamily="2" charset="2"/>
              <a:buChar char="Ø"/>
            </a:pPr>
            <a:r>
              <a:rPr lang="it-IT" sz="2000" dirty="0"/>
              <a:t>Non tutti gli acidi o le basi in soluzione acquosa reagiscono completamente con l’acqua come nel caso di HCl o di </a:t>
            </a:r>
            <a:r>
              <a:rPr lang="it-IT" sz="2000" dirty="0" err="1"/>
              <a:t>NaOH</a:t>
            </a:r>
            <a:r>
              <a:rPr lang="it-IT" sz="2000" dirty="0"/>
              <a:t>. </a:t>
            </a:r>
          </a:p>
          <a:p>
            <a:pPr marL="342900" indent="-342900">
              <a:buFont typeface="Wingdings" panose="05000000000000000000" pitchFamily="2" charset="2"/>
              <a:buChar char="Ø"/>
            </a:pPr>
            <a:r>
              <a:rPr lang="it-IT" sz="2000" dirty="0"/>
              <a:t>Alcuni composti, ad esempio, pur comportandosi da acidi, non cedono completamente i loro H</a:t>
            </a:r>
            <a:r>
              <a:rPr lang="it-IT" sz="2000" baseline="30000" dirty="0"/>
              <a:t>+</a:t>
            </a:r>
            <a:r>
              <a:rPr lang="it-IT" sz="2000" dirty="0"/>
              <a:t> all’acqua, rimanendo in soluzione in parte nella forma </a:t>
            </a:r>
            <a:r>
              <a:rPr lang="it-IT" sz="2000" dirty="0" err="1"/>
              <a:t>indissociata</a:t>
            </a:r>
            <a:r>
              <a:rPr lang="it-IT" sz="2000" dirty="0"/>
              <a:t> e in parte in quella dissociata; le due forme sono in equilibrio dinamico tra loro, come nell’esempio riportato di seguito.</a:t>
            </a:r>
          </a:p>
        </p:txBody>
      </p:sp>
      <p:sp>
        <p:nvSpPr>
          <p:cNvPr id="7" name="CasellaDiTesto 6">
            <a:extLst>
              <a:ext uri="{FF2B5EF4-FFF2-40B4-BE49-F238E27FC236}">
                <a16:creationId xmlns:a16="http://schemas.microsoft.com/office/drawing/2014/main" id="{562E0164-F127-4181-8928-E3169B8ABD05}"/>
              </a:ext>
            </a:extLst>
          </p:cNvPr>
          <p:cNvSpPr txBox="1"/>
          <p:nvPr/>
        </p:nvSpPr>
        <p:spPr>
          <a:xfrm>
            <a:off x="374403" y="3587537"/>
            <a:ext cx="7848872" cy="1754326"/>
          </a:xfrm>
          <a:prstGeom prst="rect">
            <a:avLst/>
          </a:prstGeom>
          <a:noFill/>
        </p:spPr>
        <p:txBody>
          <a:bodyPr wrap="square">
            <a:spAutoFit/>
          </a:bodyPr>
          <a:lstStyle/>
          <a:p>
            <a:r>
              <a:rPr lang="it-IT" dirty="0"/>
              <a:t>Per un generico acido (AH) in soluzione si ha:</a:t>
            </a:r>
          </a:p>
          <a:p>
            <a:endParaRPr lang="it-IT" dirty="0"/>
          </a:p>
          <a:p>
            <a:endParaRPr lang="it-IT" dirty="0"/>
          </a:p>
          <a:p>
            <a:endParaRPr lang="it-IT" dirty="0"/>
          </a:p>
          <a:p>
            <a:r>
              <a:rPr lang="it-IT" dirty="0"/>
              <a:t>e la costante di equilibrio è:</a:t>
            </a:r>
          </a:p>
          <a:p>
            <a:endParaRPr lang="it-IT" dirty="0"/>
          </a:p>
        </p:txBody>
      </p:sp>
      <p:pic>
        <p:nvPicPr>
          <p:cNvPr id="8" name="Immagine 7">
            <a:extLst>
              <a:ext uri="{FF2B5EF4-FFF2-40B4-BE49-F238E27FC236}">
                <a16:creationId xmlns:a16="http://schemas.microsoft.com/office/drawing/2014/main" id="{B720E773-1FBE-61F8-F808-EA5234E5347B}"/>
              </a:ext>
            </a:extLst>
          </p:cNvPr>
          <p:cNvPicPr>
            <a:picLocks noChangeAspect="1"/>
          </p:cNvPicPr>
          <p:nvPr/>
        </p:nvPicPr>
        <p:blipFill>
          <a:blip r:embed="rId2"/>
          <a:stretch>
            <a:fillRect/>
          </a:stretch>
        </p:blipFill>
        <p:spPr>
          <a:xfrm>
            <a:off x="2358125" y="4175603"/>
            <a:ext cx="4427749" cy="289097"/>
          </a:xfrm>
          <a:prstGeom prst="rect">
            <a:avLst/>
          </a:prstGeom>
        </p:spPr>
      </p:pic>
      <p:pic>
        <p:nvPicPr>
          <p:cNvPr id="9" name="Immagine 8">
            <a:extLst>
              <a:ext uri="{FF2B5EF4-FFF2-40B4-BE49-F238E27FC236}">
                <a16:creationId xmlns:a16="http://schemas.microsoft.com/office/drawing/2014/main" id="{12ABC8FC-6884-3112-9305-3EAA6CD2E143}"/>
              </a:ext>
            </a:extLst>
          </p:cNvPr>
          <p:cNvPicPr>
            <a:picLocks noChangeAspect="1"/>
          </p:cNvPicPr>
          <p:nvPr/>
        </p:nvPicPr>
        <p:blipFill>
          <a:blip r:embed="rId3"/>
          <a:stretch>
            <a:fillRect/>
          </a:stretch>
        </p:blipFill>
        <p:spPr>
          <a:xfrm>
            <a:off x="1933718" y="5782001"/>
            <a:ext cx="5348571" cy="473924"/>
          </a:xfrm>
          <a:prstGeom prst="rect">
            <a:avLst/>
          </a:prstGeom>
        </p:spPr>
      </p:pic>
    </p:spTree>
    <p:extLst>
      <p:ext uri="{BB962C8B-B14F-4D97-AF65-F5344CB8AC3E}">
        <p14:creationId xmlns:p14="http://schemas.microsoft.com/office/powerpoint/2010/main" val="3961388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1EF228F-94EE-AD2E-0230-8E9C441E8B43}"/>
              </a:ext>
            </a:extLst>
          </p:cNvPr>
          <p:cNvPicPr>
            <a:picLocks noChangeAspect="1"/>
          </p:cNvPicPr>
          <p:nvPr/>
        </p:nvPicPr>
        <p:blipFill>
          <a:blip r:embed="rId2"/>
          <a:stretch>
            <a:fillRect/>
          </a:stretch>
        </p:blipFill>
        <p:spPr>
          <a:xfrm>
            <a:off x="1043608" y="656877"/>
            <a:ext cx="6962775" cy="2771775"/>
          </a:xfrm>
          <a:prstGeom prst="rect">
            <a:avLst/>
          </a:prstGeom>
        </p:spPr>
      </p:pic>
      <p:pic>
        <p:nvPicPr>
          <p:cNvPr id="3" name="Immagine 2">
            <a:extLst>
              <a:ext uri="{FF2B5EF4-FFF2-40B4-BE49-F238E27FC236}">
                <a16:creationId xmlns:a16="http://schemas.microsoft.com/office/drawing/2014/main" id="{7C58B244-2289-7E53-21B5-AB5FC3D9345D}"/>
              </a:ext>
            </a:extLst>
          </p:cNvPr>
          <p:cNvPicPr>
            <a:picLocks noChangeAspect="1"/>
          </p:cNvPicPr>
          <p:nvPr/>
        </p:nvPicPr>
        <p:blipFill>
          <a:blip r:embed="rId3"/>
          <a:stretch>
            <a:fillRect/>
          </a:stretch>
        </p:blipFill>
        <p:spPr>
          <a:xfrm>
            <a:off x="1652587" y="3929433"/>
            <a:ext cx="5838825" cy="2286000"/>
          </a:xfrm>
          <a:prstGeom prst="rect">
            <a:avLst/>
          </a:prstGeom>
        </p:spPr>
      </p:pic>
    </p:spTree>
    <p:extLst>
      <p:ext uri="{BB962C8B-B14F-4D97-AF65-F5344CB8AC3E}">
        <p14:creationId xmlns:p14="http://schemas.microsoft.com/office/powerpoint/2010/main" val="3046662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A1D9E86-12EF-0D88-8E5D-105C01422988}"/>
              </a:ext>
            </a:extLst>
          </p:cNvPr>
          <p:cNvPicPr>
            <a:picLocks noChangeAspect="1"/>
          </p:cNvPicPr>
          <p:nvPr/>
        </p:nvPicPr>
        <p:blipFill>
          <a:blip r:embed="rId2"/>
          <a:stretch>
            <a:fillRect/>
          </a:stretch>
        </p:blipFill>
        <p:spPr>
          <a:xfrm>
            <a:off x="395536" y="1268760"/>
            <a:ext cx="8640960" cy="3117460"/>
          </a:xfrm>
          <a:prstGeom prst="rect">
            <a:avLst/>
          </a:prstGeom>
        </p:spPr>
      </p:pic>
    </p:spTree>
    <p:extLst>
      <p:ext uri="{BB962C8B-B14F-4D97-AF65-F5344CB8AC3E}">
        <p14:creationId xmlns:p14="http://schemas.microsoft.com/office/powerpoint/2010/main" val="2598327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31172C6-423A-A34B-27BB-5CB2F7475B12}"/>
              </a:ext>
            </a:extLst>
          </p:cNvPr>
          <p:cNvSpPr txBox="1"/>
          <p:nvPr/>
        </p:nvSpPr>
        <p:spPr>
          <a:xfrm>
            <a:off x="395536" y="980728"/>
            <a:ext cx="8064896" cy="4401205"/>
          </a:xfrm>
          <a:prstGeom prst="rect">
            <a:avLst/>
          </a:prstGeom>
          <a:noFill/>
        </p:spPr>
        <p:txBody>
          <a:bodyPr wrap="square">
            <a:spAutoFit/>
          </a:bodyPr>
          <a:lstStyle/>
          <a:p>
            <a:pPr marL="285750" indent="-285750">
              <a:buFont typeface="Wingdings" panose="05000000000000000000" pitchFamily="2" charset="2"/>
              <a:buChar char="Ø"/>
            </a:pPr>
            <a:r>
              <a:rPr lang="it-IT" sz="2000" dirty="0"/>
              <a:t>Si definiscono </a:t>
            </a:r>
            <a:r>
              <a:rPr lang="it-IT" sz="2000" b="1" dirty="0"/>
              <a:t>acidi o basi forti</a:t>
            </a:r>
            <a:r>
              <a:rPr lang="it-IT" sz="2000" dirty="0"/>
              <a:t> quei composti che in soluzione acquosa reagiscono completamente con l’acqua (</a:t>
            </a:r>
            <a:r>
              <a:rPr lang="it-IT" sz="2000" dirty="0" err="1"/>
              <a:t>Keq</a:t>
            </a:r>
            <a:r>
              <a:rPr lang="it-IT" sz="2000" dirty="0"/>
              <a:t> &gt;&gt; 1) e </a:t>
            </a:r>
            <a:r>
              <a:rPr lang="it-IT" sz="2000" b="1" dirty="0"/>
              <a:t>acidi o basi deboli </a:t>
            </a:r>
            <a:r>
              <a:rPr lang="it-IT" sz="2000" dirty="0"/>
              <a:t>quei composti che in soluzione acquosa sono in equilibrio con la loro forma dissociata (</a:t>
            </a:r>
            <a:r>
              <a:rPr lang="it-IT" sz="2000" dirty="0" err="1"/>
              <a:t>Keq</a:t>
            </a:r>
            <a:r>
              <a:rPr lang="it-IT" sz="2000" dirty="0"/>
              <a:t> &lt; 10</a:t>
            </a:r>
            <a:r>
              <a:rPr lang="it-IT" sz="2000" baseline="30000" dirty="0"/>
              <a:t>-4</a:t>
            </a:r>
            <a:r>
              <a:rPr lang="it-IT" sz="2000" dirty="0"/>
              <a:t>); in tutti gli altri casi si parla di acidi o basi di media forza.</a:t>
            </a:r>
          </a:p>
          <a:p>
            <a:pPr marL="285750" indent="-285750">
              <a:buFont typeface="Wingdings" panose="05000000000000000000" pitchFamily="2" charset="2"/>
              <a:buChar char="Ø"/>
            </a:pPr>
            <a:endParaRPr lang="it-IT" sz="2000" dirty="0"/>
          </a:p>
          <a:p>
            <a:pPr marL="285750" indent="-285750">
              <a:buFont typeface="Wingdings" panose="05000000000000000000" pitchFamily="2" charset="2"/>
              <a:buChar char="Ø"/>
            </a:pPr>
            <a:r>
              <a:rPr lang="it-IT" sz="2000" dirty="0"/>
              <a:t>Si ricordi, infine, che se si considera una coppia coniugata acido-base secondo </a:t>
            </a:r>
            <a:r>
              <a:rPr lang="it-IT" sz="2000" dirty="0" err="1"/>
              <a:t>Brønsted</a:t>
            </a:r>
            <a:r>
              <a:rPr lang="it-IT" sz="2000" dirty="0"/>
              <a:t>-Lowry si osserverà che </a:t>
            </a:r>
            <a:r>
              <a:rPr lang="it-IT" sz="2000" b="1" dirty="0">
                <a:solidFill>
                  <a:srgbClr val="FF0000"/>
                </a:solidFill>
              </a:rPr>
              <a:t>più l’acido è forte, più la base coniugata è debole e viceversa</a:t>
            </a:r>
            <a:r>
              <a:rPr lang="it-IT" sz="2000" dirty="0"/>
              <a:t>. Ad esempio, l’acido cloridrico (HCl), un acido forte, ha una tendenza fortissima a cedere il suo protone ad una base (es. acqua) trasformandosi in ione Cl</a:t>
            </a:r>
            <a:r>
              <a:rPr lang="it-IT" sz="2000" baseline="30000" dirty="0"/>
              <a:t>-</a:t>
            </a:r>
            <a:r>
              <a:rPr lang="it-IT" sz="2000" dirty="0"/>
              <a:t>. Di conseguenza Cl</a:t>
            </a:r>
            <a:r>
              <a:rPr lang="it-IT" sz="2000" baseline="30000" dirty="0"/>
              <a:t>-</a:t>
            </a:r>
            <a:r>
              <a:rPr lang="it-IT" sz="2000" dirty="0"/>
              <a:t> (la base coniugata di HCl) avrà una tendenza bassissima a legarsi ad un protone, cioè a comportarsi da base.</a:t>
            </a:r>
          </a:p>
        </p:txBody>
      </p:sp>
    </p:spTree>
    <p:extLst>
      <p:ext uri="{BB962C8B-B14F-4D97-AF65-F5344CB8AC3E}">
        <p14:creationId xmlns:p14="http://schemas.microsoft.com/office/powerpoint/2010/main" val="2250647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26"/>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b="33938"/>
          <a:stretch/>
        </p:blipFill>
        <p:spPr>
          <a:xfrm>
            <a:off x="694131" y="266964"/>
            <a:ext cx="7236296" cy="3518135"/>
          </a:xfrm>
          <a:prstGeom prst="rect">
            <a:avLst/>
          </a:prstGeom>
          <a:noFill/>
          <a:ln>
            <a:noFill/>
          </a:ln>
        </p:spPr>
      </p:pic>
      <p:sp>
        <p:nvSpPr>
          <p:cNvPr id="3" name="CasellaDiTesto 2">
            <a:extLst>
              <a:ext uri="{FF2B5EF4-FFF2-40B4-BE49-F238E27FC236}">
                <a16:creationId xmlns:a16="http://schemas.microsoft.com/office/drawing/2014/main" id="{97A391E5-50E4-3AEC-82E5-1188387088AA}"/>
              </a:ext>
            </a:extLst>
          </p:cNvPr>
          <p:cNvSpPr txBox="1"/>
          <p:nvPr/>
        </p:nvSpPr>
        <p:spPr>
          <a:xfrm>
            <a:off x="535256" y="3785099"/>
            <a:ext cx="7920880" cy="2031325"/>
          </a:xfrm>
          <a:prstGeom prst="rect">
            <a:avLst/>
          </a:prstGeom>
          <a:noFill/>
        </p:spPr>
        <p:txBody>
          <a:bodyPr wrap="square">
            <a:spAutoFit/>
          </a:bodyPr>
          <a:lstStyle/>
          <a:p>
            <a:r>
              <a:rPr lang="it-IT" dirty="0"/>
              <a:t>Anche se l’acqua pura non conduce la corrente, determinazioni fisiche molto più accurate evidenziano che un piccolissimo numero di molecole nell’acqua pura è ionizzato. La reazione può essere scritta come segue:</a:t>
            </a:r>
          </a:p>
          <a:p>
            <a:endParaRPr lang="it-IT" dirty="0"/>
          </a:p>
          <a:p>
            <a:endParaRPr lang="it-IT" dirty="0"/>
          </a:p>
          <a:p>
            <a:endParaRPr lang="it-IT" dirty="0"/>
          </a:p>
          <a:p>
            <a:r>
              <a:rPr lang="it-IT" dirty="0"/>
              <a:t>o meglio, secondo la teoria di </a:t>
            </a:r>
            <a:r>
              <a:rPr lang="it-IT" dirty="0" err="1"/>
              <a:t>Brønsted</a:t>
            </a:r>
            <a:r>
              <a:rPr lang="it-IT" dirty="0"/>
              <a:t>-Lowry:</a:t>
            </a:r>
          </a:p>
        </p:txBody>
      </p:sp>
      <p:pic>
        <p:nvPicPr>
          <p:cNvPr id="4" name="Immagine 3">
            <a:extLst>
              <a:ext uri="{FF2B5EF4-FFF2-40B4-BE49-F238E27FC236}">
                <a16:creationId xmlns:a16="http://schemas.microsoft.com/office/drawing/2014/main" id="{5F5D7D64-136F-4F64-57CF-4E8922743A1F}"/>
              </a:ext>
            </a:extLst>
          </p:cNvPr>
          <p:cNvPicPr>
            <a:picLocks noChangeAspect="1"/>
          </p:cNvPicPr>
          <p:nvPr/>
        </p:nvPicPr>
        <p:blipFill>
          <a:blip r:embed="rId3"/>
          <a:stretch>
            <a:fillRect/>
          </a:stretch>
        </p:blipFill>
        <p:spPr>
          <a:xfrm>
            <a:off x="3047770" y="5013176"/>
            <a:ext cx="2895851" cy="286537"/>
          </a:xfrm>
          <a:prstGeom prst="rect">
            <a:avLst/>
          </a:prstGeom>
        </p:spPr>
      </p:pic>
      <p:pic>
        <p:nvPicPr>
          <p:cNvPr id="5" name="Immagine 4">
            <a:extLst>
              <a:ext uri="{FF2B5EF4-FFF2-40B4-BE49-F238E27FC236}">
                <a16:creationId xmlns:a16="http://schemas.microsoft.com/office/drawing/2014/main" id="{B198B2A3-9E29-039D-2E87-2E3A9F42C543}"/>
              </a:ext>
            </a:extLst>
          </p:cNvPr>
          <p:cNvPicPr>
            <a:picLocks noChangeAspect="1"/>
          </p:cNvPicPr>
          <p:nvPr/>
        </p:nvPicPr>
        <p:blipFill>
          <a:blip r:embed="rId4"/>
          <a:stretch>
            <a:fillRect/>
          </a:stretch>
        </p:blipFill>
        <p:spPr>
          <a:xfrm>
            <a:off x="899592" y="6133303"/>
            <a:ext cx="6709827" cy="457733"/>
          </a:xfrm>
          <a:prstGeom prst="rect">
            <a:avLst/>
          </a:prstGeom>
        </p:spPr>
      </p:pic>
      <p:sp>
        <p:nvSpPr>
          <p:cNvPr id="6" name="CasellaDiTesto 5">
            <a:extLst>
              <a:ext uri="{FF2B5EF4-FFF2-40B4-BE49-F238E27FC236}">
                <a16:creationId xmlns:a16="http://schemas.microsoft.com/office/drawing/2014/main" id="{4B5ABC40-9A83-084E-83E1-62ECE9A5121A}"/>
              </a:ext>
            </a:extLst>
          </p:cNvPr>
          <p:cNvSpPr txBox="1"/>
          <p:nvPr/>
        </p:nvSpPr>
        <p:spPr>
          <a:xfrm>
            <a:off x="323528" y="188640"/>
            <a:ext cx="7056784" cy="461665"/>
          </a:xfrm>
          <a:prstGeom prst="rect">
            <a:avLst/>
          </a:prstGeom>
          <a:noFill/>
        </p:spPr>
        <p:txBody>
          <a:bodyPr wrap="square">
            <a:spAutoFit/>
          </a:bodyPr>
          <a:lstStyle/>
          <a:p>
            <a:r>
              <a:rPr lang="it-IT" sz="2400" b="1" dirty="0">
                <a:solidFill>
                  <a:srgbClr val="FF0000"/>
                </a:solidFill>
              </a:rPr>
              <a:t>IONIZZAZIONE DELL’ACQUA</a:t>
            </a:r>
          </a:p>
        </p:txBody>
      </p:sp>
    </p:spTree>
    <p:extLst>
      <p:ext uri="{BB962C8B-B14F-4D97-AF65-F5344CB8AC3E}">
        <p14:creationId xmlns:p14="http://schemas.microsoft.com/office/powerpoint/2010/main" val="579824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288F9860-F761-DC83-77FA-0402811B7E93}"/>
              </a:ext>
            </a:extLst>
          </p:cNvPr>
          <p:cNvPicPr>
            <a:picLocks noChangeAspect="1"/>
          </p:cNvPicPr>
          <p:nvPr/>
        </p:nvPicPr>
        <p:blipFill>
          <a:blip r:embed="rId2"/>
          <a:stretch>
            <a:fillRect/>
          </a:stretch>
        </p:blipFill>
        <p:spPr>
          <a:xfrm>
            <a:off x="2629793" y="1089544"/>
            <a:ext cx="4076122" cy="779054"/>
          </a:xfrm>
          <a:prstGeom prst="rect">
            <a:avLst/>
          </a:prstGeom>
        </p:spPr>
      </p:pic>
      <p:sp>
        <p:nvSpPr>
          <p:cNvPr id="14" name="CasellaDiTesto 13">
            <a:extLst>
              <a:ext uri="{FF2B5EF4-FFF2-40B4-BE49-F238E27FC236}">
                <a16:creationId xmlns:a16="http://schemas.microsoft.com/office/drawing/2014/main" id="{CE37C1D1-36C4-14A9-EF9D-C0FA28230E5F}"/>
              </a:ext>
            </a:extLst>
          </p:cNvPr>
          <p:cNvSpPr txBox="1"/>
          <p:nvPr/>
        </p:nvSpPr>
        <p:spPr>
          <a:xfrm>
            <a:off x="467544" y="404664"/>
            <a:ext cx="4572000" cy="369332"/>
          </a:xfrm>
          <a:prstGeom prst="rect">
            <a:avLst/>
          </a:prstGeom>
          <a:noFill/>
        </p:spPr>
        <p:txBody>
          <a:bodyPr wrap="square">
            <a:spAutoFit/>
          </a:bodyPr>
          <a:lstStyle/>
          <a:p>
            <a:r>
              <a:rPr lang="it-IT" dirty="0"/>
              <a:t>La costante di equilibrio della reazione </a:t>
            </a:r>
          </a:p>
        </p:txBody>
      </p:sp>
      <p:sp>
        <p:nvSpPr>
          <p:cNvPr id="15" name="CasellaDiTesto 14">
            <a:extLst>
              <a:ext uri="{FF2B5EF4-FFF2-40B4-BE49-F238E27FC236}">
                <a16:creationId xmlns:a16="http://schemas.microsoft.com/office/drawing/2014/main" id="{45F21C3A-8080-F8AE-FD62-9416730712F7}"/>
              </a:ext>
            </a:extLst>
          </p:cNvPr>
          <p:cNvSpPr txBox="1"/>
          <p:nvPr/>
        </p:nvSpPr>
        <p:spPr>
          <a:xfrm>
            <a:off x="455386" y="1955920"/>
            <a:ext cx="8424936" cy="1477328"/>
          </a:xfrm>
          <a:prstGeom prst="rect">
            <a:avLst/>
          </a:prstGeom>
          <a:noFill/>
        </p:spPr>
        <p:txBody>
          <a:bodyPr wrap="square">
            <a:spAutoFit/>
          </a:bodyPr>
          <a:lstStyle/>
          <a:p>
            <a:r>
              <a:rPr lang="it-IT" dirty="0"/>
              <a:t>La concentrazione dell’acqua (peso molecolare 18) si può ritenere praticamente costante, poiché a 25°C solo una molecola di acqua ogni 10 milioni è ionizzata (si dissocia), ovvero è possibile trascurare la piccolissima quota di molecole di acqua ionizzate, per questo motivo la si può inglobare nella </a:t>
            </a:r>
            <a:r>
              <a:rPr lang="it-IT" dirty="0" err="1"/>
              <a:t>Keq</a:t>
            </a:r>
            <a:r>
              <a:rPr lang="it-IT" dirty="0"/>
              <a:t>, assumendo che 1 l acqua = 1000 g.</a:t>
            </a:r>
          </a:p>
        </p:txBody>
      </p:sp>
      <p:pic>
        <p:nvPicPr>
          <p:cNvPr id="16" name="Immagine 15">
            <a:extLst>
              <a:ext uri="{FF2B5EF4-FFF2-40B4-BE49-F238E27FC236}">
                <a16:creationId xmlns:a16="http://schemas.microsoft.com/office/drawing/2014/main" id="{04F2D58A-2DEB-E1F9-560B-849B0A4412A5}"/>
              </a:ext>
            </a:extLst>
          </p:cNvPr>
          <p:cNvPicPr>
            <a:picLocks noChangeAspect="1"/>
          </p:cNvPicPr>
          <p:nvPr/>
        </p:nvPicPr>
        <p:blipFill>
          <a:blip r:embed="rId3"/>
          <a:stretch>
            <a:fillRect/>
          </a:stretch>
        </p:blipFill>
        <p:spPr>
          <a:xfrm>
            <a:off x="611560" y="3588410"/>
            <a:ext cx="2808312" cy="177992"/>
          </a:xfrm>
          <a:prstGeom prst="rect">
            <a:avLst/>
          </a:prstGeom>
        </p:spPr>
      </p:pic>
      <p:sp>
        <p:nvSpPr>
          <p:cNvPr id="18" name="CasellaDiTesto 17">
            <a:extLst>
              <a:ext uri="{FF2B5EF4-FFF2-40B4-BE49-F238E27FC236}">
                <a16:creationId xmlns:a16="http://schemas.microsoft.com/office/drawing/2014/main" id="{C868306C-F217-7095-19BC-E6124D06F31C}"/>
              </a:ext>
            </a:extLst>
          </p:cNvPr>
          <p:cNvSpPr txBox="1"/>
          <p:nvPr/>
        </p:nvSpPr>
        <p:spPr>
          <a:xfrm>
            <a:off x="467544" y="4078700"/>
            <a:ext cx="8424936" cy="923330"/>
          </a:xfrm>
          <a:prstGeom prst="rect">
            <a:avLst/>
          </a:prstGeom>
          <a:noFill/>
        </p:spPr>
        <p:txBody>
          <a:bodyPr wrap="square">
            <a:spAutoFit/>
          </a:bodyPr>
          <a:lstStyle/>
          <a:p>
            <a:r>
              <a:rPr lang="it-IT" dirty="0"/>
              <a:t>dove la notazione [ ] indica la concentrazione in mol/l.</a:t>
            </a:r>
          </a:p>
          <a:p>
            <a:endParaRPr lang="it-IT" dirty="0"/>
          </a:p>
          <a:p>
            <a:r>
              <a:rPr lang="it-IT" dirty="0"/>
              <a:t>È possibile sostituire 55,5 mol/l nell’equazione e si ottiene:</a:t>
            </a:r>
          </a:p>
        </p:txBody>
      </p:sp>
      <p:pic>
        <p:nvPicPr>
          <p:cNvPr id="19" name="Immagine 18">
            <a:extLst>
              <a:ext uri="{FF2B5EF4-FFF2-40B4-BE49-F238E27FC236}">
                <a16:creationId xmlns:a16="http://schemas.microsoft.com/office/drawing/2014/main" id="{4A09AB98-CC99-AFA0-361A-6740ACA845C7}"/>
              </a:ext>
            </a:extLst>
          </p:cNvPr>
          <p:cNvPicPr>
            <a:picLocks noChangeAspect="1"/>
          </p:cNvPicPr>
          <p:nvPr/>
        </p:nvPicPr>
        <p:blipFill>
          <a:blip r:embed="rId4"/>
          <a:stretch>
            <a:fillRect/>
          </a:stretch>
        </p:blipFill>
        <p:spPr>
          <a:xfrm>
            <a:off x="755576" y="5157192"/>
            <a:ext cx="4533900" cy="180975"/>
          </a:xfrm>
          <a:prstGeom prst="rect">
            <a:avLst/>
          </a:prstGeom>
        </p:spPr>
      </p:pic>
      <p:sp>
        <p:nvSpPr>
          <p:cNvPr id="21" name="CasellaDiTesto 20">
            <a:extLst>
              <a:ext uri="{FF2B5EF4-FFF2-40B4-BE49-F238E27FC236}">
                <a16:creationId xmlns:a16="http://schemas.microsoft.com/office/drawing/2014/main" id="{CCA526CA-7CDB-A4E9-E0AC-70699FA4C614}"/>
              </a:ext>
            </a:extLst>
          </p:cNvPr>
          <p:cNvSpPr txBox="1"/>
          <p:nvPr/>
        </p:nvSpPr>
        <p:spPr>
          <a:xfrm>
            <a:off x="467544" y="5517232"/>
            <a:ext cx="4572000" cy="369332"/>
          </a:xfrm>
          <a:prstGeom prst="rect">
            <a:avLst/>
          </a:prstGeom>
          <a:noFill/>
        </p:spPr>
        <p:txBody>
          <a:bodyPr wrap="square">
            <a:spAutoFit/>
          </a:bodyPr>
          <a:lstStyle/>
          <a:p>
            <a:r>
              <a:rPr lang="it-IT" dirty="0"/>
              <a:t>da cui:</a:t>
            </a:r>
          </a:p>
        </p:txBody>
      </p:sp>
      <p:pic>
        <p:nvPicPr>
          <p:cNvPr id="22" name="Immagine 21">
            <a:extLst>
              <a:ext uri="{FF2B5EF4-FFF2-40B4-BE49-F238E27FC236}">
                <a16:creationId xmlns:a16="http://schemas.microsoft.com/office/drawing/2014/main" id="{33643351-2A10-4698-E518-2781521BE2D0}"/>
              </a:ext>
            </a:extLst>
          </p:cNvPr>
          <p:cNvPicPr>
            <a:picLocks noChangeAspect="1"/>
          </p:cNvPicPr>
          <p:nvPr/>
        </p:nvPicPr>
        <p:blipFill>
          <a:blip r:embed="rId5"/>
          <a:stretch>
            <a:fillRect/>
          </a:stretch>
        </p:blipFill>
        <p:spPr>
          <a:xfrm>
            <a:off x="3158972" y="5611410"/>
            <a:ext cx="2095500" cy="180975"/>
          </a:xfrm>
          <a:prstGeom prst="rect">
            <a:avLst/>
          </a:prstGeom>
        </p:spPr>
      </p:pic>
      <p:sp>
        <p:nvSpPr>
          <p:cNvPr id="24" name="CasellaDiTesto 23">
            <a:extLst>
              <a:ext uri="{FF2B5EF4-FFF2-40B4-BE49-F238E27FC236}">
                <a16:creationId xmlns:a16="http://schemas.microsoft.com/office/drawing/2014/main" id="{58F3F9D8-33FE-0E26-AF60-E353D38E3D64}"/>
              </a:ext>
            </a:extLst>
          </p:cNvPr>
          <p:cNvSpPr txBox="1"/>
          <p:nvPr/>
        </p:nvSpPr>
        <p:spPr>
          <a:xfrm>
            <a:off x="323528" y="6050727"/>
            <a:ext cx="8136904" cy="646331"/>
          </a:xfrm>
          <a:prstGeom prst="rect">
            <a:avLst/>
          </a:prstGeom>
          <a:noFill/>
        </p:spPr>
        <p:txBody>
          <a:bodyPr wrap="square">
            <a:spAutoFit/>
          </a:bodyPr>
          <a:lstStyle/>
          <a:p>
            <a:pPr algn="ctr"/>
            <a:r>
              <a:rPr lang="it-IT" b="1" dirty="0">
                <a:solidFill>
                  <a:srgbClr val="FF0000"/>
                </a:solidFill>
              </a:rPr>
              <a:t>la concentrazione degli ioni idrogeno e degli ioni idrossido è identica, l’acqua pura si dice neutra.</a:t>
            </a:r>
          </a:p>
        </p:txBody>
      </p:sp>
    </p:spTree>
    <p:extLst>
      <p:ext uri="{BB962C8B-B14F-4D97-AF65-F5344CB8AC3E}">
        <p14:creationId xmlns:p14="http://schemas.microsoft.com/office/powerpoint/2010/main" val="106702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B6CD8AE-8683-F262-1D51-34D98859CB4B}"/>
              </a:ext>
            </a:extLst>
          </p:cNvPr>
          <p:cNvSpPr txBox="1"/>
          <p:nvPr/>
        </p:nvSpPr>
        <p:spPr>
          <a:xfrm>
            <a:off x="539552" y="548680"/>
            <a:ext cx="4572000" cy="584775"/>
          </a:xfrm>
          <a:prstGeom prst="rect">
            <a:avLst/>
          </a:prstGeom>
          <a:noFill/>
        </p:spPr>
        <p:txBody>
          <a:bodyPr wrap="square">
            <a:spAutoFit/>
          </a:bodyPr>
          <a:lstStyle/>
          <a:p>
            <a:r>
              <a:rPr lang="it-IT" sz="3200" b="1" dirty="0">
                <a:solidFill>
                  <a:srgbClr val="FF0000"/>
                </a:solidFill>
              </a:rPr>
              <a:t>ACIDI</a:t>
            </a:r>
          </a:p>
        </p:txBody>
      </p:sp>
      <p:sp>
        <p:nvSpPr>
          <p:cNvPr id="5" name="CasellaDiTesto 4">
            <a:extLst>
              <a:ext uri="{FF2B5EF4-FFF2-40B4-BE49-F238E27FC236}">
                <a16:creationId xmlns:a16="http://schemas.microsoft.com/office/drawing/2014/main" id="{121E0949-AD2E-1808-6392-721A68E82B7C}"/>
              </a:ext>
            </a:extLst>
          </p:cNvPr>
          <p:cNvSpPr txBox="1"/>
          <p:nvPr/>
        </p:nvSpPr>
        <p:spPr>
          <a:xfrm>
            <a:off x="395536" y="1412776"/>
            <a:ext cx="8064896" cy="4093428"/>
          </a:xfrm>
          <a:prstGeom prst="rect">
            <a:avLst/>
          </a:prstGeom>
          <a:noFill/>
        </p:spPr>
        <p:txBody>
          <a:bodyPr wrap="square">
            <a:spAutoFit/>
          </a:bodyPr>
          <a:lstStyle/>
          <a:p>
            <a:pPr marL="285750" indent="-285750">
              <a:buFont typeface="Wingdings" panose="05000000000000000000" pitchFamily="2" charset="2"/>
              <a:buChar char="Ø"/>
            </a:pPr>
            <a:r>
              <a:rPr lang="it-IT" sz="2000" dirty="0"/>
              <a:t>Secondo il chimico svedese </a:t>
            </a:r>
            <a:r>
              <a:rPr lang="it-IT" sz="2000" b="1" u="sng" dirty="0" err="1"/>
              <a:t>Arrhenius</a:t>
            </a:r>
            <a:r>
              <a:rPr lang="it-IT" sz="2000" dirty="0"/>
              <a:t> (Nobel per la chimica nel 1903) </a:t>
            </a:r>
            <a:r>
              <a:rPr lang="it-IT" sz="2000" b="1" i="1" dirty="0"/>
              <a:t>gli acidi possono essere definiti come composti che in soluzione acquosa liberano ioni idrogeno (H+), cioè protoni (atomi di idrogeno che hanno perso l’unico elettrone)</a:t>
            </a:r>
            <a:r>
              <a:rPr lang="it-IT" sz="2000" b="1" dirty="0"/>
              <a:t>.</a:t>
            </a:r>
          </a:p>
          <a:p>
            <a:endParaRPr lang="it-IT" sz="2000" b="1" dirty="0"/>
          </a:p>
          <a:p>
            <a:pPr marL="285750" indent="-285750">
              <a:buFont typeface="Wingdings" panose="05000000000000000000" pitchFamily="2" charset="2"/>
              <a:buChar char="Ø"/>
            </a:pPr>
            <a:r>
              <a:rPr lang="it-IT" sz="2000" dirty="0"/>
              <a:t>Successivamente, nel 1923, </a:t>
            </a:r>
            <a:r>
              <a:rPr lang="it-IT" sz="2000" dirty="0" err="1"/>
              <a:t>Brønsted</a:t>
            </a:r>
            <a:r>
              <a:rPr lang="it-IT" sz="2000" dirty="0"/>
              <a:t> e Lowry ampliarono il concetto di acido non limitandolo alle soluzioni acquose e definendolo come </a:t>
            </a:r>
            <a:r>
              <a:rPr lang="it-IT" sz="2000" b="1" i="1" dirty="0"/>
              <a:t>una sostanza in grado di donare protoni ad un’altra sostanza, che invece viene chiamata base.</a:t>
            </a:r>
          </a:p>
          <a:p>
            <a:endParaRPr lang="it-IT" sz="2000" dirty="0"/>
          </a:p>
          <a:p>
            <a:pPr algn="ctr"/>
            <a:r>
              <a:rPr lang="it-IT" sz="2000" dirty="0"/>
              <a:t>Gli ioni idrogeno, che in realtà sono presenti in ambiente acquoso come ioni H</a:t>
            </a:r>
            <a:r>
              <a:rPr lang="it-IT" sz="2000" baseline="-25000" dirty="0"/>
              <a:t>3</a:t>
            </a:r>
            <a:r>
              <a:rPr lang="it-IT" sz="2000" dirty="0"/>
              <a:t>O</a:t>
            </a:r>
            <a:r>
              <a:rPr lang="it-IT" sz="2000" baseline="30000" dirty="0"/>
              <a:t>+</a:t>
            </a:r>
            <a:r>
              <a:rPr lang="it-IT" sz="2000" dirty="0"/>
              <a:t> (ioni </a:t>
            </a:r>
            <a:r>
              <a:rPr lang="it-IT" sz="2000" dirty="0" err="1"/>
              <a:t>ossonio</a:t>
            </a:r>
            <a:r>
              <a:rPr lang="it-IT" sz="2000" dirty="0"/>
              <a:t>) e non come H</a:t>
            </a:r>
            <a:r>
              <a:rPr lang="it-IT" sz="2000" baseline="30000" dirty="0"/>
              <a:t>+</a:t>
            </a:r>
            <a:r>
              <a:rPr lang="it-IT" sz="2000" dirty="0"/>
              <a:t>, sono i responsabili delle particolari proprietà degli acidi.</a:t>
            </a:r>
          </a:p>
        </p:txBody>
      </p:sp>
    </p:spTree>
    <p:extLst>
      <p:ext uri="{BB962C8B-B14F-4D97-AF65-F5344CB8AC3E}">
        <p14:creationId xmlns:p14="http://schemas.microsoft.com/office/powerpoint/2010/main" val="336688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4A7CF482-E34E-B297-A61B-D15907218B28}"/>
              </a:ext>
            </a:extLst>
          </p:cNvPr>
          <p:cNvSpPr txBox="1"/>
          <p:nvPr/>
        </p:nvSpPr>
        <p:spPr>
          <a:xfrm>
            <a:off x="295420" y="116632"/>
            <a:ext cx="4572000" cy="523220"/>
          </a:xfrm>
          <a:prstGeom prst="rect">
            <a:avLst/>
          </a:prstGeom>
          <a:noFill/>
        </p:spPr>
        <p:txBody>
          <a:bodyPr wrap="square">
            <a:spAutoFit/>
          </a:bodyPr>
          <a:lstStyle/>
          <a:p>
            <a:r>
              <a:rPr lang="it-IT" sz="2800" b="1" dirty="0">
                <a:solidFill>
                  <a:srgbClr val="FF0000"/>
                </a:solidFill>
              </a:rPr>
              <a:t>pH</a:t>
            </a:r>
          </a:p>
        </p:txBody>
      </p:sp>
      <p:sp>
        <p:nvSpPr>
          <p:cNvPr id="7" name="CasellaDiTesto 6">
            <a:extLst>
              <a:ext uri="{FF2B5EF4-FFF2-40B4-BE49-F238E27FC236}">
                <a16:creationId xmlns:a16="http://schemas.microsoft.com/office/drawing/2014/main" id="{2B60D494-221F-25E0-A2DD-6B97D048D2F9}"/>
              </a:ext>
            </a:extLst>
          </p:cNvPr>
          <p:cNvSpPr txBox="1"/>
          <p:nvPr/>
        </p:nvSpPr>
        <p:spPr>
          <a:xfrm>
            <a:off x="417486" y="639852"/>
            <a:ext cx="8309028" cy="6186309"/>
          </a:xfrm>
          <a:prstGeom prst="rect">
            <a:avLst/>
          </a:prstGeom>
          <a:noFill/>
        </p:spPr>
        <p:txBody>
          <a:bodyPr wrap="square">
            <a:spAutoFit/>
          </a:bodyPr>
          <a:lstStyle/>
          <a:p>
            <a:r>
              <a:rPr lang="it-IT" b="1" dirty="0"/>
              <a:t>Il termine pH viene utilizzato per indicare qual è la concentrazione degli ioni H</a:t>
            </a:r>
            <a:r>
              <a:rPr lang="it-IT" b="1" baseline="30000" dirty="0"/>
              <a:t>+</a:t>
            </a:r>
            <a:r>
              <a:rPr lang="it-IT" b="1" dirty="0"/>
              <a:t> in soluzione, cioè qual è la sua “acidità”</a:t>
            </a:r>
            <a:r>
              <a:rPr lang="it-IT" dirty="0"/>
              <a:t>.</a:t>
            </a:r>
          </a:p>
          <a:p>
            <a:endParaRPr lang="it-IT" dirty="0"/>
          </a:p>
          <a:p>
            <a:r>
              <a:rPr lang="it-IT" dirty="0"/>
              <a:t>Dal punto di vista matematico, il pH è definito come il logaritmo decimale (log) negativo della concentrazione degli ioni idrogeno, cioè</a:t>
            </a:r>
          </a:p>
          <a:p>
            <a:endParaRPr lang="it-IT" dirty="0"/>
          </a:p>
          <a:p>
            <a:endParaRPr lang="it-IT" dirty="0"/>
          </a:p>
          <a:p>
            <a:endParaRPr lang="it-IT" dirty="0"/>
          </a:p>
          <a:p>
            <a:r>
              <a:rPr lang="it-IT" dirty="0"/>
              <a:t>Il logaritmo di 10</a:t>
            </a:r>
            <a:r>
              <a:rPr lang="it-IT" baseline="30000" dirty="0"/>
              <a:t>-2</a:t>
            </a:r>
            <a:r>
              <a:rPr lang="it-IT" dirty="0"/>
              <a:t> è –2 e il logaritmo di 10</a:t>
            </a:r>
            <a:r>
              <a:rPr lang="it-IT" baseline="30000" dirty="0"/>
              <a:t>-12</a:t>
            </a:r>
            <a:r>
              <a:rPr lang="it-IT" dirty="0"/>
              <a:t> è –12. Quindi una soluzione che ha [H</a:t>
            </a:r>
            <a:r>
              <a:rPr lang="it-IT" baseline="-25000" dirty="0"/>
              <a:t>3</a:t>
            </a:r>
            <a:r>
              <a:rPr lang="it-IT" dirty="0"/>
              <a:t>O</a:t>
            </a:r>
            <a:r>
              <a:rPr lang="it-IT" baseline="30000" dirty="0"/>
              <a:t>+</a:t>
            </a:r>
            <a:r>
              <a:rPr lang="it-IT" dirty="0"/>
              <a:t>] = 10</a:t>
            </a:r>
            <a:r>
              <a:rPr lang="it-IT" baseline="30000" dirty="0"/>
              <a:t>-4</a:t>
            </a:r>
            <a:r>
              <a:rPr lang="it-IT" dirty="0"/>
              <a:t> ha pH = 4; cioè</a:t>
            </a:r>
          </a:p>
          <a:p>
            <a:endParaRPr lang="it-IT" dirty="0"/>
          </a:p>
          <a:p>
            <a:endParaRPr lang="it-IT" dirty="0"/>
          </a:p>
          <a:p>
            <a:endParaRPr lang="it-IT" dirty="0"/>
          </a:p>
          <a:p>
            <a:r>
              <a:rPr lang="it-IT" b="1" dirty="0">
                <a:solidFill>
                  <a:srgbClr val="FF0000"/>
                </a:solidFill>
              </a:rPr>
              <a:t>Un pH = 7 indica che la soluzione è neutra perché [H</a:t>
            </a:r>
            <a:r>
              <a:rPr lang="it-IT" b="1" baseline="30000" dirty="0">
                <a:solidFill>
                  <a:srgbClr val="FF0000"/>
                </a:solidFill>
              </a:rPr>
              <a:t>+</a:t>
            </a:r>
            <a:r>
              <a:rPr lang="it-IT" b="1" dirty="0">
                <a:solidFill>
                  <a:srgbClr val="FF0000"/>
                </a:solidFill>
              </a:rPr>
              <a:t>] = [OH</a:t>
            </a:r>
            <a:r>
              <a:rPr lang="it-IT" b="1" baseline="30000" dirty="0">
                <a:solidFill>
                  <a:srgbClr val="FF0000"/>
                </a:solidFill>
              </a:rPr>
              <a:t>-</a:t>
            </a:r>
            <a:r>
              <a:rPr lang="it-IT" b="1" dirty="0">
                <a:solidFill>
                  <a:srgbClr val="FF0000"/>
                </a:solidFill>
              </a:rPr>
              <a:t>]. </a:t>
            </a:r>
          </a:p>
          <a:p>
            <a:pPr marL="285750" indent="-285750">
              <a:buFont typeface="Wingdings" panose="05000000000000000000" pitchFamily="2" charset="2"/>
              <a:buChar char="Ø"/>
            </a:pPr>
            <a:r>
              <a:rPr lang="it-IT" b="1" i="1" dirty="0"/>
              <a:t>Valori di pH minori di 7 indicano che la soluzione è acida, tra 5 e 7 che la soluzione è debolmente acida, tra 2 e 5 che la soluzione è moderatamente acida, minori di 2 che la soluzione è fortemente acida.</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b="1" i="1" dirty="0"/>
              <a:t>Valori di pH maggiori di 7 indicano che la soluzione è basica, compresi tra 7 e 9 che la soluzione è debolmente basica, tra 9 e 12 che la soluzione è moderatamente basica, maggiori di 12 che la soluzione è fortemente basica </a:t>
            </a:r>
          </a:p>
        </p:txBody>
      </p:sp>
      <p:pic>
        <p:nvPicPr>
          <p:cNvPr id="8" name="Immagine 7">
            <a:extLst>
              <a:ext uri="{FF2B5EF4-FFF2-40B4-BE49-F238E27FC236}">
                <a16:creationId xmlns:a16="http://schemas.microsoft.com/office/drawing/2014/main" id="{112BCFB9-89F8-8623-3E95-84468525D622}"/>
              </a:ext>
            </a:extLst>
          </p:cNvPr>
          <p:cNvPicPr>
            <a:picLocks noChangeAspect="1"/>
          </p:cNvPicPr>
          <p:nvPr/>
        </p:nvPicPr>
        <p:blipFill>
          <a:blip r:embed="rId2"/>
          <a:stretch>
            <a:fillRect/>
          </a:stretch>
        </p:blipFill>
        <p:spPr>
          <a:xfrm>
            <a:off x="3131840" y="2348880"/>
            <a:ext cx="2167820" cy="288032"/>
          </a:xfrm>
          <a:prstGeom prst="rect">
            <a:avLst/>
          </a:prstGeom>
        </p:spPr>
      </p:pic>
      <p:pic>
        <p:nvPicPr>
          <p:cNvPr id="9" name="Immagine 8">
            <a:extLst>
              <a:ext uri="{FF2B5EF4-FFF2-40B4-BE49-F238E27FC236}">
                <a16:creationId xmlns:a16="http://schemas.microsoft.com/office/drawing/2014/main" id="{310C4A3E-6E92-B58A-5507-34E4974D2D6D}"/>
              </a:ext>
            </a:extLst>
          </p:cNvPr>
          <p:cNvPicPr>
            <a:picLocks noChangeAspect="1"/>
          </p:cNvPicPr>
          <p:nvPr/>
        </p:nvPicPr>
        <p:blipFill>
          <a:blip r:embed="rId3"/>
          <a:stretch>
            <a:fillRect/>
          </a:stretch>
        </p:blipFill>
        <p:spPr>
          <a:xfrm>
            <a:off x="1043608" y="3705270"/>
            <a:ext cx="6717917" cy="352647"/>
          </a:xfrm>
          <a:prstGeom prst="rect">
            <a:avLst/>
          </a:prstGeom>
        </p:spPr>
      </p:pic>
    </p:spTree>
    <p:extLst>
      <p:ext uri="{BB962C8B-B14F-4D97-AF65-F5344CB8AC3E}">
        <p14:creationId xmlns:p14="http://schemas.microsoft.com/office/powerpoint/2010/main" val="2898325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3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585788"/>
            <a:ext cx="9144000" cy="5684837"/>
          </a:xfrm>
          <a:prstGeom prst="rect">
            <a:avLst/>
          </a:prstGeom>
          <a:noFill/>
          <a:ln>
            <a:noFill/>
          </a:ln>
        </p:spPr>
      </p:pic>
    </p:spTree>
    <p:extLst>
      <p:ext uri="{BB962C8B-B14F-4D97-AF65-F5344CB8AC3E}">
        <p14:creationId xmlns:p14="http://schemas.microsoft.com/office/powerpoint/2010/main" val="4188247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34"/>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b="34498"/>
          <a:stretch/>
        </p:blipFill>
        <p:spPr>
          <a:xfrm>
            <a:off x="0" y="260648"/>
            <a:ext cx="9144000" cy="3042592"/>
          </a:xfrm>
          <a:prstGeom prst="rect">
            <a:avLst/>
          </a:prstGeom>
          <a:noFill/>
          <a:ln>
            <a:noFill/>
          </a:ln>
        </p:spPr>
      </p:pic>
      <p:sp>
        <p:nvSpPr>
          <p:cNvPr id="4" name="CasellaDiTesto 3">
            <a:extLst>
              <a:ext uri="{FF2B5EF4-FFF2-40B4-BE49-F238E27FC236}">
                <a16:creationId xmlns:a16="http://schemas.microsoft.com/office/drawing/2014/main" id="{AEED2D62-9D2A-A9A9-7EA1-405FC06BF57A}"/>
              </a:ext>
            </a:extLst>
          </p:cNvPr>
          <p:cNvSpPr txBox="1"/>
          <p:nvPr/>
        </p:nvSpPr>
        <p:spPr>
          <a:xfrm>
            <a:off x="467544" y="3293235"/>
            <a:ext cx="8496944" cy="2862322"/>
          </a:xfrm>
          <a:prstGeom prst="rect">
            <a:avLst/>
          </a:prstGeom>
          <a:noFill/>
        </p:spPr>
        <p:txBody>
          <a:bodyPr wrap="square">
            <a:spAutoFit/>
          </a:bodyPr>
          <a:lstStyle/>
          <a:p>
            <a:pPr marL="342900" indent="-342900">
              <a:buFont typeface="Wingdings" panose="05000000000000000000" pitchFamily="2" charset="2"/>
              <a:buChar char="v"/>
            </a:pPr>
            <a:r>
              <a:rPr lang="it-IT" sz="2000" dirty="0"/>
              <a:t>Il pH, oltre che essere calcolato come appena visto, può essere misurato sperimentalmente attraverso l’impiego di </a:t>
            </a:r>
            <a:r>
              <a:rPr lang="it-IT" sz="2000" b="1" dirty="0"/>
              <a:t>metodi colorimetrici che prevedono l’uso di particolari cartine indicatrici (una delle più note è quella tornasole)</a:t>
            </a:r>
            <a:r>
              <a:rPr lang="it-IT" sz="2000" dirty="0"/>
              <a:t> imbevute di sostanze che variano la loro colorazione al variare del valore di pH.</a:t>
            </a:r>
          </a:p>
          <a:p>
            <a:r>
              <a:rPr lang="it-IT" sz="2000" dirty="0"/>
              <a:t> </a:t>
            </a:r>
          </a:p>
          <a:p>
            <a:pPr marL="342900" indent="-342900">
              <a:buFont typeface="Wingdings" panose="05000000000000000000" pitchFamily="2" charset="2"/>
              <a:buChar char="v"/>
            </a:pPr>
            <a:r>
              <a:rPr lang="it-IT" sz="2000" dirty="0"/>
              <a:t>Inoltre, il pH può essere misurato con maggior precisione utilizzando appositi strumenti, i </a:t>
            </a:r>
            <a:r>
              <a:rPr lang="it-IT" sz="2000" b="1" dirty="0" err="1"/>
              <a:t>pHmetri</a:t>
            </a:r>
            <a:r>
              <a:rPr lang="it-IT" sz="2000" dirty="0"/>
              <a:t>, basati su metodi potenziometrici.</a:t>
            </a:r>
          </a:p>
        </p:txBody>
      </p:sp>
    </p:spTree>
    <p:extLst>
      <p:ext uri="{BB962C8B-B14F-4D97-AF65-F5344CB8AC3E}">
        <p14:creationId xmlns:p14="http://schemas.microsoft.com/office/powerpoint/2010/main" val="1344902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3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022350"/>
            <a:ext cx="9144000" cy="4813300"/>
          </a:xfrm>
          <a:prstGeom prst="rect">
            <a:avLst/>
          </a:prstGeom>
          <a:noFill/>
          <a:ln>
            <a:noFill/>
          </a:ln>
        </p:spPr>
      </p:pic>
    </p:spTree>
    <p:extLst>
      <p:ext uri="{BB962C8B-B14F-4D97-AF65-F5344CB8AC3E}">
        <p14:creationId xmlns:p14="http://schemas.microsoft.com/office/powerpoint/2010/main" val="3553297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7DC9BF4-B999-DD04-C34B-4BE3999E867E}"/>
              </a:ext>
            </a:extLst>
          </p:cNvPr>
          <p:cNvPicPr>
            <a:picLocks noChangeAspect="1"/>
          </p:cNvPicPr>
          <p:nvPr/>
        </p:nvPicPr>
        <p:blipFill>
          <a:blip r:embed="rId2"/>
          <a:stretch>
            <a:fillRect/>
          </a:stretch>
        </p:blipFill>
        <p:spPr>
          <a:xfrm>
            <a:off x="827584" y="1484784"/>
            <a:ext cx="7620000" cy="2895600"/>
          </a:xfrm>
          <a:prstGeom prst="rect">
            <a:avLst/>
          </a:prstGeom>
        </p:spPr>
      </p:pic>
    </p:spTree>
    <p:extLst>
      <p:ext uri="{BB962C8B-B14F-4D97-AF65-F5344CB8AC3E}">
        <p14:creationId xmlns:p14="http://schemas.microsoft.com/office/powerpoint/2010/main" val="824169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206532C-58F2-5FE3-1390-67CAB2606DD2}"/>
              </a:ext>
            </a:extLst>
          </p:cNvPr>
          <p:cNvSpPr txBox="1"/>
          <p:nvPr/>
        </p:nvSpPr>
        <p:spPr>
          <a:xfrm>
            <a:off x="467544" y="260648"/>
            <a:ext cx="4572000" cy="523220"/>
          </a:xfrm>
          <a:prstGeom prst="rect">
            <a:avLst/>
          </a:prstGeom>
          <a:noFill/>
        </p:spPr>
        <p:txBody>
          <a:bodyPr wrap="square">
            <a:spAutoFit/>
          </a:bodyPr>
          <a:lstStyle/>
          <a:p>
            <a:r>
              <a:rPr lang="it-IT" sz="2800" b="1" dirty="0">
                <a:solidFill>
                  <a:srgbClr val="FF0000"/>
                </a:solidFill>
              </a:rPr>
              <a:t>SALI</a:t>
            </a:r>
          </a:p>
        </p:txBody>
      </p:sp>
      <p:sp>
        <p:nvSpPr>
          <p:cNvPr id="5" name="CasellaDiTesto 4">
            <a:extLst>
              <a:ext uri="{FF2B5EF4-FFF2-40B4-BE49-F238E27FC236}">
                <a16:creationId xmlns:a16="http://schemas.microsoft.com/office/drawing/2014/main" id="{46BB388E-632A-2065-88EA-97B752C167A1}"/>
              </a:ext>
            </a:extLst>
          </p:cNvPr>
          <p:cNvSpPr txBox="1"/>
          <p:nvPr/>
        </p:nvSpPr>
        <p:spPr>
          <a:xfrm>
            <a:off x="467544" y="1303890"/>
            <a:ext cx="8136904" cy="4093428"/>
          </a:xfrm>
          <a:prstGeom prst="rect">
            <a:avLst/>
          </a:prstGeom>
          <a:noFill/>
        </p:spPr>
        <p:txBody>
          <a:bodyPr wrap="square">
            <a:spAutoFit/>
          </a:bodyPr>
          <a:lstStyle/>
          <a:p>
            <a:r>
              <a:rPr lang="it-IT" sz="2000" b="1" dirty="0"/>
              <a:t>I sali si formano per reazione di un acido con una base</a:t>
            </a:r>
            <a:r>
              <a:rPr lang="it-IT" sz="2000" dirty="0"/>
              <a:t>, ad esempio:</a:t>
            </a:r>
          </a:p>
          <a:p>
            <a:endParaRPr lang="it-IT" sz="2000" dirty="0"/>
          </a:p>
          <a:p>
            <a:endParaRPr lang="it-IT" sz="2000" dirty="0"/>
          </a:p>
          <a:p>
            <a:endParaRPr lang="it-IT" sz="2000" dirty="0"/>
          </a:p>
          <a:p>
            <a:endParaRPr lang="it-IT" sz="2000" dirty="0"/>
          </a:p>
          <a:p>
            <a:endParaRPr lang="it-IT" sz="2000" dirty="0"/>
          </a:p>
          <a:p>
            <a:endParaRPr lang="it-IT" sz="2000" dirty="0"/>
          </a:p>
          <a:p>
            <a:endParaRPr lang="it-IT" sz="2000" dirty="0"/>
          </a:p>
          <a:p>
            <a:r>
              <a:rPr lang="it-IT" sz="2000" dirty="0"/>
              <a:t>Questo tipo di reazione viene chiamata di </a:t>
            </a:r>
            <a:r>
              <a:rPr lang="it-IT" sz="2000" b="1" dirty="0"/>
              <a:t>neutralizzazione</a:t>
            </a:r>
            <a:r>
              <a:rPr lang="it-IT" sz="2000" dirty="0"/>
              <a:t>. Molti sali sono solubili in acqua (es. cloruro di sodio, NaCl), mentre altri sono classificati come poco solubili o insolubili (es. carbonato di calcio, CaCO</a:t>
            </a:r>
            <a:r>
              <a:rPr lang="it-IT" sz="2000" baseline="-25000" dirty="0"/>
              <a:t>3</a:t>
            </a:r>
            <a:r>
              <a:rPr lang="it-IT" sz="2000" dirty="0"/>
              <a:t>).</a:t>
            </a:r>
          </a:p>
        </p:txBody>
      </p:sp>
      <p:pic>
        <p:nvPicPr>
          <p:cNvPr id="6" name="Immagine 5">
            <a:extLst>
              <a:ext uri="{FF2B5EF4-FFF2-40B4-BE49-F238E27FC236}">
                <a16:creationId xmlns:a16="http://schemas.microsoft.com/office/drawing/2014/main" id="{5059DE46-3511-8C3F-910B-BDEA1EF22251}"/>
              </a:ext>
            </a:extLst>
          </p:cNvPr>
          <p:cNvPicPr>
            <a:picLocks noChangeAspect="1"/>
          </p:cNvPicPr>
          <p:nvPr/>
        </p:nvPicPr>
        <p:blipFill>
          <a:blip r:embed="rId2"/>
          <a:stretch>
            <a:fillRect/>
          </a:stretch>
        </p:blipFill>
        <p:spPr>
          <a:xfrm>
            <a:off x="1979712" y="2420888"/>
            <a:ext cx="4915863" cy="648072"/>
          </a:xfrm>
          <a:prstGeom prst="rect">
            <a:avLst/>
          </a:prstGeom>
        </p:spPr>
      </p:pic>
    </p:spTree>
    <p:extLst>
      <p:ext uri="{BB962C8B-B14F-4D97-AF65-F5344CB8AC3E}">
        <p14:creationId xmlns:p14="http://schemas.microsoft.com/office/powerpoint/2010/main" val="1865801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9C7E704-DD11-0D28-E1A2-597427C4D026}"/>
              </a:ext>
            </a:extLst>
          </p:cNvPr>
          <p:cNvSpPr txBox="1"/>
          <p:nvPr/>
        </p:nvSpPr>
        <p:spPr>
          <a:xfrm>
            <a:off x="416629" y="238517"/>
            <a:ext cx="7560840" cy="461665"/>
          </a:xfrm>
          <a:prstGeom prst="rect">
            <a:avLst/>
          </a:prstGeom>
          <a:noFill/>
        </p:spPr>
        <p:txBody>
          <a:bodyPr wrap="square">
            <a:spAutoFit/>
          </a:bodyPr>
          <a:lstStyle/>
          <a:p>
            <a:r>
              <a:rPr lang="it-IT" sz="2400" b="1" dirty="0">
                <a:solidFill>
                  <a:srgbClr val="FF0000"/>
                </a:solidFill>
              </a:rPr>
              <a:t>PH DELLE SOLUZIONI ACQUOSE DEI SALI</a:t>
            </a:r>
          </a:p>
        </p:txBody>
      </p:sp>
      <p:sp>
        <p:nvSpPr>
          <p:cNvPr id="5" name="CasellaDiTesto 4">
            <a:extLst>
              <a:ext uri="{FF2B5EF4-FFF2-40B4-BE49-F238E27FC236}">
                <a16:creationId xmlns:a16="http://schemas.microsoft.com/office/drawing/2014/main" id="{C3394D2C-1057-B2AE-40AF-FDF34E93F4FF}"/>
              </a:ext>
            </a:extLst>
          </p:cNvPr>
          <p:cNvSpPr txBox="1"/>
          <p:nvPr/>
        </p:nvSpPr>
        <p:spPr>
          <a:xfrm>
            <a:off x="395536" y="856887"/>
            <a:ext cx="7848872" cy="923330"/>
          </a:xfrm>
          <a:prstGeom prst="rect">
            <a:avLst/>
          </a:prstGeom>
          <a:noFill/>
        </p:spPr>
        <p:txBody>
          <a:bodyPr wrap="square">
            <a:spAutoFit/>
          </a:bodyPr>
          <a:lstStyle/>
          <a:p>
            <a:pPr marL="285750" indent="-285750">
              <a:buFont typeface="Wingdings" panose="05000000000000000000" pitchFamily="2" charset="2"/>
              <a:buChar char="Ø"/>
            </a:pPr>
            <a:r>
              <a:rPr lang="it-IT" dirty="0"/>
              <a:t>Come regola pratica si può ricordare, quindi, che un sale come l’acetato di sodio, derivante da un acido debole (CH3COOH) e una base forte (</a:t>
            </a:r>
            <a:r>
              <a:rPr lang="it-IT" dirty="0" err="1"/>
              <a:t>NaOH</a:t>
            </a:r>
            <a:r>
              <a:rPr lang="it-IT" dirty="0"/>
              <a:t>), impartisce alla soluzione un carattere basico.</a:t>
            </a:r>
          </a:p>
        </p:txBody>
      </p:sp>
      <p:pic>
        <p:nvPicPr>
          <p:cNvPr id="6" name="Immagine 5">
            <a:extLst>
              <a:ext uri="{FF2B5EF4-FFF2-40B4-BE49-F238E27FC236}">
                <a16:creationId xmlns:a16="http://schemas.microsoft.com/office/drawing/2014/main" id="{CC03C0E6-CFE2-66B8-BC15-D1661B1D781C}"/>
              </a:ext>
            </a:extLst>
          </p:cNvPr>
          <p:cNvPicPr>
            <a:picLocks noChangeAspect="1"/>
          </p:cNvPicPr>
          <p:nvPr/>
        </p:nvPicPr>
        <p:blipFill>
          <a:blip r:embed="rId3"/>
          <a:stretch>
            <a:fillRect/>
          </a:stretch>
        </p:blipFill>
        <p:spPr>
          <a:xfrm>
            <a:off x="690947" y="1999599"/>
            <a:ext cx="3629025" cy="390525"/>
          </a:xfrm>
          <a:prstGeom prst="rect">
            <a:avLst/>
          </a:prstGeom>
        </p:spPr>
      </p:pic>
      <p:pic>
        <p:nvPicPr>
          <p:cNvPr id="7" name="Immagine 6">
            <a:extLst>
              <a:ext uri="{FF2B5EF4-FFF2-40B4-BE49-F238E27FC236}">
                <a16:creationId xmlns:a16="http://schemas.microsoft.com/office/drawing/2014/main" id="{707D581D-2E4A-1327-DD56-13393E02D7E2}"/>
              </a:ext>
            </a:extLst>
          </p:cNvPr>
          <p:cNvPicPr>
            <a:picLocks noChangeAspect="1"/>
          </p:cNvPicPr>
          <p:nvPr/>
        </p:nvPicPr>
        <p:blipFill>
          <a:blip r:embed="rId4"/>
          <a:stretch>
            <a:fillRect/>
          </a:stretch>
        </p:blipFill>
        <p:spPr>
          <a:xfrm>
            <a:off x="4825923" y="2194861"/>
            <a:ext cx="3800475" cy="171450"/>
          </a:xfrm>
          <a:prstGeom prst="rect">
            <a:avLst/>
          </a:prstGeom>
        </p:spPr>
      </p:pic>
      <p:sp>
        <p:nvSpPr>
          <p:cNvPr id="9" name="CasellaDiTesto 8">
            <a:extLst>
              <a:ext uri="{FF2B5EF4-FFF2-40B4-BE49-F238E27FC236}">
                <a16:creationId xmlns:a16="http://schemas.microsoft.com/office/drawing/2014/main" id="{D4ADDE76-9C33-367E-899C-8DF54B4E6975}"/>
              </a:ext>
            </a:extLst>
          </p:cNvPr>
          <p:cNvSpPr txBox="1"/>
          <p:nvPr/>
        </p:nvSpPr>
        <p:spPr>
          <a:xfrm>
            <a:off x="417810" y="2780955"/>
            <a:ext cx="8208588" cy="923330"/>
          </a:xfrm>
          <a:prstGeom prst="rect">
            <a:avLst/>
          </a:prstGeom>
          <a:noFill/>
        </p:spPr>
        <p:txBody>
          <a:bodyPr wrap="square">
            <a:spAutoFit/>
          </a:bodyPr>
          <a:lstStyle/>
          <a:p>
            <a:pPr marL="285750" indent="-285750">
              <a:buFont typeface="Wingdings" panose="05000000000000000000" pitchFamily="2" charset="2"/>
              <a:buChar char="Ø"/>
            </a:pPr>
            <a:r>
              <a:rPr lang="it-IT" dirty="0"/>
              <a:t>quando un sale ( es. cloruro d’ammonio, NH4Cl) deriva da un acido forte (HCl) e una base debole (NH3), interagisce con l’acqua formando una soluzione acida.</a:t>
            </a:r>
          </a:p>
        </p:txBody>
      </p:sp>
      <p:pic>
        <p:nvPicPr>
          <p:cNvPr id="10" name="Immagine 9">
            <a:extLst>
              <a:ext uri="{FF2B5EF4-FFF2-40B4-BE49-F238E27FC236}">
                <a16:creationId xmlns:a16="http://schemas.microsoft.com/office/drawing/2014/main" id="{5F866999-3EF5-669A-3063-7B4FB6B776AD}"/>
              </a:ext>
            </a:extLst>
          </p:cNvPr>
          <p:cNvPicPr>
            <a:picLocks noChangeAspect="1"/>
          </p:cNvPicPr>
          <p:nvPr/>
        </p:nvPicPr>
        <p:blipFill>
          <a:blip r:embed="rId5"/>
          <a:stretch>
            <a:fillRect/>
          </a:stretch>
        </p:blipFill>
        <p:spPr>
          <a:xfrm>
            <a:off x="3203848" y="3680015"/>
            <a:ext cx="2933700" cy="180975"/>
          </a:xfrm>
          <a:prstGeom prst="rect">
            <a:avLst/>
          </a:prstGeom>
        </p:spPr>
      </p:pic>
      <p:sp>
        <p:nvSpPr>
          <p:cNvPr id="12" name="CasellaDiTesto 11">
            <a:extLst>
              <a:ext uri="{FF2B5EF4-FFF2-40B4-BE49-F238E27FC236}">
                <a16:creationId xmlns:a16="http://schemas.microsoft.com/office/drawing/2014/main" id="{5B41186F-1F40-0B0A-33EC-1CBE1A88E4D5}"/>
              </a:ext>
            </a:extLst>
          </p:cNvPr>
          <p:cNvSpPr txBox="1"/>
          <p:nvPr/>
        </p:nvSpPr>
        <p:spPr>
          <a:xfrm>
            <a:off x="374403" y="4118929"/>
            <a:ext cx="8769597" cy="2308324"/>
          </a:xfrm>
          <a:prstGeom prst="rect">
            <a:avLst/>
          </a:prstGeom>
          <a:noFill/>
        </p:spPr>
        <p:txBody>
          <a:bodyPr wrap="square">
            <a:spAutoFit/>
          </a:bodyPr>
          <a:lstStyle/>
          <a:p>
            <a:r>
              <a:rPr lang="it-IT" dirty="0"/>
              <a:t>In generale, quindi, </a:t>
            </a:r>
            <a:r>
              <a:rPr lang="it-IT" b="1" dirty="0"/>
              <a:t>il pH delle soluzioni acquose di sali dipende dalla forza relativa degli ioni che si liberano in soluzione</a:t>
            </a:r>
            <a:r>
              <a:rPr lang="it-IT" dirty="0"/>
              <a:t>. Un sale come l’acetato d’ammonio (CH</a:t>
            </a:r>
            <a:r>
              <a:rPr lang="it-IT" baseline="-25000" dirty="0"/>
              <a:t>3</a:t>
            </a:r>
            <a:r>
              <a:rPr lang="it-IT" dirty="0"/>
              <a:t>COONH</a:t>
            </a:r>
            <a:r>
              <a:rPr lang="it-IT" baseline="-25000" dirty="0"/>
              <a:t>4</a:t>
            </a:r>
            <a:r>
              <a:rPr lang="it-IT" dirty="0"/>
              <a:t>), che in acqua libera lo ione acetato (una base) e lo ione ammonio (un acido), che hanno la stessa forza, non fa variare il pH neutro dell’acqua, che rimane quindi uguale a 7. Una soluzione del sale NH</a:t>
            </a:r>
            <a:r>
              <a:rPr lang="it-IT" baseline="-25000" dirty="0"/>
              <a:t>4</a:t>
            </a:r>
            <a:r>
              <a:rPr lang="it-IT" dirty="0"/>
              <a:t>CN (cianuro d’ammonio), derivante da un acido debole come l’acido cianidrico (HCN) e una base medio-debole come l’ammoniaca (NH3), sarà basica in quanto lo ione basico CN- è più forte dello ione acido NH4+, entrambi presenti in soluzione.</a:t>
            </a:r>
          </a:p>
        </p:txBody>
      </p:sp>
    </p:spTree>
    <p:extLst>
      <p:ext uri="{BB962C8B-B14F-4D97-AF65-F5344CB8AC3E}">
        <p14:creationId xmlns:p14="http://schemas.microsoft.com/office/powerpoint/2010/main" val="3829281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B9531A9-B938-BE78-E204-806907B8B1B6}"/>
              </a:ext>
            </a:extLst>
          </p:cNvPr>
          <p:cNvPicPr>
            <a:picLocks noChangeAspect="1"/>
          </p:cNvPicPr>
          <p:nvPr/>
        </p:nvPicPr>
        <p:blipFill>
          <a:blip r:embed="rId2"/>
          <a:stretch>
            <a:fillRect/>
          </a:stretch>
        </p:blipFill>
        <p:spPr>
          <a:xfrm>
            <a:off x="323528" y="404664"/>
            <a:ext cx="8163446" cy="5445183"/>
          </a:xfrm>
          <a:prstGeom prst="rect">
            <a:avLst/>
          </a:prstGeom>
        </p:spPr>
      </p:pic>
    </p:spTree>
    <p:extLst>
      <p:ext uri="{BB962C8B-B14F-4D97-AF65-F5344CB8AC3E}">
        <p14:creationId xmlns:p14="http://schemas.microsoft.com/office/powerpoint/2010/main" val="1712124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D9B54C4-6461-53C7-00BD-45AFFB7B673C}"/>
              </a:ext>
            </a:extLst>
          </p:cNvPr>
          <p:cNvSpPr txBox="1"/>
          <p:nvPr/>
        </p:nvSpPr>
        <p:spPr>
          <a:xfrm>
            <a:off x="467544" y="332656"/>
            <a:ext cx="4572000" cy="461665"/>
          </a:xfrm>
          <a:prstGeom prst="rect">
            <a:avLst/>
          </a:prstGeom>
          <a:noFill/>
        </p:spPr>
        <p:txBody>
          <a:bodyPr wrap="square">
            <a:spAutoFit/>
          </a:bodyPr>
          <a:lstStyle/>
          <a:p>
            <a:r>
              <a:rPr lang="it-IT" sz="2400" b="1" dirty="0">
                <a:solidFill>
                  <a:srgbClr val="FF0000"/>
                </a:solidFill>
              </a:rPr>
              <a:t>SOLUZIONI TAMPONE</a:t>
            </a:r>
          </a:p>
        </p:txBody>
      </p:sp>
      <p:sp>
        <p:nvSpPr>
          <p:cNvPr id="5" name="CasellaDiTesto 4">
            <a:extLst>
              <a:ext uri="{FF2B5EF4-FFF2-40B4-BE49-F238E27FC236}">
                <a16:creationId xmlns:a16="http://schemas.microsoft.com/office/drawing/2014/main" id="{FDE981DF-67CA-A15F-8CB9-8FCEA12238F5}"/>
              </a:ext>
            </a:extLst>
          </p:cNvPr>
          <p:cNvSpPr txBox="1"/>
          <p:nvPr/>
        </p:nvSpPr>
        <p:spPr>
          <a:xfrm>
            <a:off x="323528" y="980728"/>
            <a:ext cx="8136904" cy="5016758"/>
          </a:xfrm>
          <a:prstGeom prst="rect">
            <a:avLst/>
          </a:prstGeom>
          <a:noFill/>
        </p:spPr>
        <p:txBody>
          <a:bodyPr wrap="square">
            <a:spAutoFit/>
          </a:bodyPr>
          <a:lstStyle/>
          <a:p>
            <a:r>
              <a:rPr lang="it-IT" sz="2000" b="1" dirty="0"/>
              <a:t>Tamponi</a:t>
            </a:r>
          </a:p>
          <a:p>
            <a:endParaRPr lang="it-IT" sz="2000" dirty="0"/>
          </a:p>
          <a:p>
            <a:pPr marL="285750" indent="-285750">
              <a:buFont typeface="Wingdings" panose="05000000000000000000" pitchFamily="2" charset="2"/>
              <a:buChar char="Ø"/>
            </a:pPr>
            <a:r>
              <a:rPr lang="it-IT" sz="2000" dirty="0"/>
              <a:t>Quando piccole quantità di acido o di base vengono aggiunte a una soluzione tampone, il pH non cambia in modo apprezzabile. </a:t>
            </a:r>
          </a:p>
          <a:p>
            <a:pPr marL="285750" indent="-285750">
              <a:buFont typeface="Wingdings" panose="05000000000000000000" pitchFamily="2" charset="2"/>
              <a:buChar char="Ø"/>
            </a:pPr>
            <a:r>
              <a:rPr lang="it-IT" sz="2000" dirty="0"/>
              <a:t>Una soluzione tampone viene definita come una soluzione che resiste alle variazioni di pH dovute all’aggiunta di moderate quantità di acidi o di basi. </a:t>
            </a:r>
          </a:p>
          <a:p>
            <a:pPr marL="285750" indent="-285750">
              <a:buFont typeface="Wingdings" panose="05000000000000000000" pitchFamily="2" charset="2"/>
              <a:buChar char="Ø"/>
            </a:pPr>
            <a:r>
              <a:rPr lang="it-IT" sz="2000" dirty="0"/>
              <a:t>Le soluzioni tampone o tamponi sono presenti nei liquidi biologici e sono responsabili del mantenimento del pH di questi liquidi a valori definiti. </a:t>
            </a:r>
          </a:p>
          <a:p>
            <a:endParaRPr lang="it-IT" sz="2000" dirty="0"/>
          </a:p>
          <a:p>
            <a:r>
              <a:rPr lang="it-IT" sz="2000" dirty="0"/>
              <a:t>Il </a:t>
            </a:r>
            <a:r>
              <a:rPr lang="it-IT" sz="2000" b="1" dirty="0"/>
              <a:t>pH normale del sangue è tra 7,35 e 7,45</a:t>
            </a:r>
            <a:r>
              <a:rPr lang="it-IT" sz="2000" dirty="0"/>
              <a:t>. </a:t>
            </a:r>
          </a:p>
          <a:p>
            <a:r>
              <a:rPr lang="it-IT" i="1" dirty="0"/>
              <a:t>Anche una piccola variazione di questo pH può causare una condizione patologica. Quando il pH del sangue è minore di 7,35, la condizione viene chiamata acidosi; l’alcalosi, invece, è una condizione patologica in cui il pH del sangue è maggiore di 7,45.</a:t>
            </a:r>
          </a:p>
        </p:txBody>
      </p:sp>
    </p:spTree>
    <p:extLst>
      <p:ext uri="{BB962C8B-B14F-4D97-AF65-F5344CB8AC3E}">
        <p14:creationId xmlns:p14="http://schemas.microsoft.com/office/powerpoint/2010/main" val="47762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B22C4B8-AEEB-F9CE-D9D9-8FAEF48F12E0}"/>
              </a:ext>
            </a:extLst>
          </p:cNvPr>
          <p:cNvPicPr>
            <a:picLocks noChangeAspect="1"/>
          </p:cNvPicPr>
          <p:nvPr/>
        </p:nvPicPr>
        <p:blipFill>
          <a:blip r:embed="rId2"/>
          <a:stretch>
            <a:fillRect/>
          </a:stretch>
        </p:blipFill>
        <p:spPr>
          <a:xfrm>
            <a:off x="152400" y="238125"/>
            <a:ext cx="8839200" cy="6381750"/>
          </a:xfrm>
          <a:prstGeom prst="rect">
            <a:avLst/>
          </a:prstGeom>
        </p:spPr>
      </p:pic>
    </p:spTree>
    <p:extLst>
      <p:ext uri="{BB962C8B-B14F-4D97-AF65-F5344CB8AC3E}">
        <p14:creationId xmlns:p14="http://schemas.microsoft.com/office/powerpoint/2010/main" val="3009582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0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106488"/>
            <a:ext cx="9144000" cy="4645025"/>
          </a:xfrm>
          <a:prstGeom prst="rect">
            <a:avLst/>
          </a:prstGeom>
          <a:noFill/>
          <a:ln>
            <a:noFill/>
          </a:ln>
        </p:spPr>
      </p:pic>
    </p:spTree>
    <p:extLst>
      <p:ext uri="{BB962C8B-B14F-4D97-AF65-F5344CB8AC3E}">
        <p14:creationId xmlns:p14="http://schemas.microsoft.com/office/powerpoint/2010/main" val="3577504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1639A46-054E-30D8-0042-E320D99B75CA}"/>
              </a:ext>
            </a:extLst>
          </p:cNvPr>
          <p:cNvSpPr txBox="1"/>
          <p:nvPr/>
        </p:nvSpPr>
        <p:spPr>
          <a:xfrm>
            <a:off x="395536" y="289679"/>
            <a:ext cx="8748464" cy="1754326"/>
          </a:xfrm>
          <a:prstGeom prst="rect">
            <a:avLst/>
          </a:prstGeom>
          <a:noFill/>
        </p:spPr>
        <p:txBody>
          <a:bodyPr wrap="square">
            <a:spAutoFit/>
          </a:bodyPr>
          <a:lstStyle/>
          <a:p>
            <a:r>
              <a:rPr lang="it-IT" b="1" dirty="0"/>
              <a:t>Un </a:t>
            </a:r>
            <a:r>
              <a:rPr lang="it-IT" b="1" dirty="0">
                <a:solidFill>
                  <a:srgbClr val="FF0000"/>
                </a:solidFill>
              </a:rPr>
              <a:t>sistema tampone </a:t>
            </a:r>
            <a:r>
              <a:rPr lang="it-IT" b="1" dirty="0"/>
              <a:t>è costituito da un acido debole e un suo sale con una base forte oppure da una base debole e un suo sale con un acido forte. </a:t>
            </a:r>
          </a:p>
          <a:p>
            <a:r>
              <a:rPr lang="it-IT" u="sng" dirty="0"/>
              <a:t>Ci sono diversi sistemi tampone nei liquidi biologici; </a:t>
            </a:r>
          </a:p>
          <a:p>
            <a:r>
              <a:rPr lang="it-IT" dirty="0"/>
              <a:t>acido carbonico (H</a:t>
            </a:r>
            <a:r>
              <a:rPr lang="it-IT" baseline="-25000" dirty="0"/>
              <a:t>2</a:t>
            </a:r>
            <a:r>
              <a:rPr lang="it-IT" dirty="0"/>
              <a:t>CO</a:t>
            </a:r>
            <a:r>
              <a:rPr lang="it-IT" baseline="-25000" dirty="0"/>
              <a:t>3</a:t>
            </a:r>
            <a:r>
              <a:rPr lang="it-IT" dirty="0"/>
              <a:t>, un acido debole) e dal bicarbonato di sodio (NaHCO</a:t>
            </a:r>
            <a:r>
              <a:rPr lang="it-IT" baseline="-25000" dirty="0"/>
              <a:t>3</a:t>
            </a:r>
            <a:r>
              <a:rPr lang="it-IT" dirty="0"/>
              <a:t>). In una soluzione acquosa contenente H</a:t>
            </a:r>
            <a:r>
              <a:rPr lang="it-IT" baseline="-25000" dirty="0"/>
              <a:t>2</a:t>
            </a:r>
            <a:r>
              <a:rPr lang="it-IT" dirty="0"/>
              <a:t>CO</a:t>
            </a:r>
            <a:r>
              <a:rPr lang="it-IT" baseline="-25000" dirty="0"/>
              <a:t>3</a:t>
            </a:r>
            <a:r>
              <a:rPr lang="it-IT" dirty="0"/>
              <a:t> e NaHCO</a:t>
            </a:r>
            <a:r>
              <a:rPr lang="it-IT" baseline="-25000" dirty="0"/>
              <a:t>3</a:t>
            </a:r>
            <a:r>
              <a:rPr lang="it-IT" dirty="0"/>
              <a:t> si verifica il seguente equilibrio (lo ione Na</a:t>
            </a:r>
            <a:r>
              <a:rPr lang="it-IT" baseline="30000" dirty="0"/>
              <a:t>+</a:t>
            </a:r>
            <a:r>
              <a:rPr lang="it-IT" dirty="0"/>
              <a:t> può essere trascurato):</a:t>
            </a:r>
          </a:p>
        </p:txBody>
      </p:sp>
      <p:pic>
        <p:nvPicPr>
          <p:cNvPr id="4" name="Immagine 3">
            <a:extLst>
              <a:ext uri="{FF2B5EF4-FFF2-40B4-BE49-F238E27FC236}">
                <a16:creationId xmlns:a16="http://schemas.microsoft.com/office/drawing/2014/main" id="{42B66697-0758-D904-A072-A21B32E31AC4}"/>
              </a:ext>
            </a:extLst>
          </p:cNvPr>
          <p:cNvPicPr>
            <a:picLocks noChangeAspect="1"/>
          </p:cNvPicPr>
          <p:nvPr/>
        </p:nvPicPr>
        <p:blipFill>
          <a:blip r:embed="rId2"/>
          <a:stretch>
            <a:fillRect/>
          </a:stretch>
        </p:blipFill>
        <p:spPr>
          <a:xfrm>
            <a:off x="1259632" y="2276872"/>
            <a:ext cx="6461771" cy="360040"/>
          </a:xfrm>
          <a:prstGeom prst="rect">
            <a:avLst/>
          </a:prstGeom>
        </p:spPr>
      </p:pic>
      <p:sp>
        <p:nvSpPr>
          <p:cNvPr id="6" name="CasellaDiTesto 5">
            <a:extLst>
              <a:ext uri="{FF2B5EF4-FFF2-40B4-BE49-F238E27FC236}">
                <a16:creationId xmlns:a16="http://schemas.microsoft.com/office/drawing/2014/main" id="{3918F3B0-7343-DFDD-DDF1-1CE305DE43DF}"/>
              </a:ext>
            </a:extLst>
          </p:cNvPr>
          <p:cNvSpPr txBox="1"/>
          <p:nvPr/>
        </p:nvSpPr>
        <p:spPr>
          <a:xfrm>
            <a:off x="395536" y="2830493"/>
            <a:ext cx="8748464" cy="2677656"/>
          </a:xfrm>
          <a:prstGeom prst="rect">
            <a:avLst/>
          </a:prstGeom>
          <a:noFill/>
        </p:spPr>
        <p:txBody>
          <a:bodyPr wrap="square">
            <a:spAutoFit/>
          </a:bodyPr>
          <a:lstStyle/>
          <a:p>
            <a:r>
              <a:rPr lang="it-IT" sz="1600" i="1" dirty="0"/>
              <a:t>Si supponga che un acido, per esempio HCl, entri nel flusso sanguigno. L’acido cloridrico libera ioni H</a:t>
            </a:r>
            <a:r>
              <a:rPr lang="it-IT" sz="1600" i="1" baseline="30000" dirty="0"/>
              <a:t>+</a:t>
            </a:r>
            <a:r>
              <a:rPr lang="it-IT" sz="1600" i="1" dirty="0"/>
              <a:t> che reagiscono con gli ioni HCO</a:t>
            </a:r>
            <a:r>
              <a:rPr lang="it-IT" sz="1600" i="1" baseline="-25000" dirty="0"/>
              <a:t>3</a:t>
            </a:r>
            <a:r>
              <a:rPr lang="it-IT" sz="1600" i="1" baseline="30000" dirty="0"/>
              <a:t>-</a:t>
            </a:r>
            <a:r>
              <a:rPr lang="it-IT" sz="1600" i="1" dirty="0"/>
              <a:t> del sistema tampone, poiché in una reazione all’equilibrio, se si perturba il sistema, questo tenderà a reagire in modo da ripristinarlo. In questo caso l’aggiunta di HCl aumenta la concentrazione di ioni H</a:t>
            </a:r>
            <a:r>
              <a:rPr lang="it-IT" sz="1600" i="1" baseline="30000" dirty="0"/>
              <a:t>+</a:t>
            </a:r>
            <a:r>
              <a:rPr lang="it-IT" sz="1600" i="1" dirty="0"/>
              <a:t>, ovvero di H</a:t>
            </a:r>
            <a:r>
              <a:rPr lang="it-IT" sz="1600" i="1" baseline="-25000" dirty="0"/>
              <a:t>3</a:t>
            </a:r>
            <a:r>
              <a:rPr lang="it-IT" sz="1600" i="1" dirty="0"/>
              <a:t>O</a:t>
            </a:r>
            <a:r>
              <a:rPr lang="it-IT" sz="1600" i="1" baseline="30000" dirty="0"/>
              <a:t>+</a:t>
            </a:r>
            <a:r>
              <a:rPr lang="it-IT" sz="1600" i="1" dirty="0"/>
              <a:t>, e quindi l’equilibrio viene alterato. Il sistema reagisce in modo da annullare le variazioni, ovvero si forma dell’altro acido (H</a:t>
            </a:r>
            <a:r>
              <a:rPr lang="it-IT" sz="1600" i="1" baseline="-25000" dirty="0"/>
              <a:t>2</a:t>
            </a:r>
            <a:r>
              <a:rPr lang="it-IT" sz="1600" i="1" dirty="0"/>
              <a:t>CO</a:t>
            </a:r>
            <a:r>
              <a:rPr lang="it-IT" sz="1600" i="1" baseline="-25000" dirty="0"/>
              <a:t>3</a:t>
            </a:r>
            <a:r>
              <a:rPr lang="it-IT" sz="1600" i="1" dirty="0"/>
              <a:t>, la reazione si sposta verso sinistra) e la concentrazione di H</a:t>
            </a:r>
            <a:r>
              <a:rPr lang="it-IT" sz="1600" i="1" baseline="30000" dirty="0"/>
              <a:t>+</a:t>
            </a:r>
            <a:r>
              <a:rPr lang="it-IT" sz="1600" i="1" dirty="0"/>
              <a:t> ritorna simile a quella iniziale (il valore di pH non cambia apprezzabilmente)</a:t>
            </a:r>
            <a:r>
              <a:rPr lang="it-IT" dirty="0"/>
              <a:t>.</a:t>
            </a:r>
          </a:p>
          <a:p>
            <a:endParaRPr lang="it-IT" dirty="0"/>
          </a:p>
          <a:p>
            <a:r>
              <a:rPr lang="it-IT" dirty="0"/>
              <a:t>In pratica, gli ioni H</a:t>
            </a:r>
            <a:r>
              <a:rPr lang="it-IT" baseline="30000" dirty="0"/>
              <a:t>+</a:t>
            </a:r>
            <a:r>
              <a:rPr lang="it-IT" dirty="0"/>
              <a:t> liberati dall’acido HCl verranno neutralizzati dalla base HCO</a:t>
            </a:r>
            <a:r>
              <a:rPr lang="it-IT" baseline="-25000" dirty="0"/>
              <a:t>3</a:t>
            </a:r>
            <a:r>
              <a:rPr lang="it-IT" baseline="30000" dirty="0"/>
              <a:t>- </a:t>
            </a:r>
            <a:r>
              <a:rPr lang="it-IT" dirty="0"/>
              <a:t>(ione bicarbonato) secondo la reazione:</a:t>
            </a:r>
          </a:p>
        </p:txBody>
      </p:sp>
      <p:pic>
        <p:nvPicPr>
          <p:cNvPr id="7" name="Immagine 6">
            <a:extLst>
              <a:ext uri="{FF2B5EF4-FFF2-40B4-BE49-F238E27FC236}">
                <a16:creationId xmlns:a16="http://schemas.microsoft.com/office/drawing/2014/main" id="{B6BCDC6A-531B-7176-540C-7CA8937382FD}"/>
              </a:ext>
            </a:extLst>
          </p:cNvPr>
          <p:cNvPicPr>
            <a:picLocks noChangeAspect="1"/>
          </p:cNvPicPr>
          <p:nvPr/>
        </p:nvPicPr>
        <p:blipFill>
          <a:blip r:embed="rId3"/>
          <a:stretch>
            <a:fillRect/>
          </a:stretch>
        </p:blipFill>
        <p:spPr>
          <a:xfrm>
            <a:off x="2987824" y="6015833"/>
            <a:ext cx="3580430" cy="278804"/>
          </a:xfrm>
          <a:prstGeom prst="rect">
            <a:avLst/>
          </a:prstGeom>
        </p:spPr>
      </p:pic>
    </p:spTree>
    <p:extLst>
      <p:ext uri="{BB962C8B-B14F-4D97-AF65-F5344CB8AC3E}">
        <p14:creationId xmlns:p14="http://schemas.microsoft.com/office/powerpoint/2010/main" val="580344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C3CE252-37B5-1EDE-BDCC-036502E24D57}"/>
              </a:ext>
            </a:extLst>
          </p:cNvPr>
          <p:cNvSpPr txBox="1"/>
          <p:nvPr/>
        </p:nvSpPr>
        <p:spPr>
          <a:xfrm>
            <a:off x="323528" y="441394"/>
            <a:ext cx="8712968" cy="5632311"/>
          </a:xfrm>
          <a:prstGeom prst="rect">
            <a:avLst/>
          </a:prstGeom>
          <a:noFill/>
        </p:spPr>
        <p:txBody>
          <a:bodyPr wrap="square">
            <a:spAutoFit/>
          </a:bodyPr>
          <a:lstStyle/>
          <a:p>
            <a:pPr marL="285750" indent="-285750">
              <a:buFont typeface="Wingdings" panose="05000000000000000000" pitchFamily="2" charset="2"/>
              <a:buChar char="ü"/>
            </a:pPr>
            <a:r>
              <a:rPr lang="it-IT" b="1" dirty="0"/>
              <a:t>L’acido carbonico, H</a:t>
            </a:r>
            <a:r>
              <a:rPr lang="it-IT" b="1" baseline="-25000" dirty="0"/>
              <a:t>2</a:t>
            </a:r>
            <a:r>
              <a:rPr lang="it-IT" b="1" dirty="0"/>
              <a:t>CO</a:t>
            </a:r>
            <a:r>
              <a:rPr lang="it-IT" b="1" baseline="-25000" dirty="0"/>
              <a:t>3</a:t>
            </a:r>
            <a:r>
              <a:rPr lang="it-IT" dirty="0"/>
              <a:t>, prodotto fa parte del sistema tampone ed è anche poco ionizzato, per cui si ha solo una piccolissima variazione del pH sanguigno. Gli ioni H+ vengono prodotti nell’organismo umano in vari processi metabolici. Quando essi entrano nel circolo sanguigno, vengono rimossi da questa reazione o una analoga di altri sistemi tampone.</a:t>
            </a:r>
          </a:p>
          <a:p>
            <a:endParaRPr lang="it-IT" dirty="0"/>
          </a:p>
          <a:p>
            <a:pPr marL="285750" indent="-285750">
              <a:buFont typeface="Wingdings" panose="05000000000000000000" pitchFamily="2" charset="2"/>
              <a:buChar char="Ø"/>
            </a:pPr>
            <a:r>
              <a:rPr lang="it-IT" dirty="0"/>
              <a:t>In modo speculare, gli ioni </a:t>
            </a:r>
            <a:r>
              <a:rPr lang="it-IT" b="1" dirty="0"/>
              <a:t>OH</a:t>
            </a:r>
            <a:r>
              <a:rPr lang="it-IT" b="1" baseline="30000" dirty="0"/>
              <a:t>-</a:t>
            </a:r>
            <a:r>
              <a:rPr lang="it-IT" dirty="0"/>
              <a:t> liberati in soluzione da una base come l’idrossido di sodio, </a:t>
            </a:r>
            <a:r>
              <a:rPr lang="it-IT" dirty="0" err="1"/>
              <a:t>NaOH</a:t>
            </a:r>
            <a:r>
              <a:rPr lang="it-IT" dirty="0"/>
              <a:t>, reagiranno con l’acido carbonico H</a:t>
            </a:r>
            <a:r>
              <a:rPr lang="it-IT" baseline="-25000" dirty="0"/>
              <a:t>2</a:t>
            </a:r>
            <a:r>
              <a:rPr lang="it-IT" dirty="0"/>
              <a:t>CO</a:t>
            </a:r>
            <a:r>
              <a:rPr lang="it-IT" baseline="-25000" dirty="0"/>
              <a:t>3</a:t>
            </a:r>
            <a:r>
              <a:rPr lang="it-IT" dirty="0"/>
              <a:t> del sistema tampone, che li neutralizzerà formando acqua e ione bicarbonato, HCO</a:t>
            </a:r>
            <a:r>
              <a:rPr lang="it-IT" baseline="-25000" dirty="0"/>
              <a:t>3</a:t>
            </a:r>
            <a:r>
              <a:rPr lang="it-IT" baseline="30000" dirty="0"/>
              <a:t>-</a:t>
            </a:r>
            <a:r>
              <a:rPr lang="it-IT" dirty="0"/>
              <a:t>, secondo la reazione:</a:t>
            </a:r>
          </a:p>
          <a:p>
            <a:endParaRPr lang="it-IT" dirty="0"/>
          </a:p>
          <a:p>
            <a:endParaRPr lang="it-IT" dirty="0"/>
          </a:p>
          <a:p>
            <a:endParaRPr lang="it-IT" dirty="0"/>
          </a:p>
          <a:p>
            <a:r>
              <a:rPr lang="it-IT" b="1" i="1" dirty="0">
                <a:solidFill>
                  <a:srgbClr val="FF0000"/>
                </a:solidFill>
              </a:rPr>
              <a:t>In definitiva, se un acido o una base viene aggiunto al sistema tampone, si formeranno i composti costituenti il tampone stesso (H</a:t>
            </a:r>
            <a:r>
              <a:rPr lang="it-IT" b="1" i="1" baseline="-25000" dirty="0">
                <a:solidFill>
                  <a:srgbClr val="FF0000"/>
                </a:solidFill>
              </a:rPr>
              <a:t>2</a:t>
            </a:r>
            <a:r>
              <a:rPr lang="it-IT" b="1" i="1" dirty="0">
                <a:solidFill>
                  <a:srgbClr val="FF0000"/>
                </a:solidFill>
              </a:rPr>
              <a:t>CO</a:t>
            </a:r>
            <a:r>
              <a:rPr lang="it-IT" b="1" i="1" baseline="-25000" dirty="0">
                <a:solidFill>
                  <a:srgbClr val="FF0000"/>
                </a:solidFill>
              </a:rPr>
              <a:t>3</a:t>
            </a:r>
            <a:r>
              <a:rPr lang="it-IT" b="1" i="1" dirty="0">
                <a:solidFill>
                  <a:srgbClr val="FF0000"/>
                </a:solidFill>
              </a:rPr>
              <a:t> o HCO</a:t>
            </a:r>
            <a:r>
              <a:rPr lang="it-IT" b="1" i="1" baseline="-25000" dirty="0">
                <a:solidFill>
                  <a:srgbClr val="FF0000"/>
                </a:solidFill>
              </a:rPr>
              <a:t>3</a:t>
            </a:r>
            <a:r>
              <a:rPr lang="it-IT" b="1" i="1" baseline="30000" dirty="0">
                <a:solidFill>
                  <a:srgbClr val="FF0000"/>
                </a:solidFill>
              </a:rPr>
              <a:t>-</a:t>
            </a:r>
            <a:r>
              <a:rPr lang="it-IT" b="1" i="1" dirty="0">
                <a:solidFill>
                  <a:srgbClr val="FF0000"/>
                </a:solidFill>
              </a:rPr>
              <a:t>) e quindi il pH del sangue non varierà, perché il sistema tampone avrà eliminato gli ioni H+ o OH- in eccesso.</a:t>
            </a:r>
          </a:p>
          <a:p>
            <a:endParaRPr lang="it-IT" dirty="0"/>
          </a:p>
          <a:p>
            <a:endParaRPr lang="it-IT" dirty="0"/>
          </a:p>
          <a:p>
            <a:endParaRPr lang="it-IT" dirty="0"/>
          </a:p>
        </p:txBody>
      </p:sp>
      <p:pic>
        <p:nvPicPr>
          <p:cNvPr id="4" name="Immagine 3">
            <a:extLst>
              <a:ext uri="{FF2B5EF4-FFF2-40B4-BE49-F238E27FC236}">
                <a16:creationId xmlns:a16="http://schemas.microsoft.com/office/drawing/2014/main" id="{34C6959B-396F-9B5C-7C6C-B73D46BA4491}"/>
              </a:ext>
            </a:extLst>
          </p:cNvPr>
          <p:cNvPicPr>
            <a:picLocks noChangeAspect="1"/>
          </p:cNvPicPr>
          <p:nvPr/>
        </p:nvPicPr>
        <p:blipFill>
          <a:blip r:embed="rId2"/>
          <a:stretch>
            <a:fillRect/>
          </a:stretch>
        </p:blipFill>
        <p:spPr>
          <a:xfrm>
            <a:off x="3017827" y="3436374"/>
            <a:ext cx="3108345" cy="216024"/>
          </a:xfrm>
          <a:prstGeom prst="rect">
            <a:avLst/>
          </a:prstGeom>
        </p:spPr>
      </p:pic>
    </p:spTree>
    <p:extLst>
      <p:ext uri="{BB962C8B-B14F-4D97-AF65-F5344CB8AC3E}">
        <p14:creationId xmlns:p14="http://schemas.microsoft.com/office/powerpoint/2010/main" val="1409250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6A8DE14-73E9-635C-219E-0CB5776DC518}"/>
              </a:ext>
            </a:extLst>
          </p:cNvPr>
          <p:cNvPicPr>
            <a:picLocks noChangeAspect="1"/>
          </p:cNvPicPr>
          <p:nvPr/>
        </p:nvPicPr>
        <p:blipFill>
          <a:blip r:embed="rId2"/>
          <a:stretch>
            <a:fillRect/>
          </a:stretch>
        </p:blipFill>
        <p:spPr>
          <a:xfrm>
            <a:off x="495263" y="404664"/>
            <a:ext cx="8153474" cy="5931371"/>
          </a:xfrm>
          <a:prstGeom prst="rect">
            <a:avLst/>
          </a:prstGeom>
        </p:spPr>
      </p:pic>
    </p:spTree>
    <p:extLst>
      <p:ext uri="{BB962C8B-B14F-4D97-AF65-F5344CB8AC3E}">
        <p14:creationId xmlns:p14="http://schemas.microsoft.com/office/powerpoint/2010/main" val="1338335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FA67BD4-E714-FC57-9E36-F2EEE69824F9}"/>
              </a:ext>
            </a:extLst>
          </p:cNvPr>
          <p:cNvSpPr txBox="1"/>
          <p:nvPr/>
        </p:nvSpPr>
        <p:spPr>
          <a:xfrm>
            <a:off x="467544" y="404664"/>
            <a:ext cx="8208912" cy="5601533"/>
          </a:xfrm>
          <a:prstGeom prst="rect">
            <a:avLst/>
          </a:prstGeom>
          <a:noFill/>
        </p:spPr>
        <p:txBody>
          <a:bodyPr wrap="square">
            <a:spAutoFit/>
          </a:bodyPr>
          <a:lstStyle/>
          <a:p>
            <a:r>
              <a:rPr lang="it-IT" sz="2000" b="1" dirty="0">
                <a:solidFill>
                  <a:srgbClr val="FF0000"/>
                </a:solidFill>
              </a:rPr>
              <a:t>TAMPONE FOSFATO</a:t>
            </a:r>
          </a:p>
          <a:p>
            <a:endParaRPr lang="it-IT" sz="2000" dirty="0"/>
          </a:p>
          <a:p>
            <a:r>
              <a:rPr lang="it-IT" sz="2000" dirty="0"/>
              <a:t>Il principale tampone intracellulare è il sistema tampone fosfato, che è costituito da una </a:t>
            </a:r>
            <a:r>
              <a:rPr lang="it-IT" sz="2000" b="1" dirty="0"/>
              <a:t>miscela di ioni </a:t>
            </a:r>
            <a:r>
              <a:rPr lang="it-IT" sz="2000" b="1" dirty="0" err="1"/>
              <a:t>monoidrogenofosfato</a:t>
            </a:r>
            <a:r>
              <a:rPr lang="it-IT" sz="2000" b="1" dirty="0"/>
              <a:t> (HPO</a:t>
            </a:r>
            <a:r>
              <a:rPr lang="it-IT" sz="2000" b="1" baseline="-25000" dirty="0"/>
              <a:t>4</a:t>
            </a:r>
            <a:r>
              <a:rPr lang="it-IT" sz="2000" b="1" baseline="30000" dirty="0"/>
              <a:t>2-</a:t>
            </a:r>
            <a:r>
              <a:rPr lang="it-IT" sz="2000" b="1" dirty="0"/>
              <a:t>) e ioni </a:t>
            </a:r>
            <a:r>
              <a:rPr lang="it-IT" sz="2000" b="1" dirty="0" err="1"/>
              <a:t>diidrogenofosfato</a:t>
            </a:r>
            <a:r>
              <a:rPr lang="it-IT" sz="2000" b="1" dirty="0"/>
              <a:t> (H</a:t>
            </a:r>
            <a:r>
              <a:rPr lang="it-IT" sz="2000" b="1" baseline="-25000" dirty="0"/>
              <a:t>2</a:t>
            </a:r>
            <a:r>
              <a:rPr lang="it-IT" sz="2000" b="1" dirty="0"/>
              <a:t>PO</a:t>
            </a:r>
            <a:r>
              <a:rPr lang="it-IT" sz="2000" b="1" baseline="-25000" dirty="0"/>
              <a:t>4</a:t>
            </a:r>
            <a:r>
              <a:rPr lang="it-IT" sz="2000" b="1" baseline="30000" dirty="0"/>
              <a:t>-</a:t>
            </a:r>
            <a:r>
              <a:rPr lang="it-IT" sz="2000" b="1" dirty="0"/>
              <a:t>)</a:t>
            </a:r>
            <a:r>
              <a:rPr lang="it-IT" sz="2000" dirty="0"/>
              <a:t>. Un eccesso di acido reagisce con gli ioni </a:t>
            </a:r>
            <a:r>
              <a:rPr lang="it-IT" sz="2000" dirty="0" err="1"/>
              <a:t>monoidrogenofosfato</a:t>
            </a:r>
            <a:r>
              <a:rPr lang="it-IT" sz="2000" dirty="0"/>
              <a:t>:</a:t>
            </a:r>
          </a:p>
          <a:p>
            <a:endParaRPr lang="it-IT" sz="2000" dirty="0"/>
          </a:p>
          <a:p>
            <a:endParaRPr lang="it-IT" sz="2000" dirty="0"/>
          </a:p>
          <a:p>
            <a:endParaRPr lang="it-IT" sz="2000" dirty="0"/>
          </a:p>
          <a:p>
            <a:r>
              <a:rPr lang="it-IT" sz="2000" dirty="0"/>
              <a:t>mentre un eccesso di base (OH</a:t>
            </a:r>
            <a:r>
              <a:rPr lang="it-IT" sz="2000" baseline="30000" dirty="0"/>
              <a:t>-</a:t>
            </a:r>
            <a:r>
              <a:rPr lang="it-IT" sz="2000" dirty="0"/>
              <a:t>) reagisce con gli ioni diidrogeno fosfato:</a:t>
            </a:r>
          </a:p>
          <a:p>
            <a:endParaRPr lang="it-IT" sz="2000" dirty="0"/>
          </a:p>
          <a:p>
            <a:endParaRPr lang="it-IT" sz="2000" dirty="0"/>
          </a:p>
          <a:p>
            <a:endParaRPr lang="it-IT" sz="2000" dirty="0"/>
          </a:p>
          <a:p>
            <a:endParaRPr lang="it-IT" sz="2000" dirty="0"/>
          </a:p>
          <a:p>
            <a:endParaRPr lang="it-IT" sz="2000" dirty="0"/>
          </a:p>
          <a:p>
            <a:r>
              <a:rPr lang="it-IT" sz="2000" dirty="0"/>
              <a:t>In ciascuno dei casi trattati </a:t>
            </a:r>
            <a:r>
              <a:rPr lang="it-IT" sz="2000" i="1" dirty="0"/>
              <a:t>il pH non varia sensibilmente</a:t>
            </a:r>
            <a:r>
              <a:rPr lang="it-IT" sz="2000" dirty="0"/>
              <a:t>.</a:t>
            </a:r>
          </a:p>
          <a:p>
            <a:endParaRPr lang="it-IT" dirty="0"/>
          </a:p>
        </p:txBody>
      </p:sp>
      <p:pic>
        <p:nvPicPr>
          <p:cNvPr id="4" name="Immagine 3">
            <a:extLst>
              <a:ext uri="{FF2B5EF4-FFF2-40B4-BE49-F238E27FC236}">
                <a16:creationId xmlns:a16="http://schemas.microsoft.com/office/drawing/2014/main" id="{E2A79F64-E911-1AB2-39EA-3CE2FD0D9A4E}"/>
              </a:ext>
            </a:extLst>
          </p:cNvPr>
          <p:cNvPicPr>
            <a:picLocks noChangeAspect="1"/>
          </p:cNvPicPr>
          <p:nvPr/>
        </p:nvPicPr>
        <p:blipFill>
          <a:blip r:embed="rId2"/>
          <a:stretch>
            <a:fillRect/>
          </a:stretch>
        </p:blipFill>
        <p:spPr>
          <a:xfrm>
            <a:off x="2564255" y="2616954"/>
            <a:ext cx="3758818" cy="288032"/>
          </a:xfrm>
          <a:prstGeom prst="rect">
            <a:avLst/>
          </a:prstGeom>
        </p:spPr>
      </p:pic>
      <p:pic>
        <p:nvPicPr>
          <p:cNvPr id="6" name="Immagine 5">
            <a:extLst>
              <a:ext uri="{FF2B5EF4-FFF2-40B4-BE49-F238E27FC236}">
                <a16:creationId xmlns:a16="http://schemas.microsoft.com/office/drawing/2014/main" id="{E8D74AC1-15F7-83EB-5C0F-B63E309A0FF8}"/>
              </a:ext>
            </a:extLst>
          </p:cNvPr>
          <p:cNvPicPr>
            <a:picLocks noChangeAspect="1"/>
          </p:cNvPicPr>
          <p:nvPr/>
        </p:nvPicPr>
        <p:blipFill>
          <a:blip r:embed="rId3"/>
          <a:stretch>
            <a:fillRect/>
          </a:stretch>
        </p:blipFill>
        <p:spPr>
          <a:xfrm>
            <a:off x="1691680" y="4293096"/>
            <a:ext cx="5230055" cy="288032"/>
          </a:xfrm>
          <a:prstGeom prst="rect">
            <a:avLst/>
          </a:prstGeom>
        </p:spPr>
      </p:pic>
    </p:spTree>
    <p:extLst>
      <p:ext uri="{BB962C8B-B14F-4D97-AF65-F5344CB8AC3E}">
        <p14:creationId xmlns:p14="http://schemas.microsoft.com/office/powerpoint/2010/main" val="434928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7082EE5-2B8C-4AEA-E455-BC9C7DCD3938}"/>
              </a:ext>
            </a:extLst>
          </p:cNvPr>
          <p:cNvSpPr txBox="1"/>
          <p:nvPr/>
        </p:nvSpPr>
        <p:spPr>
          <a:xfrm>
            <a:off x="323528" y="620688"/>
            <a:ext cx="8496944" cy="4678204"/>
          </a:xfrm>
          <a:prstGeom prst="rect">
            <a:avLst/>
          </a:prstGeom>
          <a:noFill/>
        </p:spPr>
        <p:txBody>
          <a:bodyPr wrap="square">
            <a:spAutoFit/>
          </a:bodyPr>
          <a:lstStyle/>
          <a:p>
            <a:r>
              <a:rPr lang="it-IT" sz="2000" b="1" dirty="0">
                <a:solidFill>
                  <a:srgbClr val="FF0000"/>
                </a:solidFill>
              </a:rPr>
              <a:t>CONCETTI CHIAVE</a:t>
            </a:r>
          </a:p>
          <a:p>
            <a:endParaRPr lang="it-IT" sz="2000" dirty="0"/>
          </a:p>
          <a:p>
            <a:r>
              <a:rPr lang="it-IT" sz="2000" dirty="0"/>
              <a:t>•Secondo la teoria di </a:t>
            </a:r>
            <a:r>
              <a:rPr lang="it-IT" sz="2000" dirty="0" err="1"/>
              <a:t>Brønsted</a:t>
            </a:r>
            <a:r>
              <a:rPr lang="it-IT" sz="2000" dirty="0"/>
              <a:t> un </a:t>
            </a:r>
            <a:r>
              <a:rPr lang="it-IT" sz="2000" b="1" dirty="0"/>
              <a:t>acido</a:t>
            </a:r>
            <a:r>
              <a:rPr lang="it-IT" sz="2000" dirty="0"/>
              <a:t> è un composto che può donare protoni, mentre una </a:t>
            </a:r>
            <a:r>
              <a:rPr lang="it-IT" sz="2000" b="1" dirty="0"/>
              <a:t>base</a:t>
            </a:r>
            <a:r>
              <a:rPr lang="it-IT" sz="2000" dirty="0"/>
              <a:t> è un composto che può accettare protoni (protone = H</a:t>
            </a:r>
            <a:r>
              <a:rPr lang="it-IT" sz="2000" baseline="30000" dirty="0"/>
              <a:t>+</a:t>
            </a:r>
            <a:r>
              <a:rPr lang="it-IT" sz="2000" dirty="0"/>
              <a:t> = ione idrogeno).</a:t>
            </a:r>
          </a:p>
          <a:p>
            <a:endParaRPr lang="it-IT" sz="2000" dirty="0"/>
          </a:p>
          <a:p>
            <a:r>
              <a:rPr lang="it-IT" sz="2000" dirty="0"/>
              <a:t>•La concentrazione degli </a:t>
            </a:r>
            <a:r>
              <a:rPr lang="it-IT" sz="2000" b="1" dirty="0"/>
              <a:t>ioni idrogeno (H</a:t>
            </a:r>
            <a:r>
              <a:rPr lang="it-IT" sz="2000" b="1" baseline="30000" dirty="0"/>
              <a:t>+</a:t>
            </a:r>
            <a:r>
              <a:rPr lang="it-IT" sz="2000" b="1" dirty="0"/>
              <a:t>)</a:t>
            </a:r>
            <a:r>
              <a:rPr lang="it-IT" sz="2000" dirty="0"/>
              <a:t> è utilizzata per caratterizzare le soluzioni degli acidi.</a:t>
            </a:r>
          </a:p>
          <a:p>
            <a:endParaRPr lang="it-IT" sz="2000" dirty="0"/>
          </a:p>
          <a:p>
            <a:r>
              <a:rPr lang="it-IT" sz="2000" dirty="0"/>
              <a:t>•La concentrazione degli ioni idrossido (OH</a:t>
            </a:r>
            <a:r>
              <a:rPr lang="it-IT" sz="2000" baseline="30000" dirty="0"/>
              <a:t>-</a:t>
            </a:r>
            <a:r>
              <a:rPr lang="it-IT" sz="2000" dirty="0"/>
              <a:t>) è utilizzata per caratterizzare le soluzioni delle basi.</a:t>
            </a:r>
          </a:p>
          <a:p>
            <a:endParaRPr lang="it-IT" sz="2000" dirty="0"/>
          </a:p>
          <a:p>
            <a:r>
              <a:rPr lang="it-IT" sz="2000" dirty="0"/>
              <a:t>•La concentrazione degli ioni H+ si esprime con il corrispondente valore del logaritmo negativo, chiamato </a:t>
            </a:r>
            <a:r>
              <a:rPr lang="it-IT" sz="2000" b="1" dirty="0"/>
              <a:t>pH</a:t>
            </a:r>
            <a:r>
              <a:rPr lang="it-IT" sz="2000" dirty="0"/>
              <a:t>.</a:t>
            </a:r>
          </a:p>
          <a:p>
            <a:endParaRPr lang="it-IT" dirty="0"/>
          </a:p>
        </p:txBody>
      </p:sp>
    </p:spTree>
    <p:extLst>
      <p:ext uri="{BB962C8B-B14F-4D97-AF65-F5344CB8AC3E}">
        <p14:creationId xmlns:p14="http://schemas.microsoft.com/office/powerpoint/2010/main" val="249773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E0D11CB-F0BF-DFDD-B733-E1E1D55E943C}"/>
              </a:ext>
            </a:extLst>
          </p:cNvPr>
          <p:cNvSpPr txBox="1"/>
          <p:nvPr/>
        </p:nvSpPr>
        <p:spPr>
          <a:xfrm>
            <a:off x="539552" y="620688"/>
            <a:ext cx="7704856" cy="5324535"/>
          </a:xfrm>
          <a:prstGeom prst="rect">
            <a:avLst/>
          </a:prstGeom>
          <a:noFill/>
        </p:spPr>
        <p:txBody>
          <a:bodyPr wrap="square">
            <a:spAutoFit/>
          </a:bodyPr>
          <a:lstStyle/>
          <a:p>
            <a:r>
              <a:rPr lang="it-IT" sz="2000" dirty="0"/>
              <a:t>•Il </a:t>
            </a:r>
            <a:r>
              <a:rPr lang="it-IT" sz="2000" b="1" dirty="0"/>
              <a:t>pH di una soluzione </a:t>
            </a:r>
            <a:r>
              <a:rPr lang="it-IT" sz="2000" dirty="0"/>
              <a:t>che contiene un acido o una base dipende da: </a:t>
            </a:r>
          </a:p>
          <a:p>
            <a:pPr marL="457200" indent="-457200">
              <a:buAutoNum type="arabicParenR"/>
            </a:pPr>
            <a:r>
              <a:rPr lang="it-IT" sz="2000" dirty="0"/>
              <a:t>concentrazione di ioni H</a:t>
            </a:r>
            <a:r>
              <a:rPr lang="it-IT" sz="2000" baseline="30000" dirty="0"/>
              <a:t>+</a:t>
            </a:r>
            <a:r>
              <a:rPr lang="it-IT" sz="2000" dirty="0"/>
              <a:t> (o OH</a:t>
            </a:r>
            <a:r>
              <a:rPr lang="it-IT" sz="2000" baseline="30000" dirty="0"/>
              <a:t>-</a:t>
            </a:r>
            <a:r>
              <a:rPr lang="it-IT" sz="2000" dirty="0"/>
              <a:t>) presenti in soluzione (dalla concentrazione di acido o base); </a:t>
            </a:r>
          </a:p>
          <a:p>
            <a:pPr marL="457200" indent="-457200">
              <a:buAutoNum type="arabicParenR"/>
            </a:pPr>
            <a:r>
              <a:rPr lang="it-IT" sz="2000" dirty="0"/>
              <a:t> forza dell’acido o della base, ovvero tendenza a ionizzarsi in acqua (</a:t>
            </a:r>
            <a:r>
              <a:rPr lang="it-IT" sz="2000" dirty="0" err="1"/>
              <a:t>Keq</a:t>
            </a:r>
            <a:r>
              <a:rPr lang="it-IT" sz="2000" dirty="0"/>
              <a:t>).</a:t>
            </a:r>
          </a:p>
          <a:p>
            <a:endParaRPr lang="it-IT" sz="2000" dirty="0"/>
          </a:p>
          <a:p>
            <a:r>
              <a:rPr lang="it-IT" sz="2000" dirty="0"/>
              <a:t>•Una </a:t>
            </a:r>
            <a:r>
              <a:rPr lang="it-IT" sz="2000" b="1" dirty="0"/>
              <a:t>soluzione tampone </a:t>
            </a:r>
            <a:r>
              <a:rPr lang="it-IT" sz="2000" dirty="0"/>
              <a:t>è una soluzione che non mostra apprezzabili variazioni di pH per aggiunta di piccole quantità di acidi forti o basi forti.</a:t>
            </a:r>
          </a:p>
          <a:p>
            <a:endParaRPr lang="it-IT" sz="2000" dirty="0"/>
          </a:p>
          <a:p>
            <a:r>
              <a:rPr lang="it-IT" sz="2000" dirty="0"/>
              <a:t>•Le </a:t>
            </a:r>
            <a:r>
              <a:rPr lang="it-IT" sz="2000" b="1" dirty="0"/>
              <a:t>soluzioni tampone </a:t>
            </a:r>
            <a:r>
              <a:rPr lang="it-IT" sz="2000" dirty="0"/>
              <a:t>contengono una coppia coniugata acido-base costituita da: </a:t>
            </a:r>
          </a:p>
          <a:p>
            <a:pPr marL="457200" indent="-457200">
              <a:buAutoNum type="arabicParenR"/>
            </a:pPr>
            <a:r>
              <a:rPr lang="it-IT" sz="2000" dirty="0"/>
              <a:t>base debole (es. NH3) e un suo sale con un acido forte (es. NH</a:t>
            </a:r>
            <a:r>
              <a:rPr lang="it-IT" sz="2000" baseline="-25000" dirty="0"/>
              <a:t>4</a:t>
            </a:r>
            <a:r>
              <a:rPr lang="it-IT" sz="2000" dirty="0"/>
              <a:t>Cl); </a:t>
            </a:r>
          </a:p>
          <a:p>
            <a:pPr marL="457200" indent="-457200">
              <a:buAutoNum type="arabicParenR"/>
            </a:pPr>
            <a:r>
              <a:rPr lang="it-IT" sz="2000" dirty="0"/>
              <a:t>acido debole (es. H</a:t>
            </a:r>
            <a:r>
              <a:rPr lang="it-IT" sz="2000" baseline="-25000" dirty="0"/>
              <a:t>2</a:t>
            </a:r>
            <a:r>
              <a:rPr lang="it-IT" sz="2000" dirty="0"/>
              <a:t>CO3) e un suo sale con una base forte (es. NaHCO</a:t>
            </a:r>
            <a:r>
              <a:rPr lang="it-IT" sz="2000" baseline="-25000" dirty="0"/>
              <a:t>3</a:t>
            </a:r>
            <a:r>
              <a:rPr lang="it-IT" sz="2000" dirty="0"/>
              <a:t>).</a:t>
            </a:r>
          </a:p>
        </p:txBody>
      </p:sp>
    </p:spTree>
    <p:extLst>
      <p:ext uri="{BB962C8B-B14F-4D97-AF65-F5344CB8AC3E}">
        <p14:creationId xmlns:p14="http://schemas.microsoft.com/office/powerpoint/2010/main" val="734319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02"/>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38188" b="23436"/>
          <a:stretch/>
        </p:blipFill>
        <p:spPr>
          <a:xfrm>
            <a:off x="1907704" y="0"/>
            <a:ext cx="5652120" cy="4153197"/>
          </a:xfrm>
          <a:prstGeom prst="rect">
            <a:avLst/>
          </a:prstGeom>
          <a:noFill/>
          <a:ln>
            <a:noFill/>
          </a:ln>
        </p:spPr>
      </p:pic>
      <p:sp>
        <p:nvSpPr>
          <p:cNvPr id="4" name="CasellaDiTesto 3">
            <a:extLst>
              <a:ext uri="{FF2B5EF4-FFF2-40B4-BE49-F238E27FC236}">
                <a16:creationId xmlns:a16="http://schemas.microsoft.com/office/drawing/2014/main" id="{6FE4827B-AF2D-C41B-5B6A-2E7172EAB147}"/>
              </a:ext>
            </a:extLst>
          </p:cNvPr>
          <p:cNvSpPr txBox="1"/>
          <p:nvPr/>
        </p:nvSpPr>
        <p:spPr>
          <a:xfrm>
            <a:off x="539552" y="4581128"/>
            <a:ext cx="8064896" cy="1631216"/>
          </a:xfrm>
          <a:prstGeom prst="rect">
            <a:avLst/>
          </a:prstGeom>
          <a:noFill/>
        </p:spPr>
        <p:txBody>
          <a:bodyPr wrap="square">
            <a:spAutoFit/>
          </a:bodyPr>
          <a:lstStyle/>
          <a:p>
            <a:r>
              <a:rPr lang="it-IT" sz="2000" b="1" dirty="0"/>
              <a:t>Gli acidi producono ioni idrogeno quando vengono messi in soluzione acquosa. </a:t>
            </a:r>
          </a:p>
          <a:p>
            <a:r>
              <a:rPr lang="it-IT" sz="2000" dirty="0"/>
              <a:t>Ad esempio, l’acido cloridrico è un gas che in acqua cede un H</a:t>
            </a:r>
            <a:r>
              <a:rPr lang="it-IT" sz="2000" baseline="30000" dirty="0"/>
              <a:t>+</a:t>
            </a:r>
            <a:r>
              <a:rPr lang="it-IT" sz="2000" dirty="0"/>
              <a:t> alle molecole di acqua liberando l’anione Cl</a:t>
            </a:r>
            <a:r>
              <a:rPr lang="it-IT" sz="2000" baseline="30000" dirty="0"/>
              <a:t>-</a:t>
            </a:r>
            <a:r>
              <a:rPr lang="it-IT" sz="2000" dirty="0"/>
              <a:t> e lo ione </a:t>
            </a:r>
            <a:r>
              <a:rPr lang="it-IT" sz="2000" dirty="0" err="1"/>
              <a:t>ossonio</a:t>
            </a:r>
            <a:r>
              <a:rPr lang="it-IT" sz="2000" dirty="0"/>
              <a:t> (anche detto idronio) H</a:t>
            </a:r>
            <a:r>
              <a:rPr lang="it-IT" sz="2000" baseline="-25000" dirty="0"/>
              <a:t>3</a:t>
            </a:r>
            <a:r>
              <a:rPr lang="it-IT" sz="2000" dirty="0"/>
              <a:t>O</a:t>
            </a:r>
            <a:r>
              <a:rPr lang="it-IT" sz="2000" baseline="30000" dirty="0"/>
              <a:t>+</a:t>
            </a:r>
          </a:p>
        </p:txBody>
      </p:sp>
    </p:spTree>
    <p:extLst>
      <p:ext uri="{BB962C8B-B14F-4D97-AF65-F5344CB8AC3E}">
        <p14:creationId xmlns:p14="http://schemas.microsoft.com/office/powerpoint/2010/main" val="3657245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A01972C-016D-008D-051D-32BF138AA128}"/>
              </a:ext>
            </a:extLst>
          </p:cNvPr>
          <p:cNvSpPr txBox="1"/>
          <p:nvPr/>
        </p:nvSpPr>
        <p:spPr>
          <a:xfrm>
            <a:off x="299248" y="89213"/>
            <a:ext cx="8352928" cy="1477328"/>
          </a:xfrm>
          <a:prstGeom prst="rect">
            <a:avLst/>
          </a:prstGeom>
          <a:noFill/>
        </p:spPr>
        <p:txBody>
          <a:bodyPr wrap="square">
            <a:spAutoFit/>
          </a:bodyPr>
          <a:lstStyle/>
          <a:p>
            <a:r>
              <a:rPr lang="it-IT" i="1" dirty="0"/>
              <a:t>Spesso per semplicità si omette la molecola di acqua sia tra i reagenti che tra i prodotti e gli acidi si indicano molto più semplicemente come indicato di seguito. Quindi, anche se la notazione più corretta per la rappresentazione degli ioni idrogeno in soluzione è H</a:t>
            </a:r>
            <a:r>
              <a:rPr lang="it-IT" i="1" baseline="-25000" dirty="0"/>
              <a:t>3</a:t>
            </a:r>
            <a:r>
              <a:rPr lang="it-IT" i="1" dirty="0"/>
              <a:t>O</a:t>
            </a:r>
            <a:r>
              <a:rPr lang="it-IT" i="1" baseline="30000" dirty="0"/>
              <a:t>+</a:t>
            </a:r>
            <a:r>
              <a:rPr lang="it-IT" i="1" dirty="0"/>
              <a:t>, per semplicità si continuerà a usare la notazione H</a:t>
            </a:r>
            <a:r>
              <a:rPr lang="it-IT" i="1" baseline="30000" dirty="0"/>
              <a:t>+</a:t>
            </a:r>
            <a:r>
              <a:rPr lang="it-IT" i="1" dirty="0"/>
              <a:t>.</a:t>
            </a:r>
          </a:p>
        </p:txBody>
      </p:sp>
      <p:pic>
        <p:nvPicPr>
          <p:cNvPr id="6" name="Immagine 5">
            <a:extLst>
              <a:ext uri="{FF2B5EF4-FFF2-40B4-BE49-F238E27FC236}">
                <a16:creationId xmlns:a16="http://schemas.microsoft.com/office/drawing/2014/main" id="{E31A377D-D998-7FC4-BF79-59F61317371E}"/>
              </a:ext>
            </a:extLst>
          </p:cNvPr>
          <p:cNvPicPr>
            <a:picLocks noChangeAspect="1"/>
          </p:cNvPicPr>
          <p:nvPr/>
        </p:nvPicPr>
        <p:blipFill>
          <a:blip r:embed="rId3"/>
          <a:stretch>
            <a:fillRect/>
          </a:stretch>
        </p:blipFill>
        <p:spPr>
          <a:xfrm>
            <a:off x="323528" y="1988840"/>
            <a:ext cx="4152184" cy="2780705"/>
          </a:xfrm>
          <a:prstGeom prst="rect">
            <a:avLst/>
          </a:prstGeom>
        </p:spPr>
      </p:pic>
      <p:sp>
        <p:nvSpPr>
          <p:cNvPr id="8" name="CasellaDiTesto 7">
            <a:extLst>
              <a:ext uri="{FF2B5EF4-FFF2-40B4-BE49-F238E27FC236}">
                <a16:creationId xmlns:a16="http://schemas.microsoft.com/office/drawing/2014/main" id="{18FA286D-29ED-4D76-CA76-67FEF9FFD972}"/>
              </a:ext>
            </a:extLst>
          </p:cNvPr>
          <p:cNvSpPr txBox="1"/>
          <p:nvPr/>
        </p:nvSpPr>
        <p:spPr>
          <a:xfrm>
            <a:off x="5050926" y="1700808"/>
            <a:ext cx="3576118" cy="3970318"/>
          </a:xfrm>
          <a:prstGeom prst="rect">
            <a:avLst/>
          </a:prstGeom>
          <a:noFill/>
        </p:spPr>
        <p:txBody>
          <a:bodyPr wrap="square">
            <a:spAutoFit/>
          </a:bodyPr>
          <a:lstStyle/>
          <a:p>
            <a:r>
              <a:rPr lang="it-IT" b="1" dirty="0">
                <a:solidFill>
                  <a:srgbClr val="FF0000"/>
                </a:solidFill>
              </a:rPr>
              <a:t>GLI ACIDI FORTI SONO COMPLETAMENTE DISSOCIATI IN SOLUZIONE, MENTRE GLI ACIDI DEBOLI SONO SOLO PARZIALMENTE IONIZZATI</a:t>
            </a:r>
            <a:r>
              <a:rPr lang="it-IT" dirty="0"/>
              <a:t>. </a:t>
            </a:r>
          </a:p>
          <a:p>
            <a:endParaRPr lang="it-IT" dirty="0"/>
          </a:p>
          <a:p>
            <a:r>
              <a:rPr lang="it-IT" dirty="0"/>
              <a:t>Gli </a:t>
            </a:r>
            <a:r>
              <a:rPr lang="it-IT" b="1" dirty="0"/>
              <a:t>acidi cloridrico, nitrico e acetico</a:t>
            </a:r>
            <a:r>
              <a:rPr lang="it-IT" dirty="0"/>
              <a:t> sono detti acidi monoprotici perché liberano un solo ione idrogeno in soluzione. </a:t>
            </a:r>
            <a:r>
              <a:rPr lang="it-IT" b="1" dirty="0"/>
              <a:t>L’acido solforico </a:t>
            </a:r>
            <a:r>
              <a:rPr lang="it-IT" dirty="0"/>
              <a:t>è un acido </a:t>
            </a:r>
            <a:r>
              <a:rPr lang="it-IT" dirty="0" err="1"/>
              <a:t>diprotico</a:t>
            </a:r>
            <a:r>
              <a:rPr lang="it-IT" dirty="0"/>
              <a:t>, cioè genera due ioni H</a:t>
            </a:r>
            <a:r>
              <a:rPr lang="it-IT" baseline="30000" dirty="0"/>
              <a:t>+</a:t>
            </a:r>
            <a:r>
              <a:rPr lang="it-IT" dirty="0"/>
              <a:t> per molecola in soluzione.</a:t>
            </a:r>
          </a:p>
        </p:txBody>
      </p:sp>
      <p:pic>
        <p:nvPicPr>
          <p:cNvPr id="9" name="Immagine 8">
            <a:extLst>
              <a:ext uri="{FF2B5EF4-FFF2-40B4-BE49-F238E27FC236}">
                <a16:creationId xmlns:a16="http://schemas.microsoft.com/office/drawing/2014/main" id="{3C3E3A16-2886-68B9-B524-D9FD57DF2FE8}"/>
              </a:ext>
            </a:extLst>
          </p:cNvPr>
          <p:cNvPicPr>
            <a:picLocks noChangeAspect="1"/>
          </p:cNvPicPr>
          <p:nvPr/>
        </p:nvPicPr>
        <p:blipFill>
          <a:blip r:embed="rId4"/>
          <a:stretch>
            <a:fillRect/>
          </a:stretch>
        </p:blipFill>
        <p:spPr>
          <a:xfrm>
            <a:off x="971600" y="5085184"/>
            <a:ext cx="3312368" cy="1512168"/>
          </a:xfrm>
          <a:prstGeom prst="rect">
            <a:avLst/>
          </a:prstGeom>
        </p:spPr>
      </p:pic>
    </p:spTree>
    <p:extLst>
      <p:ext uri="{BB962C8B-B14F-4D97-AF65-F5344CB8AC3E}">
        <p14:creationId xmlns:p14="http://schemas.microsoft.com/office/powerpoint/2010/main" val="2037356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BA67A10-6126-4721-FF77-BE2F638D97ED}"/>
              </a:ext>
            </a:extLst>
          </p:cNvPr>
          <p:cNvSpPr txBox="1"/>
          <p:nvPr/>
        </p:nvSpPr>
        <p:spPr>
          <a:xfrm>
            <a:off x="467544" y="548680"/>
            <a:ext cx="8424936" cy="646331"/>
          </a:xfrm>
          <a:prstGeom prst="rect">
            <a:avLst/>
          </a:prstGeom>
          <a:noFill/>
        </p:spPr>
        <p:txBody>
          <a:bodyPr wrap="square">
            <a:spAutoFit/>
          </a:bodyPr>
          <a:lstStyle/>
          <a:p>
            <a:r>
              <a:rPr lang="it-IT" b="1" dirty="0"/>
              <a:t>L’acido fosforico (H</a:t>
            </a:r>
            <a:r>
              <a:rPr lang="it-IT" b="1" baseline="-25000" dirty="0"/>
              <a:t>3</a:t>
            </a:r>
            <a:r>
              <a:rPr lang="it-IT" b="1" dirty="0"/>
              <a:t>PO</a:t>
            </a:r>
            <a:r>
              <a:rPr lang="it-IT" b="1" baseline="-25000" dirty="0"/>
              <a:t>4</a:t>
            </a:r>
            <a:r>
              <a:rPr lang="it-IT" b="1" dirty="0"/>
              <a:t>) </a:t>
            </a:r>
            <a:r>
              <a:rPr lang="it-IT" dirty="0"/>
              <a:t>è un acido </a:t>
            </a:r>
            <a:r>
              <a:rPr lang="it-IT" dirty="0" err="1"/>
              <a:t>triprotico</a:t>
            </a:r>
            <a:r>
              <a:rPr lang="it-IT" dirty="0"/>
              <a:t>, come indicato dalle seguenti reazioni di dissociazione.</a:t>
            </a:r>
          </a:p>
        </p:txBody>
      </p:sp>
      <p:pic>
        <p:nvPicPr>
          <p:cNvPr id="4" name="Immagine 3">
            <a:extLst>
              <a:ext uri="{FF2B5EF4-FFF2-40B4-BE49-F238E27FC236}">
                <a16:creationId xmlns:a16="http://schemas.microsoft.com/office/drawing/2014/main" id="{D290B599-C8A8-9BDF-C5AF-EE3C12038BA7}"/>
              </a:ext>
            </a:extLst>
          </p:cNvPr>
          <p:cNvPicPr>
            <a:picLocks noChangeAspect="1"/>
          </p:cNvPicPr>
          <p:nvPr/>
        </p:nvPicPr>
        <p:blipFill>
          <a:blip r:embed="rId2"/>
          <a:stretch>
            <a:fillRect/>
          </a:stretch>
        </p:blipFill>
        <p:spPr>
          <a:xfrm>
            <a:off x="1979712" y="1700808"/>
            <a:ext cx="4802772" cy="3960440"/>
          </a:xfrm>
          <a:prstGeom prst="rect">
            <a:avLst/>
          </a:prstGeom>
        </p:spPr>
      </p:pic>
    </p:spTree>
    <p:extLst>
      <p:ext uri="{BB962C8B-B14F-4D97-AF65-F5344CB8AC3E}">
        <p14:creationId xmlns:p14="http://schemas.microsoft.com/office/powerpoint/2010/main" val="4246120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06"/>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r="40550" b="26085"/>
          <a:stretch/>
        </p:blipFill>
        <p:spPr>
          <a:xfrm>
            <a:off x="1680705" y="615512"/>
            <a:ext cx="5436096" cy="4006006"/>
          </a:xfrm>
          <a:prstGeom prst="rect">
            <a:avLst/>
          </a:prstGeom>
          <a:noFill/>
          <a:ln>
            <a:noFill/>
          </a:ln>
        </p:spPr>
      </p:pic>
      <p:sp>
        <p:nvSpPr>
          <p:cNvPr id="4" name="CasellaDiTesto 3">
            <a:extLst>
              <a:ext uri="{FF2B5EF4-FFF2-40B4-BE49-F238E27FC236}">
                <a16:creationId xmlns:a16="http://schemas.microsoft.com/office/drawing/2014/main" id="{B0553F6A-30AE-E54D-5416-77E644EFE697}"/>
              </a:ext>
            </a:extLst>
          </p:cNvPr>
          <p:cNvSpPr txBox="1"/>
          <p:nvPr/>
        </p:nvSpPr>
        <p:spPr>
          <a:xfrm>
            <a:off x="179512" y="4576701"/>
            <a:ext cx="8784976" cy="2031325"/>
          </a:xfrm>
          <a:prstGeom prst="rect">
            <a:avLst/>
          </a:prstGeom>
          <a:noFill/>
        </p:spPr>
        <p:txBody>
          <a:bodyPr wrap="square">
            <a:spAutoFit/>
          </a:bodyPr>
          <a:lstStyle/>
          <a:p>
            <a:r>
              <a:rPr lang="it-IT" dirty="0"/>
              <a:t>Nelle soluzioni contenenti sostanze con comportamento acido, tra i reagenti sono presenti sempre due specie molecolari: una che si comporta da </a:t>
            </a:r>
            <a:r>
              <a:rPr lang="it-IT" b="1" dirty="0"/>
              <a:t>base (es. acqua) </a:t>
            </a:r>
            <a:r>
              <a:rPr lang="it-IT" dirty="0"/>
              <a:t>e una che si comporta da </a:t>
            </a:r>
            <a:r>
              <a:rPr lang="it-IT" b="1" dirty="0"/>
              <a:t>acido (es. acido cloridrico)</a:t>
            </a:r>
            <a:r>
              <a:rPr lang="it-IT" dirty="0"/>
              <a:t>. Nei prodotti, invece, sono presenti le loro </a:t>
            </a:r>
            <a:r>
              <a:rPr lang="it-IT" b="1" dirty="0">
                <a:solidFill>
                  <a:srgbClr val="FF0000"/>
                </a:solidFill>
              </a:rPr>
              <a:t>“coppie coniugate”</a:t>
            </a:r>
            <a:r>
              <a:rPr lang="it-IT" dirty="0"/>
              <a:t> con comportamento inverso: ad un acido (es. HCl) corrisponde una base coniugata (Cl</a:t>
            </a:r>
            <a:r>
              <a:rPr lang="it-IT" baseline="30000" dirty="0"/>
              <a:t>-</a:t>
            </a:r>
            <a:r>
              <a:rPr lang="it-IT" dirty="0"/>
              <a:t>) e ad una base (es. H</a:t>
            </a:r>
            <a:r>
              <a:rPr lang="it-IT" baseline="-25000" dirty="0"/>
              <a:t>2</a:t>
            </a:r>
            <a:r>
              <a:rPr lang="it-IT" dirty="0"/>
              <a:t>O) corrisponde un acido coniugato (H</a:t>
            </a:r>
            <a:r>
              <a:rPr lang="it-IT" baseline="-25000" dirty="0"/>
              <a:t>3</a:t>
            </a:r>
            <a:r>
              <a:rPr lang="it-IT" dirty="0"/>
              <a:t>O</a:t>
            </a:r>
            <a:r>
              <a:rPr lang="it-IT" baseline="30000" dirty="0"/>
              <a:t>+</a:t>
            </a:r>
            <a:r>
              <a:rPr lang="it-IT" dirty="0"/>
              <a:t>). </a:t>
            </a:r>
            <a:r>
              <a:rPr lang="it-IT" i="1" dirty="0"/>
              <a:t>Si noti che i costituenti di una coppia coniugata acido-base differiscono tra di loro per un protone (H</a:t>
            </a:r>
            <a:r>
              <a:rPr lang="it-IT" i="1" baseline="30000" dirty="0"/>
              <a:t>+</a:t>
            </a:r>
            <a:r>
              <a:rPr lang="it-IT" i="1" dirty="0"/>
              <a:t>) </a:t>
            </a:r>
          </a:p>
        </p:txBody>
      </p:sp>
      <p:sp>
        <p:nvSpPr>
          <p:cNvPr id="6" name="CasellaDiTesto 5">
            <a:extLst>
              <a:ext uri="{FF2B5EF4-FFF2-40B4-BE49-F238E27FC236}">
                <a16:creationId xmlns:a16="http://schemas.microsoft.com/office/drawing/2014/main" id="{6B3B0F75-584C-CE19-493A-D804C2CCB71D}"/>
              </a:ext>
            </a:extLst>
          </p:cNvPr>
          <p:cNvSpPr txBox="1"/>
          <p:nvPr/>
        </p:nvSpPr>
        <p:spPr>
          <a:xfrm>
            <a:off x="1521675" y="153847"/>
            <a:ext cx="6100650" cy="461665"/>
          </a:xfrm>
          <a:prstGeom prst="rect">
            <a:avLst/>
          </a:prstGeom>
          <a:noFill/>
        </p:spPr>
        <p:txBody>
          <a:bodyPr wrap="square">
            <a:spAutoFit/>
          </a:bodyPr>
          <a:lstStyle/>
          <a:p>
            <a:r>
              <a:rPr lang="it-IT" sz="2400" b="1" dirty="0">
                <a:solidFill>
                  <a:srgbClr val="FF0000"/>
                </a:solidFill>
              </a:rPr>
              <a:t>COPPIE CONIUGATE ACIDO-BASE</a:t>
            </a:r>
          </a:p>
        </p:txBody>
      </p:sp>
    </p:spTree>
    <p:extLst>
      <p:ext uri="{BB962C8B-B14F-4D97-AF65-F5344CB8AC3E}">
        <p14:creationId xmlns:p14="http://schemas.microsoft.com/office/powerpoint/2010/main" val="1809319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07"/>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331788"/>
            <a:ext cx="9144000" cy="6192837"/>
          </a:xfrm>
          <a:prstGeom prst="rect">
            <a:avLst/>
          </a:prstGeom>
          <a:noFill/>
          <a:ln>
            <a:noFill/>
          </a:ln>
        </p:spPr>
      </p:pic>
    </p:spTree>
    <p:extLst>
      <p:ext uri="{BB962C8B-B14F-4D97-AF65-F5344CB8AC3E}">
        <p14:creationId xmlns:p14="http://schemas.microsoft.com/office/powerpoint/2010/main" val="3883993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6B18025-5EB1-0D23-5756-723259BF7040}"/>
              </a:ext>
            </a:extLst>
          </p:cNvPr>
          <p:cNvSpPr txBox="1"/>
          <p:nvPr/>
        </p:nvSpPr>
        <p:spPr>
          <a:xfrm>
            <a:off x="755576" y="332656"/>
            <a:ext cx="4572000" cy="461665"/>
          </a:xfrm>
          <a:prstGeom prst="rect">
            <a:avLst/>
          </a:prstGeom>
          <a:noFill/>
        </p:spPr>
        <p:txBody>
          <a:bodyPr wrap="square">
            <a:spAutoFit/>
          </a:bodyPr>
          <a:lstStyle/>
          <a:p>
            <a:r>
              <a:rPr lang="it-IT" sz="2400" b="1" dirty="0">
                <a:solidFill>
                  <a:srgbClr val="FF0000"/>
                </a:solidFill>
              </a:rPr>
              <a:t>PROPRIETÀ DEGLI ACIDI</a:t>
            </a:r>
          </a:p>
        </p:txBody>
      </p:sp>
      <p:sp>
        <p:nvSpPr>
          <p:cNvPr id="5" name="CasellaDiTesto 4">
            <a:extLst>
              <a:ext uri="{FF2B5EF4-FFF2-40B4-BE49-F238E27FC236}">
                <a16:creationId xmlns:a16="http://schemas.microsoft.com/office/drawing/2014/main" id="{E36BDCF8-CB97-ECF5-7741-1090AA6246C5}"/>
              </a:ext>
            </a:extLst>
          </p:cNvPr>
          <p:cNvSpPr txBox="1"/>
          <p:nvPr/>
        </p:nvSpPr>
        <p:spPr>
          <a:xfrm>
            <a:off x="395536" y="908720"/>
            <a:ext cx="8640960" cy="2031325"/>
          </a:xfrm>
          <a:prstGeom prst="rect">
            <a:avLst/>
          </a:prstGeom>
          <a:noFill/>
        </p:spPr>
        <p:txBody>
          <a:bodyPr wrap="square">
            <a:spAutoFit/>
          </a:bodyPr>
          <a:lstStyle/>
          <a:p>
            <a:r>
              <a:rPr lang="it-IT" b="1" i="1" dirty="0"/>
              <a:t>Neutralizzazione</a:t>
            </a:r>
          </a:p>
          <a:p>
            <a:endParaRPr lang="it-IT" dirty="0"/>
          </a:p>
          <a:p>
            <a:r>
              <a:rPr lang="it-IT" dirty="0"/>
              <a:t>La reazione degli acidi con alcuni idrossidi (composti basici) viene detta </a:t>
            </a:r>
            <a:r>
              <a:rPr lang="it-IT" b="1" i="1" dirty="0"/>
              <a:t>neutralizzazione, cioè l’acido neutralizza la base per formare acqua e un sale.</a:t>
            </a:r>
          </a:p>
          <a:p>
            <a:endParaRPr lang="it-IT" b="1" i="1" dirty="0"/>
          </a:p>
          <a:p>
            <a:pPr marL="285750" indent="-285750">
              <a:buFont typeface="Wingdings" panose="05000000000000000000" pitchFamily="2" charset="2"/>
              <a:buChar char="Ø"/>
            </a:pPr>
            <a:r>
              <a:rPr lang="it-IT" dirty="0"/>
              <a:t>Ad esempio, l’acido solforico reagisce con l’idrossido di sodio (base) per formare acqua e solfato di sodio.</a:t>
            </a:r>
          </a:p>
        </p:txBody>
      </p:sp>
      <p:pic>
        <p:nvPicPr>
          <p:cNvPr id="6" name="Immagine 5">
            <a:extLst>
              <a:ext uri="{FF2B5EF4-FFF2-40B4-BE49-F238E27FC236}">
                <a16:creationId xmlns:a16="http://schemas.microsoft.com/office/drawing/2014/main" id="{49A4C14F-BF18-968C-3F53-E4EB0D7984D6}"/>
              </a:ext>
            </a:extLst>
          </p:cNvPr>
          <p:cNvPicPr>
            <a:picLocks noChangeAspect="1"/>
          </p:cNvPicPr>
          <p:nvPr/>
        </p:nvPicPr>
        <p:blipFill>
          <a:blip r:embed="rId2"/>
          <a:stretch>
            <a:fillRect/>
          </a:stretch>
        </p:blipFill>
        <p:spPr>
          <a:xfrm>
            <a:off x="1219224" y="3131178"/>
            <a:ext cx="6705552" cy="639447"/>
          </a:xfrm>
          <a:prstGeom prst="rect">
            <a:avLst/>
          </a:prstGeom>
        </p:spPr>
      </p:pic>
      <p:sp>
        <p:nvSpPr>
          <p:cNvPr id="8" name="CasellaDiTesto 7">
            <a:extLst>
              <a:ext uri="{FF2B5EF4-FFF2-40B4-BE49-F238E27FC236}">
                <a16:creationId xmlns:a16="http://schemas.microsoft.com/office/drawing/2014/main" id="{A555C524-5BE0-4C97-2230-1B4A0BD35D7D}"/>
              </a:ext>
            </a:extLst>
          </p:cNvPr>
          <p:cNvSpPr txBox="1"/>
          <p:nvPr/>
        </p:nvSpPr>
        <p:spPr>
          <a:xfrm>
            <a:off x="393782" y="3911072"/>
            <a:ext cx="8138658" cy="646331"/>
          </a:xfrm>
          <a:prstGeom prst="rect">
            <a:avLst/>
          </a:prstGeom>
          <a:noFill/>
        </p:spPr>
        <p:txBody>
          <a:bodyPr wrap="square">
            <a:spAutoFit/>
          </a:bodyPr>
          <a:lstStyle/>
          <a:p>
            <a:pPr marL="285750" indent="-285750">
              <a:buFont typeface="Wingdings" panose="05000000000000000000" pitchFamily="2" charset="2"/>
              <a:buChar char="Ø"/>
            </a:pPr>
            <a:r>
              <a:rPr lang="it-IT" dirty="0"/>
              <a:t>Gli acidi reagiscono con i carbonati e i bicarbonati per formare anidride carbonica, acqua e altri sali. Ad esempio:</a:t>
            </a:r>
          </a:p>
        </p:txBody>
      </p:sp>
      <p:pic>
        <p:nvPicPr>
          <p:cNvPr id="9" name="Immagine 8">
            <a:extLst>
              <a:ext uri="{FF2B5EF4-FFF2-40B4-BE49-F238E27FC236}">
                <a16:creationId xmlns:a16="http://schemas.microsoft.com/office/drawing/2014/main" id="{1C1C7B41-822D-BBF8-3878-973A47CB3668}"/>
              </a:ext>
            </a:extLst>
          </p:cNvPr>
          <p:cNvPicPr>
            <a:picLocks noChangeAspect="1"/>
          </p:cNvPicPr>
          <p:nvPr/>
        </p:nvPicPr>
        <p:blipFill>
          <a:blip r:embed="rId3"/>
          <a:stretch>
            <a:fillRect/>
          </a:stretch>
        </p:blipFill>
        <p:spPr>
          <a:xfrm>
            <a:off x="1450901" y="4923408"/>
            <a:ext cx="7195644" cy="618790"/>
          </a:xfrm>
          <a:prstGeom prst="rect">
            <a:avLst/>
          </a:prstGeom>
        </p:spPr>
      </p:pic>
      <p:pic>
        <p:nvPicPr>
          <p:cNvPr id="10" name="Immagine 9">
            <a:extLst>
              <a:ext uri="{FF2B5EF4-FFF2-40B4-BE49-F238E27FC236}">
                <a16:creationId xmlns:a16="http://schemas.microsoft.com/office/drawing/2014/main" id="{32DB9C61-0D87-0695-EC40-755F3730B9FB}"/>
              </a:ext>
            </a:extLst>
          </p:cNvPr>
          <p:cNvPicPr>
            <a:picLocks noChangeAspect="1"/>
          </p:cNvPicPr>
          <p:nvPr/>
        </p:nvPicPr>
        <p:blipFill>
          <a:blip r:embed="rId4"/>
          <a:stretch>
            <a:fillRect/>
          </a:stretch>
        </p:blipFill>
        <p:spPr>
          <a:xfrm>
            <a:off x="2483768" y="6071334"/>
            <a:ext cx="4543596" cy="500396"/>
          </a:xfrm>
          <a:prstGeom prst="rect">
            <a:avLst/>
          </a:prstGeom>
        </p:spPr>
      </p:pic>
    </p:spTree>
    <p:extLst>
      <p:ext uri="{BB962C8B-B14F-4D97-AF65-F5344CB8AC3E}">
        <p14:creationId xmlns:p14="http://schemas.microsoft.com/office/powerpoint/2010/main" val="6030007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Legn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gno">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Legno</Template>
  <TotalTime>0</TotalTime>
  <Words>2439</Words>
  <Application>Microsoft Office PowerPoint</Application>
  <PresentationFormat>Presentazione su schermo (4:3)</PresentationFormat>
  <Paragraphs>145</Paragraphs>
  <Slides>35</Slides>
  <Notes>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35</vt:i4>
      </vt:variant>
    </vt:vector>
  </HeadingPairs>
  <TitlesOfParts>
    <vt:vector size="40" baseType="lpstr">
      <vt:lpstr>Calibri</vt:lpstr>
      <vt:lpstr>Rockwell</vt:lpstr>
      <vt:lpstr>Rockwell Condensed</vt:lpstr>
      <vt:lpstr>Wingdings</vt:lpstr>
      <vt:lpstr>Legno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DiTech</dc:creator>
  <cp:lastModifiedBy>cinzia rapino</cp:lastModifiedBy>
  <cp:revision>20</cp:revision>
  <dcterms:created xsi:type="dcterms:W3CDTF">2022-04-12T10:33:23Z</dcterms:created>
  <dcterms:modified xsi:type="dcterms:W3CDTF">2023-09-20T09:22:04Z</dcterms:modified>
</cp:coreProperties>
</file>