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 id="269" r:id="rId14"/>
    <p:sldId id="270" r:id="rId15"/>
    <p:sldId id="271" r:id="rId16"/>
    <p:sldId id="272" r:id="rId17"/>
    <p:sldId id="273" r:id="rId18"/>
    <p:sldId id="274" r:id="rId19"/>
    <p:sldId id="275"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48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01/04/2023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85437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01/04/2023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13756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01/04/2023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35330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01/04/2023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935841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70E104C-F7BC-3743-9129-BABE01727AEB}" type="datetimeFigureOut">
              <a:rPr lang="it-IT" smtClean="0"/>
              <a:t>01/04/2023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54851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70E104C-F7BC-3743-9129-BABE01727AEB}" type="datetimeFigureOut">
              <a:rPr lang="it-IT" smtClean="0"/>
              <a:t>01/04/2023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655088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70E104C-F7BC-3743-9129-BABE01727AEB}" type="datetimeFigureOut">
              <a:rPr lang="it-IT" smtClean="0"/>
              <a:t>01/04/2023</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9955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70E104C-F7BC-3743-9129-BABE01727AEB}" type="datetimeFigureOut">
              <a:rPr lang="it-IT" smtClean="0"/>
              <a:t>01/04/2023</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78109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0E104C-F7BC-3743-9129-BABE01727AEB}" type="datetimeFigureOut">
              <a:rPr lang="it-IT" smtClean="0"/>
              <a:t>01/04/2023</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81047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01/04/2023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99954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01/04/2023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338923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E104C-F7BC-3743-9129-BABE01727AEB}" type="datetimeFigureOut">
              <a:rPr lang="it-IT" smtClean="0"/>
              <a:t>01/04/2023</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910CFB-EEE0-D549-BD71-C5EB18030C94}" type="slidenum">
              <a:rPr lang="it-IT" smtClean="0"/>
              <a:t>‹N›</a:t>
            </a:fld>
            <a:endParaRPr lang="it-IT"/>
          </a:p>
        </p:txBody>
      </p:sp>
    </p:spTree>
    <p:extLst>
      <p:ext uri="{BB962C8B-B14F-4D97-AF65-F5344CB8AC3E}">
        <p14:creationId xmlns:p14="http://schemas.microsoft.com/office/powerpoint/2010/main" val="130927579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2211222D-2129-BAAE-00EC-2F84CEC3954F}"/>
              </a:ext>
            </a:extLst>
          </p:cNvPr>
          <p:cNvSpPr>
            <a:spLocks noGrp="1"/>
          </p:cNvSpPr>
          <p:nvPr>
            <p:ph type="title"/>
          </p:nvPr>
        </p:nvSpPr>
        <p:spPr/>
        <p:txBody>
          <a:bodyPr>
            <a:noAutofit/>
          </a:bodyPr>
          <a:lstStyle/>
          <a:p>
            <a:pPr algn="l"/>
            <a:r>
              <a:rPr lang="it-IT" sz="4000" b="1" dirty="0">
                <a:solidFill>
                  <a:srgbClr val="FF0000"/>
                </a:solidFill>
              </a:rPr>
              <a:t>Diritto del Mercato Unico Europeo</a:t>
            </a:r>
            <a:br>
              <a:rPr lang="it-IT" sz="4000" b="1" dirty="0">
                <a:solidFill>
                  <a:srgbClr val="FF0000"/>
                </a:solidFill>
              </a:rPr>
            </a:br>
            <a:r>
              <a:rPr lang="it-IT" sz="4000" b="1" dirty="0" smtClean="0">
                <a:solidFill>
                  <a:schemeClr val="bg1">
                    <a:lumMod val="50000"/>
                  </a:schemeClr>
                </a:solidFill>
              </a:rPr>
              <a:t>Dott. Domenico Di Francesco</a:t>
            </a:r>
            <a:endParaRPr lang="it-IT" sz="4000" b="1" dirty="0">
              <a:solidFill>
                <a:schemeClr val="bg1">
                  <a:lumMod val="50000"/>
                </a:schemeClr>
              </a:solidFill>
            </a:endParaRPr>
          </a:p>
        </p:txBody>
      </p:sp>
      <p:sp>
        <p:nvSpPr>
          <p:cNvPr id="3" name="Sottotitolo 2">
            <a:extLst>
              <a:ext uri="{FF2B5EF4-FFF2-40B4-BE49-F238E27FC236}">
                <a16:creationId xmlns:a16="http://schemas.microsoft.com/office/drawing/2014/main" xmlns="" id="{217CB69F-F640-CEDA-212E-18CE2713562F}"/>
              </a:ext>
            </a:extLst>
          </p:cNvPr>
          <p:cNvSpPr>
            <a:spLocks noGrp="1"/>
          </p:cNvSpPr>
          <p:nvPr>
            <p:ph idx="1"/>
          </p:nvPr>
        </p:nvSpPr>
        <p:spPr>
          <a:xfrm>
            <a:off x="838200" y="2607275"/>
            <a:ext cx="10515600" cy="3569687"/>
          </a:xfrm>
        </p:spPr>
        <p:txBody>
          <a:bodyPr>
            <a:normAutofit/>
          </a:bodyPr>
          <a:lstStyle/>
          <a:p>
            <a:pPr algn="l"/>
            <a:r>
              <a:rPr lang="it-IT" sz="3200" b="1" dirty="0" smtClean="0">
                <a:solidFill>
                  <a:srgbClr val="FF0000"/>
                </a:solidFill>
              </a:rPr>
              <a:t>Seminario </a:t>
            </a:r>
            <a:endParaRPr lang="it-IT" sz="3200" b="1" dirty="0">
              <a:solidFill>
                <a:srgbClr val="FF0000"/>
              </a:solidFill>
            </a:endParaRPr>
          </a:p>
          <a:p>
            <a:pPr algn="l"/>
            <a:r>
              <a:rPr lang="it-IT" sz="3200" b="1" dirty="0" smtClean="0">
                <a:solidFill>
                  <a:schemeClr val="bg1">
                    <a:lumMod val="50000"/>
                  </a:schemeClr>
                </a:solidFill>
              </a:rPr>
              <a:t>Le Concessioni demaniali marittime</a:t>
            </a:r>
            <a:endParaRPr lang="it-IT" sz="3200" b="1" dirty="0">
              <a:solidFill>
                <a:schemeClr val="bg1">
                  <a:lumMod val="50000"/>
                </a:schemeClr>
              </a:solidFill>
            </a:endParaRPr>
          </a:p>
          <a:p>
            <a:pPr algn="l"/>
            <a:endParaRPr lang="it-IT" sz="3200" b="1" dirty="0">
              <a:solidFill>
                <a:schemeClr val="bg1">
                  <a:lumMod val="50000"/>
                </a:schemeClr>
              </a:solidFill>
            </a:endParaRPr>
          </a:p>
          <a:p>
            <a:pPr algn="l"/>
            <a:endParaRPr lang="it-IT" sz="3200" b="1" dirty="0">
              <a:solidFill>
                <a:schemeClr val="bg1">
                  <a:lumMod val="50000"/>
                </a:schemeClr>
              </a:solidFill>
            </a:endParaRPr>
          </a:p>
          <a:p>
            <a:pPr algn="l"/>
            <a:endParaRPr lang="it-IT" sz="3200" b="1" dirty="0"/>
          </a:p>
        </p:txBody>
      </p:sp>
      <p:pic>
        <p:nvPicPr>
          <p:cNvPr id="6" name="Immagine 5">
            <a:extLst>
              <a:ext uri="{FF2B5EF4-FFF2-40B4-BE49-F238E27FC236}">
                <a16:creationId xmlns:a16="http://schemas.microsoft.com/office/drawing/2014/main" xmlns="" id="{1EDF75BB-5B35-B06F-64E1-59B34AD44195}"/>
              </a:ext>
            </a:extLst>
          </p:cNvPr>
          <p:cNvPicPr>
            <a:picLocks noChangeAspect="1"/>
          </p:cNvPicPr>
          <p:nvPr/>
        </p:nvPicPr>
        <p:blipFill>
          <a:blip r:embed="rId2"/>
          <a:stretch>
            <a:fillRect/>
          </a:stretch>
        </p:blipFill>
        <p:spPr>
          <a:xfrm>
            <a:off x="7979078" y="201634"/>
            <a:ext cx="4021029" cy="1629825"/>
          </a:xfrm>
          <a:prstGeom prst="rect">
            <a:avLst/>
          </a:prstGeom>
        </p:spPr>
      </p:pic>
      <p:pic>
        <p:nvPicPr>
          <p:cNvPr id="7" name="Immagine 6">
            <a:extLst>
              <a:ext uri="{FF2B5EF4-FFF2-40B4-BE49-F238E27FC236}">
                <a16:creationId xmlns:a16="http://schemas.microsoft.com/office/drawing/2014/main" xmlns="" id="{3B24BD02-0CEA-FFA0-7761-9D268AFF0F88}"/>
              </a:ext>
            </a:extLst>
          </p:cNvPr>
          <p:cNvPicPr>
            <a:picLocks noChangeAspect="1"/>
          </p:cNvPicPr>
          <p:nvPr/>
        </p:nvPicPr>
        <p:blipFill>
          <a:blip r:embed="rId3"/>
          <a:stretch>
            <a:fillRect/>
          </a:stretch>
        </p:blipFill>
        <p:spPr>
          <a:xfrm>
            <a:off x="2590800" y="4716165"/>
            <a:ext cx="7010400" cy="1724300"/>
          </a:xfrm>
          <a:prstGeom prst="rect">
            <a:avLst/>
          </a:prstGeom>
        </p:spPr>
      </p:pic>
    </p:spTree>
    <p:extLst>
      <p:ext uri="{BB962C8B-B14F-4D97-AF65-F5344CB8AC3E}">
        <p14:creationId xmlns:p14="http://schemas.microsoft.com/office/powerpoint/2010/main" val="2264764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B69C23DA-211E-430F-F77A-928417DCF069}"/>
              </a:ext>
            </a:extLst>
          </p:cNvPr>
          <p:cNvSpPr>
            <a:spLocks noGrp="1"/>
          </p:cNvSpPr>
          <p:nvPr>
            <p:ph type="title"/>
          </p:nvPr>
        </p:nvSpPr>
        <p:spPr>
          <a:xfrm>
            <a:off x="491319" y="365125"/>
            <a:ext cx="10862481" cy="781287"/>
          </a:xfrm>
        </p:spPr>
        <p:txBody>
          <a:bodyPr/>
          <a:lstStyle/>
          <a:p>
            <a:r>
              <a:rPr lang="it-IT" b="1" dirty="0">
                <a:solidFill>
                  <a:srgbClr val="FF0000"/>
                </a:solidFill>
              </a:rPr>
              <a:t>Le Concessioni demaniali marittime</a:t>
            </a:r>
            <a:endParaRPr lang="it-IT" dirty="0"/>
          </a:p>
        </p:txBody>
      </p:sp>
      <p:sp>
        <p:nvSpPr>
          <p:cNvPr id="3" name="Segnaposto contenuto 2">
            <a:extLst>
              <a:ext uri="{FF2B5EF4-FFF2-40B4-BE49-F238E27FC236}">
                <a16:creationId xmlns:a16="http://schemas.microsoft.com/office/drawing/2014/main" xmlns="" id="{B4C70BBF-10F5-FE8B-E214-06E603393121}"/>
              </a:ext>
            </a:extLst>
          </p:cNvPr>
          <p:cNvSpPr>
            <a:spLocks noGrp="1"/>
          </p:cNvSpPr>
          <p:nvPr>
            <p:ph idx="1"/>
          </p:nvPr>
        </p:nvSpPr>
        <p:spPr>
          <a:xfrm>
            <a:off x="491319" y="1364776"/>
            <a:ext cx="11191165" cy="5493224"/>
          </a:xfrm>
        </p:spPr>
        <p:txBody>
          <a:bodyPr>
            <a:normAutofit fontScale="92500" lnSpcReduction="20000"/>
          </a:bodyPr>
          <a:lstStyle/>
          <a:p>
            <a:pPr marL="0" indent="-46037">
              <a:buNone/>
              <a:defRPr/>
            </a:pPr>
            <a:r>
              <a:rPr lang="it-IT" dirty="0" smtClean="0">
                <a:solidFill>
                  <a:srgbClr val="00B0F0"/>
                </a:solidFill>
              </a:rPr>
              <a:t>Gli sviluppi giurisprudenziali in Italia dopo la sentenza della Corte</a:t>
            </a:r>
            <a:endParaRPr lang="it-IT" altLang="it-IT" dirty="0" smtClean="0">
              <a:solidFill>
                <a:srgbClr val="00B0F0"/>
              </a:solidFill>
            </a:endParaRPr>
          </a:p>
          <a:p>
            <a:pPr algn="just"/>
            <a:r>
              <a:rPr lang="it-IT" dirty="0"/>
              <a:t>Malgrado la posizione netta della Corte, non vi è stata alcuna riforma negli anni successivi al 2016 in grado di soccombere le incompatibilità della normativa interna con l’ordinamento europeo. L’art. 1, c. 682,683,684 della l. 145/2018 (legge di bilancio 2019) ha disposto la proroga di 15 anni delle concessioni demaniali marittime non ancora scadute</a:t>
            </a:r>
          </a:p>
          <a:p>
            <a:pPr algn="just"/>
            <a:endParaRPr lang="it-IT" dirty="0"/>
          </a:p>
          <a:p>
            <a:pPr algn="just"/>
            <a:r>
              <a:rPr lang="it-IT" dirty="0"/>
              <a:t>In base alla l. 145/2018, il Consiglio di Stato con sentenza n. 7874/2019, sez. VI ^, ha confermato l’orientamento del 2016 della Corte di Giustizia UE</a:t>
            </a:r>
          </a:p>
          <a:p>
            <a:pPr algn="just"/>
            <a:endParaRPr lang="it-IT" dirty="0"/>
          </a:p>
          <a:p>
            <a:pPr algn="just"/>
            <a:r>
              <a:rPr lang="it-IT" dirty="0"/>
              <a:t>La proroga al 2033 è stata ritenuta illegittima da diversi TAR:</a:t>
            </a:r>
          </a:p>
          <a:p>
            <a:pPr lvl="1" algn="just">
              <a:buFont typeface="Wingdings" panose="05000000000000000000" pitchFamily="2" charset="2"/>
              <a:buChar char="§"/>
            </a:pPr>
            <a:r>
              <a:rPr lang="it-IT" dirty="0"/>
              <a:t>TAR TOSCANA, n.363/2021</a:t>
            </a:r>
          </a:p>
          <a:p>
            <a:pPr lvl="1" algn="just">
              <a:buFont typeface="Wingdings" panose="05000000000000000000" pitchFamily="2" charset="2"/>
              <a:buChar char="§"/>
            </a:pPr>
            <a:r>
              <a:rPr lang="it-IT" dirty="0"/>
              <a:t>TAR ABRUZZO, sez. Pescara, n.40/2021</a:t>
            </a:r>
          </a:p>
          <a:p>
            <a:pPr lvl="1" algn="just">
              <a:buFont typeface="Wingdings" panose="05000000000000000000" pitchFamily="2" charset="2"/>
              <a:buChar char="§"/>
            </a:pPr>
            <a:r>
              <a:rPr lang="it-IT" dirty="0"/>
              <a:t>TAR CAMPANIA, sez. Salerno, n.265/2020</a:t>
            </a:r>
          </a:p>
          <a:p>
            <a:pPr lvl="1" algn="just">
              <a:buFont typeface="Wingdings" panose="05000000000000000000" pitchFamily="2" charset="2"/>
              <a:buChar char="§"/>
            </a:pPr>
            <a:r>
              <a:rPr lang="it-IT" dirty="0"/>
              <a:t>TAR SICILIA, sez. Catania, n.505/2021</a:t>
            </a:r>
          </a:p>
          <a:p>
            <a:pPr lvl="1" algn="just">
              <a:buFont typeface="Wingdings" panose="05000000000000000000" pitchFamily="2" charset="2"/>
              <a:buChar char="§"/>
            </a:pPr>
            <a:r>
              <a:rPr lang="it-IT" dirty="0"/>
              <a:t>TAR VENETO, n.218/2020</a:t>
            </a:r>
          </a:p>
          <a:p>
            <a:endParaRPr lang="it-IT" dirty="0"/>
          </a:p>
        </p:txBody>
      </p:sp>
    </p:spTree>
    <p:extLst>
      <p:ext uri="{BB962C8B-B14F-4D97-AF65-F5344CB8AC3E}">
        <p14:creationId xmlns:p14="http://schemas.microsoft.com/office/powerpoint/2010/main" val="7932620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96007F38-873F-0AB4-704D-151944E1A0C1}"/>
              </a:ext>
            </a:extLst>
          </p:cNvPr>
          <p:cNvSpPr>
            <a:spLocks noGrp="1"/>
          </p:cNvSpPr>
          <p:nvPr>
            <p:ph type="title"/>
          </p:nvPr>
        </p:nvSpPr>
        <p:spPr/>
        <p:txBody>
          <a:bodyPr/>
          <a:lstStyle/>
          <a:p>
            <a:r>
              <a:rPr lang="it-IT" b="1" dirty="0">
                <a:solidFill>
                  <a:srgbClr val="FF0000"/>
                </a:solidFill>
              </a:rPr>
              <a:t>Le Concessioni demaniali marittime</a:t>
            </a:r>
          </a:p>
        </p:txBody>
      </p:sp>
      <p:sp>
        <p:nvSpPr>
          <p:cNvPr id="3" name="Segnaposto contenuto 2">
            <a:extLst>
              <a:ext uri="{FF2B5EF4-FFF2-40B4-BE49-F238E27FC236}">
                <a16:creationId xmlns:a16="http://schemas.microsoft.com/office/drawing/2014/main" xmlns="" id="{D965FCA2-C7C4-0B23-E9F8-CCEE477FD915}"/>
              </a:ext>
            </a:extLst>
          </p:cNvPr>
          <p:cNvSpPr>
            <a:spLocks noGrp="1"/>
          </p:cNvSpPr>
          <p:nvPr>
            <p:ph idx="1"/>
          </p:nvPr>
        </p:nvSpPr>
        <p:spPr>
          <a:xfrm>
            <a:off x="838200" y="1501254"/>
            <a:ext cx="10515600" cy="5090615"/>
          </a:xfrm>
        </p:spPr>
        <p:txBody>
          <a:bodyPr>
            <a:normAutofit fontScale="92500"/>
          </a:bodyPr>
          <a:lstStyle/>
          <a:p>
            <a:pPr algn="just"/>
            <a:r>
              <a:rPr lang="it-IT" dirty="0"/>
              <a:t>Nella fase pandemica, il legislatore è intervenuto con l’art. 100 del d.l. 14 agosto 2020, n.14, prorogando l’art.1, c.682 e 683 della l. 145/2018</a:t>
            </a:r>
          </a:p>
          <a:p>
            <a:pPr algn="just"/>
            <a:endParaRPr lang="it-IT" dirty="0"/>
          </a:p>
          <a:p>
            <a:pPr algn="just"/>
            <a:r>
              <a:rPr lang="it-IT" dirty="0"/>
              <a:t>Con d.l. 19 maggio 2020, n.34 il legislatore ha confermato la possibilità per i concessionari che intendono proseguire la propria attività, mediante l’uso di beni del demanio marittimo, lacuale e fluviale, di chiedere l’estensione di 15 anni delle vigenti concessioni, impedendo di proseguire le procedure di scelta dei nuovi concessionari</a:t>
            </a:r>
          </a:p>
          <a:p>
            <a:pPr algn="just"/>
            <a:endParaRPr lang="it-IT" dirty="0"/>
          </a:p>
          <a:p>
            <a:pPr algn="just"/>
            <a:r>
              <a:rPr lang="it-IT" dirty="0"/>
              <a:t>La sentenza 7874/2019 del Consiglio di Stato ha affrontato il problema delle modalità di risoluzione del contrasto tra norme interne e norme comunitarie</a:t>
            </a:r>
          </a:p>
          <a:p>
            <a:endParaRPr lang="it-IT" dirty="0"/>
          </a:p>
        </p:txBody>
      </p:sp>
    </p:spTree>
    <p:extLst>
      <p:ext uri="{BB962C8B-B14F-4D97-AF65-F5344CB8AC3E}">
        <p14:creationId xmlns:p14="http://schemas.microsoft.com/office/powerpoint/2010/main" val="40747386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EF6E9FA0-9061-9975-02E3-02FBBDF9FB1D}"/>
              </a:ext>
            </a:extLst>
          </p:cNvPr>
          <p:cNvSpPr>
            <a:spLocks noGrp="1"/>
          </p:cNvSpPr>
          <p:nvPr>
            <p:ph type="title"/>
          </p:nvPr>
        </p:nvSpPr>
        <p:spPr>
          <a:xfrm>
            <a:off x="614149" y="365126"/>
            <a:ext cx="10739651" cy="972356"/>
          </a:xfrm>
        </p:spPr>
        <p:txBody>
          <a:bodyPr/>
          <a:lstStyle/>
          <a:p>
            <a:r>
              <a:rPr lang="it-IT" b="1" dirty="0">
                <a:solidFill>
                  <a:srgbClr val="FF0000"/>
                </a:solidFill>
              </a:rPr>
              <a:t>Le Concessioni demaniali marittime</a:t>
            </a:r>
            <a:endParaRPr lang="it-IT" dirty="0"/>
          </a:p>
        </p:txBody>
      </p:sp>
      <p:sp>
        <p:nvSpPr>
          <p:cNvPr id="3" name="Segnaposto contenuto 2">
            <a:extLst>
              <a:ext uri="{FF2B5EF4-FFF2-40B4-BE49-F238E27FC236}">
                <a16:creationId xmlns:a16="http://schemas.microsoft.com/office/drawing/2014/main" xmlns="" id="{2875F773-E58B-506C-2D74-0763244CD8D7}"/>
              </a:ext>
            </a:extLst>
          </p:cNvPr>
          <p:cNvSpPr>
            <a:spLocks noGrp="1"/>
          </p:cNvSpPr>
          <p:nvPr>
            <p:ph idx="1"/>
          </p:nvPr>
        </p:nvSpPr>
        <p:spPr>
          <a:xfrm>
            <a:off x="838200" y="1473958"/>
            <a:ext cx="10515600" cy="5221620"/>
          </a:xfrm>
        </p:spPr>
        <p:txBody>
          <a:bodyPr>
            <a:normAutofit fontScale="85000" lnSpcReduction="20000"/>
          </a:bodyPr>
          <a:lstStyle/>
          <a:p>
            <a:pPr algn="just"/>
            <a:r>
              <a:rPr lang="it-IT" dirty="0"/>
              <a:t>Sulla base della l. 145/2018 i comuni avrebbero dovuto prorogare ex lege le concessioni sino al 2033</a:t>
            </a:r>
          </a:p>
          <a:p>
            <a:pPr algn="just"/>
            <a:endParaRPr lang="it-IT" dirty="0"/>
          </a:p>
          <a:p>
            <a:pPr algn="just"/>
            <a:r>
              <a:rPr lang="it-IT" dirty="0">
                <a:solidFill>
                  <a:srgbClr val="00B0F0"/>
                </a:solidFill>
              </a:rPr>
              <a:t>Ma il potere di disapplicazione della normativa interna può incombere sul funzionario amministrativo?</a:t>
            </a:r>
          </a:p>
          <a:p>
            <a:pPr algn="just"/>
            <a:endParaRPr lang="it-IT" dirty="0">
              <a:solidFill>
                <a:schemeClr val="accent1">
                  <a:lumMod val="50000"/>
                </a:schemeClr>
              </a:solidFill>
            </a:endParaRPr>
          </a:p>
          <a:p>
            <a:pPr algn="just"/>
            <a:r>
              <a:rPr lang="it-IT" dirty="0"/>
              <a:t>Sul punto il Consiglio di Stato ritiene che «è ormai consolidato il principio secondo il quale la disapplicazione della norma nazionale confliggente con il diritto comunitario costituisca un obbligo per lo Stato in tutte le sue articolazioni» (con tale definizione tutti i TAR si sono uniformati, ad eccezione del TAR PUGLIA, sez. Lecce)</a:t>
            </a:r>
          </a:p>
          <a:p>
            <a:pPr algn="just"/>
            <a:endParaRPr lang="it-IT" dirty="0"/>
          </a:p>
          <a:p>
            <a:pPr algn="just"/>
            <a:r>
              <a:rPr lang="it-IT" dirty="0">
                <a:solidFill>
                  <a:srgbClr val="00B050"/>
                </a:solidFill>
              </a:rPr>
              <a:t>Si veda a titolo di esempio, la sentenza della Corte del 22 giugno 1989 Fratelli Costanzo S.p.A. contro il comune di Milano ed impresa ing. Lodigiani S.p.A., c-103/88</a:t>
            </a:r>
          </a:p>
          <a:p>
            <a:pPr lvl="1"/>
            <a:endParaRPr lang="it-IT" dirty="0"/>
          </a:p>
        </p:txBody>
      </p:sp>
    </p:spTree>
    <p:extLst>
      <p:ext uri="{BB962C8B-B14F-4D97-AF65-F5344CB8AC3E}">
        <p14:creationId xmlns:p14="http://schemas.microsoft.com/office/powerpoint/2010/main" val="42658762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58FCF26F-EC39-44D3-4751-8062315B9874}"/>
              </a:ext>
            </a:extLst>
          </p:cNvPr>
          <p:cNvSpPr>
            <a:spLocks noGrp="1"/>
          </p:cNvSpPr>
          <p:nvPr>
            <p:ph type="title"/>
          </p:nvPr>
        </p:nvSpPr>
        <p:spPr>
          <a:xfrm>
            <a:off x="838200" y="365126"/>
            <a:ext cx="10515600" cy="740344"/>
          </a:xfrm>
        </p:spPr>
        <p:txBody>
          <a:bodyPr/>
          <a:lstStyle/>
          <a:p>
            <a:r>
              <a:rPr lang="it-IT" b="1" dirty="0">
                <a:solidFill>
                  <a:srgbClr val="FF0000"/>
                </a:solidFill>
              </a:rPr>
              <a:t>Le Concessioni demaniali marittime</a:t>
            </a:r>
          </a:p>
        </p:txBody>
      </p:sp>
      <p:sp>
        <p:nvSpPr>
          <p:cNvPr id="3" name="Segnaposto contenuto 2">
            <a:extLst>
              <a:ext uri="{FF2B5EF4-FFF2-40B4-BE49-F238E27FC236}">
                <a16:creationId xmlns:a16="http://schemas.microsoft.com/office/drawing/2014/main" xmlns="" id="{887F68FF-88E5-EDCD-AA22-C6AE7BB70603}"/>
              </a:ext>
            </a:extLst>
          </p:cNvPr>
          <p:cNvSpPr>
            <a:spLocks noGrp="1"/>
          </p:cNvSpPr>
          <p:nvPr>
            <p:ph idx="1"/>
          </p:nvPr>
        </p:nvSpPr>
        <p:spPr>
          <a:xfrm>
            <a:off x="327545" y="1364776"/>
            <a:ext cx="11382233" cy="5377218"/>
          </a:xfrm>
        </p:spPr>
        <p:txBody>
          <a:bodyPr>
            <a:normAutofit lnSpcReduction="10000"/>
          </a:bodyPr>
          <a:lstStyle/>
          <a:p>
            <a:pPr marL="0" indent="-46037" algn="just">
              <a:buNone/>
              <a:defRPr/>
            </a:pPr>
            <a:r>
              <a:rPr lang="it-IT" dirty="0" smtClean="0">
                <a:solidFill>
                  <a:srgbClr val="00B0F0"/>
                </a:solidFill>
              </a:rPr>
              <a:t>Segnalazioni all’ Autorità Garante della Concorrenza e del Mercato</a:t>
            </a:r>
          </a:p>
          <a:p>
            <a:pPr marL="0" indent="-46037" algn="just">
              <a:buNone/>
              <a:defRPr/>
            </a:pPr>
            <a:endParaRPr lang="it-IT" dirty="0" smtClean="0">
              <a:solidFill>
                <a:srgbClr val="00B0F0"/>
              </a:solidFill>
            </a:endParaRPr>
          </a:p>
          <a:p>
            <a:pPr algn="just"/>
            <a:r>
              <a:rPr lang="it-IT" dirty="0">
                <a:solidFill>
                  <a:srgbClr val="00B050"/>
                </a:solidFill>
              </a:rPr>
              <a:t>Segnalazione (art.21) AS1799 (ex S4313) del 22 ottobre 2021 della regione autonoma di Sardegna in merito alle proroghe delle concessioni demaniali marittime con finalità turistico-ricreative</a:t>
            </a:r>
          </a:p>
          <a:p>
            <a:pPr algn="just"/>
            <a:endParaRPr lang="it-IT" sz="1500" dirty="0">
              <a:solidFill>
                <a:srgbClr val="00B050"/>
              </a:solidFill>
            </a:endParaRPr>
          </a:p>
          <a:p>
            <a:pPr algn="just"/>
            <a:r>
              <a:rPr lang="it-IT" dirty="0">
                <a:solidFill>
                  <a:srgbClr val="00B050"/>
                </a:solidFill>
              </a:rPr>
              <a:t>Segnalazione (art.21) AS1783 (ex S4220) del 02 agosto 2021 del comune di Roseto degli Abruzzi in merito alle proroghe delle concessioni demaniali marittime con finalità turistico-ricreative</a:t>
            </a:r>
          </a:p>
          <a:p>
            <a:pPr algn="just"/>
            <a:endParaRPr lang="it-IT" sz="1500" dirty="0">
              <a:solidFill>
                <a:srgbClr val="00B050"/>
              </a:solidFill>
            </a:endParaRPr>
          </a:p>
          <a:p>
            <a:pPr algn="just"/>
            <a:r>
              <a:rPr lang="it-IT" dirty="0">
                <a:solidFill>
                  <a:srgbClr val="00B050"/>
                </a:solidFill>
              </a:rPr>
              <a:t>Segnalazione (art.21) AS1795 (ex S4305) del 06 ottobre 2021 del comune di Grosseto in merito alle proroghe delle concessioni demaniali marittime con finalità turistico-ricreative</a:t>
            </a:r>
          </a:p>
          <a:p>
            <a:pPr marL="0" indent="-46037" algn="just">
              <a:buNone/>
              <a:defRPr/>
            </a:pPr>
            <a:endParaRPr lang="it-IT" dirty="0" smtClean="0">
              <a:solidFill>
                <a:srgbClr val="00B0F0"/>
              </a:solidFill>
            </a:endParaRPr>
          </a:p>
          <a:p>
            <a:pPr marL="0" indent="-46037" algn="just">
              <a:buNone/>
              <a:defRPr/>
            </a:pPr>
            <a:endParaRPr lang="it-IT" dirty="0">
              <a:solidFill>
                <a:srgbClr val="00B0F0"/>
              </a:solidFill>
            </a:endParaRPr>
          </a:p>
        </p:txBody>
      </p:sp>
    </p:spTree>
    <p:extLst>
      <p:ext uri="{BB962C8B-B14F-4D97-AF65-F5344CB8AC3E}">
        <p14:creationId xmlns:p14="http://schemas.microsoft.com/office/powerpoint/2010/main" val="8108102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A2112CAB-DE32-B270-E108-D1E762E3D758}"/>
              </a:ext>
            </a:extLst>
          </p:cNvPr>
          <p:cNvSpPr>
            <a:spLocks noGrp="1"/>
          </p:cNvSpPr>
          <p:nvPr>
            <p:ph type="title"/>
          </p:nvPr>
        </p:nvSpPr>
        <p:spPr>
          <a:xfrm>
            <a:off x="668740" y="365126"/>
            <a:ext cx="10685060" cy="631162"/>
          </a:xfrm>
        </p:spPr>
        <p:txBody>
          <a:bodyPr>
            <a:normAutofit fontScale="90000"/>
          </a:bodyPr>
          <a:lstStyle/>
          <a:p>
            <a:r>
              <a:rPr lang="it-IT" b="1" dirty="0">
                <a:solidFill>
                  <a:srgbClr val="FF0000"/>
                </a:solidFill>
              </a:rPr>
              <a:t>Le Concessioni demaniali marittime</a:t>
            </a:r>
            <a:endParaRPr lang="it-IT" dirty="0"/>
          </a:p>
        </p:txBody>
      </p:sp>
      <p:sp>
        <p:nvSpPr>
          <p:cNvPr id="3" name="Segnaposto contenuto 2">
            <a:extLst>
              <a:ext uri="{FF2B5EF4-FFF2-40B4-BE49-F238E27FC236}">
                <a16:creationId xmlns:a16="http://schemas.microsoft.com/office/drawing/2014/main" xmlns="" id="{32BBE6DE-0F06-8E4B-163F-D290ADABE34E}"/>
              </a:ext>
            </a:extLst>
          </p:cNvPr>
          <p:cNvSpPr>
            <a:spLocks noGrp="1"/>
          </p:cNvSpPr>
          <p:nvPr>
            <p:ph idx="1"/>
          </p:nvPr>
        </p:nvSpPr>
        <p:spPr>
          <a:xfrm>
            <a:off x="341194" y="1146412"/>
            <a:ext cx="11012606" cy="5568287"/>
          </a:xfrm>
        </p:spPr>
        <p:txBody>
          <a:bodyPr>
            <a:normAutofit fontScale="92500" lnSpcReduction="20000"/>
          </a:bodyPr>
          <a:lstStyle/>
          <a:p>
            <a:pPr marL="0" indent="0" algn="just">
              <a:buNone/>
              <a:defRPr/>
            </a:pPr>
            <a:r>
              <a:rPr lang="it-IT" sz="3200" dirty="0" smtClean="0">
                <a:solidFill>
                  <a:srgbClr val="00B0F0"/>
                </a:solidFill>
              </a:rPr>
              <a:t>La Sentenza </a:t>
            </a:r>
            <a:r>
              <a:rPr lang="it-IT" sz="3200" dirty="0">
                <a:solidFill>
                  <a:srgbClr val="00B0F0"/>
                </a:solidFill>
              </a:rPr>
              <a:t>TAR </a:t>
            </a:r>
            <a:r>
              <a:rPr lang="it-IT" sz="3200" dirty="0" smtClean="0">
                <a:solidFill>
                  <a:srgbClr val="00B0F0"/>
                </a:solidFill>
              </a:rPr>
              <a:t>Puglia, Sez. Lecce</a:t>
            </a:r>
          </a:p>
          <a:p>
            <a:pPr marL="0" indent="0" algn="just">
              <a:buNone/>
              <a:defRPr/>
            </a:pPr>
            <a:endParaRPr lang="it-IT" sz="3200" dirty="0" smtClean="0">
              <a:solidFill>
                <a:srgbClr val="00B0F0"/>
              </a:solidFill>
            </a:endParaRPr>
          </a:p>
          <a:p>
            <a:pPr algn="just"/>
            <a:r>
              <a:rPr lang="it-IT" sz="3200" dirty="0"/>
              <a:t>Le sentenze nn. 1321 e 1322 del 2020 riguardano l’annullamento di diniego di proroga di una concessione. Il TAR PUGLIA ha ritenuto illegittima la disapplicazione della normativa nazionale, messa in atto da un funzionario amministrativo di un comune pugliese.</a:t>
            </a:r>
          </a:p>
          <a:p>
            <a:pPr algn="just"/>
            <a:endParaRPr lang="it-IT" sz="3200" dirty="0"/>
          </a:p>
          <a:p>
            <a:pPr algn="just"/>
            <a:r>
              <a:rPr lang="it-IT" sz="3200" dirty="0"/>
              <a:t>Il TAR è intervenuto dichiarando l’esclusività dell’effetto vincolante per il solo giudice di qualsiasi sentenza della Corte di Giustizia UE</a:t>
            </a:r>
          </a:p>
          <a:p>
            <a:pPr algn="just"/>
            <a:endParaRPr lang="it-IT" sz="3200" dirty="0"/>
          </a:p>
          <a:p>
            <a:pPr algn="just"/>
            <a:r>
              <a:rPr lang="it-IT" sz="3200" dirty="0"/>
              <a:t>Il TAR con sentenze nn. 71,72,73,74 e 75 del 15 gennaio 2021 e con sentenza n.268 del 15 febbraio 2021 affronta il contrasto tra il diritto interno e il diritto comunitario</a:t>
            </a:r>
          </a:p>
          <a:p>
            <a:pPr marL="0" indent="0" algn="just">
              <a:buNone/>
              <a:defRPr/>
            </a:pPr>
            <a:endParaRPr lang="it-IT" altLang="it-IT" sz="3200" dirty="0" smtClean="0">
              <a:solidFill>
                <a:srgbClr val="00B0F0"/>
              </a:solidFill>
            </a:endParaRPr>
          </a:p>
          <a:p>
            <a:endParaRPr lang="it-IT" dirty="0"/>
          </a:p>
        </p:txBody>
      </p:sp>
    </p:spTree>
    <p:extLst>
      <p:ext uri="{BB962C8B-B14F-4D97-AF65-F5344CB8AC3E}">
        <p14:creationId xmlns:p14="http://schemas.microsoft.com/office/powerpoint/2010/main" val="17730847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FDA41647-14D1-C7E8-171F-9F9B1A5E4872}"/>
              </a:ext>
            </a:extLst>
          </p:cNvPr>
          <p:cNvSpPr>
            <a:spLocks noGrp="1"/>
          </p:cNvSpPr>
          <p:nvPr>
            <p:ph type="title"/>
          </p:nvPr>
        </p:nvSpPr>
        <p:spPr>
          <a:xfrm>
            <a:off x="600501" y="365125"/>
            <a:ext cx="10753299" cy="1031875"/>
          </a:xfrm>
        </p:spPr>
        <p:txBody>
          <a:bodyPr>
            <a:normAutofit/>
          </a:bodyPr>
          <a:lstStyle/>
          <a:p>
            <a:pPr algn="just"/>
            <a:r>
              <a:rPr lang="it-IT" sz="4000" b="1" dirty="0">
                <a:solidFill>
                  <a:srgbClr val="FF0000"/>
                </a:solidFill>
              </a:rPr>
              <a:t>Le Concessioni demaniali marittime</a:t>
            </a:r>
            <a:endParaRPr lang="it-IT" sz="4000" dirty="0">
              <a:solidFill>
                <a:srgbClr val="FF0000"/>
              </a:solidFill>
              <a:latin typeface="Calibri" panose="020F0502020204030204" pitchFamily="34" charset="0"/>
              <a:cs typeface="Calibri" panose="020F0502020204030204" pitchFamily="34" charset="0"/>
            </a:endParaRPr>
          </a:p>
        </p:txBody>
      </p:sp>
      <p:sp>
        <p:nvSpPr>
          <p:cNvPr id="3" name="Segnaposto contenuto 2">
            <a:extLst>
              <a:ext uri="{FF2B5EF4-FFF2-40B4-BE49-F238E27FC236}">
                <a16:creationId xmlns:a16="http://schemas.microsoft.com/office/drawing/2014/main" xmlns="" id="{86EF599A-82CC-654C-A432-F28A077CBBEE}"/>
              </a:ext>
            </a:extLst>
          </p:cNvPr>
          <p:cNvSpPr>
            <a:spLocks noGrp="1"/>
          </p:cNvSpPr>
          <p:nvPr>
            <p:ph idx="1"/>
          </p:nvPr>
        </p:nvSpPr>
        <p:spPr>
          <a:xfrm>
            <a:off x="436727" y="1255594"/>
            <a:ext cx="11163869" cy="5390865"/>
          </a:xfrm>
        </p:spPr>
        <p:txBody>
          <a:bodyPr>
            <a:normAutofit fontScale="92500" lnSpcReduction="10000"/>
          </a:bodyPr>
          <a:lstStyle/>
          <a:p>
            <a:pPr marL="0" indent="-46037" algn="just">
              <a:buNone/>
              <a:defRPr/>
            </a:pPr>
            <a:r>
              <a:rPr lang="it-IT" sz="3200" dirty="0" smtClean="0">
                <a:solidFill>
                  <a:srgbClr val="00B0F0"/>
                </a:solidFill>
              </a:rPr>
              <a:t>Adunanza Plenaria del Consiglio di Stato </a:t>
            </a:r>
          </a:p>
          <a:p>
            <a:pPr marL="0" indent="-46037" algn="just">
              <a:buNone/>
              <a:defRPr/>
            </a:pPr>
            <a:endParaRPr lang="it-IT" altLang="it-IT" sz="3200" dirty="0" smtClean="0">
              <a:solidFill>
                <a:srgbClr val="00B0F0"/>
              </a:solidFill>
              <a:latin typeface="Calibri" panose="020F0502020204030204" pitchFamily="34" charset="0"/>
              <a:cs typeface="Calibri" panose="020F0502020204030204" pitchFamily="34" charset="0"/>
            </a:endParaRPr>
          </a:p>
          <a:p>
            <a:pPr algn="just"/>
            <a:r>
              <a:rPr lang="it-IT" dirty="0"/>
              <a:t>Con decreto n.160 del 24 maggio 2021 il Consiglio di Stato ha deferito d’ufficio all’Adunanza Plenaria (13 ottobre 2021) la questione della proroga delle concessioni demaniali marittime (ai sensi dell’art.99, c.2, del Codice del Procedimento Amministrativo)</a:t>
            </a:r>
          </a:p>
          <a:p>
            <a:pPr algn="just"/>
            <a:endParaRPr lang="it-IT" dirty="0"/>
          </a:p>
          <a:p>
            <a:pPr algn="just"/>
            <a:r>
              <a:rPr lang="it-IT" dirty="0"/>
              <a:t>L’Adunanza Plenaria dovrà dunque statuire se sia doveroso o meno la disapplicazione delle leggi che prevedono proroghe automatiche e se tale obbligo sia esteso a tutte le articolazioni dello Stato</a:t>
            </a:r>
          </a:p>
          <a:p>
            <a:pPr algn="just"/>
            <a:endParaRPr lang="it-IT" dirty="0"/>
          </a:p>
          <a:p>
            <a:pPr algn="just"/>
            <a:r>
              <a:rPr lang="it-IT" dirty="0"/>
              <a:t>Da ultimo, l’Adunanza Plenaria dovrà risolvere le problematiche relative ai rapporti tra normative emergenziali «Covid-19» e l’art.1, c.682 e seg., della l. 145/2018</a:t>
            </a:r>
          </a:p>
          <a:p>
            <a:endParaRPr lang="it-IT" dirty="0"/>
          </a:p>
        </p:txBody>
      </p:sp>
    </p:spTree>
    <p:extLst>
      <p:ext uri="{BB962C8B-B14F-4D97-AF65-F5344CB8AC3E}">
        <p14:creationId xmlns:p14="http://schemas.microsoft.com/office/powerpoint/2010/main" val="37640404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5731166A-2CB7-B7B0-4676-0D446F11DADF}"/>
              </a:ext>
            </a:extLst>
          </p:cNvPr>
          <p:cNvSpPr>
            <a:spLocks noGrp="1"/>
          </p:cNvSpPr>
          <p:nvPr>
            <p:ph type="title"/>
          </p:nvPr>
        </p:nvSpPr>
        <p:spPr>
          <a:xfrm>
            <a:off x="838200" y="365125"/>
            <a:ext cx="10515600" cy="942975"/>
          </a:xfrm>
        </p:spPr>
        <p:txBody>
          <a:bodyPr>
            <a:normAutofit/>
          </a:bodyPr>
          <a:lstStyle/>
          <a:p>
            <a:r>
              <a:rPr lang="it-IT" b="1" dirty="0">
                <a:solidFill>
                  <a:srgbClr val="FF0000"/>
                </a:solidFill>
              </a:rPr>
              <a:t>Le Concessioni demaniali marittime</a:t>
            </a:r>
            <a:endParaRPr lang="it-IT" dirty="0"/>
          </a:p>
        </p:txBody>
      </p:sp>
      <p:sp>
        <p:nvSpPr>
          <p:cNvPr id="3" name="Segnaposto contenuto 2">
            <a:extLst>
              <a:ext uri="{FF2B5EF4-FFF2-40B4-BE49-F238E27FC236}">
                <a16:creationId xmlns:a16="http://schemas.microsoft.com/office/drawing/2014/main" xmlns="" id="{F202A545-6E37-9BE4-7A60-C693BB109A01}"/>
              </a:ext>
            </a:extLst>
          </p:cNvPr>
          <p:cNvSpPr>
            <a:spLocks noGrp="1"/>
          </p:cNvSpPr>
          <p:nvPr>
            <p:ph idx="1"/>
          </p:nvPr>
        </p:nvSpPr>
        <p:spPr/>
        <p:txBody>
          <a:bodyPr>
            <a:normAutofit/>
          </a:bodyPr>
          <a:lstStyle/>
          <a:p>
            <a:pPr marL="0" indent="-46037" algn="just">
              <a:buNone/>
            </a:pPr>
            <a:r>
              <a:rPr lang="it-IT" sz="3600" dirty="0" smtClean="0">
                <a:solidFill>
                  <a:srgbClr val="00B0F0"/>
                </a:solidFill>
              </a:rPr>
              <a:t>Sentenza N.10/2021 della Corte Costituzionale</a:t>
            </a:r>
          </a:p>
          <a:p>
            <a:pPr marL="0" indent="-46037" algn="just">
              <a:buNone/>
            </a:pPr>
            <a:endParaRPr lang="it-IT" sz="3600" dirty="0" smtClean="0">
              <a:solidFill>
                <a:srgbClr val="00B0F0"/>
              </a:solidFill>
            </a:endParaRPr>
          </a:p>
          <a:p>
            <a:pPr marL="0" indent="-46037" algn="just">
              <a:buNone/>
            </a:pPr>
            <a:r>
              <a:rPr lang="it-IT" dirty="0"/>
              <a:t>Con sentenza n.10 del 29 gennaio 2021 la Corte Costituzionale ha dichiarato incostituzionale la l.46/2019 della regione Calabria, a seguito di un ricorso del Presidente del Consiglio dei ministri con cui aveva impugnato la legge calabrese per aver introdotto un rinnovo automatico delle concessioni demaniali marittime</a:t>
            </a:r>
          </a:p>
          <a:p>
            <a:pPr marL="0" indent="-46037" algn="just">
              <a:buNone/>
            </a:pPr>
            <a:endParaRPr lang="it-IT" dirty="0">
              <a:solidFill>
                <a:srgbClr val="00B0F0"/>
              </a:solidFill>
            </a:endParaRPr>
          </a:p>
        </p:txBody>
      </p:sp>
    </p:spTree>
    <p:extLst>
      <p:ext uri="{BB962C8B-B14F-4D97-AF65-F5344CB8AC3E}">
        <p14:creationId xmlns:p14="http://schemas.microsoft.com/office/powerpoint/2010/main" val="42362251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52978AB8-9495-E580-895E-C1AB256A2FF1}"/>
              </a:ext>
            </a:extLst>
          </p:cNvPr>
          <p:cNvSpPr>
            <a:spLocks noGrp="1"/>
          </p:cNvSpPr>
          <p:nvPr>
            <p:ph type="title"/>
          </p:nvPr>
        </p:nvSpPr>
        <p:spPr>
          <a:xfrm>
            <a:off x="838200" y="365125"/>
            <a:ext cx="10515600" cy="1325563"/>
          </a:xfrm>
        </p:spPr>
        <p:txBody>
          <a:bodyPr/>
          <a:lstStyle/>
          <a:p>
            <a:r>
              <a:rPr lang="it-IT" b="1" dirty="0">
                <a:solidFill>
                  <a:srgbClr val="FF0000"/>
                </a:solidFill>
              </a:rPr>
              <a:t>Le Concessioni demaniali marittime</a:t>
            </a:r>
            <a:endParaRPr lang="it-IT" dirty="0"/>
          </a:p>
        </p:txBody>
      </p:sp>
      <p:sp>
        <p:nvSpPr>
          <p:cNvPr id="3" name="Segnaposto contenuto 2">
            <a:extLst>
              <a:ext uri="{FF2B5EF4-FFF2-40B4-BE49-F238E27FC236}">
                <a16:creationId xmlns:a16="http://schemas.microsoft.com/office/drawing/2014/main" xmlns="" id="{B3F5279C-3F3E-BBE9-08FB-47CDEB7345CD}"/>
              </a:ext>
            </a:extLst>
          </p:cNvPr>
          <p:cNvSpPr>
            <a:spLocks noGrp="1"/>
          </p:cNvSpPr>
          <p:nvPr>
            <p:ph idx="1"/>
          </p:nvPr>
        </p:nvSpPr>
        <p:spPr/>
        <p:txBody>
          <a:bodyPr/>
          <a:lstStyle/>
          <a:p>
            <a:pPr marL="0" indent="0" algn="just">
              <a:buNone/>
            </a:pPr>
            <a:r>
              <a:rPr lang="it-IT" dirty="0" smtClean="0">
                <a:solidFill>
                  <a:srgbClr val="00B0F0"/>
                </a:solidFill>
              </a:rPr>
              <a:t>Procedura di Infrazione della Commissione europea del 3 dicembre 2020</a:t>
            </a:r>
          </a:p>
          <a:p>
            <a:pPr marL="0" indent="0" algn="just">
              <a:buNone/>
            </a:pPr>
            <a:endParaRPr lang="it-IT" dirty="0">
              <a:solidFill>
                <a:srgbClr val="00B0F0"/>
              </a:solidFill>
            </a:endParaRPr>
          </a:p>
          <a:p>
            <a:pPr marL="0" indent="0" algn="just">
              <a:buNone/>
            </a:pPr>
            <a:r>
              <a:rPr lang="it-IT" dirty="0"/>
              <a:t>La Commissione europea, a norma dell’art. 258 TFUE, ha inviato una lettera di costituzione in mora all’Italia in merito al rilascio di autorizzazioni relative all’uso del demanio marittimo per il turismo balneare e i servizi ricreativi, lamentando il contrasto tra la proroga al 2033 e la sentenza del 2016 della Corte di Giustizia dell’Unione europea</a:t>
            </a:r>
          </a:p>
          <a:p>
            <a:pPr marL="0" indent="0">
              <a:buNone/>
            </a:pPr>
            <a:endParaRPr lang="it-IT" dirty="0">
              <a:solidFill>
                <a:srgbClr val="00B0F0"/>
              </a:solidFill>
            </a:endParaRPr>
          </a:p>
        </p:txBody>
      </p:sp>
    </p:spTree>
    <p:extLst>
      <p:ext uri="{BB962C8B-B14F-4D97-AF65-F5344CB8AC3E}">
        <p14:creationId xmlns:p14="http://schemas.microsoft.com/office/powerpoint/2010/main" val="4826879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8C20D34A-9DC2-A0E1-F41F-C7656E4F1CCA}"/>
              </a:ext>
            </a:extLst>
          </p:cNvPr>
          <p:cNvSpPr>
            <a:spLocks noGrp="1"/>
          </p:cNvSpPr>
          <p:nvPr>
            <p:ph type="title"/>
          </p:nvPr>
        </p:nvSpPr>
        <p:spPr>
          <a:xfrm>
            <a:off x="838200" y="365126"/>
            <a:ext cx="10515600" cy="644808"/>
          </a:xfrm>
        </p:spPr>
        <p:txBody>
          <a:bodyPr>
            <a:normAutofit fontScale="90000"/>
          </a:bodyPr>
          <a:lstStyle/>
          <a:p>
            <a:r>
              <a:rPr lang="it-IT" b="1" dirty="0">
                <a:solidFill>
                  <a:srgbClr val="FF0000"/>
                </a:solidFill>
              </a:rPr>
              <a:t>Le Concessioni demaniali marittime</a:t>
            </a:r>
          </a:p>
        </p:txBody>
      </p:sp>
      <p:sp>
        <p:nvSpPr>
          <p:cNvPr id="3" name="Segnaposto contenuto 2">
            <a:extLst>
              <a:ext uri="{FF2B5EF4-FFF2-40B4-BE49-F238E27FC236}">
                <a16:creationId xmlns:a16="http://schemas.microsoft.com/office/drawing/2014/main" xmlns="" id="{1B8AE6A6-2B3C-CBAD-12A4-48EC962DF3BE}"/>
              </a:ext>
            </a:extLst>
          </p:cNvPr>
          <p:cNvSpPr>
            <a:spLocks noGrp="1"/>
          </p:cNvSpPr>
          <p:nvPr>
            <p:ph idx="1"/>
          </p:nvPr>
        </p:nvSpPr>
        <p:spPr>
          <a:xfrm>
            <a:off x="838200" y="1201004"/>
            <a:ext cx="10515600" cy="5656996"/>
          </a:xfrm>
        </p:spPr>
        <p:txBody>
          <a:bodyPr>
            <a:normAutofit fontScale="77500" lnSpcReduction="20000"/>
          </a:bodyPr>
          <a:lstStyle/>
          <a:p>
            <a:pPr marL="0" indent="-46037" algn="just">
              <a:buNone/>
              <a:defRPr/>
            </a:pPr>
            <a:r>
              <a:rPr lang="it-IT" sz="3600" dirty="0" smtClean="0">
                <a:solidFill>
                  <a:srgbClr val="00B0F0"/>
                </a:solidFill>
              </a:rPr>
              <a:t>La Sentenza del Consiglio di Stato</a:t>
            </a:r>
          </a:p>
          <a:p>
            <a:pPr marL="0" indent="-46037" algn="just">
              <a:buNone/>
              <a:defRPr/>
            </a:pPr>
            <a:endParaRPr lang="it-IT" dirty="0">
              <a:solidFill>
                <a:srgbClr val="00B0F0"/>
              </a:solidFill>
            </a:endParaRPr>
          </a:p>
          <a:p>
            <a:pPr algn="just"/>
            <a:r>
              <a:rPr lang="it-IT" sz="2600" dirty="0" smtClean="0">
                <a:solidFill>
                  <a:srgbClr val="00B050"/>
                </a:solidFill>
              </a:rPr>
              <a:t>Demanio – Demanio marittimo – Concessione – Proroga automatica - Art. 1, comma 683, l. n. 145 del 2018 e art. 182, comma 2, d.l. n. 34 del 2020 – Vanno disapplicate. </a:t>
            </a:r>
          </a:p>
          <a:p>
            <a:pPr algn="just"/>
            <a:r>
              <a:rPr lang="it-IT" sz="2600" dirty="0" smtClean="0">
                <a:solidFill>
                  <a:srgbClr val="00B050"/>
                </a:solidFill>
              </a:rPr>
              <a:t>Demanio – Demanio marittimo – Concessione – Proroga automatica - Art. 1, comma 683, l. n. 145 del 2018 e art. 182, comma 2, d.l. n. 34 del 2020 – Proroghe concesse – Conseguenza. </a:t>
            </a:r>
          </a:p>
          <a:p>
            <a:pPr algn="just"/>
            <a:r>
              <a:rPr lang="it-IT" sz="2600" dirty="0" smtClean="0">
                <a:solidFill>
                  <a:srgbClr val="00B050"/>
                </a:solidFill>
              </a:rPr>
              <a:t>Demanio – Demanio marittimo – Concessione – Proroghe – Non oltre il 31 dicembre 2023.</a:t>
            </a:r>
            <a:r>
              <a:rPr lang="it-IT" b="1" dirty="0" smtClean="0">
                <a:solidFill>
                  <a:srgbClr val="00B050"/>
                </a:solidFill>
              </a:rPr>
              <a:t> </a:t>
            </a:r>
            <a:endParaRPr lang="it-IT" dirty="0" smtClean="0">
              <a:solidFill>
                <a:srgbClr val="00B050"/>
              </a:solidFill>
            </a:endParaRPr>
          </a:p>
          <a:p>
            <a:pPr marL="0" indent="0" algn="just">
              <a:buNone/>
            </a:pPr>
            <a:endParaRPr lang="it-IT" dirty="0"/>
          </a:p>
          <a:p>
            <a:pPr algn="just"/>
            <a:r>
              <a:rPr lang="it-IT" dirty="0"/>
              <a:t>«Al fine di consentire a Governo e Parlamento di approvare doverosamente una normativa che possa finalmente disciplinare in conformità con l’ordinamento comunitario il rilascio delle concessioni demaniali, nonché per evitare l’impatto sociale ed economico della decisione, le attuali concessioni demaniali marittime potranno continuare fino al 31 dicembre 2023»</a:t>
            </a:r>
          </a:p>
          <a:p>
            <a:pPr marL="0" indent="0" algn="just">
              <a:buNone/>
            </a:pPr>
            <a:endParaRPr lang="it-IT" dirty="0"/>
          </a:p>
          <a:p>
            <a:pPr algn="just"/>
            <a:r>
              <a:rPr lang="it-IT" dirty="0"/>
              <a:t>«Per consentire alla pubblica amministrazione di intraprendere sin d’ora le operazioni funzionali all’indizione di procedure di gara»</a:t>
            </a:r>
          </a:p>
          <a:p>
            <a:pPr marL="0" indent="-46037" algn="just">
              <a:buNone/>
              <a:defRPr/>
            </a:pPr>
            <a:endParaRPr lang="it-IT" dirty="0">
              <a:solidFill>
                <a:srgbClr val="00B0F0"/>
              </a:solidFill>
            </a:endParaRPr>
          </a:p>
        </p:txBody>
      </p:sp>
    </p:spTree>
    <p:extLst>
      <p:ext uri="{BB962C8B-B14F-4D97-AF65-F5344CB8AC3E}">
        <p14:creationId xmlns:p14="http://schemas.microsoft.com/office/powerpoint/2010/main" val="11279300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23081" y="365125"/>
            <a:ext cx="10930719" cy="1026947"/>
          </a:xfrm>
        </p:spPr>
        <p:txBody>
          <a:bodyPr/>
          <a:lstStyle/>
          <a:p>
            <a:r>
              <a:rPr lang="it-IT" b="1" dirty="0">
                <a:solidFill>
                  <a:srgbClr val="FF0000"/>
                </a:solidFill>
              </a:rPr>
              <a:t>Le Concessioni demaniali marittime</a:t>
            </a:r>
            <a:endParaRPr lang="it-IT" dirty="0"/>
          </a:p>
        </p:txBody>
      </p:sp>
      <p:sp>
        <p:nvSpPr>
          <p:cNvPr id="3" name="Segnaposto contenuto 2"/>
          <p:cNvSpPr>
            <a:spLocks noGrp="1"/>
          </p:cNvSpPr>
          <p:nvPr>
            <p:ph idx="1"/>
          </p:nvPr>
        </p:nvSpPr>
        <p:spPr>
          <a:xfrm>
            <a:off x="423081" y="1392072"/>
            <a:ext cx="10930719" cy="5336274"/>
          </a:xfrm>
        </p:spPr>
        <p:txBody>
          <a:bodyPr>
            <a:normAutofit fontScale="85000" lnSpcReduction="20000"/>
          </a:bodyPr>
          <a:lstStyle/>
          <a:p>
            <a:pPr marL="0" indent="0">
              <a:buNone/>
            </a:pPr>
            <a:r>
              <a:rPr lang="it-IT" sz="3600" dirty="0">
                <a:solidFill>
                  <a:srgbClr val="00B0F0"/>
                </a:solidFill>
              </a:rPr>
              <a:t>La Sentenza del Consiglio di </a:t>
            </a:r>
            <a:r>
              <a:rPr lang="it-IT" sz="3600" dirty="0" smtClean="0">
                <a:solidFill>
                  <a:srgbClr val="00B0F0"/>
                </a:solidFill>
              </a:rPr>
              <a:t>Stato</a:t>
            </a:r>
          </a:p>
          <a:p>
            <a:pPr marL="0" indent="0">
              <a:buNone/>
            </a:pPr>
            <a:endParaRPr lang="it-IT" dirty="0" smtClean="0">
              <a:solidFill>
                <a:srgbClr val="00B0F0"/>
              </a:solidFill>
            </a:endParaRPr>
          </a:p>
          <a:p>
            <a:pPr marL="0" indent="0">
              <a:buNone/>
            </a:pPr>
            <a:r>
              <a:rPr lang="it-IT" dirty="0" smtClean="0">
                <a:solidFill>
                  <a:srgbClr val="00B050"/>
                </a:solidFill>
              </a:rPr>
              <a:t>Consiglio di Stato, sez. VII, 21 febbraio 2023 n. 1780; </a:t>
            </a:r>
          </a:p>
          <a:p>
            <a:pPr marL="0" indent="0">
              <a:buNone/>
            </a:pPr>
            <a:r>
              <a:rPr lang="it-IT" dirty="0">
                <a:solidFill>
                  <a:srgbClr val="00B050"/>
                </a:solidFill>
              </a:rPr>
              <a:t>Consiglio di Stato, sez. VII, </a:t>
            </a:r>
            <a:r>
              <a:rPr lang="it-IT" dirty="0" smtClean="0">
                <a:solidFill>
                  <a:srgbClr val="00B050"/>
                </a:solidFill>
              </a:rPr>
              <a:t>6 luglio 2022 n</a:t>
            </a:r>
            <a:r>
              <a:rPr lang="it-IT" dirty="0">
                <a:solidFill>
                  <a:srgbClr val="00B050"/>
                </a:solidFill>
              </a:rPr>
              <a:t>. </a:t>
            </a:r>
            <a:r>
              <a:rPr lang="it-IT" dirty="0" smtClean="0">
                <a:solidFill>
                  <a:srgbClr val="00B050"/>
                </a:solidFill>
              </a:rPr>
              <a:t>5625; </a:t>
            </a:r>
            <a:endParaRPr lang="it-IT" dirty="0">
              <a:solidFill>
                <a:srgbClr val="00B050"/>
              </a:solidFill>
            </a:endParaRPr>
          </a:p>
          <a:p>
            <a:pPr marL="0" indent="0">
              <a:buNone/>
            </a:pPr>
            <a:r>
              <a:rPr lang="it-IT" dirty="0">
                <a:solidFill>
                  <a:srgbClr val="00B050"/>
                </a:solidFill>
              </a:rPr>
              <a:t>Consiglio di Stato, sez. VII, </a:t>
            </a:r>
            <a:r>
              <a:rPr lang="it-IT" dirty="0" smtClean="0">
                <a:solidFill>
                  <a:srgbClr val="00B050"/>
                </a:solidFill>
              </a:rPr>
              <a:t>15 settembre 2022, n, 810;</a:t>
            </a:r>
          </a:p>
          <a:p>
            <a:pPr marL="0" indent="0">
              <a:buNone/>
            </a:pPr>
            <a:r>
              <a:rPr lang="it-IT" dirty="0" smtClean="0">
                <a:solidFill>
                  <a:srgbClr val="00B050"/>
                </a:solidFill>
              </a:rPr>
              <a:t>Adunanza plenaria 9 novembre 2021 n.n. 17 e 18.</a:t>
            </a:r>
          </a:p>
          <a:p>
            <a:pPr marL="0" indent="0">
              <a:buNone/>
            </a:pPr>
            <a:endParaRPr lang="it-IT" dirty="0" smtClean="0">
              <a:solidFill>
                <a:srgbClr val="00B050"/>
              </a:solidFill>
            </a:endParaRPr>
          </a:p>
          <a:p>
            <a:pPr marL="0" indent="0" algn="just">
              <a:buNone/>
            </a:pPr>
            <a:r>
              <a:rPr lang="it-IT" dirty="0" smtClean="0"/>
              <a:t>&lt;&lt;Non solo i commi 682 e 683 dell’art. 1 della l. n, 145 del 2018,ma anche la nuova norma contenuta nell’art. 10- </a:t>
            </a:r>
            <a:r>
              <a:rPr lang="it-IT" i="1" dirty="0" smtClean="0"/>
              <a:t>quater</a:t>
            </a:r>
            <a:r>
              <a:rPr lang="it-IT" dirty="0" smtClean="0"/>
              <a:t>, comma 3, del d.l. 29 dicembre 2022, n. 198, conv. in l. 24 febbraio 2023, n14, che prevede la proroga automatica delle concessioni demaniali marittime in essere (al 2024 addirittura al 2025) , si pone in frontale contrasto con la richiamata disciplina di cui all’art. 12 della direttiva 2006/123/CE e va, conseguentemente, disapplicata da qualunque organo dello Stato</a:t>
            </a:r>
            <a:r>
              <a:rPr lang="it-IT" i="1" dirty="0" smtClean="0"/>
              <a:t>.&gt;&gt;  </a:t>
            </a:r>
          </a:p>
          <a:p>
            <a:pPr marL="0" indent="0" algn="just">
              <a:buNone/>
            </a:pPr>
            <a:r>
              <a:rPr lang="it-IT" sz="2100" i="1" dirty="0" smtClean="0">
                <a:solidFill>
                  <a:schemeClr val="bg1">
                    <a:lumMod val="50000"/>
                  </a:schemeClr>
                </a:solidFill>
              </a:rPr>
              <a:t>Cons. di Stato – sez. VII - 21/02/23 n. 1780</a:t>
            </a:r>
          </a:p>
          <a:p>
            <a:pPr marL="0" indent="0">
              <a:buNone/>
            </a:pPr>
            <a:r>
              <a:rPr lang="it-IT" dirty="0" smtClean="0"/>
              <a:t> </a:t>
            </a:r>
            <a:endParaRPr lang="it-IT" dirty="0"/>
          </a:p>
          <a:p>
            <a:pPr marL="0" indent="0">
              <a:buNone/>
            </a:pPr>
            <a:endParaRPr lang="it-IT" dirty="0">
              <a:solidFill>
                <a:srgbClr val="00B0F0"/>
              </a:solidFill>
            </a:endParaRPr>
          </a:p>
          <a:p>
            <a:endParaRPr lang="it-IT" dirty="0"/>
          </a:p>
        </p:txBody>
      </p:sp>
    </p:spTree>
    <p:extLst>
      <p:ext uri="{BB962C8B-B14F-4D97-AF65-F5344CB8AC3E}">
        <p14:creationId xmlns:p14="http://schemas.microsoft.com/office/powerpoint/2010/main" val="15328094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9125BC9F-C704-A636-9712-C2953B6FEB81}"/>
              </a:ext>
            </a:extLst>
          </p:cNvPr>
          <p:cNvSpPr>
            <a:spLocks noGrp="1"/>
          </p:cNvSpPr>
          <p:nvPr>
            <p:ph type="title"/>
          </p:nvPr>
        </p:nvSpPr>
        <p:spPr>
          <a:xfrm>
            <a:off x="660779" y="365126"/>
            <a:ext cx="10693021" cy="1081538"/>
          </a:xfrm>
        </p:spPr>
        <p:txBody>
          <a:bodyPr>
            <a:normAutofit fontScale="90000"/>
          </a:bodyPr>
          <a:lstStyle/>
          <a:p>
            <a:r>
              <a:rPr lang="it-IT" b="1" dirty="0" smtClean="0">
                <a:solidFill>
                  <a:srgbClr val="FF0000"/>
                </a:solidFill>
              </a:rPr>
              <a:t>Introduzione: </a:t>
            </a:r>
            <a:r>
              <a:rPr lang="it-IT" b="1" dirty="0">
                <a:solidFill>
                  <a:srgbClr val="FF0000"/>
                </a:solidFill>
              </a:rPr>
              <a:t>cosa sono le concessioni demaniali marittime?</a:t>
            </a:r>
          </a:p>
        </p:txBody>
      </p:sp>
      <p:sp>
        <p:nvSpPr>
          <p:cNvPr id="5" name="Segnaposto contenuto 4">
            <a:extLst>
              <a:ext uri="{FF2B5EF4-FFF2-40B4-BE49-F238E27FC236}">
                <a16:creationId xmlns:a16="http://schemas.microsoft.com/office/drawing/2014/main" xmlns="" id="{D75F96AA-7C6B-AE59-CCDD-5CF9969AFA56}"/>
              </a:ext>
            </a:extLst>
          </p:cNvPr>
          <p:cNvSpPr>
            <a:spLocks noGrp="1"/>
          </p:cNvSpPr>
          <p:nvPr>
            <p:ph idx="1"/>
          </p:nvPr>
        </p:nvSpPr>
        <p:spPr>
          <a:xfrm>
            <a:off x="660779" y="2195655"/>
            <a:ext cx="10515600" cy="4802187"/>
          </a:xfrm>
        </p:spPr>
        <p:txBody>
          <a:bodyPr>
            <a:normAutofit/>
          </a:bodyPr>
          <a:lstStyle/>
          <a:p>
            <a:pPr algn="just"/>
            <a:r>
              <a:rPr lang="it-IT" dirty="0"/>
              <a:t>In Italia vi sono 52.619 concessioni demaniali marittime (11.104 relative a stabilimenti balneari, 1.231 relativi a campeggi, circoli sportivi e complessi turistici, mentre le altre concessioni riguardano utilizzi di pesca, acquacultura a diporto e settore produttivo)</a:t>
            </a:r>
            <a:br>
              <a:rPr lang="it-IT" dirty="0"/>
            </a:br>
            <a:r>
              <a:rPr lang="it-IT" dirty="0"/>
              <a:t/>
            </a:r>
            <a:br>
              <a:rPr lang="it-IT" dirty="0"/>
            </a:br>
            <a:r>
              <a:rPr lang="it-IT" dirty="0"/>
              <a:t/>
            </a:r>
            <a:br>
              <a:rPr lang="it-IT" dirty="0"/>
            </a:br>
            <a:r>
              <a:rPr lang="it-IT" dirty="0"/>
              <a:t>La tradizione dell’ordinamento italiano individua l’uso dei beni pubblici come strumenti per l’immediata soddisfazione di bisogni considerati d’importanza sociale nel momento storico in cui ricevono la loro configurazione giuridica</a:t>
            </a:r>
            <a:endParaRPr lang="en-US" altLang="it-IT" sz="2800" dirty="0"/>
          </a:p>
          <a:p>
            <a:endParaRPr lang="it-IT" altLang="it-IT" sz="2800" dirty="0"/>
          </a:p>
          <a:p>
            <a:endParaRPr lang="en-US" altLang="it-IT" sz="2800" dirty="0"/>
          </a:p>
          <a:p>
            <a:endParaRPr lang="it-IT" dirty="0"/>
          </a:p>
        </p:txBody>
      </p:sp>
    </p:spTree>
    <p:extLst>
      <p:ext uri="{BB962C8B-B14F-4D97-AF65-F5344CB8AC3E}">
        <p14:creationId xmlns:p14="http://schemas.microsoft.com/office/powerpoint/2010/main" val="10019806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E886C6E3-6847-0293-0DE0-918E2F530DA2}"/>
              </a:ext>
            </a:extLst>
          </p:cNvPr>
          <p:cNvSpPr>
            <a:spLocks noGrp="1"/>
          </p:cNvSpPr>
          <p:nvPr>
            <p:ph type="title"/>
          </p:nvPr>
        </p:nvSpPr>
        <p:spPr>
          <a:xfrm>
            <a:off x="660779" y="365125"/>
            <a:ext cx="10693021" cy="794935"/>
          </a:xfrm>
        </p:spPr>
        <p:txBody>
          <a:bodyPr/>
          <a:lstStyle/>
          <a:p>
            <a:r>
              <a:rPr lang="it-IT" b="1" dirty="0">
                <a:solidFill>
                  <a:srgbClr val="FF0000"/>
                </a:solidFill>
              </a:rPr>
              <a:t>Le Concessioni demaniali marittime</a:t>
            </a:r>
          </a:p>
        </p:txBody>
      </p:sp>
      <p:sp>
        <p:nvSpPr>
          <p:cNvPr id="3" name="Segnaposto contenuto 2">
            <a:extLst>
              <a:ext uri="{FF2B5EF4-FFF2-40B4-BE49-F238E27FC236}">
                <a16:creationId xmlns:a16="http://schemas.microsoft.com/office/drawing/2014/main" xmlns="" id="{5102FB98-BE30-B8E0-8547-3E3EFB38E0AF}"/>
              </a:ext>
            </a:extLst>
          </p:cNvPr>
          <p:cNvSpPr>
            <a:spLocks noGrp="1"/>
          </p:cNvSpPr>
          <p:nvPr>
            <p:ph idx="1"/>
          </p:nvPr>
        </p:nvSpPr>
        <p:spPr>
          <a:xfrm>
            <a:off x="660779" y="1160060"/>
            <a:ext cx="10515600" cy="5595583"/>
          </a:xfrm>
        </p:spPr>
        <p:txBody>
          <a:bodyPr>
            <a:normAutofit fontScale="92500" lnSpcReduction="20000"/>
          </a:bodyPr>
          <a:lstStyle/>
          <a:p>
            <a:pPr marL="0" indent="0" algn="just">
              <a:buNone/>
            </a:pPr>
            <a:r>
              <a:rPr lang="it-IT" sz="3000" dirty="0" smtClean="0">
                <a:solidFill>
                  <a:srgbClr val="00B0F0"/>
                </a:solidFill>
              </a:rPr>
              <a:t>Il Quadro normativo italiano di riferimento</a:t>
            </a:r>
          </a:p>
          <a:p>
            <a:pPr marL="0" indent="0" algn="just">
              <a:buNone/>
            </a:pPr>
            <a:endParaRPr lang="it-IT" dirty="0" smtClean="0"/>
          </a:p>
          <a:p>
            <a:pPr algn="just"/>
            <a:r>
              <a:rPr lang="it-IT" dirty="0" smtClean="0"/>
              <a:t>A </a:t>
            </a:r>
            <a:r>
              <a:rPr lang="it-IT" dirty="0"/>
              <a:t>norma dell’art.36 del Codice della navigazione, lo Stato può rilasciare una concessione temporanea per lo sfruttamento del demanio marittimo «compatibilmente con le esigenze del pubblico uso» e includendo tra le modalità d’uso del demanio la «finalità turistico-ricreativa» (art.01, c.1, della l. 5 ottobre 1993, n.40, convertito con modificazioni della l. 4 dicembre 1993, n.194)</a:t>
            </a:r>
          </a:p>
          <a:p>
            <a:pPr algn="just"/>
            <a:endParaRPr lang="it-IT" dirty="0"/>
          </a:p>
          <a:p>
            <a:pPr algn="just"/>
            <a:r>
              <a:rPr lang="it-IT" dirty="0"/>
              <a:t>Le competenze amministrative riguardanti il rilascio delle concessioni di beni del demanio marino sono state conferite alle regioni dall’art. 105, c.2, lett. 1), del d.lgs. 31 marzo 1998, n.112 e poi delegate ai comuni, art. 42 del d.lgs. 30 marzo 1999, n.96 (le regioni mantengono il potere di indirizzo)</a:t>
            </a:r>
          </a:p>
          <a:p>
            <a:pPr marL="0" indent="0" algn="just">
              <a:buNone/>
            </a:pPr>
            <a:endParaRPr lang="it-IT" dirty="0"/>
          </a:p>
          <a:p>
            <a:pPr algn="just"/>
            <a:r>
              <a:rPr lang="it-IT" dirty="0"/>
              <a:t>Per le attività balneari importante è l’art. 11, c.6, della l. 15 novembre 2011, n.217</a:t>
            </a:r>
          </a:p>
          <a:p>
            <a:pPr>
              <a:buFont typeface="Arial" charset="0"/>
              <a:buChar char="•"/>
              <a:defRPr/>
            </a:pPr>
            <a:endParaRPr lang="en-US" altLang="it-IT" sz="2800" dirty="0"/>
          </a:p>
          <a:p>
            <a:endParaRPr lang="it-IT" dirty="0"/>
          </a:p>
        </p:txBody>
      </p:sp>
    </p:spTree>
    <p:extLst>
      <p:ext uri="{BB962C8B-B14F-4D97-AF65-F5344CB8AC3E}">
        <p14:creationId xmlns:p14="http://schemas.microsoft.com/office/powerpoint/2010/main" val="1587767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E62E5B98-134D-3121-18E7-066D53871857}"/>
              </a:ext>
            </a:extLst>
          </p:cNvPr>
          <p:cNvSpPr>
            <a:spLocks noGrp="1"/>
          </p:cNvSpPr>
          <p:nvPr>
            <p:ph type="title"/>
          </p:nvPr>
        </p:nvSpPr>
        <p:spPr>
          <a:xfrm>
            <a:off x="838200" y="365126"/>
            <a:ext cx="10515600" cy="945060"/>
          </a:xfrm>
        </p:spPr>
        <p:txBody>
          <a:bodyPr/>
          <a:lstStyle/>
          <a:p>
            <a:r>
              <a:rPr lang="it-IT" b="1" dirty="0">
                <a:solidFill>
                  <a:srgbClr val="FF0000"/>
                </a:solidFill>
              </a:rPr>
              <a:t>Le Concessioni demaniali marittime</a:t>
            </a:r>
            <a:endParaRPr lang="it-IT" dirty="0"/>
          </a:p>
        </p:txBody>
      </p:sp>
      <p:sp>
        <p:nvSpPr>
          <p:cNvPr id="3" name="Segnaposto contenuto 2">
            <a:extLst>
              <a:ext uri="{FF2B5EF4-FFF2-40B4-BE49-F238E27FC236}">
                <a16:creationId xmlns:a16="http://schemas.microsoft.com/office/drawing/2014/main" xmlns="" id="{1D12F040-7476-C05D-DCB1-B6FE2E62F49A}"/>
              </a:ext>
            </a:extLst>
          </p:cNvPr>
          <p:cNvSpPr>
            <a:spLocks noGrp="1"/>
          </p:cNvSpPr>
          <p:nvPr>
            <p:ph idx="1"/>
          </p:nvPr>
        </p:nvSpPr>
        <p:spPr>
          <a:xfrm>
            <a:off x="838200" y="1542197"/>
            <a:ext cx="10515600" cy="5199796"/>
          </a:xfrm>
        </p:spPr>
        <p:txBody>
          <a:bodyPr>
            <a:normAutofit fontScale="92500" lnSpcReduction="20000"/>
          </a:bodyPr>
          <a:lstStyle/>
          <a:p>
            <a:pPr marL="0" indent="0" algn="just">
              <a:buNone/>
            </a:pPr>
            <a:r>
              <a:rPr lang="it-IT" dirty="0">
                <a:solidFill>
                  <a:srgbClr val="00B0F0"/>
                </a:solidFill>
              </a:rPr>
              <a:t>Il Quadro normativo italiano di </a:t>
            </a:r>
            <a:r>
              <a:rPr lang="it-IT" dirty="0" smtClean="0">
                <a:solidFill>
                  <a:srgbClr val="00B0F0"/>
                </a:solidFill>
              </a:rPr>
              <a:t>riferimento</a:t>
            </a:r>
          </a:p>
          <a:p>
            <a:pPr marL="0" indent="0" algn="just">
              <a:buNone/>
            </a:pPr>
            <a:endParaRPr lang="it-IT" dirty="0">
              <a:solidFill>
                <a:srgbClr val="00B0F0"/>
              </a:solidFill>
            </a:endParaRPr>
          </a:p>
          <a:p>
            <a:pPr algn="just"/>
            <a:r>
              <a:rPr lang="it-IT" dirty="0"/>
              <a:t>L’art. 37, c.2 cod. nav., modificato dall’art.02, c.2 del d.l. n.400/1993, stabilisce il DIRITTO DI INSISTENZA, fissando a 6 anni (rinnovabile automaticamente alla scadenza) la durata della concessione.</a:t>
            </a:r>
          </a:p>
          <a:p>
            <a:pPr marL="0" indent="0" algn="just">
              <a:buNone/>
            </a:pPr>
            <a:endParaRPr lang="it-IT" dirty="0"/>
          </a:p>
          <a:p>
            <a:pPr algn="just"/>
            <a:r>
              <a:rPr lang="it-IT" dirty="0"/>
              <a:t>L’art.03, c. 4-bis, del d.l. n. 400/1993 (introdotto dall’art.1 della l. 27 dicembre 2006, n.296, modificato dall’art.11, c.1, lett c, della l. 15 dicembre 2011, n.117) stabilisce una durata massima non superiore a 20 anni per il rilascio delle concessioni. </a:t>
            </a:r>
          </a:p>
          <a:p>
            <a:pPr marL="0" indent="0" algn="just">
              <a:buNone/>
            </a:pPr>
            <a:endParaRPr lang="it-IT" dirty="0"/>
          </a:p>
          <a:p>
            <a:pPr algn="just"/>
            <a:r>
              <a:rPr lang="it-IT" dirty="0"/>
              <a:t>L’art.1, c.18, del d.l. 194/2009 (l. 25/2010) ha prorogato la scadenza delle concessioni di beni demaniali marittimi con finalità turistico-ricreative prima al 31 dicembre 2015 e poi (con l. 17 dicembre 2012, n.221) fino al 31 dicembre 2020</a:t>
            </a:r>
          </a:p>
          <a:p>
            <a:pPr lvl="1"/>
            <a:endParaRPr lang="it-IT" dirty="0"/>
          </a:p>
        </p:txBody>
      </p:sp>
    </p:spTree>
    <p:extLst>
      <p:ext uri="{BB962C8B-B14F-4D97-AF65-F5344CB8AC3E}">
        <p14:creationId xmlns:p14="http://schemas.microsoft.com/office/powerpoint/2010/main" val="8383272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AEB537EB-A599-BA6E-BD3C-E16F165E851C}"/>
              </a:ext>
            </a:extLst>
          </p:cNvPr>
          <p:cNvSpPr>
            <a:spLocks noGrp="1"/>
          </p:cNvSpPr>
          <p:nvPr>
            <p:ph type="title"/>
          </p:nvPr>
        </p:nvSpPr>
        <p:spPr>
          <a:xfrm>
            <a:off x="838200" y="365125"/>
            <a:ext cx="10515600" cy="986003"/>
          </a:xfrm>
        </p:spPr>
        <p:txBody>
          <a:bodyPr/>
          <a:lstStyle/>
          <a:p>
            <a:r>
              <a:rPr lang="it-IT" b="1" dirty="0">
                <a:solidFill>
                  <a:srgbClr val="FF0000"/>
                </a:solidFill>
              </a:rPr>
              <a:t>Le Concessioni demaniali marittime</a:t>
            </a:r>
          </a:p>
        </p:txBody>
      </p:sp>
      <p:sp>
        <p:nvSpPr>
          <p:cNvPr id="3" name="Segnaposto contenuto 2">
            <a:extLst>
              <a:ext uri="{FF2B5EF4-FFF2-40B4-BE49-F238E27FC236}">
                <a16:creationId xmlns:a16="http://schemas.microsoft.com/office/drawing/2014/main" xmlns="" id="{9B64D82B-EF9B-D938-E30B-108EB262FCB7}"/>
              </a:ext>
            </a:extLst>
          </p:cNvPr>
          <p:cNvSpPr>
            <a:spLocks noGrp="1"/>
          </p:cNvSpPr>
          <p:nvPr>
            <p:ph idx="1"/>
          </p:nvPr>
        </p:nvSpPr>
        <p:spPr>
          <a:xfrm>
            <a:off x="838200" y="1690688"/>
            <a:ext cx="10515600" cy="5051305"/>
          </a:xfrm>
        </p:spPr>
        <p:txBody>
          <a:bodyPr>
            <a:normAutofit fontScale="85000" lnSpcReduction="20000"/>
          </a:bodyPr>
          <a:lstStyle/>
          <a:p>
            <a:pPr marL="0" indent="0">
              <a:buNone/>
            </a:pPr>
            <a:r>
              <a:rPr lang="it-IT" dirty="0" smtClean="0">
                <a:solidFill>
                  <a:srgbClr val="00B0F0"/>
                </a:solidFill>
              </a:rPr>
              <a:t>La Direttiva Bolkestein e l'incompatibilità degli affidamenti senza gara</a:t>
            </a:r>
          </a:p>
          <a:p>
            <a:pPr marL="0" indent="0">
              <a:buNone/>
            </a:pPr>
            <a:endParaRPr lang="it-IT" dirty="0">
              <a:solidFill>
                <a:srgbClr val="00B0F0"/>
              </a:solidFill>
            </a:endParaRPr>
          </a:p>
          <a:p>
            <a:pPr algn="just"/>
            <a:r>
              <a:rPr lang="it-IT" dirty="0"/>
              <a:t>La Direttiva 123/2006/CE c.d. Bolkestein ha avuto un notevole impatto sui poteri autorizzatori delle pubbliche amministrazioni, con particolare riferimento al sistema di affidamento delle concessioni facenti parte del demanio naturale.</a:t>
            </a:r>
          </a:p>
          <a:p>
            <a:pPr algn="just"/>
            <a:endParaRPr lang="it-IT" dirty="0"/>
          </a:p>
          <a:p>
            <a:pPr algn="just"/>
            <a:r>
              <a:rPr lang="it-IT" dirty="0"/>
              <a:t>L’art. 57 TFUE (ex art.50 TCE) considera i servizi come prestazioni fornite normalmente dietro retribuzione, in quanto non sono regolate dalle disposizioni relative alla libera circolazione delle merci, dei capitali e delle persone, quali appunto attività a carattere industriale; commerciale; artigiane e delle libere professioni.</a:t>
            </a:r>
          </a:p>
          <a:p>
            <a:pPr algn="just"/>
            <a:endParaRPr lang="it-IT" dirty="0"/>
          </a:p>
          <a:p>
            <a:pPr algn="just"/>
            <a:r>
              <a:rPr lang="it-IT" dirty="0"/>
              <a:t>Occorre inquadrare i concetti di libertà di stabilimento, art.49 TFUE e prestazione dei servizi, art. 56 TFUE; entrambi basati sul principio della parità di trattamento.</a:t>
            </a:r>
          </a:p>
          <a:p>
            <a:pPr marL="0" indent="0">
              <a:buNone/>
            </a:pPr>
            <a:r>
              <a:rPr lang="it-IT" dirty="0" smtClean="0">
                <a:solidFill>
                  <a:srgbClr val="00B0F0"/>
                </a:solidFill>
              </a:rPr>
              <a:t> </a:t>
            </a:r>
            <a:endParaRPr lang="it-IT" dirty="0">
              <a:solidFill>
                <a:srgbClr val="00B0F0"/>
              </a:solidFill>
            </a:endParaRPr>
          </a:p>
        </p:txBody>
      </p:sp>
    </p:spTree>
    <p:extLst>
      <p:ext uri="{BB962C8B-B14F-4D97-AF65-F5344CB8AC3E}">
        <p14:creationId xmlns:p14="http://schemas.microsoft.com/office/powerpoint/2010/main" val="28305860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A025957E-C6E7-C77E-5931-5C3B04D6FD9A}"/>
              </a:ext>
            </a:extLst>
          </p:cNvPr>
          <p:cNvSpPr>
            <a:spLocks noGrp="1"/>
          </p:cNvSpPr>
          <p:nvPr>
            <p:ph type="title"/>
          </p:nvPr>
        </p:nvSpPr>
        <p:spPr>
          <a:xfrm>
            <a:off x="368490" y="365126"/>
            <a:ext cx="10985310" cy="858194"/>
          </a:xfrm>
        </p:spPr>
        <p:txBody>
          <a:bodyPr/>
          <a:lstStyle/>
          <a:p>
            <a:r>
              <a:rPr lang="it-IT" b="1" dirty="0">
                <a:solidFill>
                  <a:srgbClr val="FF0000"/>
                </a:solidFill>
              </a:rPr>
              <a:t>Le Concessioni demaniali marittime</a:t>
            </a:r>
            <a:endParaRPr lang="it-IT" dirty="0"/>
          </a:p>
        </p:txBody>
      </p:sp>
      <p:sp>
        <p:nvSpPr>
          <p:cNvPr id="3" name="Segnaposto contenuto 2">
            <a:extLst>
              <a:ext uri="{FF2B5EF4-FFF2-40B4-BE49-F238E27FC236}">
                <a16:creationId xmlns:a16="http://schemas.microsoft.com/office/drawing/2014/main" xmlns="" id="{26FB9AC0-1FA1-F114-4F9C-35A9D075337D}"/>
              </a:ext>
            </a:extLst>
          </p:cNvPr>
          <p:cNvSpPr>
            <a:spLocks noGrp="1"/>
          </p:cNvSpPr>
          <p:nvPr>
            <p:ph idx="1"/>
          </p:nvPr>
        </p:nvSpPr>
        <p:spPr>
          <a:xfrm>
            <a:off x="368490" y="1405719"/>
            <a:ext cx="10985310" cy="5087156"/>
          </a:xfrm>
        </p:spPr>
        <p:txBody>
          <a:bodyPr>
            <a:normAutofit fontScale="92500" lnSpcReduction="20000"/>
          </a:bodyPr>
          <a:lstStyle/>
          <a:p>
            <a:pPr marL="0" indent="-46037">
              <a:buNone/>
            </a:pPr>
            <a:r>
              <a:rPr lang="it-IT" dirty="0">
                <a:solidFill>
                  <a:srgbClr val="00B0F0"/>
                </a:solidFill>
              </a:rPr>
              <a:t>La Direttiva Bolkestein e l'incompatibilità degli affidamenti senza </a:t>
            </a:r>
            <a:r>
              <a:rPr lang="it-IT" dirty="0" smtClean="0">
                <a:solidFill>
                  <a:srgbClr val="00B0F0"/>
                </a:solidFill>
              </a:rPr>
              <a:t>gara</a:t>
            </a:r>
          </a:p>
          <a:p>
            <a:pPr marL="0" indent="-46037">
              <a:buNone/>
            </a:pPr>
            <a:endParaRPr lang="it-IT" dirty="0">
              <a:solidFill>
                <a:srgbClr val="00B0F0"/>
              </a:solidFill>
            </a:endParaRPr>
          </a:p>
          <a:p>
            <a:pPr algn="just"/>
            <a:r>
              <a:rPr lang="it-IT" dirty="0"/>
              <a:t>La Direttiva Bolkestein ha cercato di integrare i vari mercati nazionali che presentavano profonde disomogeneità, in quanto basati su diversi regimi di autorizzazione</a:t>
            </a:r>
          </a:p>
          <a:p>
            <a:pPr algn="just"/>
            <a:endParaRPr lang="it-IT" dirty="0"/>
          </a:p>
          <a:p>
            <a:pPr algn="just"/>
            <a:r>
              <a:rPr lang="it-IT" dirty="0"/>
              <a:t>Il legislatore europeo ha ridotto i regimi di autorizzazione. Importante è che tale regime non discrimini il prestatore e che venga mantenuto soltanto quando l’obiettivo non può essere realizzato tramite una misura meno restrittiva (dunque è necessaria l’esistenza di un interesse pubblico da tutelare)</a:t>
            </a:r>
          </a:p>
          <a:p>
            <a:pPr algn="just"/>
            <a:endParaRPr lang="it-IT" dirty="0"/>
          </a:p>
          <a:p>
            <a:pPr algn="just"/>
            <a:r>
              <a:rPr lang="it-IT" dirty="0"/>
              <a:t>L’art.12 della Direttiva dispone le regole alla base della selezione tra diversi candidati, basata sui principi di pubblicità, imparzialità e trasparenza al fine del rilascio di una autorizzazione dalla durata limitata e non rinnovabile automaticamente, tutelando la concorrenza. </a:t>
            </a:r>
          </a:p>
          <a:p>
            <a:pPr marL="754063" lvl="1" indent="-342900" eaLnBrk="1" hangingPunct="1">
              <a:buFontTx/>
              <a:buChar char="-"/>
            </a:pPr>
            <a:endParaRPr lang="it-IT" dirty="0"/>
          </a:p>
        </p:txBody>
      </p:sp>
    </p:spTree>
    <p:extLst>
      <p:ext uri="{BB962C8B-B14F-4D97-AF65-F5344CB8AC3E}">
        <p14:creationId xmlns:p14="http://schemas.microsoft.com/office/powerpoint/2010/main" val="13421561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DEAA4406-F78B-5A26-8C16-895694821888}"/>
              </a:ext>
            </a:extLst>
          </p:cNvPr>
          <p:cNvSpPr>
            <a:spLocks noGrp="1"/>
          </p:cNvSpPr>
          <p:nvPr>
            <p:ph type="title"/>
          </p:nvPr>
        </p:nvSpPr>
        <p:spPr>
          <a:xfrm>
            <a:off x="838200" y="365125"/>
            <a:ext cx="10515600" cy="1013299"/>
          </a:xfrm>
        </p:spPr>
        <p:txBody>
          <a:bodyPr/>
          <a:lstStyle/>
          <a:p>
            <a:r>
              <a:rPr lang="it-IT" b="1" dirty="0">
                <a:solidFill>
                  <a:srgbClr val="FF0000"/>
                </a:solidFill>
              </a:rPr>
              <a:t>Le Concessioni demaniali marittime</a:t>
            </a:r>
            <a:endParaRPr lang="it-IT" dirty="0"/>
          </a:p>
        </p:txBody>
      </p:sp>
      <p:sp>
        <p:nvSpPr>
          <p:cNvPr id="3" name="Segnaposto contenuto 2">
            <a:extLst>
              <a:ext uri="{FF2B5EF4-FFF2-40B4-BE49-F238E27FC236}">
                <a16:creationId xmlns:a16="http://schemas.microsoft.com/office/drawing/2014/main" xmlns="" id="{08940817-58D3-FDED-1122-9CA11D1D097B}"/>
              </a:ext>
            </a:extLst>
          </p:cNvPr>
          <p:cNvSpPr>
            <a:spLocks noGrp="1"/>
          </p:cNvSpPr>
          <p:nvPr>
            <p:ph idx="1"/>
          </p:nvPr>
        </p:nvSpPr>
        <p:spPr>
          <a:xfrm>
            <a:off x="838200" y="1378424"/>
            <a:ext cx="10515600" cy="5349922"/>
          </a:xfrm>
        </p:spPr>
        <p:txBody>
          <a:bodyPr>
            <a:normAutofit fontScale="92500" lnSpcReduction="20000"/>
          </a:bodyPr>
          <a:lstStyle/>
          <a:p>
            <a:pPr marL="0" indent="-46037" algn="just">
              <a:buNone/>
            </a:pPr>
            <a:r>
              <a:rPr lang="it-IT" dirty="0" smtClean="0">
                <a:solidFill>
                  <a:srgbClr val="00B0F0"/>
                </a:solidFill>
              </a:rPr>
              <a:t>Dalla Procedura di Infrazione comunitaria alla sentenza della Corte c-458/14 e c-67/15 del 2016</a:t>
            </a:r>
          </a:p>
          <a:p>
            <a:pPr marL="0" indent="-46037" algn="just">
              <a:buNone/>
            </a:pPr>
            <a:endParaRPr lang="it-IT" dirty="0">
              <a:solidFill>
                <a:srgbClr val="00B0F0"/>
              </a:solidFill>
            </a:endParaRPr>
          </a:p>
          <a:p>
            <a:pPr algn="just"/>
            <a:r>
              <a:rPr lang="it-IT" dirty="0"/>
              <a:t>Procedura di infrazione n. 2008/4908, avviata dalla Commissione europea ai sensi dell’art. 258 TFUE (ex 226 TCE):</a:t>
            </a:r>
          </a:p>
          <a:p>
            <a:pPr lvl="1" algn="just"/>
            <a:r>
              <a:rPr lang="it-IT" dirty="0"/>
              <a:t>Lettera di messa in mora del 29 gennaio 2009, in cui la Commissione ha informato il Governo italiano di aver iniziato ad esaminare alcune norme del cod. nav. e della l.r. 13 novembre 2006, n.22 della regione FRUILI VENEZIA GIULIA per questioni di incompatibilità con l’art. 49 TFUE</a:t>
            </a:r>
          </a:p>
          <a:p>
            <a:pPr lvl="1" algn="just"/>
            <a:r>
              <a:rPr lang="it-IT" dirty="0"/>
              <a:t>Lettera di messa in mora del 5 maggio 2010, la Commissione si è rivolta nuovamente all’Italia in merito all’incompatibilità con diritto UE delle modifiche normative apportate dal Legislatore italiano al cod. nav. </a:t>
            </a:r>
            <a:r>
              <a:rPr lang="it-IT" i="1" dirty="0"/>
              <a:t>medio tempore</a:t>
            </a:r>
            <a:r>
              <a:rPr lang="it-IT" dirty="0"/>
              <a:t>, in punto di disciplina delle concessioni demaniali oggetto d’infrazione </a:t>
            </a:r>
          </a:p>
          <a:p>
            <a:pPr lvl="1" algn="just"/>
            <a:endParaRPr lang="it-IT" dirty="0"/>
          </a:p>
          <a:p>
            <a:pPr algn="just"/>
            <a:r>
              <a:rPr lang="it-IT" dirty="0"/>
              <a:t>La trasposizione della Direttiva Servizi è avvenuta con d.lgs. 59/2010, nel cui vigore il regime italiano è divenuto oggetto di controversie giunte dinanzi ai giudici amministrativi</a:t>
            </a:r>
          </a:p>
          <a:p>
            <a:pPr marL="0" indent="-46037" algn="just">
              <a:buNone/>
            </a:pPr>
            <a:endParaRPr lang="it-IT" dirty="0">
              <a:solidFill>
                <a:srgbClr val="00B0F0"/>
              </a:solidFill>
            </a:endParaRPr>
          </a:p>
        </p:txBody>
      </p:sp>
    </p:spTree>
    <p:extLst>
      <p:ext uri="{BB962C8B-B14F-4D97-AF65-F5344CB8AC3E}">
        <p14:creationId xmlns:p14="http://schemas.microsoft.com/office/powerpoint/2010/main" val="3508979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3F84AF71-6954-7782-35A1-A5A8B9BEFF0A}"/>
              </a:ext>
            </a:extLst>
          </p:cNvPr>
          <p:cNvSpPr>
            <a:spLocks noGrp="1"/>
          </p:cNvSpPr>
          <p:nvPr>
            <p:ph type="title"/>
          </p:nvPr>
        </p:nvSpPr>
        <p:spPr>
          <a:xfrm>
            <a:off x="709684" y="150125"/>
            <a:ext cx="10644116" cy="887105"/>
          </a:xfrm>
        </p:spPr>
        <p:txBody>
          <a:bodyPr>
            <a:normAutofit/>
          </a:bodyPr>
          <a:lstStyle/>
          <a:p>
            <a:r>
              <a:rPr lang="it-IT" b="1" dirty="0">
                <a:solidFill>
                  <a:srgbClr val="FF0000"/>
                </a:solidFill>
              </a:rPr>
              <a:t>Le Concessioni demaniali marittime</a:t>
            </a:r>
            <a:endParaRPr lang="it-IT" dirty="0"/>
          </a:p>
        </p:txBody>
      </p:sp>
      <p:sp>
        <p:nvSpPr>
          <p:cNvPr id="3" name="Segnaposto contenuto 2">
            <a:extLst>
              <a:ext uri="{FF2B5EF4-FFF2-40B4-BE49-F238E27FC236}">
                <a16:creationId xmlns:a16="http://schemas.microsoft.com/office/drawing/2014/main" xmlns="" id="{14172FBE-352F-F2E3-298F-F57481A7373B}"/>
              </a:ext>
            </a:extLst>
          </p:cNvPr>
          <p:cNvSpPr>
            <a:spLocks noGrp="1"/>
          </p:cNvSpPr>
          <p:nvPr>
            <p:ph idx="1"/>
          </p:nvPr>
        </p:nvSpPr>
        <p:spPr>
          <a:xfrm>
            <a:off x="191069" y="1214652"/>
            <a:ext cx="11696131" cy="5773002"/>
          </a:xfrm>
        </p:spPr>
        <p:txBody>
          <a:bodyPr>
            <a:normAutofit fontScale="70000" lnSpcReduction="20000"/>
          </a:bodyPr>
          <a:lstStyle/>
          <a:p>
            <a:pPr marL="0" indent="-46037" algn="just">
              <a:buNone/>
              <a:defRPr/>
            </a:pPr>
            <a:r>
              <a:rPr lang="it-IT" sz="4000" dirty="0" smtClean="0">
                <a:solidFill>
                  <a:srgbClr val="00B0F0"/>
                </a:solidFill>
                <a:latin typeface="+mj-lt"/>
              </a:rPr>
              <a:t>L’incompatibilità della normativa italiana sulle concessioni demaniali marittime con la Direttiva </a:t>
            </a:r>
            <a:r>
              <a:rPr lang="it-IT" sz="4000" i="1" dirty="0" smtClean="0">
                <a:solidFill>
                  <a:srgbClr val="00B0F0"/>
                </a:solidFill>
                <a:latin typeface="+mj-lt"/>
              </a:rPr>
              <a:t>Bolkestein</a:t>
            </a:r>
            <a:r>
              <a:rPr lang="it-IT" sz="4000" dirty="0" smtClean="0">
                <a:solidFill>
                  <a:srgbClr val="00B0F0"/>
                </a:solidFill>
                <a:latin typeface="+mj-lt"/>
              </a:rPr>
              <a:t> secondo la sentenza della Corte c-458/14 e c-67/15 del 2016</a:t>
            </a:r>
          </a:p>
          <a:p>
            <a:pPr marL="0" indent="-46037" algn="just">
              <a:buNone/>
              <a:defRPr/>
            </a:pPr>
            <a:endParaRPr lang="it-IT" sz="3200" dirty="0" smtClean="0">
              <a:solidFill>
                <a:srgbClr val="00B0F0"/>
              </a:solidFill>
              <a:latin typeface="+mj-lt"/>
            </a:endParaRPr>
          </a:p>
          <a:p>
            <a:pPr algn="just" fontAlgn="base"/>
            <a:r>
              <a:rPr lang="it-IT" sz="3200" dirty="0"/>
              <a:t>Le domande di pronuncia pregiudiziale vertono sull’interpretazione dell’articolo 12 della direttiva 2006/123/CE del Parlamento europeo e del Consiglio, del 12 dicembre 2006, relativa ai servizi nel mercato interno (GU 2006, L 376, pag. 36), nonché degli articoli 49, 56 e 106 </a:t>
            </a:r>
            <a:r>
              <a:rPr lang="it-IT" sz="3200" dirty="0" smtClean="0"/>
              <a:t>TFUE</a:t>
            </a:r>
            <a:endParaRPr lang="it-IT" sz="3200" dirty="0"/>
          </a:p>
          <a:p>
            <a:pPr algn="just" fontAlgn="base"/>
            <a:r>
              <a:rPr lang="it-IT" sz="3200" dirty="0"/>
              <a:t>Tali domande sono state presentate nell’ambito di due controversie. Nella prima controversia (causa C‑458/14) la Promoimpresa S.r.l. si contrappone al Consorzio dei Comuni della Sponda Bresciana del Lago di Garda e del Lago di Idro e alla Regione Lombardia in merito, in primo luogo, alla decisione del Consorzio di negare alla Promoimpresa il rinnovo di una concessione di cui essa beneficiava ai fini dello sfruttamento di un’area demaniale e, in secondo luogo, alla decisione della Giunta Regionale Lombardia di assoggettare l’attribuzione delle concessioni demaniali a una procedura di selezione comparativa. Nella seconda controversia (causa C‑67/15) il sig. Mario Melis e altri si contrappongono al Comune di Loiri Porto San Paolo e alla Provincia di Olbia Tempio in merito a decisioni relative all’approvazione del piano di utilizzo del litorale e all’attribuzione di concessioni di beni del demanio marittimo nonché a misure con cui la polizia municipale ha ordinato al sig. Melis e altri di rimuovere talune attrezzature dal demanio marittimo</a:t>
            </a:r>
          </a:p>
          <a:p>
            <a:pPr marL="0" indent="-46037" algn="just">
              <a:buNone/>
              <a:defRPr/>
            </a:pPr>
            <a:endParaRPr lang="it-IT" altLang="it-IT" sz="3200" dirty="0" smtClean="0">
              <a:solidFill>
                <a:srgbClr val="00B0F0"/>
              </a:solidFill>
              <a:latin typeface="+mj-lt"/>
              <a:cs typeface="Calibri" panose="020F0502020204030204" pitchFamily="34" charset="0"/>
            </a:endParaRPr>
          </a:p>
          <a:p>
            <a:endParaRPr lang="it-IT" dirty="0"/>
          </a:p>
        </p:txBody>
      </p:sp>
    </p:spTree>
    <p:extLst>
      <p:ext uri="{BB962C8B-B14F-4D97-AF65-F5344CB8AC3E}">
        <p14:creationId xmlns:p14="http://schemas.microsoft.com/office/powerpoint/2010/main" val="24395161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5FCEBEB4-E072-BBE2-7CE8-5BFB4D0B13A8}"/>
              </a:ext>
            </a:extLst>
          </p:cNvPr>
          <p:cNvSpPr>
            <a:spLocks noGrp="1"/>
          </p:cNvSpPr>
          <p:nvPr>
            <p:ph type="title"/>
          </p:nvPr>
        </p:nvSpPr>
        <p:spPr>
          <a:xfrm>
            <a:off x="838200" y="146762"/>
            <a:ext cx="10515600" cy="740344"/>
          </a:xfrm>
        </p:spPr>
        <p:txBody>
          <a:bodyPr/>
          <a:lstStyle/>
          <a:p>
            <a:r>
              <a:rPr lang="it-IT" b="1" dirty="0">
                <a:solidFill>
                  <a:srgbClr val="FF0000"/>
                </a:solidFill>
              </a:rPr>
              <a:t>Le Concessioni demaniali marittime</a:t>
            </a:r>
          </a:p>
        </p:txBody>
      </p:sp>
      <p:sp>
        <p:nvSpPr>
          <p:cNvPr id="3" name="Segnaposto contenuto 2">
            <a:extLst>
              <a:ext uri="{FF2B5EF4-FFF2-40B4-BE49-F238E27FC236}">
                <a16:creationId xmlns:a16="http://schemas.microsoft.com/office/drawing/2014/main" xmlns="" id="{6CD7BD2E-EB9B-1C35-AA4D-3CD4BEF943F6}"/>
              </a:ext>
            </a:extLst>
          </p:cNvPr>
          <p:cNvSpPr>
            <a:spLocks noGrp="1"/>
          </p:cNvSpPr>
          <p:nvPr>
            <p:ph idx="1"/>
          </p:nvPr>
        </p:nvSpPr>
        <p:spPr>
          <a:xfrm>
            <a:off x="272955" y="1105470"/>
            <a:ext cx="11518711" cy="5752530"/>
          </a:xfrm>
        </p:spPr>
        <p:txBody>
          <a:bodyPr>
            <a:normAutofit/>
          </a:bodyPr>
          <a:lstStyle/>
          <a:p>
            <a:pPr algn="just"/>
            <a:r>
              <a:rPr lang="it-IT" sz="2200" dirty="0"/>
              <a:t>La Corte di giustizia ha ravvisato il contrasto tra i principi comunitari, in particolare l’art. 12, dir. 2006/123/CE e l’art. 49 TFUE, e la proroga automatica delle concessioni turistico-ricreative.</a:t>
            </a:r>
          </a:p>
          <a:p>
            <a:pPr algn="just"/>
            <a:r>
              <a:rPr lang="it-IT" sz="2200" dirty="0"/>
              <a:t>La Corte precisa che le concessioni demaniali marittime possono essere a tutti gli effetti considerate come “autorizzazioni” ai sensi della dir. 2006/123/CE, dal momento che «costituiscono atti formali, qualunque sia la loro qualificazione nel diritto nazionale, che i prestatori devono ottenere dalle autorità nazionali al fine di poter esercitare la loro attività economica», mentre non rientrano nella categoria delle concessioni di servizi di cui alla dir. 2014/23/UE.</a:t>
            </a:r>
          </a:p>
          <a:p>
            <a:pPr algn="just"/>
            <a:r>
              <a:rPr lang="it-IT" sz="2200" dirty="0"/>
              <a:t>L’art. 12 della Direttiva Servizi prevede l’espletamento di una «procedura di selezione tra i candidati potenziali che deve presentare tutte le garanzie di imparzialità e di trasparenza, in particolare un’adeguata pubblicità», di conseguenza «una normativa nazionale che prevede una proroga </a:t>
            </a:r>
            <a:r>
              <a:rPr lang="it-IT" sz="2200" i="1" dirty="0"/>
              <a:t>ex lege</a:t>
            </a:r>
            <a:r>
              <a:rPr lang="it-IT" sz="2200" dirty="0"/>
              <a:t> della data di scadenza delle autorizzazioni equivale a un loro rinnovo automatico».</a:t>
            </a:r>
          </a:p>
          <a:p>
            <a:pPr algn="just"/>
            <a:r>
              <a:rPr lang="it-IT" sz="2200" dirty="0"/>
              <a:t>Né tale proroga automatica può dirsi giustificata in base al principio dell’affidamento da parte dei concessionari o alla necessità di ammortizzare gli investimenti effettuati, richiamando al riguardo la propria giurisprudenza.</a:t>
            </a:r>
          </a:p>
          <a:p>
            <a:pPr algn="just"/>
            <a:r>
              <a:rPr lang="it-IT" sz="2200" dirty="0"/>
              <a:t>Tale proroga </a:t>
            </a:r>
            <a:r>
              <a:rPr lang="it-IT" sz="2200" i="1" dirty="0"/>
              <a:t>ex lege</a:t>
            </a:r>
            <a:r>
              <a:rPr lang="it-IT" sz="2200" dirty="0"/>
              <a:t> introduce anche una disparità di trattamento in violazione dell’art. 49 TFUE.</a:t>
            </a:r>
          </a:p>
          <a:p>
            <a:pPr marL="1325563" lvl="2" indent="-457200" algn="just"/>
            <a:endParaRPr lang="it-IT" altLang="it-IT" sz="2400" dirty="0">
              <a:solidFill>
                <a:schemeClr val="tx1">
                  <a:lumMod val="85000"/>
                  <a:lumOff val="15000"/>
                </a:schemeClr>
              </a:solidFill>
              <a:latin typeface="Calibri" panose="020F0502020204030204" pitchFamily="34" charset="0"/>
              <a:cs typeface="Calibri" panose="020F0502020204030204" pitchFamily="34" charset="0"/>
            </a:endParaRPr>
          </a:p>
          <a:p>
            <a:endParaRPr lang="it-IT" dirty="0"/>
          </a:p>
        </p:txBody>
      </p:sp>
    </p:spTree>
    <p:extLst>
      <p:ext uri="{BB962C8B-B14F-4D97-AF65-F5344CB8AC3E}">
        <p14:creationId xmlns:p14="http://schemas.microsoft.com/office/powerpoint/2010/main" val="4175193096"/>
      </p:ext>
    </p:extLst>
  </p:cSld>
  <p:clrMapOvr>
    <a:masterClrMapping/>
  </p:clrMapOvr>
</p:sld>
</file>

<file path=ppt/theme/theme1.xml><?xml version="1.0" encoding="utf-8"?>
<a:theme xmlns:a="http://schemas.openxmlformats.org/drawingml/2006/main" name="Tema di Office">
  <a:themeElements>
    <a:clrScheme name="Giallo arancion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519</TotalTime>
  <Words>2074</Words>
  <Application>Microsoft Office PowerPoint</Application>
  <PresentationFormat>Widescreen</PresentationFormat>
  <Paragraphs>138</Paragraphs>
  <Slides>19</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19</vt:i4>
      </vt:variant>
    </vt:vector>
  </HeadingPairs>
  <TitlesOfParts>
    <vt:vector size="24" baseType="lpstr">
      <vt:lpstr>Arial</vt:lpstr>
      <vt:lpstr>Calibri</vt:lpstr>
      <vt:lpstr>Calibri Light</vt:lpstr>
      <vt:lpstr>Wingdings</vt:lpstr>
      <vt:lpstr>Tema di Office</vt:lpstr>
      <vt:lpstr>Diritto del Mercato Unico Europeo Dott. Domenico Di Francesco</vt:lpstr>
      <vt:lpstr>Introduzione: cosa sono le concessioni demaniali marittime?</vt:lpstr>
      <vt:lpstr>Le Concessioni demaniali marittime</vt:lpstr>
      <vt:lpstr>Le Concessioni demaniali marittime</vt:lpstr>
      <vt:lpstr>Le Concessioni demaniali marittime</vt:lpstr>
      <vt:lpstr>Le Concessioni demaniali marittime</vt:lpstr>
      <vt:lpstr>Le Concessioni demaniali marittime</vt:lpstr>
      <vt:lpstr>Le Concessioni demaniali marittime</vt:lpstr>
      <vt:lpstr>Le Concessioni demaniali marittime</vt:lpstr>
      <vt:lpstr>Le Concessioni demaniali marittime</vt:lpstr>
      <vt:lpstr>Le Concessioni demaniali marittime</vt:lpstr>
      <vt:lpstr>Le Concessioni demaniali marittime</vt:lpstr>
      <vt:lpstr>Le Concessioni demaniali marittime</vt:lpstr>
      <vt:lpstr>Le Concessioni demaniali marittime</vt:lpstr>
      <vt:lpstr>Le Concessioni demaniali marittime</vt:lpstr>
      <vt:lpstr>Le Concessioni demaniali marittime</vt:lpstr>
      <vt:lpstr>Le Concessioni demaniali marittime</vt:lpstr>
      <vt:lpstr>Le Concessioni demaniali marittime</vt:lpstr>
      <vt:lpstr>Le Concessioni demaniali marittime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Alessandro Nato</dc:creator>
  <cp:lastModifiedBy>Account Microsoft</cp:lastModifiedBy>
  <cp:revision>124</cp:revision>
  <dcterms:created xsi:type="dcterms:W3CDTF">2022-09-09T08:27:37Z</dcterms:created>
  <dcterms:modified xsi:type="dcterms:W3CDTF">2023-04-01T15:34:44Z</dcterms:modified>
</cp:coreProperties>
</file>