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1" r:id="rId6"/>
    <p:sldId id="260" r:id="rId7"/>
    <p:sldId id="317" r:id="rId8"/>
    <p:sldId id="31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69" r:id="rId20"/>
    <p:sldId id="318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343" r:id="rId29"/>
    <p:sldId id="344" r:id="rId30"/>
    <p:sldId id="345" r:id="rId31"/>
    <p:sldId id="346" r:id="rId32"/>
    <p:sldId id="347" r:id="rId33"/>
    <p:sldId id="348" r:id="rId34"/>
    <p:sldId id="334" r:id="rId35"/>
    <p:sldId id="335" r:id="rId36"/>
    <p:sldId id="342" r:id="rId37"/>
    <p:sldId id="281" r:id="rId38"/>
    <p:sldId id="315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94703"/>
  </p:normalViewPr>
  <p:slideViewPr>
    <p:cSldViewPr snapToGrid="0">
      <p:cViewPr varScale="1">
        <p:scale>
          <a:sx n="59" d="100"/>
          <a:sy n="59" d="100"/>
        </p:scale>
        <p:origin x="20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268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46004" y="6245225"/>
            <a:ext cx="340797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2058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46004" y="6245225"/>
            <a:ext cx="340797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3760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03D808-B8CE-DACB-4A35-09B45F979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BB23A2-2E9F-BF04-7387-C94DA536A0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C6E2C8-68DD-310E-7830-7F7F7514B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1B5A-463C-B046-B277-31F03A3278F8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187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12762"/>
            <a:ext cx="7861300" cy="5583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23225F-F4F0-9B6A-07E7-4E41B4A3A62F}"/>
              </a:ext>
            </a:extLst>
          </p:cNvPr>
          <p:cNvSpPr txBox="1"/>
          <p:nvPr/>
        </p:nvSpPr>
        <p:spPr>
          <a:xfrm>
            <a:off x="412595" y="256478"/>
            <a:ext cx="36061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Velocità di migrazione dei soluti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FFA525-43D3-F73F-9E6A-EAAC45BBEB07}"/>
              </a:ext>
            </a:extLst>
          </p:cNvPr>
          <p:cNvSpPr txBox="1"/>
          <p:nvPr/>
        </p:nvSpPr>
        <p:spPr>
          <a:xfrm>
            <a:off x="412595" y="892098"/>
            <a:ext cx="836341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Dalla differenza di velocità di due o più soluti dipende la capacità separativa del sistema cromatografico (FM+FS)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 velocità di un soluto dipende dal suo </a:t>
            </a:r>
            <a:r>
              <a:rPr lang="it-IT" b="1" u="sng" dirty="0"/>
              <a:t>coefficiente di ripartizione </a:t>
            </a:r>
            <a:r>
              <a:rPr lang="it-IT" dirty="0"/>
              <a:t>tra FS e FM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0294F85-9472-4639-280A-721B26C1D1DC}"/>
              </a:ext>
            </a:extLst>
          </p:cNvPr>
          <p:cNvGrpSpPr/>
          <p:nvPr/>
        </p:nvGrpSpPr>
        <p:grpSpPr>
          <a:xfrm>
            <a:off x="2850909" y="2527106"/>
            <a:ext cx="3442182" cy="461663"/>
            <a:chOff x="2034615" y="2854712"/>
            <a:chExt cx="3442182" cy="46166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D9C2913-1CA4-8BE4-80CD-5E432BB06790}"/>
                </a:ext>
              </a:extLst>
            </p:cNvPr>
            <p:cNvSpPr txBox="1"/>
            <p:nvPr/>
          </p:nvSpPr>
          <p:spPr>
            <a:xfrm>
              <a:off x="2034615" y="2854712"/>
              <a:ext cx="107016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[A]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mobile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420AAAB-0AF4-CF8C-7F93-994CBE69BEB8}"/>
                </a:ext>
              </a:extLst>
            </p:cNvPr>
            <p:cNvSpPr txBox="1"/>
            <p:nvPr/>
          </p:nvSpPr>
          <p:spPr>
            <a:xfrm>
              <a:off x="4018708" y="2854712"/>
              <a:ext cx="14580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[A]</a:t>
              </a:r>
              <a:r>
                <a:rPr kumimoji="0" lang="it-IT" sz="24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stazionaria</a:t>
              </a:r>
            </a:p>
          </p:txBody>
        </p: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C903BDD6-7B0A-0D22-1C84-DEE17F4900AE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97" y="3088888"/>
              <a:ext cx="715536" cy="0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D1DFCF2D-8C73-4AA0-7544-1F7E931DCC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3672" y="3207834"/>
              <a:ext cx="709961" cy="0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1FF750B-44B7-1D31-8E10-4BB5FF45C19E}"/>
                  </a:ext>
                </a:extLst>
              </p:cNvPr>
              <p:cNvSpPr txBox="1"/>
              <p:nvPr/>
            </p:nvSpPr>
            <p:spPr>
              <a:xfrm>
                <a:off x="3431362" y="3510530"/>
                <a:ext cx="2017027" cy="706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𝐾</m:t>
                      </m:r>
                      <m:r>
                        <a:rPr kumimoji="0" lang="it-IT" sz="2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it-IT" sz="2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kumimoji="0" lang="it-IT" sz="2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it-IT" sz="2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𝐴</m:t>
                              </m:r>
                            </m:e>
                          </m:d>
                          <m:r>
                            <a:rPr kumimoji="0" lang="it-IT" sz="2200" b="0" i="1" u="none" strike="noStrike" cap="none" spc="0" normalizeH="0" baseline="-2500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𝑠𝑡𝑎𝑧𝑖𝑜𝑛𝑎𝑟𝑖𝑎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kumimoji="0" lang="it-IT" sz="2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it-IT" sz="2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cs typeface="Arial"/>
                                  <a:sym typeface="Arial"/>
                                </a:rPr>
                                <m:t>𝐴</m:t>
                              </m:r>
                            </m:e>
                          </m:d>
                          <m:r>
                            <a:rPr kumimoji="0" lang="it-IT" sz="2200" b="0" i="1" u="none" strike="noStrike" cap="none" spc="0" normalizeH="0" baseline="-2500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cs typeface="Arial"/>
                              <a:sym typeface="Arial"/>
                            </a:rPr>
                            <m:t>𝑚𝑜𝑏𝑖𝑙𝑒</m:t>
                          </m:r>
                        </m:den>
                      </m:f>
                    </m:oMath>
                  </m:oMathPara>
                </a14:m>
                <a:endParaRPr kumimoji="0" lang="it-IT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1FF750B-44B7-1D31-8E10-4BB5FF45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362" y="3510530"/>
                <a:ext cx="2017027" cy="706284"/>
              </a:xfrm>
              <a:prstGeom prst="rect">
                <a:avLst/>
              </a:prstGeom>
              <a:blipFill>
                <a:blip r:embed="rId3"/>
                <a:stretch>
                  <a:fillRect l="-2500" r="-625" b="-877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4AD6468-13BF-017F-AF6B-040C86F316C7}"/>
                  </a:ext>
                </a:extLst>
              </p:cNvPr>
              <p:cNvSpPr txBox="1"/>
              <p:nvPr/>
            </p:nvSpPr>
            <p:spPr>
              <a:xfrm>
                <a:off x="2850909" y="4738576"/>
                <a:ext cx="3257623" cy="3458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it-IT" sz="23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it-IT" sz="23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𝐴</m:t>
                          </m:r>
                        </m:e>
                      </m:d>
                      <m:r>
                        <a:rPr kumimoji="0" lang="it-IT" sz="2300" b="0" i="1" u="none" strike="noStrike" cap="none" spc="0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𝑠𝑡𝑎𝑧𝑖𝑜𝑛𝑎𝑟𝑖𝑎</m:t>
                      </m:r>
                      <m:r>
                        <a:rPr kumimoji="0" lang="it-IT" sz="23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r>
                        <a:rPr kumimoji="0" lang="it-IT" sz="23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𝐾</m:t>
                      </m:r>
                      <m:r>
                        <a:rPr kumimoji="0" lang="it-IT" sz="23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it-IT" sz="23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it-IT" sz="23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𝐴</m:t>
                          </m:r>
                        </m:e>
                      </m:d>
                      <m:r>
                        <a:rPr kumimoji="0" lang="it-IT" sz="2300" b="0" i="1" u="none" strike="noStrike" cap="none" spc="0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𝑚𝑜𝑏𝑖𝑙𝑒</m:t>
                      </m:r>
                    </m:oMath>
                  </m:oMathPara>
                </a14:m>
                <a:endParaRPr kumimoji="0" lang="it-IT" sz="23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4AD6468-13BF-017F-AF6B-040C86F3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909" y="4738576"/>
                <a:ext cx="3257623" cy="345800"/>
              </a:xfrm>
              <a:prstGeom prst="rect">
                <a:avLst/>
              </a:prstGeom>
              <a:blipFill>
                <a:blip r:embed="rId4"/>
                <a:stretch>
                  <a:fillRect t="-3448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81C31E-A381-1247-AA82-D6499D4FD4AC}"/>
              </a:ext>
            </a:extLst>
          </p:cNvPr>
          <p:cNvSpPr txBox="1"/>
          <p:nvPr/>
        </p:nvSpPr>
        <p:spPr>
          <a:xfrm>
            <a:off x="248036" y="5980720"/>
            <a:ext cx="852797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Questa relazione deve essere valida in un ampio intervallo di concentrazione, determinando </a:t>
            </a:r>
            <a:r>
              <a:rPr kumimoji="0" lang="it-IT" sz="13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l’indipendenza</a:t>
            </a:r>
            <a:r>
              <a:rPr kumimoji="0" lang="it-IT" sz="1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del tempo di eluizione dalla concentrazione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53BD21-B38E-1941-380B-55393345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38" y="1140541"/>
            <a:ext cx="3645672" cy="19175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197764-EDA3-0D1F-39A2-860AC632DA08}"/>
              </a:ext>
            </a:extLst>
          </p:cNvPr>
          <p:cNvSpPr txBox="1"/>
          <p:nvPr/>
        </p:nvSpPr>
        <p:spPr>
          <a:xfrm>
            <a:off x="363793" y="538310"/>
            <a:ext cx="572207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TEMPO MORTO E TEMPO DI RITENZIONE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F9D38A-159D-1AD6-7E6C-28CE9F6A9325}"/>
              </a:ext>
            </a:extLst>
          </p:cNvPr>
          <p:cNvSpPr txBox="1"/>
          <p:nvPr/>
        </p:nvSpPr>
        <p:spPr>
          <a:xfrm>
            <a:off x="4585071" y="1314478"/>
            <a:ext cx="370816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it-IT" sz="1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tempo necessario ad una specie no</a:t>
            </a:r>
            <a:r>
              <a:rPr lang="it-IT" sz="1400" dirty="0"/>
              <a:t>n trattenuta per attraversare una colonna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F316C3-BDDA-584B-4125-F429CBB5CBE0}"/>
              </a:ext>
            </a:extLst>
          </p:cNvPr>
          <p:cNvSpPr txBox="1"/>
          <p:nvPr/>
        </p:nvSpPr>
        <p:spPr>
          <a:xfrm>
            <a:off x="4585071" y="2009042"/>
            <a:ext cx="370816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it-IT" sz="1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tempo necessario ad una specie </a:t>
            </a:r>
            <a:r>
              <a:rPr lang="it-IT" sz="1400" dirty="0"/>
              <a:t>trattenuta per attraversare una colonna (ovvero il tempo che intercorre tra caricamento del campione in testa alla colonna e comparsa del picco)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371210-A6B0-41BC-8D1F-D80F8F778DDA}"/>
              </a:ext>
            </a:extLst>
          </p:cNvPr>
          <p:cNvSpPr/>
          <p:nvPr/>
        </p:nvSpPr>
        <p:spPr>
          <a:xfrm>
            <a:off x="868680" y="3799931"/>
            <a:ext cx="217170" cy="2400300"/>
          </a:xfrm>
          <a:prstGeom prst="rect">
            <a:avLst/>
          </a:prstGeom>
          <a:blipFill dpi="0" rotWithShape="1">
            <a:blip r:embed="rId3">
              <a:alphaModFix amt="52304"/>
            </a:blip>
            <a:srcRect/>
            <a:tile tx="0" ty="0" sx="100000" sy="100000" flip="none" algn="tl"/>
          </a:blip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1F2E50A-EC94-166A-B856-1F4B46E50186}"/>
              </a:ext>
            </a:extLst>
          </p:cNvPr>
          <p:cNvCxnSpPr/>
          <p:nvPr/>
        </p:nvCxnSpPr>
        <p:spPr>
          <a:xfrm>
            <a:off x="1600200" y="3799931"/>
            <a:ext cx="0" cy="23494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C35CB5-BB22-0AA1-1E5F-7703731394AA}"/>
              </a:ext>
            </a:extLst>
          </p:cNvPr>
          <p:cNvSpPr txBox="1"/>
          <p:nvPr/>
        </p:nvSpPr>
        <p:spPr>
          <a:xfrm>
            <a:off x="1600200" y="4789970"/>
            <a:ext cx="2205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481BD0-A470-752C-FA22-3ADC14509D6E}"/>
              </a:ext>
            </a:extLst>
          </p:cNvPr>
          <p:cNvSpPr txBox="1"/>
          <p:nvPr/>
        </p:nvSpPr>
        <p:spPr>
          <a:xfrm>
            <a:off x="3737913" y="5027632"/>
            <a:ext cx="132664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v=L/T</a:t>
            </a:r>
            <a:r>
              <a:rPr kumimoji="0" lang="it-IT" sz="3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0DE991-820D-38A4-0936-12A5134A9392}"/>
              </a:ext>
            </a:extLst>
          </p:cNvPr>
          <p:cNvSpPr txBox="1"/>
          <p:nvPr/>
        </p:nvSpPr>
        <p:spPr>
          <a:xfrm>
            <a:off x="3737913" y="4325587"/>
            <a:ext cx="13955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u=L/T</a:t>
            </a:r>
            <a:r>
              <a:rPr kumimoji="0" lang="it-IT" sz="3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74B785B9-77F4-D41E-1912-567E53D038EE}"/>
              </a:ext>
            </a:extLst>
          </p:cNvPr>
          <p:cNvGrpSpPr/>
          <p:nvPr/>
        </p:nvGrpSpPr>
        <p:grpSpPr>
          <a:xfrm>
            <a:off x="-136885" y="343405"/>
            <a:ext cx="9047523" cy="6142383"/>
            <a:chOff x="-136885" y="343405"/>
            <a:chExt cx="9047523" cy="6142383"/>
          </a:xfrm>
        </p:grpSpPr>
        <p:pic>
          <p:nvPicPr>
            <p:cNvPr id="39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6885" y="343405"/>
              <a:ext cx="9047523" cy="614238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0" name="v=L/TR"/>
            <p:cNvSpPr txBox="1"/>
            <p:nvPr/>
          </p:nvSpPr>
          <p:spPr>
            <a:xfrm>
              <a:off x="350519" y="2133600"/>
              <a:ext cx="792286" cy="39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t>v=L/T</a:t>
              </a:r>
              <a:r>
                <a:rPr baseline="-25000"/>
                <a:t>R</a:t>
              </a:r>
            </a:p>
          </p:txBody>
        </p:sp>
        <p:sp>
          <p:nvSpPr>
            <p:cNvPr id="41" name="u=L/TM"/>
            <p:cNvSpPr txBox="1"/>
            <p:nvPr/>
          </p:nvSpPr>
          <p:spPr>
            <a:xfrm>
              <a:off x="350519" y="2466975"/>
              <a:ext cx="822014" cy="39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t>u=L/T</a:t>
              </a:r>
              <a:r>
                <a:rPr baseline="-25000"/>
                <a:t>M</a:t>
              </a:r>
            </a:p>
          </p:txBody>
        </p:sp>
        <p:sp>
          <p:nvSpPr>
            <p:cNvPr id="42" name="Rettangolo"/>
            <p:cNvSpPr/>
            <p:nvPr/>
          </p:nvSpPr>
          <p:spPr>
            <a:xfrm>
              <a:off x="233362" y="2057400"/>
              <a:ext cx="1062038" cy="8382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Linea"/>
            <p:cNvSpPr/>
            <p:nvPr/>
          </p:nvSpPr>
          <p:spPr>
            <a:xfrm flipH="1" flipV="1">
              <a:off x="725487" y="2990850"/>
              <a:ext cx="19051" cy="514350"/>
            </a:xfrm>
            <a:prstGeom prst="line">
              <a:avLst/>
            </a:prstGeom>
            <a:ln>
              <a:solidFill>
                <a:srgbClr val="000000"/>
              </a:solidFill>
              <a:tailEnd type="triangle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4" name="In che condizione abbiamo v=u ?"/>
            <p:cNvSpPr txBox="1"/>
            <p:nvPr/>
          </p:nvSpPr>
          <p:spPr>
            <a:xfrm>
              <a:off x="45719" y="3505200"/>
              <a:ext cx="1432562" cy="467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300"/>
              </a:lvl1pPr>
            </a:lstStyle>
            <a:p>
              <a:r>
                <a:t>In che condizione abbiamo v=u ?</a:t>
              </a:r>
            </a:p>
          </p:txBody>
        </p:sp>
        <p:sp>
          <p:nvSpPr>
            <p:cNvPr id="45" name="La velocità di migrazione del soluto è espressa in funzione del suo rapporto di ripartizione K e in funzione dei volumi di fase stazionaria e fase mobile"/>
            <p:cNvSpPr txBox="1"/>
            <p:nvPr/>
          </p:nvSpPr>
          <p:spPr>
            <a:xfrm>
              <a:off x="6108049" y="4704316"/>
              <a:ext cx="2346962" cy="9754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just">
                <a:defRPr sz="1200"/>
              </a:lvl1pPr>
            </a:lstStyle>
            <a:p>
              <a:r>
                <a:rPr dirty="0"/>
                <a:t>La </a:t>
              </a:r>
              <a:r>
                <a:rPr dirty="0" err="1"/>
                <a:t>velocità</a:t>
              </a:r>
              <a:r>
                <a:rPr dirty="0"/>
                <a:t> di </a:t>
              </a:r>
              <a:r>
                <a:rPr dirty="0" err="1"/>
                <a:t>migrazione</a:t>
              </a:r>
              <a:r>
                <a:rPr dirty="0"/>
                <a:t> del </a:t>
              </a:r>
              <a:r>
                <a:rPr dirty="0" err="1"/>
                <a:t>soluto</a:t>
              </a:r>
              <a:r>
                <a:rPr dirty="0"/>
                <a:t> </a:t>
              </a:r>
              <a:r>
                <a:rPr dirty="0" err="1"/>
                <a:t>è</a:t>
              </a:r>
              <a:r>
                <a:rPr dirty="0"/>
                <a:t> </a:t>
              </a:r>
              <a:r>
                <a:rPr dirty="0" err="1"/>
                <a:t>espressa</a:t>
              </a:r>
              <a:r>
                <a:rPr dirty="0"/>
                <a:t> in </a:t>
              </a:r>
              <a:r>
                <a:rPr dirty="0" err="1"/>
                <a:t>funzione</a:t>
              </a:r>
              <a:r>
                <a:rPr dirty="0"/>
                <a:t> del </a:t>
              </a:r>
              <a:r>
                <a:rPr dirty="0" err="1"/>
                <a:t>suo</a:t>
              </a:r>
              <a:r>
                <a:rPr dirty="0"/>
                <a:t> </a:t>
              </a:r>
              <a:r>
                <a:rPr dirty="0" err="1"/>
                <a:t>rapporto</a:t>
              </a:r>
              <a:r>
                <a:rPr dirty="0"/>
                <a:t> di </a:t>
              </a:r>
              <a:r>
                <a:rPr dirty="0" err="1"/>
                <a:t>ripartizione</a:t>
              </a:r>
              <a:r>
                <a:rPr dirty="0"/>
                <a:t> K e in </a:t>
              </a:r>
              <a:r>
                <a:rPr dirty="0" err="1"/>
                <a:t>funzione</a:t>
              </a:r>
              <a:r>
                <a:rPr dirty="0"/>
                <a:t> </a:t>
              </a:r>
              <a:r>
                <a:rPr dirty="0" err="1"/>
                <a:t>dei</a:t>
              </a:r>
              <a:r>
                <a:rPr dirty="0"/>
                <a:t> </a:t>
              </a:r>
              <a:r>
                <a:rPr dirty="0" err="1"/>
                <a:t>volumi</a:t>
              </a:r>
              <a:r>
                <a:rPr dirty="0"/>
                <a:t> di </a:t>
              </a:r>
              <a:r>
                <a:rPr dirty="0" err="1"/>
                <a:t>fase</a:t>
              </a:r>
              <a:r>
                <a:rPr dirty="0"/>
                <a:t> </a:t>
              </a:r>
              <a:r>
                <a:rPr dirty="0" err="1"/>
                <a:t>stazionaria</a:t>
              </a:r>
              <a:r>
                <a:rPr dirty="0"/>
                <a:t> e </a:t>
              </a:r>
              <a:r>
                <a:rPr dirty="0" err="1"/>
                <a:t>fase</a:t>
              </a:r>
              <a:r>
                <a:rPr dirty="0"/>
                <a:t> mobile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F758173-76E7-23E3-3B7D-48F8280B953C}"/>
                </a:ext>
              </a:extLst>
            </p:cNvPr>
            <p:cNvSpPr txBox="1"/>
            <p:nvPr/>
          </p:nvSpPr>
          <p:spPr>
            <a:xfrm>
              <a:off x="3616841" y="2681617"/>
              <a:ext cx="195112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100" b="1" dirty="0"/>
                <a:t>dividendo per C</a:t>
              </a:r>
              <a:r>
                <a:rPr lang="it-IT" sz="1100" b="1" baseline="-25000" dirty="0"/>
                <a:t>M</a:t>
              </a:r>
              <a:r>
                <a:rPr lang="it-IT" sz="1100" b="1" dirty="0"/>
                <a:t>V</a:t>
              </a:r>
              <a:r>
                <a:rPr lang="it-IT" sz="1100" b="1" baseline="-25000" dirty="0"/>
                <a:t>M</a:t>
              </a:r>
              <a:r>
                <a:rPr lang="it-IT" sz="1100" b="1" dirty="0"/>
                <a:t> </a:t>
              </a:r>
              <a:endParaRPr kumimoji="0" lang="it-IT" sz="11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DD2DF681-D949-CD27-43B4-8F56170C42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2688" y="2895600"/>
              <a:ext cx="802141" cy="272902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5A9A5BA5-3C1A-8B3B-C526-B4260A438E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65538" y="2943225"/>
              <a:ext cx="981429" cy="73652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DF1C7B49-263C-FCC5-3A1A-93AB61A123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6400" y="2895600"/>
              <a:ext cx="494459" cy="784154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3E7E75EA-C119-1CE2-24E0-C2FB71E35EC7}"/>
                </a:ext>
              </a:extLst>
            </p:cNvPr>
            <p:cNvSpPr/>
            <p:nvPr/>
          </p:nvSpPr>
          <p:spPr>
            <a:xfrm>
              <a:off x="4497568" y="3605987"/>
              <a:ext cx="307989" cy="261609"/>
            </a:xfrm>
            <a:prstGeom prst="ellipse">
              <a:avLst/>
            </a:prstGeom>
            <a:noFill/>
            <a:ln w="25400" cap="flat">
              <a:solidFill>
                <a:schemeClr val="accent1">
                  <a:alpha val="8019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2321AB55-1BF5-5E8D-94B5-7C9F8279AC45}"/>
                </a:ext>
              </a:extLst>
            </p:cNvPr>
            <p:cNvSpPr/>
            <p:nvPr/>
          </p:nvSpPr>
          <p:spPr>
            <a:xfrm>
              <a:off x="6861549" y="3418145"/>
              <a:ext cx="307989" cy="261609"/>
            </a:xfrm>
            <a:prstGeom prst="ellipse">
              <a:avLst/>
            </a:prstGeom>
            <a:noFill/>
            <a:ln w="25400" cap="flat">
              <a:solidFill>
                <a:schemeClr val="accent1">
                  <a:alpha val="8019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9F32D34-795E-278A-3F0A-981BABA43950}"/>
              </a:ext>
            </a:extLst>
          </p:cNvPr>
          <p:cNvGrpSpPr/>
          <p:nvPr/>
        </p:nvGrpSpPr>
        <p:grpSpPr>
          <a:xfrm>
            <a:off x="2114362" y="5266716"/>
            <a:ext cx="1062038" cy="911450"/>
            <a:chOff x="4271187" y="5375706"/>
            <a:chExt cx="1062038" cy="911450"/>
          </a:xfrm>
        </p:grpSpPr>
        <p:sp>
          <p:nvSpPr>
            <p:cNvPr id="49" name="v=L/TR"/>
            <p:cNvSpPr txBox="1"/>
            <p:nvPr/>
          </p:nvSpPr>
          <p:spPr>
            <a:xfrm>
              <a:off x="4406063" y="5902035"/>
              <a:ext cx="680634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v=L/T</a:t>
              </a:r>
              <a:r>
                <a:rPr sz="14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</a:p>
          </p:txBody>
        </p:sp>
        <p:sp>
          <p:nvSpPr>
            <p:cNvPr id="50" name="u=L/TM"/>
            <p:cNvSpPr txBox="1"/>
            <p:nvPr/>
          </p:nvSpPr>
          <p:spPr>
            <a:xfrm>
              <a:off x="4391199" y="5375706"/>
              <a:ext cx="714296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r>
                <a:rPr sz="1400">
                  <a:latin typeface="Cambria Math" panose="02040503050406030204" pitchFamily="18" charset="0"/>
                  <a:ea typeface="Cambria Math" panose="02040503050406030204" pitchFamily="18" charset="0"/>
                </a:rPr>
                <a:t>u=L/T</a:t>
              </a:r>
              <a:r>
                <a:rPr sz="1400" baseline="-25000">
                  <a:latin typeface="Cambria Math" panose="02040503050406030204" pitchFamily="18" charset="0"/>
                  <a:ea typeface="Cambria Math" panose="02040503050406030204" pitchFamily="18" charset="0"/>
                </a:rPr>
                <a:t>M</a:t>
              </a:r>
            </a:p>
          </p:txBody>
        </p:sp>
        <p:sp>
          <p:nvSpPr>
            <p:cNvPr id="51" name="Rettangolo"/>
            <p:cNvSpPr/>
            <p:nvPr/>
          </p:nvSpPr>
          <p:spPr>
            <a:xfrm>
              <a:off x="4271187" y="5448956"/>
              <a:ext cx="1062038" cy="838200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4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87087D-0357-98BD-B017-26CACF5ADA47}"/>
              </a:ext>
            </a:extLst>
          </p:cNvPr>
          <p:cNvSpPr txBox="1"/>
          <p:nvPr/>
        </p:nvSpPr>
        <p:spPr>
          <a:xfrm>
            <a:off x="191386" y="116958"/>
            <a:ext cx="21954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Fattore di capacità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3587768-6A04-5EA7-99C1-1D9C5563F556}"/>
                  </a:ext>
                </a:extLst>
              </p:cNvPr>
              <p:cNvSpPr txBox="1"/>
              <p:nvPr/>
            </p:nvSpPr>
            <p:spPr>
              <a:xfrm>
                <a:off x="191386" y="652867"/>
                <a:ext cx="8825023" cy="56579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Fattore di capacità (K’</a:t>
                </a:r>
                <a:r>
                  <a:rPr kumimoji="0" lang="it-IT" sz="18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r>
                  <a:rPr kumimoji="0" lang="it-IT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r>
                  <a:rPr kumimoji="0" lang="it-IT" sz="18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it-IT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è un indice della velocità di migrazione di un soluto nel sistema cromatografico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it-IT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È un parametro che può essere calcolato dal cromatogramma per ciascun soluto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it-IT" baseline="-25000" dirty="0"/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Arial"/>
                    <a:sym typeface="Arial"/>
                  </a:rPr>
                  <a:t>K’</a:t>
                </a:r>
                <a:r>
                  <a:rPr kumimoji="0" lang="it-IT" sz="1800" b="0" i="1" u="none" strike="noStrike" cap="none" spc="0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Arial"/>
                    <a:sym typeface="Arial"/>
                  </a:rPr>
                  <a:t>A</a:t>
                </a:r>
                <a:r>
                  <a:rPr kumimoji="0" lang="it-IT" sz="18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cs typeface="Arial"/>
                    <a:sym typeface="Aria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𝑛𝑢𝑚𝑒𝑟𝑜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𝑑𝑖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𝑚𝑜𝑙𝑖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𝑑𝑖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𝐴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𝑖𝑛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𝐹𝑆</m:t>
                        </m:r>
                      </m:num>
                      <m:den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𝑛𝑢𝑚𝑒𝑟𝑜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𝑑𝑖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𝑚𝑜𝑙𝑖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𝑑𝑖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𝐴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𝑖𝑛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𝐹𝑀</m:t>
                        </m:r>
                      </m:den>
                    </m:f>
                  </m:oMath>
                </a14:m>
                <a:endPara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it-IT" baseline="-25000" dirty="0"/>
              </a:p>
              <a:p>
                <a:endParaRPr kumimoji="0" lang="it-IT" sz="1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cs typeface="Arial"/>
                  <a:sym typeface="Arial"/>
                </a:endParaRPr>
              </a:p>
              <a:p>
                <a:r>
                  <a:rPr kumimoji="0" lang="it-IT" sz="18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Arial"/>
                    <a:sym typeface="Arial"/>
                  </a:rPr>
                  <a:t>K’</a:t>
                </a:r>
                <a:r>
                  <a:rPr kumimoji="0" lang="it-IT" sz="1800" b="0" i="1" u="none" strike="noStrike" cap="none" spc="0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Arial"/>
                    <a:sym typeface="Arial"/>
                  </a:rPr>
                  <a:t>A</a:t>
                </a:r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i="1" baseline="-2500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𝑉</m:t>
                        </m:r>
                        <m:r>
                          <a:rPr kumimoji="0" lang="it-IT" sz="1800" b="0" i="1" u="none" strike="noStrike" cap="none" spc="0" normalizeH="0" baseline="-2500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𝑆</m:t>
                        </m:r>
                      </m:num>
                      <m:den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𝑉</m:t>
                        </m:r>
                        <m:r>
                          <a:rPr kumimoji="0" lang="it-IT" sz="1800" b="0" i="1" u="none" strike="noStrike" cap="none" spc="0" normalizeH="0" baseline="-2500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𝑀</m:t>
                        </m:r>
                      </m:den>
                    </m:f>
                  </m:oMath>
                </a14:m>
                <a:r>
                  <a:rPr lang="it-IT" baseline="-25000" dirty="0"/>
                  <a:t>	</a:t>
                </a:r>
                <a:r>
                  <a:rPr lang="it-IT" i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it-IT" i="1" baseline="-25000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it-IT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i="1" baseline="-2500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it-IT" baseline="-25000" dirty="0"/>
              </a:p>
              <a:p>
                <a:endPara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cs typeface="Arial"/>
                  <a:sym typeface="Arial"/>
                </a:endParaRPr>
              </a:p>
              <a:p>
                <a:r>
                  <a:rPr kumimoji="0" lang="it-IT" sz="18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Arial"/>
                    <a:sym typeface="Arial"/>
                  </a:rPr>
                  <a:t>K’</a:t>
                </a:r>
                <a:r>
                  <a:rPr kumimoji="0" lang="it-IT" sz="1800" b="0" i="1" u="none" strike="noStrike" cap="none" spc="0" normalizeH="0" baseline="-25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cs typeface="Arial"/>
                    <a:sym typeface="Arial"/>
                  </a:rPr>
                  <a:t>A</a:t>
                </a:r>
                <a:r>
                  <a:rPr lang="it-IT" dirty="0"/>
                  <a:t> =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baseline="-25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𝑉</m:t>
                        </m:r>
                        <m:r>
                          <a:rPr kumimoji="0" lang="it-IT" sz="1800" b="0" i="1" u="none" strike="noStrike" cap="none" spc="0" normalizeH="0" baseline="-2500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𝑆</m:t>
                        </m:r>
                      </m:num>
                      <m:den>
                        <m:r>
                          <a:rPr kumimoji="0" lang="it-IT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𝑉</m:t>
                        </m:r>
                        <m:r>
                          <a:rPr kumimoji="0" lang="it-IT" sz="1800" b="0" i="1" u="none" strike="noStrike" cap="none" spc="0" normalizeH="0" baseline="-2500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𝑀</m:t>
                        </m:r>
                      </m:den>
                    </m:f>
                  </m:oMath>
                </a14:m>
                <a:r>
                  <a:rPr kumimoji="0" lang="it-IT" sz="18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		</a:t>
                </a:r>
                <a:r>
                  <a:rPr lang="it-IT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i="1" baseline="-250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it-IT" i="1" dirty="0">
                        <a:solidFill>
                          <a:srgbClr val="FF000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it-IT" i="1" dirty="0">
                        <a:solidFill>
                          <a:srgbClr val="FF0000"/>
                        </a:solidFill>
                      </a:rPr>
                      <m:t>’</m:t>
                    </m:r>
                    <m:r>
                      <m:rPr>
                        <m:nor/>
                      </m:rPr>
                      <a:rPr lang="it-IT" i="1" baseline="-25000" dirty="0">
                        <a:solidFill>
                          <a:srgbClr val="FF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it-IT" b="0" i="1" baseline="-25000" dirty="0" smtClean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it-IT" b="0" i="1" dirty="0" smtClean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it-IT" b="0" i="1" dirty="0" smtClean="0">
                        <a:solidFill>
                          <a:srgbClr val="FF0000"/>
                        </a:solidFill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it-IT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it-IT" sz="18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	</a:t>
                </a:r>
                <a:r>
                  <a:rPr lang="it-IT" i="1" dirty="0"/>
                  <a:t> </a:t>
                </a:r>
              </a:p>
              <a:p>
                <a:endParaRPr lang="it-IT" sz="1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z="1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</a:t>
                </a:r>
                <a:r>
                  <a:rPr lang="it-IT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u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it-IT" b="0" i="1" baseline="-25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𝑉𝑀</m:t>
                        </m:r>
                      </m:den>
                    </m:f>
                  </m:oMath>
                </a14:m>
                <a:endPara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endParaRPr>
              </a:p>
              <a:p>
                <a:endParaRPr lang="it-IT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endParaRPr>
              </a:p>
              <a:p>
                <a:endParaRPr lang="it-I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it-IT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it-IT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it-IT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sym typeface="Arial"/>
                  </a:rPr>
                  <a:t>.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i="1" baseline="-2500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it-IT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it-IT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it-IT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	</a:t>
                </a:r>
                <a:r>
                  <a:rPr lang="it-IT" dirty="0"/>
                  <a:t> </a:t>
                </a:r>
                <a:r>
                  <a:rPr lang="it-IT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K’</a:t>
                </a:r>
                <a:r>
                  <a:rPr lang="it-IT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it-IT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𝑇𝑀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it-IT" b="0" i="1" baseline="-2500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it-IT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kumimoji="0" lang="it-IT" sz="18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D3587768-6A04-5EA7-99C1-1D9C5563F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652867"/>
                <a:ext cx="8825023" cy="5657957"/>
              </a:xfrm>
              <a:prstGeom prst="rect">
                <a:avLst/>
              </a:prstGeom>
              <a:blipFill>
                <a:blip r:embed="rId3"/>
                <a:stretch>
                  <a:fillRect l="-1006" t="-4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577919A5-50B3-5F26-A23E-63A4C72C56A0}"/>
              </a:ext>
            </a:extLst>
          </p:cNvPr>
          <p:cNvSpPr/>
          <p:nvPr/>
        </p:nvSpPr>
        <p:spPr>
          <a:xfrm>
            <a:off x="1233377" y="4157330"/>
            <a:ext cx="1733107" cy="1052505"/>
          </a:xfrm>
          <a:custGeom>
            <a:avLst/>
            <a:gdLst>
              <a:gd name="connsiteX0" fmla="*/ 1733107 w 1733107"/>
              <a:gd name="connsiteY0" fmla="*/ 0 h 1052505"/>
              <a:gd name="connsiteX1" fmla="*/ 446567 w 1733107"/>
              <a:gd name="connsiteY1" fmla="*/ 988828 h 1052505"/>
              <a:gd name="connsiteX2" fmla="*/ 0 w 1733107"/>
              <a:gd name="connsiteY2" fmla="*/ 871870 h 105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107" h="1052505">
                <a:moveTo>
                  <a:pt x="1733107" y="0"/>
                </a:moveTo>
                <a:cubicBezTo>
                  <a:pt x="1234262" y="421758"/>
                  <a:pt x="735418" y="843516"/>
                  <a:pt x="446567" y="988828"/>
                </a:cubicBezTo>
                <a:cubicBezTo>
                  <a:pt x="157716" y="1134140"/>
                  <a:pt x="78858" y="1003005"/>
                  <a:pt x="0" y="871870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1B0027F3-6837-4D93-DAA0-8FBCEE6F4B62}"/>
              </a:ext>
            </a:extLst>
          </p:cNvPr>
          <p:cNvSpPr/>
          <p:nvPr/>
        </p:nvSpPr>
        <p:spPr>
          <a:xfrm>
            <a:off x="393405" y="4912242"/>
            <a:ext cx="1733107" cy="818707"/>
          </a:xfrm>
          <a:custGeom>
            <a:avLst/>
            <a:gdLst>
              <a:gd name="connsiteX0" fmla="*/ 1597734 w 1597734"/>
              <a:gd name="connsiteY0" fmla="*/ 818707 h 818707"/>
              <a:gd name="connsiteX1" fmla="*/ 204869 w 1597734"/>
              <a:gd name="connsiteY1" fmla="*/ 404037 h 818707"/>
              <a:gd name="connsiteX2" fmla="*/ 34748 w 1597734"/>
              <a:gd name="connsiteY2" fmla="*/ 0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7734" h="818707">
                <a:moveTo>
                  <a:pt x="1597734" y="818707"/>
                </a:moveTo>
                <a:cubicBezTo>
                  <a:pt x="1031550" y="679597"/>
                  <a:pt x="465367" y="540488"/>
                  <a:pt x="204869" y="404037"/>
                </a:cubicBezTo>
                <a:cubicBezTo>
                  <a:pt x="-55629" y="267586"/>
                  <a:pt x="-10441" y="133793"/>
                  <a:pt x="34748" y="0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F8155D59-FD21-BF24-9E38-AA129CF05F94}"/>
              </a:ext>
            </a:extLst>
          </p:cNvPr>
          <p:cNvCxnSpPr>
            <a:cxnSpLocks/>
          </p:cNvCxnSpPr>
          <p:nvPr/>
        </p:nvCxnSpPr>
        <p:spPr>
          <a:xfrm flipH="1">
            <a:off x="3870250" y="5607548"/>
            <a:ext cx="220183" cy="175437"/>
          </a:xfrm>
          <a:prstGeom prst="line">
            <a:avLst/>
          </a:prstGeom>
          <a:noFill/>
          <a:ln w="22225" cap="flat">
            <a:solidFill>
              <a:schemeClr val="bg2">
                <a:lumMod val="60000"/>
                <a:lumOff val="40000"/>
                <a:alpha val="70365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2A1F562-1ACF-448F-FB89-629672839168}"/>
              </a:ext>
            </a:extLst>
          </p:cNvPr>
          <p:cNvCxnSpPr>
            <a:cxnSpLocks/>
          </p:cNvCxnSpPr>
          <p:nvPr/>
        </p:nvCxnSpPr>
        <p:spPr>
          <a:xfrm flipH="1">
            <a:off x="4245933" y="5876911"/>
            <a:ext cx="220183" cy="175437"/>
          </a:xfrm>
          <a:prstGeom prst="line">
            <a:avLst/>
          </a:prstGeom>
          <a:noFill/>
          <a:ln w="22225" cap="flat">
            <a:solidFill>
              <a:schemeClr val="bg2">
                <a:lumMod val="60000"/>
                <a:lumOff val="40000"/>
                <a:alpha val="70365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1A94D9-7003-7465-35D8-C01A8EF1D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476" y="3948144"/>
            <a:ext cx="3030279" cy="15938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attore di capacità ottimale"/>
          <p:cNvSpPr txBox="1"/>
          <p:nvPr/>
        </p:nvSpPr>
        <p:spPr>
          <a:xfrm>
            <a:off x="579119" y="609600"/>
            <a:ext cx="30639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Fattore di capacità ottimale</a:t>
            </a:r>
          </a:p>
        </p:txBody>
      </p:sp>
      <p:sp>
        <p:nvSpPr>
          <p:cNvPr id="54" name="Il fattore di capacità ottimale è compreso tra 1 e 5 valori superiori a 20-30 i tempi di ritenzione sono eccessivamene lunghi e vanno modificati.…"/>
          <p:cNvSpPr txBox="1"/>
          <p:nvPr/>
        </p:nvSpPr>
        <p:spPr>
          <a:xfrm>
            <a:off x="579119" y="1052622"/>
            <a:ext cx="7985762" cy="499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</a:pPr>
            <a:r>
              <a:rPr dirty="0"/>
              <a:t>Il </a:t>
            </a:r>
            <a:r>
              <a:rPr dirty="0" err="1"/>
              <a:t>fattore</a:t>
            </a:r>
            <a:r>
              <a:rPr dirty="0"/>
              <a:t> di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ottimale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compreso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1 e 5</a:t>
            </a:r>
            <a:r>
              <a:rPr lang="it-IT" dirty="0"/>
              <a:t>,</a:t>
            </a:r>
            <a:r>
              <a:rPr dirty="0"/>
              <a:t> </a:t>
            </a:r>
            <a:r>
              <a:rPr dirty="0" err="1"/>
              <a:t>valori</a:t>
            </a:r>
            <a:r>
              <a:rPr dirty="0"/>
              <a:t> </a:t>
            </a:r>
            <a:r>
              <a:rPr dirty="0" err="1"/>
              <a:t>superiori</a:t>
            </a:r>
            <a:r>
              <a:rPr dirty="0"/>
              <a:t> a 20-30 </a:t>
            </a:r>
            <a:r>
              <a:rPr dirty="0" err="1"/>
              <a:t>i</a:t>
            </a:r>
            <a:r>
              <a:rPr dirty="0"/>
              <a:t> tempi di </a:t>
            </a:r>
            <a:r>
              <a:rPr dirty="0" err="1"/>
              <a:t>ritenzione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eccessivamene</a:t>
            </a:r>
            <a:r>
              <a:rPr dirty="0"/>
              <a:t> </a:t>
            </a:r>
            <a:r>
              <a:rPr dirty="0" err="1"/>
              <a:t>lunghi</a:t>
            </a:r>
            <a:r>
              <a:rPr dirty="0"/>
              <a:t> e </a:t>
            </a:r>
            <a:r>
              <a:rPr dirty="0" err="1"/>
              <a:t>vanno</a:t>
            </a:r>
            <a:r>
              <a:rPr dirty="0"/>
              <a:t> </a:t>
            </a:r>
            <a:r>
              <a:rPr dirty="0" err="1"/>
              <a:t>modificat</a:t>
            </a:r>
            <a:r>
              <a:rPr lang="it-IT" dirty="0"/>
              <a:t>e le condizioni sperimentali per accorciarli.</a:t>
            </a:r>
            <a:endParaRPr dirty="0"/>
          </a:p>
          <a:p>
            <a:pPr>
              <a:lnSpc>
                <a:spcPct val="200000"/>
              </a:lnSpc>
            </a:pPr>
            <a:endParaRPr dirty="0"/>
          </a:p>
          <a:p>
            <a:pPr>
              <a:lnSpc>
                <a:spcPct val="200000"/>
              </a:lnSpc>
            </a:pPr>
            <a:r>
              <a:rPr dirty="0"/>
              <a:t>In gas </a:t>
            </a:r>
            <a:r>
              <a:rPr dirty="0" err="1"/>
              <a:t>cromatografia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modificati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variazioni</a:t>
            </a:r>
            <a:r>
              <a:rPr dirty="0"/>
              <a:t> di temperature e </a:t>
            </a:r>
            <a:r>
              <a:rPr dirty="0" err="1"/>
              <a:t>modificazioni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endParaRPr dirty="0"/>
          </a:p>
          <a:p>
            <a:pPr>
              <a:lnSpc>
                <a:spcPct val="200000"/>
              </a:lnSpc>
            </a:pPr>
            <a:endParaRPr dirty="0"/>
          </a:p>
          <a:p>
            <a:pPr>
              <a:lnSpc>
                <a:spcPct val="200000"/>
              </a:lnSpc>
            </a:pPr>
            <a:r>
              <a:rPr dirty="0"/>
              <a:t>In </a:t>
            </a:r>
            <a:r>
              <a:rPr dirty="0" err="1"/>
              <a:t>cromatografia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</a:t>
            </a:r>
            <a:r>
              <a:rPr dirty="0" err="1"/>
              <a:t>modifica</a:t>
            </a:r>
            <a:r>
              <a:rPr lang="it-IT" dirty="0" err="1"/>
              <a:t>ndo</a:t>
            </a:r>
            <a:r>
              <a:rPr dirty="0"/>
              <a:t> </a:t>
            </a:r>
            <a:r>
              <a:rPr lang="it-IT" dirty="0"/>
              <a:t>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 </a:t>
            </a:r>
            <a:r>
              <a:rPr lang="it-IT" dirty="0"/>
              <a:t>o</a:t>
            </a:r>
            <a:r>
              <a:rPr dirty="0"/>
              <a:t> </a:t>
            </a:r>
            <a:r>
              <a:rPr dirty="0" err="1"/>
              <a:t>sostituendo</a:t>
            </a:r>
            <a:r>
              <a:rPr dirty="0"/>
              <a:t> la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00493C47-DF0D-6448-F25A-119580C9A773}"/>
              </a:ext>
            </a:extLst>
          </p:cNvPr>
          <p:cNvGrpSpPr/>
          <p:nvPr/>
        </p:nvGrpSpPr>
        <p:grpSpPr>
          <a:xfrm>
            <a:off x="338045" y="3729878"/>
            <a:ext cx="6661658" cy="2810581"/>
            <a:chOff x="-271751" y="2255828"/>
            <a:chExt cx="6661658" cy="2810581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4065946-37A5-E69A-6F81-7406531F9B31}"/>
                </a:ext>
              </a:extLst>
            </p:cNvPr>
            <p:cNvGrpSpPr/>
            <p:nvPr/>
          </p:nvGrpSpPr>
          <p:grpSpPr>
            <a:xfrm>
              <a:off x="-271751" y="2255828"/>
              <a:ext cx="6661658" cy="2810581"/>
              <a:chOff x="-414669" y="1886029"/>
              <a:chExt cx="6661658" cy="28105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CasellaDiTesto 2">
                    <a:extLst>
                      <a:ext uri="{FF2B5EF4-FFF2-40B4-BE49-F238E27FC236}">
                        <a16:creationId xmlns:a16="http://schemas.microsoft.com/office/drawing/2014/main" id="{34C723F2-D127-5927-0A5E-F2A59A5EB695}"/>
                      </a:ext>
                    </a:extLst>
                  </p:cNvPr>
                  <p:cNvSpPr txBox="1"/>
                  <p:nvPr/>
                </p:nvSpPr>
                <p:spPr>
                  <a:xfrm>
                    <a:off x="-414669" y="2927178"/>
                    <a:ext cx="2317897" cy="62235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it-IT" b="0" i="1" baseline="-25000" dirty="0" smtClean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it-IT" i="1" dirty="0">
                                  <a:solidFill>
                                    <a:srgbClr val="FF0000"/>
                                  </a:solidFill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it-IT" i="1" dirty="0">
                                  <a:solidFill>
                                    <a:srgbClr val="FF0000"/>
                                  </a:solidFill>
                                </a:rPr>
                                <m:t>’</m:t>
                              </m:r>
                              <m:r>
                                <m:rPr>
                                  <m:nor/>
                                </m:rPr>
                                <a:rPr lang="it-IT" b="0" i="1" baseline="-25000" dirty="0" smtClean="0">
                                  <a:solidFill>
                                    <a:srgbClr val="FF0000"/>
                                  </a:solidFill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it-IT" i="1" dirty="0">
                                  <a:solidFill>
                                    <a:srgbClr val="FF0000"/>
                                  </a:solidFill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it-IT" i="1" dirty="0">
                                  <a:solidFill>
                                    <a:srgbClr val="FF0000"/>
                                  </a:solidFill>
                                </a:rPr>
                                <m:t>’</m:t>
                              </m:r>
                              <m:r>
                                <m:rPr>
                                  <m:nor/>
                                </m:rPr>
                                <a:rPr lang="it-IT" i="1" baseline="-25000" dirty="0">
                                  <a:solidFill>
                                    <a:srgbClr val="FF0000"/>
                                  </a:solidFill>
                                </a:rPr>
                                <m:t>A</m:t>
                              </m:r>
                            </m:den>
                          </m:f>
                          <m:r>
                            <a:rPr lang="it-IT" i="1" baseline="-2500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3" name="CasellaDiTesto 2">
                    <a:extLst>
                      <a:ext uri="{FF2B5EF4-FFF2-40B4-BE49-F238E27FC236}">
                        <a16:creationId xmlns:a16="http://schemas.microsoft.com/office/drawing/2014/main" id="{34C723F2-D127-5927-0A5E-F2A59A5EB6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14669" y="2927178"/>
                    <a:ext cx="2317897" cy="6223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6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sellaDiTesto 4">
                    <a:extLst>
                      <a:ext uri="{FF2B5EF4-FFF2-40B4-BE49-F238E27FC236}">
                        <a16:creationId xmlns:a16="http://schemas.microsoft.com/office/drawing/2014/main" id="{85C65E27-0EB2-DA1C-2F7E-82428D02AD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65272" y="3759139"/>
                    <a:ext cx="1584251" cy="48577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r>
                      <a:rPr kumimoji="0" lang="it-IT" sz="18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cs typeface="Arial"/>
                        <a:sym typeface="Arial"/>
                      </a:rPr>
                      <a:t>K’</a:t>
                    </a:r>
                    <a:r>
                      <a:rPr kumimoji="0" lang="it-IT" sz="1800" b="0" i="1" u="none" strike="noStrike" cap="none" spc="0" normalizeH="0" baseline="-25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cs typeface="Arial"/>
                        <a:sym typeface="Arial"/>
                      </a:rPr>
                      <a:t>A</a:t>
                    </a:r>
                    <a:r>
                      <a:rPr lang="it-IT" dirty="0"/>
                      <a:t> =</a:t>
                    </a:r>
                    <a14:m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f>
                          <m:fPr>
                            <m:ctrlPr>
                              <a:rPr kumimoji="0" lang="it-IT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it-IT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𝑉</m:t>
                            </m:r>
                            <m:r>
                              <a:rPr kumimoji="0" lang="it-IT" sz="18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𝑆</m:t>
                            </m:r>
                          </m:num>
                          <m:den>
                            <m:r>
                              <a:rPr kumimoji="0" lang="it-IT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𝑉</m:t>
                            </m:r>
                            <m:r>
                              <a:rPr kumimoji="0" lang="it-IT" sz="18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𝑀</m:t>
                            </m:r>
                          </m:den>
                        </m:f>
                      </m:oMath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5" name="CasellaDiTesto 4">
                    <a:extLst>
                      <a:ext uri="{FF2B5EF4-FFF2-40B4-BE49-F238E27FC236}">
                        <a16:creationId xmlns:a16="http://schemas.microsoft.com/office/drawing/2014/main" id="{85C65E27-0EB2-DA1C-2F7E-82428D02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272" y="3759139"/>
                    <a:ext cx="1584251" cy="4857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81" b="-5128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sellaDiTesto 5">
                    <a:extLst>
                      <a:ext uri="{FF2B5EF4-FFF2-40B4-BE49-F238E27FC236}">
                        <a16:creationId xmlns:a16="http://schemas.microsoft.com/office/drawing/2014/main" id="{7CF9ADDC-FFF5-339C-AB91-592800014CAF}"/>
                      </a:ext>
                    </a:extLst>
                  </p:cNvPr>
                  <p:cNvSpPr txBox="1"/>
                  <p:nvPr/>
                </p:nvSpPr>
                <p:spPr>
                  <a:xfrm>
                    <a:off x="1265273" y="2370201"/>
                    <a:ext cx="1584251" cy="48577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r>
                      <a:rPr kumimoji="0" lang="it-IT" sz="18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cs typeface="Arial"/>
                        <a:sym typeface="Arial"/>
                      </a:rPr>
                      <a:t>K’</a:t>
                    </a:r>
                    <a:r>
                      <a:rPr kumimoji="0" lang="it-IT" sz="1800" b="0" i="1" u="none" strike="noStrike" cap="none" spc="0" normalizeH="0" baseline="-25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cs typeface="Arial"/>
                        <a:sym typeface="Arial"/>
                      </a:rPr>
                      <a:t> B</a:t>
                    </a:r>
                    <a:r>
                      <a:rPr lang="it-IT" dirty="0"/>
                      <a:t> =</a:t>
                    </a:r>
                    <a14:m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f>
                          <m:fPr>
                            <m:ctrlPr>
                              <a:rPr kumimoji="0" lang="it-IT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it-IT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𝑉</m:t>
                            </m:r>
                            <m:r>
                              <a:rPr kumimoji="0" lang="it-IT" sz="18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𝑆</m:t>
                            </m:r>
                          </m:num>
                          <m:den>
                            <m:r>
                              <a:rPr kumimoji="0" lang="it-IT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𝑉</m:t>
                            </m:r>
                            <m:r>
                              <a:rPr kumimoji="0" lang="it-IT" sz="18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𝑀</m:t>
                            </m:r>
                          </m:den>
                        </m:f>
                      </m:oMath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6" name="CasellaDiTesto 5">
                    <a:extLst>
                      <a:ext uri="{FF2B5EF4-FFF2-40B4-BE49-F238E27FC236}">
                        <a16:creationId xmlns:a16="http://schemas.microsoft.com/office/drawing/2014/main" id="{7CF9ADDC-FFF5-339C-AB91-592800014C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273" y="2370201"/>
                    <a:ext cx="1584251" cy="4857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381" b="-5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CA41BDA0-9C7A-C38D-31A1-645E5D50AA9E}"/>
                      </a:ext>
                    </a:extLst>
                  </p:cNvPr>
                  <p:cNvSpPr txBox="1"/>
                  <p:nvPr/>
                </p:nvSpPr>
                <p:spPr>
                  <a:xfrm>
                    <a:off x="2788388" y="4212438"/>
                    <a:ext cx="1783612" cy="4841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r>
                      <a:rPr lang="it-IT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K’</a:t>
                    </a:r>
                    <a:r>
                      <a:rPr lang="it-IT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A</a:t>
                    </a:r>
                    <a:r>
                      <a:rPr lang="it-IT" dirty="0"/>
                      <a:t>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baseline="-25000" smtClean="0">
                                <a:latin typeface="Cambria Math" panose="02040503050406030204" pitchFamily="18" charset="0"/>
                              </a:rPr>
                              <m:t>𝑅𝐴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𝑇𝑀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baseline="-2500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oMath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CA41BDA0-9C7A-C38D-31A1-645E5D50AA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388" y="4212438"/>
                    <a:ext cx="1783612" cy="4841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17" b="-75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D58B27EC-0AF7-8836-5E5F-7210009D2EA4}"/>
                      </a:ext>
                    </a:extLst>
                  </p:cNvPr>
                  <p:cNvSpPr txBox="1"/>
                  <p:nvPr/>
                </p:nvSpPr>
                <p:spPr>
                  <a:xfrm>
                    <a:off x="2915978" y="1886029"/>
                    <a:ext cx="1783612" cy="4841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r>
                      <a:rPr lang="it-IT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K’</a:t>
                    </a:r>
                    <a:r>
                      <a:rPr lang="it-IT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B</a:t>
                    </a:r>
                    <a:r>
                      <a:rPr lang="it-IT" dirty="0"/>
                      <a:t>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baseline="-25000" smtClean="0">
                                <a:latin typeface="Cambria Math" panose="02040503050406030204" pitchFamily="18" charset="0"/>
                              </a:rPr>
                              <m:t>𝑅𝐵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𝑇𝑀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baseline="-2500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oMath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D58B27EC-0AF7-8836-5E5F-7210009D2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978" y="1886029"/>
                    <a:ext cx="1783612" cy="4841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17" b="-1025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asellaDiTesto 9">
                    <a:extLst>
                      <a:ext uri="{FF2B5EF4-FFF2-40B4-BE49-F238E27FC236}">
                        <a16:creationId xmlns:a16="http://schemas.microsoft.com/office/drawing/2014/main" id="{F847E9E3-59A5-2D9E-259B-5AED07ECA01A}"/>
                      </a:ext>
                    </a:extLst>
                  </p:cNvPr>
                  <p:cNvSpPr txBox="1"/>
                  <p:nvPr/>
                </p:nvSpPr>
                <p:spPr>
                  <a:xfrm>
                    <a:off x="4056684" y="2960324"/>
                    <a:ext cx="2190305" cy="62235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it-IT" i="1" baseline="-25000">
                                  <a:latin typeface="Cambria Math" panose="02040503050406030204" pitchFamily="18" charset="0"/>
                                </a:rPr>
                                <m:t>𝑅𝐵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𝑇𝑀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it-IT" b="0" i="1" baseline="-25000" smtClean="0">
                                  <a:latin typeface="Cambria Math" panose="02040503050406030204" pitchFamily="18" charset="0"/>
                                </a:rPr>
                                <m:t>𝑅𝐴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it-IT" i="1" baseline="-250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0" name="CasellaDiTesto 9">
                    <a:extLst>
                      <a:ext uri="{FF2B5EF4-FFF2-40B4-BE49-F238E27FC236}">
                        <a16:creationId xmlns:a16="http://schemas.microsoft.com/office/drawing/2014/main" id="{F847E9E3-59A5-2D9E-259B-5AED07ECA0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6684" y="2960324"/>
                    <a:ext cx="2190305" cy="62235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Freccia destra 1">
              <a:extLst>
                <a:ext uri="{FF2B5EF4-FFF2-40B4-BE49-F238E27FC236}">
                  <a16:creationId xmlns:a16="http://schemas.microsoft.com/office/drawing/2014/main" id="{EDA8055C-4E8E-D24F-CCBA-157B59FCEC45}"/>
                </a:ext>
              </a:extLst>
            </p:cNvPr>
            <p:cNvSpPr/>
            <p:nvPr/>
          </p:nvSpPr>
          <p:spPr>
            <a:xfrm>
              <a:off x="2148121" y="3641298"/>
              <a:ext cx="960120" cy="15481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A5EF321F-2822-F9F1-00A6-761157C00DDE}"/>
                    </a:ext>
                  </a:extLst>
                </p:cNvPr>
                <p:cNvSpPr txBox="1"/>
                <p:nvPr/>
              </p:nvSpPr>
              <p:spPr>
                <a:xfrm>
                  <a:off x="2524611" y="3492690"/>
                  <a:ext cx="2317897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  <m:r>
                          <a:rPr lang="it-IT" i="1" baseline="-2500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A5EF321F-2822-F9F1-00A6-761157C00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4611" y="3492690"/>
                  <a:ext cx="231789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6E5161-A1A1-5187-737F-91C877C00EA3}"/>
              </a:ext>
            </a:extLst>
          </p:cNvPr>
          <p:cNvSpPr txBox="1"/>
          <p:nvPr/>
        </p:nvSpPr>
        <p:spPr>
          <a:xfrm>
            <a:off x="151864" y="116097"/>
            <a:ext cx="694388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Fattore di selettività «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ymbol" pitchFamily="2" charset="2"/>
                <a:sym typeface="Arial"/>
              </a:rPr>
              <a:t>a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Rapporto tra i fattori di capacità di due soluti «A» e «B» dove B è la specie maggiormente ritenuta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05FA93FE-D96B-1064-CFDF-BEA672E11A8A}"/>
              </a:ext>
            </a:extLst>
          </p:cNvPr>
          <p:cNvGrpSpPr/>
          <p:nvPr/>
        </p:nvGrpSpPr>
        <p:grpSpPr>
          <a:xfrm>
            <a:off x="2352858" y="1544218"/>
            <a:ext cx="722724" cy="1614901"/>
            <a:chOff x="634369" y="1460244"/>
            <a:chExt cx="722724" cy="1614901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A4E402F1-DE35-A514-196C-B326893BE758}"/>
                </a:ext>
              </a:extLst>
            </p:cNvPr>
            <p:cNvSpPr/>
            <p:nvPr/>
          </p:nvSpPr>
          <p:spPr>
            <a:xfrm>
              <a:off x="667559" y="1460244"/>
              <a:ext cx="202917" cy="1614901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89845E0E-CB30-A634-EC2B-2FCE97C9579A}"/>
                </a:ext>
              </a:extLst>
            </p:cNvPr>
            <p:cNvSpPr/>
            <p:nvPr/>
          </p:nvSpPr>
          <p:spPr>
            <a:xfrm>
              <a:off x="644530" y="2319272"/>
              <a:ext cx="263782" cy="1097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467B1A8-EF76-50AA-7680-EF25C902C2C0}"/>
                </a:ext>
              </a:extLst>
            </p:cNvPr>
            <p:cNvSpPr/>
            <p:nvPr/>
          </p:nvSpPr>
          <p:spPr>
            <a:xfrm>
              <a:off x="634369" y="2718560"/>
              <a:ext cx="263782" cy="109728"/>
            </a:xfrm>
            <a:prstGeom prst="rect">
              <a:avLst/>
            </a:prstGeom>
            <a:solidFill>
              <a:srgbClr val="FFC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FD8A623-D840-8481-C75F-2E159D8C35ED}"/>
                </a:ext>
              </a:extLst>
            </p:cNvPr>
            <p:cNvSpPr txBox="1"/>
            <p:nvPr/>
          </p:nvSpPr>
          <p:spPr>
            <a:xfrm>
              <a:off x="1110874" y="2177268"/>
              <a:ext cx="24621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4862B1E-23AC-22D6-4242-4F099E605807}"/>
                </a:ext>
              </a:extLst>
            </p:cNvPr>
            <p:cNvSpPr txBox="1"/>
            <p:nvPr/>
          </p:nvSpPr>
          <p:spPr>
            <a:xfrm>
              <a:off x="1110874" y="2592136"/>
              <a:ext cx="24621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7CB66724-8D51-FACF-78A2-0AA773260CDA}"/>
              </a:ext>
            </a:extLst>
          </p:cNvPr>
          <p:cNvGrpSpPr/>
          <p:nvPr/>
        </p:nvGrpSpPr>
        <p:grpSpPr>
          <a:xfrm>
            <a:off x="5179364" y="1378899"/>
            <a:ext cx="3106081" cy="1924296"/>
            <a:chOff x="3989661" y="1307690"/>
            <a:chExt cx="3106081" cy="1924296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129A3703-E0CD-DDAA-F89D-497290E6DA01}"/>
                </a:ext>
              </a:extLst>
            </p:cNvPr>
            <p:cNvGrpSpPr/>
            <p:nvPr/>
          </p:nvGrpSpPr>
          <p:grpSpPr>
            <a:xfrm>
              <a:off x="3989661" y="1307690"/>
              <a:ext cx="3106081" cy="1924296"/>
              <a:chOff x="3989663" y="1673519"/>
              <a:chExt cx="2366763" cy="1562656"/>
            </a:xfrm>
          </p:grpSpPr>
          <p:cxnSp>
            <p:nvCxnSpPr>
              <p:cNvPr id="21" name="Connettore 1 20">
                <a:extLst>
                  <a:ext uri="{FF2B5EF4-FFF2-40B4-BE49-F238E27FC236}">
                    <a16:creationId xmlns:a16="http://schemas.microsoft.com/office/drawing/2014/main" id="{3B9DACF2-93A3-CAA6-4132-E190800D02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9663" y="1673519"/>
                <a:ext cx="0" cy="1550265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Connettore 1 21">
                <a:extLst>
                  <a:ext uri="{FF2B5EF4-FFF2-40B4-BE49-F238E27FC236}">
                    <a16:creationId xmlns:a16="http://schemas.microsoft.com/office/drawing/2014/main" id="{0BF30835-4D91-7E82-B64C-B5DC85F1C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9496" y="3228383"/>
                <a:ext cx="2356930" cy="7792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3" name="Figura a mano libera 32">
              <a:extLst>
                <a:ext uri="{FF2B5EF4-FFF2-40B4-BE49-F238E27FC236}">
                  <a16:creationId xmlns:a16="http://schemas.microsoft.com/office/drawing/2014/main" id="{150D897B-F168-857E-0F2C-ED086D0F63B5}"/>
                </a:ext>
              </a:extLst>
            </p:cNvPr>
            <p:cNvSpPr/>
            <p:nvPr/>
          </p:nvSpPr>
          <p:spPr>
            <a:xfrm>
              <a:off x="4247535" y="1877925"/>
              <a:ext cx="2182762" cy="1191494"/>
            </a:xfrm>
            <a:custGeom>
              <a:avLst/>
              <a:gdLst>
                <a:gd name="connsiteX0" fmla="*/ 0 w 1995949"/>
                <a:gd name="connsiteY0" fmla="*/ 1061920 h 1191494"/>
                <a:gd name="connsiteX1" fmla="*/ 206478 w 1995949"/>
                <a:gd name="connsiteY1" fmla="*/ 1101249 h 1191494"/>
                <a:gd name="connsiteX2" fmla="*/ 353962 w 1995949"/>
                <a:gd name="connsiteY2" fmla="*/ 757120 h 1191494"/>
                <a:gd name="connsiteX3" fmla="*/ 481781 w 1995949"/>
                <a:gd name="connsiteY3" fmla="*/ 1081585 h 1191494"/>
                <a:gd name="connsiteX4" fmla="*/ 688259 w 1995949"/>
                <a:gd name="connsiteY4" fmla="*/ 1081585 h 1191494"/>
                <a:gd name="connsiteX5" fmla="*/ 865239 w 1995949"/>
                <a:gd name="connsiteY5" fmla="*/ 383494 h 1191494"/>
                <a:gd name="connsiteX6" fmla="*/ 1022555 w 1995949"/>
                <a:gd name="connsiteY6" fmla="*/ 1061920 h 1191494"/>
                <a:gd name="connsiteX7" fmla="*/ 1307691 w 1995949"/>
                <a:gd name="connsiteY7" fmla="*/ 1091417 h 1191494"/>
                <a:gd name="connsiteX8" fmla="*/ 1474839 w 1995949"/>
                <a:gd name="connsiteY8" fmla="*/ 36 h 1191494"/>
                <a:gd name="connsiteX9" fmla="*/ 1632155 w 1995949"/>
                <a:gd name="connsiteY9" fmla="*/ 1052088 h 1191494"/>
                <a:gd name="connsiteX10" fmla="*/ 1995949 w 1995949"/>
                <a:gd name="connsiteY10" fmla="*/ 1101249 h 119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5949" h="1191494">
                  <a:moveTo>
                    <a:pt x="0" y="1061920"/>
                  </a:moveTo>
                  <a:cubicBezTo>
                    <a:pt x="73742" y="1106984"/>
                    <a:pt x="147484" y="1152049"/>
                    <a:pt x="206478" y="1101249"/>
                  </a:cubicBezTo>
                  <a:cubicBezTo>
                    <a:pt x="265472" y="1050449"/>
                    <a:pt x="308078" y="760397"/>
                    <a:pt x="353962" y="757120"/>
                  </a:cubicBezTo>
                  <a:cubicBezTo>
                    <a:pt x="399846" y="753843"/>
                    <a:pt x="426065" y="1027508"/>
                    <a:pt x="481781" y="1081585"/>
                  </a:cubicBezTo>
                  <a:cubicBezTo>
                    <a:pt x="537497" y="1135662"/>
                    <a:pt x="624349" y="1197933"/>
                    <a:pt x="688259" y="1081585"/>
                  </a:cubicBezTo>
                  <a:cubicBezTo>
                    <a:pt x="752169" y="965237"/>
                    <a:pt x="809523" y="386771"/>
                    <a:pt x="865239" y="383494"/>
                  </a:cubicBezTo>
                  <a:cubicBezTo>
                    <a:pt x="920955" y="380217"/>
                    <a:pt x="948813" y="943933"/>
                    <a:pt x="1022555" y="1061920"/>
                  </a:cubicBezTo>
                  <a:cubicBezTo>
                    <a:pt x="1096297" y="1179907"/>
                    <a:pt x="1232310" y="1268398"/>
                    <a:pt x="1307691" y="1091417"/>
                  </a:cubicBezTo>
                  <a:cubicBezTo>
                    <a:pt x="1383072" y="914436"/>
                    <a:pt x="1420762" y="6591"/>
                    <a:pt x="1474839" y="36"/>
                  </a:cubicBezTo>
                  <a:cubicBezTo>
                    <a:pt x="1528916" y="-6519"/>
                    <a:pt x="1545303" y="868552"/>
                    <a:pt x="1632155" y="1052088"/>
                  </a:cubicBezTo>
                  <a:cubicBezTo>
                    <a:pt x="1719007" y="1235624"/>
                    <a:pt x="1857478" y="1168436"/>
                    <a:pt x="1995949" y="1101249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9D4BB9B0-9078-8165-B488-971246CB6D53}"/>
                </a:ext>
              </a:extLst>
            </p:cNvPr>
            <p:cNvCxnSpPr/>
            <p:nvPr/>
          </p:nvCxnSpPr>
          <p:spPr>
            <a:xfrm>
              <a:off x="4035206" y="2629504"/>
              <a:ext cx="569433" cy="0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967F447B-DAFD-BB2F-0AD5-4FEBDD97285C}"/>
                </a:ext>
              </a:extLst>
            </p:cNvPr>
            <p:cNvCxnSpPr>
              <a:cxnSpLocks/>
            </p:cNvCxnSpPr>
            <p:nvPr/>
          </p:nvCxnSpPr>
          <p:spPr>
            <a:xfrm>
              <a:off x="4035206" y="2280460"/>
              <a:ext cx="1038240" cy="0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6A5F5343-D736-9BA6-816D-C7283C0C2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5206" y="1870421"/>
              <a:ext cx="1765826" cy="7504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D71A6BF-59C8-C509-DA6C-5E9492C7B0F4}"/>
                </a:ext>
              </a:extLst>
            </p:cNvPr>
            <p:cNvSpPr txBox="1"/>
            <p:nvPr/>
          </p:nvSpPr>
          <p:spPr>
            <a:xfrm>
              <a:off x="4168871" y="2369579"/>
              <a:ext cx="271867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kumimoji="0" lang="it-IT" sz="12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9A8F9EA5-2AA8-73D4-F129-C65F93195070}"/>
                </a:ext>
              </a:extLst>
            </p:cNvPr>
            <p:cNvSpPr txBox="1"/>
            <p:nvPr/>
          </p:nvSpPr>
          <p:spPr>
            <a:xfrm>
              <a:off x="4759195" y="1466611"/>
              <a:ext cx="36804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kumimoji="0" lang="it-IT" sz="14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RB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48633290-CB74-3EA4-CD83-B98CC173C41D}"/>
                </a:ext>
              </a:extLst>
            </p:cNvPr>
            <p:cNvSpPr txBox="1"/>
            <p:nvPr/>
          </p:nvSpPr>
          <p:spPr>
            <a:xfrm>
              <a:off x="4434346" y="1951060"/>
              <a:ext cx="368047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kumimoji="0" lang="it-IT" sz="14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RA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fficienza della colonna cromatografica"/>
          <p:cNvSpPr txBox="1"/>
          <p:nvPr/>
        </p:nvSpPr>
        <p:spPr>
          <a:xfrm>
            <a:off x="198119" y="268287"/>
            <a:ext cx="89763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Efficienza della colonna cromatografica</a:t>
            </a:r>
          </a:p>
        </p:txBody>
      </p:sp>
      <p:sp>
        <p:nvSpPr>
          <p:cNvPr id="65" name="N=L/H"/>
          <p:cNvSpPr txBox="1"/>
          <p:nvPr/>
        </p:nvSpPr>
        <p:spPr>
          <a:xfrm>
            <a:off x="3779519" y="1066800"/>
            <a:ext cx="97657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rPr dirty="0"/>
              <a:t>N=L/H</a:t>
            </a:r>
          </a:p>
        </p:txBody>
      </p:sp>
      <p:sp>
        <p:nvSpPr>
          <p:cNvPr id="66" name="N è il numero dei piatti terorici…"/>
          <p:cNvSpPr txBox="1"/>
          <p:nvPr/>
        </p:nvSpPr>
        <p:spPr>
          <a:xfrm>
            <a:off x="426720" y="2362200"/>
            <a:ext cx="436572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 è il numero dei piatti terorici</a:t>
            </a:r>
          </a:p>
          <a:p>
            <a:r>
              <a:t>L è la lunghezza geometrica della colonna</a:t>
            </a:r>
          </a:p>
          <a:p>
            <a:r>
              <a:t>H è l’altezza del piatto teorico</a:t>
            </a:r>
          </a:p>
        </p:txBody>
      </p:sp>
      <p:sp>
        <p:nvSpPr>
          <p:cNvPr id="67" name="L’efficienza aumenta all’aumentare del numero dei piatti, ovvero aumenta all’aumentare di L e diminuisce all’aumentare di H"/>
          <p:cNvSpPr txBox="1"/>
          <p:nvPr/>
        </p:nvSpPr>
        <p:spPr>
          <a:xfrm>
            <a:off x="426719" y="3695700"/>
            <a:ext cx="78333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 err="1"/>
              <a:t>L’efficienza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</a:t>
            </a:r>
            <a:r>
              <a:rPr dirty="0" err="1"/>
              <a:t>all’aumentare</a:t>
            </a:r>
            <a:r>
              <a:rPr dirty="0"/>
              <a:t> del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piatti</a:t>
            </a:r>
            <a:r>
              <a:rPr dirty="0"/>
              <a:t>, </a:t>
            </a:r>
            <a:r>
              <a:rPr dirty="0" err="1"/>
              <a:t>ovvero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</a:t>
            </a:r>
            <a:r>
              <a:rPr dirty="0" err="1"/>
              <a:t>all’aumentare</a:t>
            </a:r>
            <a:r>
              <a:rPr dirty="0"/>
              <a:t> di L e </a:t>
            </a:r>
            <a:r>
              <a:rPr dirty="0" err="1"/>
              <a:t>diminuisce</a:t>
            </a:r>
            <a:r>
              <a:rPr dirty="0"/>
              <a:t> </a:t>
            </a:r>
            <a:r>
              <a:rPr dirty="0" err="1"/>
              <a:t>all’aumentare</a:t>
            </a:r>
            <a:r>
              <a:rPr dirty="0"/>
              <a:t> di H</a:t>
            </a:r>
          </a:p>
        </p:txBody>
      </p:sp>
      <p:sp>
        <p:nvSpPr>
          <p:cNvPr id="68" name="N varia grandemente sia in funzione della composizione chimica della FM che della composizione chimica e FISICA della FS"/>
          <p:cNvSpPr txBox="1"/>
          <p:nvPr/>
        </p:nvSpPr>
        <p:spPr>
          <a:xfrm>
            <a:off x="388619" y="4796719"/>
            <a:ext cx="8366762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N varia </a:t>
            </a:r>
            <a:r>
              <a:rPr dirty="0" err="1"/>
              <a:t>grandemente</a:t>
            </a:r>
            <a:r>
              <a:rPr dirty="0"/>
              <a:t> </a:t>
            </a:r>
            <a:r>
              <a:rPr dirty="0" err="1"/>
              <a:t>sia</a:t>
            </a:r>
            <a:r>
              <a:rPr dirty="0"/>
              <a:t> in </a:t>
            </a:r>
            <a:r>
              <a:rPr dirty="0" err="1"/>
              <a:t>funzione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composizione</a:t>
            </a:r>
            <a:r>
              <a:rPr dirty="0"/>
              <a:t>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FM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composizione</a:t>
            </a:r>
            <a:r>
              <a:rPr dirty="0"/>
              <a:t> </a:t>
            </a:r>
            <a:r>
              <a:rPr dirty="0" err="1"/>
              <a:t>chimica</a:t>
            </a:r>
            <a:r>
              <a:rPr dirty="0"/>
              <a:t> e FISICA </a:t>
            </a:r>
            <a:r>
              <a:rPr dirty="0" err="1"/>
              <a:t>della</a:t>
            </a:r>
            <a:r>
              <a:rPr dirty="0"/>
              <a:t> FS</a:t>
            </a:r>
          </a:p>
        </p:txBody>
      </p:sp>
      <p:sp>
        <p:nvSpPr>
          <p:cNvPr id="69" name="Ad esempio:  0,1 cm &lt;H&lt; 10-6 cm"/>
          <p:cNvSpPr txBox="1"/>
          <p:nvPr/>
        </p:nvSpPr>
        <p:spPr>
          <a:xfrm>
            <a:off x="2353944" y="6172200"/>
            <a:ext cx="484193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 b="1"/>
            </a:pPr>
            <a:r>
              <a:t>Ad esempio:  0,1 cm &lt;H&lt; 10</a:t>
            </a:r>
            <a:r>
              <a:rPr baseline="30000"/>
              <a:t>-6</a:t>
            </a:r>
            <a:r>
              <a:t> cm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C1139511-EAA9-7AD3-3129-273F527D4870}"/>
              </a:ext>
            </a:extLst>
          </p:cNvPr>
          <p:cNvGrpSpPr/>
          <p:nvPr/>
        </p:nvGrpSpPr>
        <p:grpSpPr>
          <a:xfrm>
            <a:off x="426719" y="381000"/>
            <a:ext cx="8535037" cy="5498640"/>
            <a:chOff x="426719" y="381000"/>
            <a:chExt cx="8535037" cy="5498640"/>
          </a:xfrm>
        </p:grpSpPr>
        <p:sp>
          <p:nvSpPr>
            <p:cNvPr id="71" name="ALTEZZA DEL PIATTO (H)"/>
            <p:cNvSpPr txBox="1"/>
            <p:nvPr/>
          </p:nvSpPr>
          <p:spPr>
            <a:xfrm>
              <a:off x="426719" y="381000"/>
              <a:ext cx="2897906" cy="3506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t>ALTEZZA DEL PIATTO (H)</a:t>
              </a:r>
            </a:p>
          </p:txBody>
        </p:sp>
        <p:sp>
          <p:nvSpPr>
            <p:cNvPr id="72" name="Come misura dell’altezza del piatto si usa il quadrato della varianza per unità di lunghezza della colonna"/>
            <p:cNvSpPr txBox="1"/>
            <p:nvPr/>
          </p:nvSpPr>
          <p:spPr>
            <a:xfrm>
              <a:off x="442594" y="1116012"/>
              <a:ext cx="8519162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r>
                <a:rPr dirty="0"/>
                <a:t>Come </a:t>
              </a:r>
              <a:r>
                <a:rPr dirty="0" err="1"/>
                <a:t>misura</a:t>
              </a:r>
              <a:r>
                <a:rPr dirty="0"/>
                <a:t> </a:t>
              </a:r>
              <a:r>
                <a:rPr dirty="0" err="1"/>
                <a:t>dell’altezza</a:t>
              </a:r>
              <a:r>
                <a:rPr dirty="0"/>
                <a:t> del </a:t>
              </a:r>
              <a:r>
                <a:rPr dirty="0" err="1"/>
                <a:t>piatto</a:t>
              </a:r>
              <a:r>
                <a:rPr dirty="0"/>
                <a:t> </a:t>
              </a:r>
              <a:r>
                <a:rPr dirty="0" err="1"/>
                <a:t>si</a:t>
              </a:r>
              <a:r>
                <a:rPr dirty="0"/>
                <a:t> </a:t>
              </a:r>
              <a:r>
                <a:rPr dirty="0" err="1"/>
                <a:t>usa</a:t>
              </a:r>
              <a:r>
                <a:rPr dirty="0"/>
                <a:t> </a:t>
              </a:r>
              <a:r>
                <a:rPr lang="it-IT" dirty="0"/>
                <a:t>il rapporto tra la</a:t>
              </a:r>
              <a:r>
                <a:rPr dirty="0"/>
                <a:t> </a:t>
              </a:r>
              <a:r>
                <a:rPr dirty="0" err="1"/>
                <a:t>varianza</a:t>
              </a:r>
              <a:r>
                <a:rPr lang="it-IT" dirty="0"/>
                <a:t> (quadrato della deviazione standard) e la</a:t>
              </a:r>
              <a:r>
                <a:rPr dirty="0"/>
                <a:t> </a:t>
              </a:r>
              <a:r>
                <a:rPr dirty="0" err="1"/>
                <a:t>lunghezza</a:t>
              </a:r>
              <a:r>
                <a:rPr dirty="0"/>
                <a:t> </a:t>
              </a:r>
              <a:r>
                <a:rPr dirty="0" err="1"/>
                <a:t>della</a:t>
              </a:r>
              <a:r>
                <a:rPr dirty="0"/>
                <a:t> </a:t>
              </a:r>
              <a:r>
                <a:rPr dirty="0" err="1"/>
                <a:t>colonna</a:t>
              </a:r>
              <a:endParaRPr dirty="0"/>
            </a:p>
          </p:txBody>
        </p:sp>
        <p:sp>
          <p:nvSpPr>
            <p:cNvPr id="73" name="H=σ2/L"/>
            <p:cNvSpPr txBox="1"/>
            <p:nvPr/>
          </p:nvSpPr>
          <p:spPr>
            <a:xfrm>
              <a:off x="3820425" y="1964080"/>
              <a:ext cx="1198144" cy="545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>
                <a:defRPr sz="2800"/>
              </a:pPr>
              <a:r>
                <a:rPr dirty="0"/>
                <a:t>H=</a:t>
              </a:r>
              <a:r>
                <a:rPr dirty="0">
                  <a:latin typeface="Symbol"/>
                  <a:ea typeface="Symbol"/>
                  <a:cs typeface="Symbol"/>
                  <a:sym typeface="Symbol"/>
                </a:rPr>
                <a:t>s</a:t>
              </a:r>
              <a:r>
                <a:rPr baseline="30000" dirty="0">
                  <a:latin typeface="Symbol"/>
                  <a:ea typeface="Symbol"/>
                  <a:cs typeface="Symbol"/>
                  <a:sym typeface="Symbol"/>
                </a:rPr>
                <a:t>2</a:t>
              </a:r>
              <a:r>
                <a:rPr dirty="0"/>
                <a:t>/L</a:t>
              </a:r>
            </a:p>
          </p:txBody>
        </p:sp>
        <p:sp>
          <p:nvSpPr>
            <p:cNvPr id="74" name="In termini qualitativi l’altezza del piatto può considerarsi come la porzione di colonna che contiene una frazione di analita compresa tra L e L-σ."/>
            <p:cNvSpPr txBox="1"/>
            <p:nvPr/>
          </p:nvSpPr>
          <p:spPr>
            <a:xfrm>
              <a:off x="442594" y="2509596"/>
              <a:ext cx="7757161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r>
                <a:rPr dirty="0"/>
                <a:t>In termini </a:t>
              </a:r>
              <a:r>
                <a:rPr dirty="0" err="1"/>
                <a:t>qualitativi</a:t>
              </a:r>
              <a:r>
                <a:rPr dirty="0"/>
                <a:t> </a:t>
              </a:r>
              <a:r>
                <a:rPr dirty="0" err="1"/>
                <a:t>l’altezza</a:t>
              </a:r>
              <a:r>
                <a:rPr dirty="0"/>
                <a:t> del </a:t>
              </a:r>
              <a:r>
                <a:rPr dirty="0" err="1"/>
                <a:t>piatto</a:t>
              </a:r>
              <a:r>
                <a:rPr dirty="0"/>
                <a:t> </a:t>
              </a:r>
              <a:r>
                <a:rPr dirty="0" err="1"/>
                <a:t>può</a:t>
              </a:r>
              <a:r>
                <a:rPr dirty="0"/>
                <a:t> </a:t>
              </a:r>
              <a:r>
                <a:rPr dirty="0" err="1"/>
                <a:t>considerarsi</a:t>
              </a:r>
              <a:r>
                <a:rPr dirty="0"/>
                <a:t> come la </a:t>
              </a:r>
              <a:r>
                <a:rPr b="1" dirty="0" err="1"/>
                <a:t>porzione</a:t>
              </a:r>
              <a:r>
                <a:rPr b="1" dirty="0"/>
                <a:t> di </a:t>
              </a:r>
              <a:r>
                <a:rPr b="1" dirty="0" err="1"/>
                <a:t>colonna</a:t>
              </a:r>
              <a:r>
                <a:rPr b="1" dirty="0"/>
                <a:t> </a:t>
              </a:r>
              <a:r>
                <a:rPr b="1" dirty="0" err="1"/>
                <a:t>che</a:t>
              </a:r>
              <a:r>
                <a:rPr b="1" dirty="0"/>
                <a:t> </a:t>
              </a:r>
              <a:r>
                <a:rPr b="1" dirty="0" err="1"/>
                <a:t>contiene</a:t>
              </a:r>
              <a:r>
                <a:rPr b="1" dirty="0"/>
                <a:t> </a:t>
              </a:r>
              <a:r>
                <a:rPr b="1" dirty="0" err="1"/>
                <a:t>una</a:t>
              </a:r>
              <a:r>
                <a:rPr b="1" dirty="0"/>
                <a:t> </a:t>
              </a:r>
              <a:r>
                <a:rPr b="1" dirty="0" err="1"/>
                <a:t>frazione</a:t>
              </a:r>
              <a:r>
                <a:rPr b="1" dirty="0"/>
                <a:t> di </a:t>
              </a:r>
              <a:r>
                <a:rPr b="1" dirty="0" err="1"/>
                <a:t>analita</a:t>
              </a:r>
              <a:r>
                <a:rPr b="1" dirty="0"/>
                <a:t> </a:t>
              </a:r>
              <a:r>
                <a:rPr b="1" dirty="0" err="1"/>
                <a:t>compresa</a:t>
              </a:r>
              <a:r>
                <a:rPr b="1" dirty="0"/>
                <a:t> </a:t>
              </a:r>
              <a:r>
                <a:rPr b="1" dirty="0" err="1"/>
                <a:t>tra</a:t>
              </a:r>
              <a:r>
                <a:rPr b="1" dirty="0"/>
                <a:t> L e L-</a:t>
              </a:r>
              <a:r>
                <a:rPr b="1" dirty="0">
                  <a:latin typeface="Symbol"/>
                  <a:ea typeface="Symbol"/>
                  <a:cs typeface="Symbol"/>
                  <a:sym typeface="Symbol"/>
                </a:rPr>
                <a:t>s. </a:t>
              </a:r>
            </a:p>
            <a:p>
              <a:endParaRPr dirty="0">
                <a:latin typeface="Symbol"/>
                <a:ea typeface="Symbol"/>
                <a:cs typeface="Symbol"/>
                <a:sym typeface="Symbol"/>
              </a:endParaRPr>
            </a:p>
          </p:txBody>
        </p:sp>
        <p:sp>
          <p:nvSpPr>
            <p:cNvPr id="75" name="Dato che l’area della gaussiana (picco compresa tra L-σ  e  L+σ contiene il 68% dell’analita, la porzione compresa tra L e L-σ contiene il 34% dell’analita.…"/>
            <p:cNvSpPr txBox="1"/>
            <p:nvPr/>
          </p:nvSpPr>
          <p:spPr>
            <a:xfrm>
              <a:off x="426719" y="3571316"/>
              <a:ext cx="4247393" cy="23083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algn="just"/>
              <a:r>
                <a:rPr dirty="0"/>
                <a:t>Dato </a:t>
              </a:r>
              <a:r>
                <a:rPr dirty="0" err="1"/>
                <a:t>che</a:t>
              </a:r>
              <a:r>
                <a:rPr dirty="0"/>
                <a:t> </a:t>
              </a:r>
              <a:r>
                <a:rPr dirty="0" err="1"/>
                <a:t>l’area</a:t>
              </a:r>
              <a:r>
                <a:rPr dirty="0"/>
                <a:t> </a:t>
              </a:r>
              <a:r>
                <a:rPr dirty="0" err="1"/>
                <a:t>della</a:t>
              </a:r>
              <a:r>
                <a:rPr dirty="0"/>
                <a:t> </a:t>
              </a:r>
              <a:r>
                <a:rPr dirty="0" err="1"/>
                <a:t>gaussiana</a:t>
              </a:r>
              <a:r>
                <a:rPr dirty="0"/>
                <a:t> (</a:t>
              </a:r>
              <a:r>
                <a:rPr dirty="0" err="1"/>
                <a:t>picco</a:t>
              </a:r>
              <a:r>
                <a:rPr dirty="0"/>
                <a:t> </a:t>
              </a:r>
              <a:r>
                <a:rPr dirty="0" err="1"/>
                <a:t>compresa</a:t>
              </a:r>
              <a:r>
                <a:rPr dirty="0"/>
                <a:t> </a:t>
              </a:r>
              <a:r>
                <a:rPr dirty="0" err="1"/>
                <a:t>tra</a:t>
              </a:r>
              <a:r>
                <a:rPr dirty="0"/>
                <a:t> L-</a:t>
              </a:r>
              <a:r>
                <a:rPr dirty="0">
                  <a:latin typeface="Symbol"/>
                  <a:ea typeface="Symbol"/>
                  <a:cs typeface="Symbol"/>
                  <a:sym typeface="Symbol"/>
                </a:rPr>
                <a:t>s </a:t>
              </a:r>
              <a:r>
                <a:rPr dirty="0"/>
                <a:t> e  L+</a:t>
              </a:r>
              <a:r>
                <a:rPr dirty="0">
                  <a:latin typeface="Symbol"/>
                  <a:ea typeface="Symbol"/>
                  <a:cs typeface="Symbol"/>
                  <a:sym typeface="Symbol"/>
                </a:rPr>
                <a:t>s </a:t>
              </a:r>
              <a:r>
                <a:rPr dirty="0" err="1"/>
                <a:t>contiene</a:t>
              </a:r>
              <a:r>
                <a:rPr dirty="0"/>
                <a:t> il 68% </a:t>
              </a:r>
              <a:r>
                <a:rPr dirty="0" err="1"/>
                <a:t>dell’analita</a:t>
              </a:r>
              <a:r>
                <a:rPr dirty="0"/>
                <a:t>, la </a:t>
              </a:r>
              <a:r>
                <a:rPr dirty="0" err="1"/>
                <a:t>porzione</a:t>
              </a:r>
              <a:r>
                <a:rPr dirty="0"/>
                <a:t> </a:t>
              </a:r>
              <a:r>
                <a:rPr dirty="0" err="1"/>
                <a:t>compresa</a:t>
              </a:r>
              <a:r>
                <a:rPr dirty="0"/>
                <a:t> </a:t>
              </a:r>
              <a:r>
                <a:rPr dirty="0" err="1"/>
                <a:t>tra</a:t>
              </a:r>
              <a:r>
                <a:rPr dirty="0"/>
                <a:t> L e L-</a:t>
              </a:r>
              <a:r>
                <a:rPr dirty="0">
                  <a:latin typeface="Symbol"/>
                  <a:ea typeface="Symbol"/>
                  <a:cs typeface="Symbol"/>
                  <a:sym typeface="Symbol"/>
                </a:rPr>
                <a:t>s </a:t>
              </a:r>
              <a:r>
                <a:rPr dirty="0" err="1"/>
                <a:t>contiene</a:t>
              </a:r>
              <a:r>
                <a:rPr dirty="0"/>
                <a:t> il 34% </a:t>
              </a:r>
              <a:r>
                <a:rPr dirty="0" err="1"/>
                <a:t>dell’analita</a:t>
              </a:r>
              <a:r>
                <a:rPr dirty="0"/>
                <a:t>.</a:t>
              </a:r>
            </a:p>
            <a:p>
              <a:pPr algn="just"/>
              <a:endParaRPr dirty="0"/>
            </a:p>
            <a:p>
              <a:pPr algn="just"/>
              <a:r>
                <a:rPr dirty="0" err="1"/>
                <a:t>Quindi</a:t>
              </a:r>
              <a:r>
                <a:rPr dirty="0"/>
                <a:t> </a:t>
              </a:r>
              <a:r>
                <a:rPr b="1" dirty="0">
                  <a:solidFill>
                    <a:srgbClr val="FF0000"/>
                  </a:solidFill>
                </a:rPr>
                <a:t>H</a:t>
              </a:r>
              <a:r>
                <a:rPr dirty="0"/>
                <a:t> </a:t>
              </a:r>
              <a:r>
                <a:rPr dirty="0" err="1"/>
                <a:t>può</a:t>
              </a:r>
              <a:r>
                <a:rPr dirty="0"/>
                <a:t> </a:t>
              </a:r>
              <a:r>
                <a:rPr dirty="0" err="1"/>
                <a:t>essere</a:t>
              </a:r>
              <a:r>
                <a:rPr dirty="0"/>
                <a:t> </a:t>
              </a:r>
              <a:r>
                <a:rPr dirty="0" err="1"/>
                <a:t>definita</a:t>
              </a:r>
              <a:r>
                <a:rPr dirty="0"/>
                <a:t> come la </a:t>
              </a:r>
              <a:r>
                <a:rPr dirty="0" err="1"/>
                <a:t>porzione</a:t>
              </a:r>
              <a:r>
                <a:rPr dirty="0"/>
                <a:t> di </a:t>
              </a:r>
              <a:r>
                <a:rPr dirty="0" err="1"/>
                <a:t>colonna</a:t>
              </a:r>
              <a:r>
                <a:rPr dirty="0"/>
                <a:t> </a:t>
              </a:r>
              <a:r>
                <a:rPr dirty="0" err="1"/>
                <a:t>che</a:t>
              </a:r>
              <a:r>
                <a:rPr dirty="0"/>
                <a:t> </a:t>
              </a:r>
              <a:r>
                <a:rPr dirty="0" err="1"/>
                <a:t>contiene</a:t>
              </a:r>
              <a:r>
                <a:rPr dirty="0"/>
                <a:t> il </a:t>
              </a:r>
              <a:r>
                <a:rPr b="1" dirty="0">
                  <a:solidFill>
                    <a:srgbClr val="FF0000"/>
                  </a:solidFill>
                </a:rPr>
                <a:t>34% </a:t>
              </a:r>
              <a:r>
                <a:rPr b="1" dirty="0" err="1">
                  <a:solidFill>
                    <a:srgbClr val="FF0000"/>
                  </a:solidFill>
                </a:rPr>
                <a:t>dell’analita</a:t>
              </a:r>
              <a:r>
                <a:rPr dirty="0"/>
                <a:t>)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86FDA30-A438-6F45-A117-645A5F480182}"/>
                </a:ext>
              </a:extLst>
            </p:cNvPr>
            <p:cNvSpPr/>
            <p:nvPr/>
          </p:nvSpPr>
          <p:spPr>
            <a:xfrm>
              <a:off x="5660975" y="3871963"/>
              <a:ext cx="202917" cy="161490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riangolo 8">
              <a:extLst>
                <a:ext uri="{FF2B5EF4-FFF2-40B4-BE49-F238E27FC236}">
                  <a16:creationId xmlns:a16="http://schemas.microsoft.com/office/drawing/2014/main" id="{5A7BBC61-03DB-45EF-818C-7A6A420A6B44}"/>
                </a:ext>
              </a:extLst>
            </p:cNvPr>
            <p:cNvSpPr/>
            <p:nvPr/>
          </p:nvSpPr>
          <p:spPr>
            <a:xfrm rot="16200000">
              <a:off x="5365036" y="4341787"/>
              <a:ext cx="1339593" cy="767380"/>
            </a:xfrm>
            <a:prstGeom prst="triangl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EFB5FD6-23DE-52F4-584A-7763CD91EF70}"/>
                </a:ext>
              </a:extLst>
            </p:cNvPr>
            <p:cNvSpPr/>
            <p:nvPr/>
          </p:nvSpPr>
          <p:spPr>
            <a:xfrm flipH="1">
              <a:off x="5651142" y="4494751"/>
              <a:ext cx="222581" cy="44000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94C429D-0B0E-4035-E9EC-8A3B71B6F270}"/>
                </a:ext>
              </a:extLst>
            </p:cNvPr>
            <p:cNvSpPr/>
            <p:nvPr/>
          </p:nvSpPr>
          <p:spPr>
            <a:xfrm flipH="1">
              <a:off x="6579632" y="4054748"/>
              <a:ext cx="202916" cy="13395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829CF00F-B754-72C7-1F54-E4D630CB3FD4}"/>
                </a:ext>
              </a:extLst>
            </p:cNvPr>
            <p:cNvCxnSpPr/>
            <p:nvPr/>
          </p:nvCxnSpPr>
          <p:spPr>
            <a:xfrm>
              <a:off x="7761122" y="4036492"/>
              <a:ext cx="0" cy="133959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9B926EA-ECD8-FACE-B748-90B0E8209969}"/>
                </a:ext>
              </a:extLst>
            </p:cNvPr>
            <p:cNvSpPr txBox="1"/>
            <p:nvPr/>
          </p:nvSpPr>
          <p:spPr>
            <a:xfrm>
              <a:off x="7713295" y="4586065"/>
              <a:ext cx="453007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100%</a:t>
              </a:r>
            </a:p>
          </p:txBody>
        </p: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07549529-9551-50E2-3DC6-9881986BC5DF}"/>
                </a:ext>
              </a:extLst>
            </p:cNvPr>
            <p:cNvCxnSpPr>
              <a:cxnSpLocks/>
            </p:cNvCxnSpPr>
            <p:nvPr/>
          </p:nvCxnSpPr>
          <p:spPr>
            <a:xfrm>
              <a:off x="7107278" y="4267200"/>
              <a:ext cx="0" cy="96982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E22A555-39A5-455B-3A48-313AB8A621A0}"/>
                </a:ext>
              </a:extLst>
            </p:cNvPr>
            <p:cNvSpPr txBox="1"/>
            <p:nvPr/>
          </p:nvSpPr>
          <p:spPr>
            <a:xfrm>
              <a:off x="7115778" y="4595524"/>
              <a:ext cx="374459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68%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72FFE9F-8409-13CA-7EDE-D8737EDDD81F}"/>
                </a:ext>
              </a:extLst>
            </p:cNvPr>
            <p:cNvSpPr txBox="1"/>
            <p:nvPr/>
          </p:nvSpPr>
          <p:spPr>
            <a:xfrm>
              <a:off x="6696649" y="4108347"/>
              <a:ext cx="49652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it-IT" dirty="0"/>
                <a:t>+</a:t>
              </a:r>
              <a:r>
                <a:rPr lang="it-IT" dirty="0" err="1">
                  <a:latin typeface="Symbol"/>
                  <a:ea typeface="Symbol"/>
                  <a:cs typeface="Symbol"/>
                  <a:sym typeface="Symbol"/>
                </a:rPr>
                <a:t>s</a:t>
              </a:r>
              <a:endParaRPr lang="it-IT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FE0C1D9-98F4-3DD0-A347-26DF301C5342}"/>
                </a:ext>
              </a:extLst>
            </p:cNvPr>
            <p:cNvSpPr txBox="1"/>
            <p:nvPr/>
          </p:nvSpPr>
          <p:spPr>
            <a:xfrm>
              <a:off x="6689889" y="5002460"/>
              <a:ext cx="496529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it-IT" dirty="0"/>
                <a:t>-</a:t>
              </a:r>
              <a:r>
                <a:rPr lang="it-IT" dirty="0" err="1">
                  <a:latin typeface="Symbol"/>
                  <a:ea typeface="Symbol"/>
                  <a:cs typeface="Symbol"/>
                  <a:sym typeface="Symbol"/>
                </a:rPr>
                <a:t>s</a:t>
              </a:r>
              <a:endParaRPr lang="it-IT" dirty="0"/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ABD4C31F-DCC8-96B4-A98A-070F700884BA}"/>
                </a:ext>
              </a:extLst>
            </p:cNvPr>
            <p:cNvCxnSpPr/>
            <p:nvPr/>
          </p:nvCxnSpPr>
          <p:spPr>
            <a:xfrm>
              <a:off x="6579632" y="4795523"/>
              <a:ext cx="17818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0913A65B-DB8E-A988-4E09-B3E5CEB0782A}"/>
                </a:ext>
              </a:extLst>
            </p:cNvPr>
            <p:cNvCxnSpPr>
              <a:cxnSpLocks/>
            </p:cNvCxnSpPr>
            <p:nvPr/>
          </p:nvCxnSpPr>
          <p:spPr>
            <a:xfrm>
              <a:off x="7286814" y="4847673"/>
              <a:ext cx="0" cy="38696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8FC9868-DF8B-3D0C-CDF1-9A7D89A2688E}"/>
                </a:ext>
              </a:extLst>
            </p:cNvPr>
            <p:cNvSpPr txBox="1"/>
            <p:nvPr/>
          </p:nvSpPr>
          <p:spPr>
            <a:xfrm>
              <a:off x="7256003" y="4934753"/>
              <a:ext cx="515524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 34%</a:t>
              </a:r>
            </a:p>
          </p:txBody>
        </p: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40711463-E50A-4793-1E37-7E0E6CFC6A2D}"/>
                </a:ext>
              </a:extLst>
            </p:cNvPr>
            <p:cNvCxnSpPr/>
            <p:nvPr/>
          </p:nvCxnSpPr>
          <p:spPr>
            <a:xfrm>
              <a:off x="6579631" y="4036492"/>
              <a:ext cx="17818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9CF0C857-0C39-D9B2-18C0-49465CF0D3B4}"/>
                </a:ext>
              </a:extLst>
            </p:cNvPr>
            <p:cNvCxnSpPr/>
            <p:nvPr/>
          </p:nvCxnSpPr>
          <p:spPr>
            <a:xfrm>
              <a:off x="6579630" y="5404524"/>
              <a:ext cx="1781813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692721B4-E2C1-15D3-E6E9-81879D50C5DE}"/>
                </a:ext>
              </a:extLst>
            </p:cNvPr>
            <p:cNvSpPr txBox="1"/>
            <p:nvPr/>
          </p:nvSpPr>
          <p:spPr>
            <a:xfrm>
              <a:off x="6579208" y="4556182"/>
              <a:ext cx="17729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58238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3B8E2236-E7A7-4D65-D2A2-6B4152D024D3}"/>
              </a:ext>
            </a:extLst>
          </p:cNvPr>
          <p:cNvSpPr/>
          <p:nvPr/>
        </p:nvSpPr>
        <p:spPr>
          <a:xfrm>
            <a:off x="2981195" y="3231715"/>
            <a:ext cx="626301" cy="1365337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D1009AE-9BBC-94A1-D24F-6C50EEB98F2D}"/>
              </a:ext>
            </a:extLst>
          </p:cNvPr>
          <p:cNvCxnSpPr/>
          <p:nvPr/>
        </p:nvCxnSpPr>
        <p:spPr>
          <a:xfrm flipV="1">
            <a:off x="1803748" y="4346532"/>
            <a:ext cx="1177447" cy="90187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C7B55C-99BF-3A30-A682-03120AE90259}"/>
              </a:ext>
            </a:extLst>
          </p:cNvPr>
          <p:cNvSpPr txBox="1"/>
          <p:nvPr/>
        </p:nvSpPr>
        <p:spPr>
          <a:xfrm>
            <a:off x="1002082" y="4984797"/>
            <a:ext cx="139038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Questa porzione contiene il 68% dell’analita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oria della velocità in cromatografia"/>
          <p:cNvSpPr txBox="1"/>
          <p:nvPr/>
        </p:nvSpPr>
        <p:spPr>
          <a:xfrm>
            <a:off x="426719" y="228600"/>
            <a:ext cx="77571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r>
              <a:rPr u="sng" dirty="0"/>
              <a:t>Teoria </a:t>
            </a:r>
            <a:r>
              <a:rPr u="sng" dirty="0" err="1"/>
              <a:t>della</a:t>
            </a:r>
            <a:r>
              <a:rPr u="sng" dirty="0"/>
              <a:t> </a:t>
            </a:r>
            <a:r>
              <a:rPr u="sng" dirty="0" err="1"/>
              <a:t>velocità</a:t>
            </a:r>
            <a:r>
              <a:rPr u="sng" dirty="0"/>
              <a:t> </a:t>
            </a:r>
            <a:r>
              <a:rPr dirty="0"/>
              <a:t>in </a:t>
            </a:r>
            <a:r>
              <a:rPr dirty="0" err="1"/>
              <a:t>cromatografia</a:t>
            </a:r>
            <a:endParaRPr dirty="0"/>
          </a:p>
        </p:txBody>
      </p:sp>
      <p:sp>
        <p:nvSpPr>
          <p:cNvPr id="59" name="La teoria della velocità descrive i profili e gli allargamenti dei picchi di eluizione in termini quantitativi basati su un cammino casuale per la migrazione lungo la colonna…"/>
          <p:cNvSpPr txBox="1"/>
          <p:nvPr/>
        </p:nvSpPr>
        <p:spPr>
          <a:xfrm>
            <a:off x="274319" y="914400"/>
            <a:ext cx="8519162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rPr dirty="0"/>
              <a:t>La </a:t>
            </a:r>
            <a:r>
              <a:rPr dirty="0" err="1"/>
              <a:t>teoria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profili</a:t>
            </a:r>
            <a:r>
              <a:rPr dirty="0"/>
              <a:t> e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allargamenti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picchi</a:t>
            </a:r>
            <a:r>
              <a:rPr dirty="0"/>
              <a:t> di </a:t>
            </a:r>
            <a:r>
              <a:rPr dirty="0" err="1"/>
              <a:t>eluizione</a:t>
            </a:r>
            <a:r>
              <a:rPr dirty="0"/>
              <a:t> in termini </a:t>
            </a:r>
            <a:r>
              <a:rPr dirty="0" err="1"/>
              <a:t>quantitativi</a:t>
            </a:r>
            <a:r>
              <a:rPr dirty="0"/>
              <a:t> </a:t>
            </a:r>
            <a:r>
              <a:rPr dirty="0" err="1"/>
              <a:t>basati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un </a:t>
            </a:r>
            <a:r>
              <a:rPr dirty="0" err="1"/>
              <a:t>cammino</a:t>
            </a:r>
            <a:r>
              <a:rPr dirty="0"/>
              <a:t> </a:t>
            </a:r>
            <a:r>
              <a:rPr dirty="0" err="1"/>
              <a:t>casuale</a:t>
            </a:r>
            <a:r>
              <a:rPr dirty="0"/>
              <a:t> </a:t>
            </a:r>
            <a:r>
              <a:rPr lang="it-IT" dirty="0"/>
              <a:t>durante</a:t>
            </a:r>
            <a:r>
              <a:rPr dirty="0"/>
              <a:t> la </a:t>
            </a:r>
            <a:r>
              <a:rPr dirty="0" err="1"/>
              <a:t>migrazione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la </a:t>
            </a:r>
            <a:r>
              <a:rPr dirty="0" err="1"/>
              <a:t>colonna</a:t>
            </a: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I </a:t>
            </a:r>
            <a:r>
              <a:rPr dirty="0" err="1"/>
              <a:t>picchi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forma </a:t>
            </a:r>
            <a:r>
              <a:rPr dirty="0" err="1"/>
              <a:t>assimilabile</a:t>
            </a:r>
            <a:r>
              <a:rPr dirty="0"/>
              <a:t>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gaussiana</a:t>
            </a:r>
            <a:r>
              <a:rPr dirty="0"/>
              <a:t>, </a:t>
            </a:r>
            <a:r>
              <a:rPr dirty="0" err="1"/>
              <a:t>queste</a:t>
            </a:r>
            <a:r>
              <a:rPr dirty="0"/>
              <a:t> curve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razionalizzate</a:t>
            </a:r>
            <a:r>
              <a:rPr dirty="0"/>
              <a:t> </a:t>
            </a:r>
            <a:r>
              <a:rPr dirty="0" err="1"/>
              <a:t>assumendo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l’incertezza</a:t>
            </a:r>
            <a:r>
              <a:rPr dirty="0"/>
              <a:t> </a:t>
            </a:r>
            <a:r>
              <a:rPr dirty="0" err="1"/>
              <a:t>associata</a:t>
            </a:r>
            <a:r>
              <a:rPr dirty="0"/>
              <a:t> </a:t>
            </a:r>
            <a:r>
              <a:rPr lang="it-IT" dirty="0"/>
              <a:t>alla </a:t>
            </a:r>
            <a:r>
              <a:rPr dirty="0" err="1"/>
              <a:t>velocità</a:t>
            </a:r>
            <a:r>
              <a:rPr dirty="0"/>
              <a:t> di </a:t>
            </a:r>
            <a:r>
              <a:rPr dirty="0" err="1"/>
              <a:t>migrazione</a:t>
            </a:r>
            <a:r>
              <a:rPr dirty="0"/>
              <a:t> </a:t>
            </a:r>
            <a:r>
              <a:rPr lang="it-IT" dirty="0"/>
              <a:t>sia</a:t>
            </a:r>
            <a:r>
              <a:rPr dirty="0"/>
              <a:t> la somma di un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elevato</a:t>
            </a:r>
            <a:r>
              <a:rPr dirty="0"/>
              <a:t> di </a:t>
            </a:r>
            <a:r>
              <a:rPr dirty="0" err="1"/>
              <a:t>incertezze</a:t>
            </a:r>
            <a:r>
              <a:rPr dirty="0"/>
              <a:t> di </a:t>
            </a:r>
            <a:r>
              <a:rPr dirty="0" err="1"/>
              <a:t>piccola</a:t>
            </a:r>
            <a:r>
              <a:rPr dirty="0"/>
              <a:t> </a:t>
            </a:r>
            <a:r>
              <a:rPr dirty="0" err="1"/>
              <a:t>entità</a:t>
            </a:r>
            <a:r>
              <a:rPr dirty="0"/>
              <a:t> (</a:t>
            </a:r>
            <a:r>
              <a:rPr dirty="0" err="1"/>
              <a:t>casuali</a:t>
            </a:r>
            <a:r>
              <a:rPr dirty="0"/>
              <a:t>) </a:t>
            </a:r>
            <a:r>
              <a:rPr dirty="0" err="1"/>
              <a:t>ognuna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positiva</a:t>
            </a:r>
            <a:r>
              <a:rPr dirty="0"/>
              <a:t> o </a:t>
            </a:r>
            <a:r>
              <a:rPr dirty="0" err="1"/>
              <a:t>negativa</a:t>
            </a:r>
            <a:r>
              <a:rPr dirty="0"/>
              <a:t>. 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 err="1"/>
              <a:t>Quindi</a:t>
            </a:r>
            <a:r>
              <a:rPr dirty="0"/>
              <a:t> la </a:t>
            </a:r>
            <a:r>
              <a:rPr dirty="0" err="1"/>
              <a:t>gaussiana</a:t>
            </a:r>
            <a:r>
              <a:rPr dirty="0"/>
              <a:t> del </a:t>
            </a:r>
            <a:r>
              <a:rPr dirty="0" err="1"/>
              <a:t>picco</a:t>
            </a:r>
            <a:r>
              <a:rPr dirty="0"/>
              <a:t> </a:t>
            </a:r>
            <a:r>
              <a:rPr dirty="0" err="1"/>
              <a:t>cromatografico</a:t>
            </a:r>
            <a:r>
              <a:rPr dirty="0"/>
              <a:t> </a:t>
            </a:r>
            <a:r>
              <a:rPr lang="it-IT" dirty="0"/>
              <a:t>è </a:t>
            </a:r>
            <a:r>
              <a:rPr dirty="0"/>
              <a:t>il </a:t>
            </a:r>
            <a:r>
              <a:rPr dirty="0" err="1"/>
              <a:t>risultato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combinazione</a:t>
            </a:r>
            <a:r>
              <a:rPr dirty="0"/>
              <a:t> </a:t>
            </a:r>
            <a:r>
              <a:rPr dirty="0" err="1"/>
              <a:t>additiva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movimenti</a:t>
            </a:r>
            <a:r>
              <a:rPr dirty="0"/>
              <a:t> </a:t>
            </a:r>
            <a:r>
              <a:rPr dirty="0" err="1"/>
              <a:t>casuali</a:t>
            </a:r>
            <a:r>
              <a:rPr dirty="0"/>
              <a:t> di un </a:t>
            </a:r>
            <a:r>
              <a:rPr dirty="0" err="1"/>
              <a:t>numero</a:t>
            </a:r>
            <a:r>
              <a:rPr dirty="0"/>
              <a:t> </a:t>
            </a:r>
            <a:r>
              <a:rPr dirty="0" err="1"/>
              <a:t>elevatissimo</a:t>
            </a:r>
            <a:r>
              <a:rPr dirty="0"/>
              <a:t> di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costituiscono</a:t>
            </a:r>
            <a:r>
              <a:rPr dirty="0"/>
              <a:t> la </a:t>
            </a:r>
            <a:r>
              <a:rPr dirty="0" err="1"/>
              <a:t>banda</a:t>
            </a:r>
            <a:r>
              <a:rPr dirty="0"/>
              <a:t> </a:t>
            </a:r>
            <a:r>
              <a:rPr dirty="0" err="1"/>
              <a:t>cromatografica</a:t>
            </a: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lang="it-IT" dirty="0"/>
              <a:t>Ad esempio</a:t>
            </a:r>
            <a:r>
              <a:rPr dirty="0"/>
              <a:t>: la </a:t>
            </a:r>
            <a:r>
              <a:rPr dirty="0" err="1"/>
              <a:t>singola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banda</a:t>
            </a:r>
            <a:r>
              <a:rPr dirty="0"/>
              <a:t> </a:t>
            </a:r>
            <a:r>
              <a:rPr dirty="0" err="1"/>
              <a:t>cromatografica</a:t>
            </a:r>
            <a:r>
              <a:rPr dirty="0"/>
              <a:t> </a:t>
            </a:r>
            <a:r>
              <a:rPr dirty="0" err="1"/>
              <a:t>effettua</a:t>
            </a:r>
            <a:r>
              <a:rPr dirty="0"/>
              <a:t> </a:t>
            </a:r>
            <a:r>
              <a:rPr dirty="0" err="1"/>
              <a:t>miglia</a:t>
            </a:r>
            <a:r>
              <a:rPr dirty="0"/>
              <a:t> di </a:t>
            </a:r>
            <a:r>
              <a:rPr dirty="0" err="1"/>
              <a:t>trasferimenti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 e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r>
              <a:rPr dirty="0"/>
              <a:t>. </a:t>
            </a:r>
            <a:r>
              <a:rPr b="1" u="sng" dirty="0"/>
              <a:t>Il tempo di </a:t>
            </a:r>
            <a:r>
              <a:rPr b="1" u="sng" dirty="0" err="1"/>
              <a:t>residenza</a:t>
            </a:r>
            <a:r>
              <a:rPr b="1" u="sng" dirty="0"/>
              <a:t> </a:t>
            </a:r>
            <a:r>
              <a:rPr b="1" u="sng" dirty="0" err="1"/>
              <a:t>nelle</a:t>
            </a:r>
            <a:r>
              <a:rPr b="1" u="sng" dirty="0"/>
              <a:t> due </a:t>
            </a:r>
            <a:r>
              <a:rPr b="1" u="sng" dirty="0" err="1"/>
              <a:t>fasi</a:t>
            </a:r>
            <a:r>
              <a:rPr b="1" u="sng" dirty="0"/>
              <a:t> </a:t>
            </a:r>
            <a:r>
              <a:rPr b="1" u="sng" dirty="0" err="1"/>
              <a:t>è</a:t>
            </a:r>
            <a:r>
              <a:rPr b="1" u="sng" dirty="0"/>
              <a:t> molto </a:t>
            </a:r>
            <a:r>
              <a:rPr b="1" u="sng" dirty="0" err="1"/>
              <a:t>irregolare</a:t>
            </a:r>
            <a:r>
              <a:rPr b="1" u="sng" dirty="0"/>
              <a:t> in </a:t>
            </a:r>
            <a:r>
              <a:rPr b="1" u="sng" dirty="0" err="1"/>
              <a:t>quanto</a:t>
            </a:r>
            <a:r>
              <a:rPr b="1" u="sng" dirty="0"/>
              <a:t> </a:t>
            </a:r>
            <a:r>
              <a:rPr b="1" u="sng" dirty="0" err="1"/>
              <a:t>richiede</a:t>
            </a:r>
            <a:r>
              <a:rPr b="1" u="sng" dirty="0"/>
              <a:t> </a:t>
            </a:r>
            <a:r>
              <a:rPr b="1" u="sng" dirty="0" err="1"/>
              <a:t>energia</a:t>
            </a:r>
            <a:r>
              <a:rPr b="1" u="sng" dirty="0"/>
              <a:t> </a:t>
            </a:r>
            <a:r>
              <a:rPr b="1" u="sng" dirty="0" err="1"/>
              <a:t>che</a:t>
            </a:r>
            <a:r>
              <a:rPr b="1" u="sng" dirty="0"/>
              <a:t> </a:t>
            </a:r>
            <a:r>
              <a:rPr b="1" u="sng" dirty="0" err="1"/>
              <a:t>deve</a:t>
            </a:r>
            <a:r>
              <a:rPr b="1" u="sng" dirty="0"/>
              <a:t> </a:t>
            </a:r>
            <a:r>
              <a:rPr b="1" u="sng" dirty="0" err="1"/>
              <a:t>essere</a:t>
            </a:r>
            <a:r>
              <a:rPr b="1" u="sng" dirty="0"/>
              <a:t> </a:t>
            </a:r>
            <a:r>
              <a:rPr b="1" u="sng" dirty="0" err="1"/>
              <a:t>ottenuta</a:t>
            </a:r>
            <a:r>
              <a:rPr b="1" u="sng" dirty="0"/>
              <a:t> </a:t>
            </a:r>
            <a:r>
              <a:rPr b="1" u="sng" dirty="0" err="1"/>
              <a:t>dall’intorn</a:t>
            </a:r>
            <a:r>
              <a:rPr dirty="0" err="1"/>
              <a:t>o</a:t>
            </a:r>
            <a:r>
              <a:rPr dirty="0"/>
              <a:t>,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questo</a:t>
            </a:r>
            <a:r>
              <a:rPr dirty="0"/>
              <a:t> tempo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in un </a:t>
            </a:r>
            <a:r>
              <a:rPr dirty="0" err="1"/>
              <a:t>caso</a:t>
            </a:r>
            <a:r>
              <a:rPr dirty="0"/>
              <a:t> e breve in un </a:t>
            </a:r>
            <a:r>
              <a:rPr dirty="0" err="1"/>
              <a:t>altro</a:t>
            </a:r>
            <a:r>
              <a:rPr dirty="0"/>
              <a:t>.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Il </a:t>
            </a:r>
            <a:r>
              <a:rPr dirty="0" err="1"/>
              <a:t>risultato</a:t>
            </a:r>
            <a:r>
              <a:rPr dirty="0"/>
              <a:t> di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processi</a:t>
            </a:r>
            <a:r>
              <a:rPr dirty="0"/>
              <a:t> </a:t>
            </a:r>
            <a:r>
              <a:rPr dirty="0" err="1"/>
              <a:t>individuali</a:t>
            </a:r>
            <a:r>
              <a:rPr dirty="0"/>
              <a:t> (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singola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) </a:t>
            </a:r>
            <a:r>
              <a:rPr dirty="0" err="1"/>
              <a:t>casuali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simmetrica</a:t>
            </a:r>
            <a:r>
              <a:rPr dirty="0"/>
              <a:t> </a:t>
            </a:r>
            <a:r>
              <a:rPr dirty="0" err="1"/>
              <a:t>attorno</a:t>
            </a:r>
            <a:r>
              <a:rPr dirty="0"/>
              <a:t> ad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valore</a:t>
            </a:r>
            <a:r>
              <a:rPr dirty="0"/>
              <a:t> medio.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r>
              <a:rPr dirty="0"/>
              <a:t>Tale </a:t>
            </a:r>
            <a:r>
              <a:rPr dirty="0" err="1"/>
              <a:t>valore</a:t>
            </a:r>
            <a:r>
              <a:rPr dirty="0"/>
              <a:t> medio </a:t>
            </a:r>
            <a:r>
              <a:rPr dirty="0" err="1"/>
              <a:t>rappresenta</a:t>
            </a:r>
            <a:r>
              <a:rPr dirty="0"/>
              <a:t> il </a:t>
            </a:r>
            <a:r>
              <a:rPr dirty="0" err="1"/>
              <a:t>comportamento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molecola</a:t>
            </a:r>
            <a:r>
              <a:rPr dirty="0"/>
              <a:t> «media» </a:t>
            </a:r>
            <a:r>
              <a:rPr dirty="0" err="1"/>
              <a:t>dell’analita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228600"/>
            <a:ext cx="8955088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11ED7C5-F167-5896-F6B5-80898697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70" y="4234233"/>
            <a:ext cx="4895398" cy="24323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C170DE-B61C-9D70-0265-CA7825843F9B}"/>
              </a:ext>
            </a:extLst>
          </p:cNvPr>
          <p:cNvSpPr txBox="1"/>
          <p:nvPr/>
        </p:nvSpPr>
        <p:spPr>
          <a:xfrm>
            <a:off x="124446" y="9447"/>
            <a:ext cx="46320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Allargamento dell</a:t>
            </a:r>
            <a:r>
              <a:rPr lang="it-IT" b="1" dirty="0">
                <a:solidFill>
                  <a:srgbClr val="FF0000"/>
                </a:solidFill>
              </a:rPr>
              <a:t>a banda cromatografica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CB118B-77FD-C23C-B2B3-BB02EF42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" y="407200"/>
            <a:ext cx="4468857" cy="14742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60CAE9-8D7B-611A-4921-D2888E7E283F}"/>
              </a:ext>
            </a:extLst>
          </p:cNvPr>
          <p:cNvSpPr txBox="1"/>
          <p:nvPr/>
        </p:nvSpPr>
        <p:spPr>
          <a:xfrm>
            <a:off x="5517559" y="1321340"/>
            <a:ext cx="3164325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comportamento delle molecole che si discosta dal comportamento della molecola «media» determina l’allargamento della banda cromatografica.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2812CFF-D436-1848-0408-9A55D561B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6" y="1983059"/>
            <a:ext cx="4796600" cy="199627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3308B7-EF65-FAB0-68A2-CF4759FC3DCD}"/>
              </a:ext>
            </a:extLst>
          </p:cNvPr>
          <p:cNvSpPr txBox="1"/>
          <p:nvPr/>
        </p:nvSpPr>
        <p:spPr>
          <a:xfrm>
            <a:off x="154146" y="4573222"/>
            <a:ext cx="3052467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 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trasferimenti delle molecole di soluto tra fase mobile e fase stazionaria 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sono alla base dell’allargamento della banda </a:t>
            </a:r>
            <a:r>
              <a:rPr lang="it-IT" sz="1800" b="1" dirty="0">
                <a:solidFill>
                  <a:srgbClr val="FF0000"/>
                </a:solidFill>
              </a:rPr>
              <a:t>cromatografica. </a:t>
            </a:r>
          </a:p>
        </p:txBody>
      </p:sp>
    </p:spTree>
    <p:extLst>
      <p:ext uri="{BB962C8B-B14F-4D97-AF65-F5344CB8AC3E}">
        <p14:creationId xmlns:p14="http://schemas.microsoft.com/office/powerpoint/2010/main" val="1014056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ariabili che influenzano l’efficienza della colonna"/>
          <p:cNvSpPr txBox="1"/>
          <p:nvPr/>
        </p:nvSpPr>
        <p:spPr>
          <a:xfrm>
            <a:off x="416087" y="232145"/>
            <a:ext cx="863954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sz="2800" dirty="0" err="1"/>
              <a:t>Variabili</a:t>
            </a:r>
            <a:r>
              <a:rPr sz="2800" dirty="0"/>
              <a:t> </a:t>
            </a:r>
            <a:r>
              <a:rPr sz="2800" dirty="0" err="1"/>
              <a:t>che</a:t>
            </a:r>
            <a:r>
              <a:rPr sz="2800" dirty="0"/>
              <a:t> </a:t>
            </a:r>
            <a:r>
              <a:rPr sz="2800" dirty="0" err="1"/>
              <a:t>influenzano</a:t>
            </a:r>
            <a:r>
              <a:rPr sz="2800" dirty="0"/>
              <a:t> </a:t>
            </a:r>
            <a:r>
              <a:rPr sz="2800" dirty="0" err="1"/>
              <a:t>l’efficienza</a:t>
            </a:r>
            <a:r>
              <a:rPr sz="2800" dirty="0"/>
              <a:t> </a:t>
            </a:r>
            <a:r>
              <a:rPr sz="2800" dirty="0" err="1"/>
              <a:t>della</a:t>
            </a:r>
            <a:r>
              <a:rPr sz="2800" dirty="0"/>
              <a:t> </a:t>
            </a:r>
            <a:r>
              <a:rPr sz="2800" dirty="0" err="1"/>
              <a:t>colonna</a:t>
            </a:r>
            <a:endParaRPr sz="2800" dirty="0"/>
          </a:p>
        </p:txBody>
      </p:sp>
      <p:sp>
        <p:nvSpPr>
          <p:cNvPr id="80" name="Velocità lineare della fase mobile…"/>
          <p:cNvSpPr txBox="1"/>
          <p:nvPr/>
        </p:nvSpPr>
        <p:spPr>
          <a:xfrm>
            <a:off x="1029230" y="1132368"/>
            <a:ext cx="6246260" cy="381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rPr dirty="0" err="1">
                <a:solidFill>
                  <a:srgbClr val="FF0000"/>
                </a:solidFill>
              </a:rPr>
              <a:t>Velocità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lineare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della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fase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mobil</a:t>
            </a:r>
            <a:r>
              <a:rPr lang="it-IT" dirty="0">
                <a:solidFill>
                  <a:srgbClr val="FF0000"/>
                </a:solidFill>
              </a:rPr>
              <a:t>e</a:t>
            </a:r>
          </a:p>
          <a:p>
            <a:pPr>
              <a:buSzPct val="100000"/>
              <a:defRPr sz="2200">
                <a:solidFill>
                  <a:srgbClr val="002060"/>
                </a:solidFill>
              </a:defRPr>
            </a:pP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Diametro delle particelle di impaccamento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Spessore della fase stazionaria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 dirty="0"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rPr dirty="0" err="1"/>
              <a:t>Coefficiente</a:t>
            </a:r>
            <a:r>
              <a:rPr dirty="0"/>
              <a:t> di </a:t>
            </a:r>
            <a:r>
              <a:rPr dirty="0" err="1"/>
              <a:t>diffusione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</a:t>
            </a:r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 dirty="0"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rPr dirty="0" err="1"/>
              <a:t>Coefficiente</a:t>
            </a:r>
            <a:r>
              <a:rPr dirty="0"/>
              <a:t> di </a:t>
            </a:r>
            <a:r>
              <a:rPr dirty="0" err="1"/>
              <a:t>diffusione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endParaRPr dirty="0"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endParaRPr dirty="0"/>
          </a:p>
          <a:p>
            <a:pPr marL="342900" indent="-342900">
              <a:buSzPct val="100000"/>
              <a:buChar char="•"/>
              <a:defRPr sz="2200">
                <a:solidFill>
                  <a:srgbClr val="002060"/>
                </a:solidFill>
              </a:defRPr>
            </a:pPr>
            <a:r>
              <a:rPr dirty="0" err="1"/>
              <a:t>Fattore</a:t>
            </a:r>
            <a:r>
              <a:rPr dirty="0"/>
              <a:t> di </a:t>
            </a:r>
            <a:r>
              <a:rPr dirty="0" err="1"/>
              <a:t>capacità</a:t>
            </a:r>
            <a:endParaRPr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B148D5-337B-6CD3-638B-E75EC9F64A3C}"/>
              </a:ext>
            </a:extLst>
          </p:cNvPr>
          <p:cNvSpPr txBox="1"/>
          <p:nvPr/>
        </p:nvSpPr>
        <p:spPr>
          <a:xfrm>
            <a:off x="3292988" y="69920"/>
            <a:ext cx="29649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Equazione di van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Deemter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A5EC36-4E8C-6E28-F595-07DF7C1BC94D}"/>
              </a:ext>
            </a:extLst>
          </p:cNvPr>
          <p:cNvSpPr txBox="1"/>
          <p:nvPr/>
        </p:nvSpPr>
        <p:spPr>
          <a:xfrm>
            <a:off x="27251" y="5086645"/>
            <a:ext cx="30386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A: costante legata ai cammini multipli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4A4B4AB-505A-4E92-F69E-BFADDB846191}"/>
              </a:ext>
            </a:extLst>
          </p:cNvPr>
          <p:cNvCxnSpPr/>
          <p:nvPr/>
        </p:nvCxnSpPr>
        <p:spPr>
          <a:xfrm>
            <a:off x="4137491" y="5401340"/>
            <a:ext cx="1871330" cy="627320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6C066A-0A03-E4E7-7114-8D9DDFA38C39}"/>
              </a:ext>
            </a:extLst>
          </p:cNvPr>
          <p:cNvSpPr txBox="1"/>
          <p:nvPr/>
        </p:nvSpPr>
        <p:spPr>
          <a:xfrm>
            <a:off x="0" y="2314498"/>
            <a:ext cx="29136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B/u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diffusione longitudinale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C671768-58A6-64E4-1FC9-5B5B22DA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93" y="1608727"/>
            <a:ext cx="5162442" cy="4474116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5033E25-4476-C5FA-DC36-8ACB7831637A}"/>
              </a:ext>
            </a:extLst>
          </p:cNvPr>
          <p:cNvCxnSpPr>
            <a:cxnSpLocks/>
          </p:cNvCxnSpPr>
          <p:nvPr/>
        </p:nvCxnSpPr>
        <p:spPr>
          <a:xfrm>
            <a:off x="2913616" y="2564054"/>
            <a:ext cx="1861828" cy="1875039"/>
          </a:xfrm>
          <a:prstGeom prst="straightConnector1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6C9F7F3-0935-E40D-247D-7048CAB20E88}"/>
              </a:ext>
            </a:extLst>
          </p:cNvPr>
          <p:cNvCxnSpPr>
            <a:cxnSpLocks/>
          </p:cNvCxnSpPr>
          <p:nvPr/>
        </p:nvCxnSpPr>
        <p:spPr>
          <a:xfrm flipV="1">
            <a:off x="3169928" y="4757609"/>
            <a:ext cx="2466753" cy="43554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1615E6-EE11-8471-89DA-3B7FAD80A295}"/>
              </a:ext>
            </a:extLst>
          </p:cNvPr>
          <p:cNvSpPr txBox="1"/>
          <p:nvPr/>
        </p:nvSpPr>
        <p:spPr>
          <a:xfrm>
            <a:off x="0" y="3402690"/>
            <a:ext cx="30931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>
                <a:solidFill>
                  <a:srgbClr val="00B0F0"/>
                </a:solidFill>
              </a:rPr>
              <a:t>C x u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trasferimento di massa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79EAB65-6D9F-9487-C097-9060D5415677}"/>
              </a:ext>
            </a:extLst>
          </p:cNvPr>
          <p:cNvCxnSpPr>
            <a:cxnSpLocks/>
          </p:cNvCxnSpPr>
          <p:nvPr/>
        </p:nvCxnSpPr>
        <p:spPr>
          <a:xfrm>
            <a:off x="3088362" y="3620464"/>
            <a:ext cx="4770524" cy="612281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2448CB-2012-E710-6301-E2F64A14F9C4}"/>
              </a:ext>
            </a:extLst>
          </p:cNvPr>
          <p:cNvSpPr txBox="1"/>
          <p:nvPr/>
        </p:nvSpPr>
        <p:spPr>
          <a:xfrm>
            <a:off x="5636681" y="598508"/>
            <a:ext cx="2323711" cy="461663"/>
          </a:xfrm>
          <a:prstGeom prst="rect">
            <a:avLst/>
          </a:prstGeom>
          <a:noFill/>
          <a:ln w="41275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H=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B/u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it-IT" sz="13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N=L/H">
            <a:extLst>
              <a:ext uri="{FF2B5EF4-FFF2-40B4-BE49-F238E27FC236}">
                <a16:creationId xmlns:a16="http://schemas.microsoft.com/office/drawing/2014/main" id="{F835542F-33B2-B7CF-A684-D6D69CA637B4}"/>
              </a:ext>
            </a:extLst>
          </p:cNvPr>
          <p:cNvSpPr txBox="1"/>
          <p:nvPr/>
        </p:nvSpPr>
        <p:spPr>
          <a:xfrm>
            <a:off x="968522" y="664004"/>
            <a:ext cx="97657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rPr dirty="0"/>
              <a:t>N=L/H</a:t>
            </a:r>
          </a:p>
        </p:txBody>
      </p:sp>
      <p:sp>
        <p:nvSpPr>
          <p:cNvPr id="3" name="H=σ2/L">
            <a:extLst>
              <a:ext uri="{FF2B5EF4-FFF2-40B4-BE49-F238E27FC236}">
                <a16:creationId xmlns:a16="http://schemas.microsoft.com/office/drawing/2014/main" id="{8624B64D-986C-A117-D26C-7B8D9DCD04B5}"/>
              </a:ext>
            </a:extLst>
          </p:cNvPr>
          <p:cNvSpPr txBox="1"/>
          <p:nvPr/>
        </p:nvSpPr>
        <p:spPr>
          <a:xfrm>
            <a:off x="947504" y="1117022"/>
            <a:ext cx="1198144" cy="54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rPr dirty="0"/>
              <a:t>H=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baseline="30000" dirty="0">
                <a:latin typeface="Symbol"/>
                <a:ea typeface="Symbol"/>
                <a:cs typeface="Symbol"/>
                <a:sym typeface="Symbol"/>
              </a:rPr>
              <a:t>2</a:t>
            </a:r>
            <a:r>
              <a:rPr dirty="0"/>
              <a:t>/L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ED9ED904-DB62-8235-BC88-9172ED0CEDED}"/>
              </a:ext>
            </a:extLst>
          </p:cNvPr>
          <p:cNvGrpSpPr/>
          <p:nvPr/>
        </p:nvGrpSpPr>
        <p:grpSpPr>
          <a:xfrm>
            <a:off x="444167" y="593656"/>
            <a:ext cx="8513763" cy="6019800"/>
            <a:chOff x="444167" y="210880"/>
            <a:chExt cx="8513763" cy="6019800"/>
          </a:xfrm>
        </p:grpSpPr>
        <p:pic>
          <p:nvPicPr>
            <p:cNvPr id="86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67" y="210880"/>
              <a:ext cx="8513763" cy="60198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E5B950C-23CA-EFA7-4E87-B3137F05D5B5}"/>
                </a:ext>
              </a:extLst>
            </p:cNvPr>
            <p:cNvSpPr txBox="1"/>
            <p:nvPr/>
          </p:nvSpPr>
          <p:spPr>
            <a:xfrm>
              <a:off x="2219805" y="1743739"/>
              <a:ext cx="195181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Cammini multipli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9405776-718F-DAE4-38BA-C5D5CC99E28A}"/>
                </a:ext>
              </a:extLst>
            </p:cNvPr>
            <p:cNvSpPr txBox="1"/>
            <p:nvPr/>
          </p:nvSpPr>
          <p:spPr>
            <a:xfrm>
              <a:off x="5741582" y="954815"/>
              <a:ext cx="232371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H=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B/u</a:t>
              </a:r>
              <a:r>
                <a:rPr kumimoji="0" lang="it-IT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+ </a:t>
              </a:r>
              <a:r>
                <a:rPr kumimoji="0" lang="it-IT" sz="2400" b="1" i="0" u="none" strike="noStrike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kumimoji="0" lang="it-IT" sz="1300" b="1" i="0" u="none" strike="noStrike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kumimoji="0" lang="it-IT" sz="2400" b="1" i="0" u="none" strike="noStrike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64FBBD2-138E-7767-A72A-31B94988F435}"/>
                </a:ext>
              </a:extLst>
            </p:cNvPr>
            <p:cNvSpPr txBox="1"/>
            <p:nvPr/>
          </p:nvSpPr>
          <p:spPr>
            <a:xfrm>
              <a:off x="4701048" y="1740929"/>
              <a:ext cx="272125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1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Diffusione longitudinale</a:t>
              </a:r>
            </a:p>
          </p:txBody>
        </p:sp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34B6B62F-45D9-A6A4-C24B-0765FAEE9703}"/>
              </a:ext>
            </a:extLst>
          </p:cNvPr>
          <p:cNvSpPr/>
          <p:nvPr/>
        </p:nvSpPr>
        <p:spPr>
          <a:xfrm>
            <a:off x="6081823" y="1230868"/>
            <a:ext cx="1148317" cy="708172"/>
          </a:xfrm>
          <a:prstGeom prst="ellipse">
            <a:avLst/>
          </a:prstGeom>
          <a:solidFill>
            <a:srgbClr val="FFFFFF">
              <a:alpha val="6000"/>
            </a:srgbClr>
          </a:solidFill>
          <a:ln w="25400" cap="flat">
            <a:solidFill>
              <a:schemeClr val="bg2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DC5970-8B90-E1C6-AA7A-4C6A3F6FBBC2}"/>
              </a:ext>
            </a:extLst>
          </p:cNvPr>
          <p:cNvSpPr txBox="1"/>
          <p:nvPr/>
        </p:nvSpPr>
        <p:spPr>
          <a:xfrm>
            <a:off x="186070" y="224326"/>
            <a:ext cx="2811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Altezza del piatto teorico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14B0F3CB-CF6C-C71B-723C-FE84050444DE}"/>
              </a:ext>
            </a:extLst>
          </p:cNvPr>
          <p:cNvSpPr/>
          <p:nvPr/>
        </p:nvSpPr>
        <p:spPr>
          <a:xfrm>
            <a:off x="2690038" y="1469514"/>
            <a:ext cx="818707" cy="708172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2769F91A-4F77-85B0-775E-58D4BE0FF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6" y="2517996"/>
            <a:ext cx="5359400" cy="32893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86AA96-DE2A-8520-CF7C-0FD6EBC166E7}"/>
              </a:ext>
            </a:extLst>
          </p:cNvPr>
          <p:cNvSpPr txBox="1"/>
          <p:nvPr/>
        </p:nvSpPr>
        <p:spPr>
          <a:xfrm>
            <a:off x="1063256" y="1571503"/>
            <a:ext cx="23237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H=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B/u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it-IT" sz="13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B0A8CC-5C25-0265-21E9-F0BED2A4E8B6}"/>
              </a:ext>
            </a:extLst>
          </p:cNvPr>
          <p:cNvSpPr txBox="1"/>
          <p:nvPr/>
        </p:nvSpPr>
        <p:spPr>
          <a:xfrm>
            <a:off x="186070" y="224326"/>
            <a:ext cx="54784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Altezza del piatto teorico: trasferimento di massa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CF7DF-16A5-7010-57F4-559394629829}"/>
              </a:ext>
            </a:extLst>
          </p:cNvPr>
          <p:cNvSpPr txBox="1"/>
          <p:nvPr/>
        </p:nvSpPr>
        <p:spPr>
          <a:xfrm>
            <a:off x="4827182" y="2517996"/>
            <a:ext cx="387025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trasferimento di massa è direttamente proporzionale alla velocità della fase mobile.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35233"/>
            <a:ext cx="8229600" cy="6777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5" y="78289"/>
            <a:ext cx="8792644" cy="6093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8" y="233915"/>
            <a:ext cx="8992107" cy="629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1">
            <a:extLst>
              <a:ext uri="{FF2B5EF4-FFF2-40B4-BE49-F238E27FC236}">
                <a16:creationId xmlns:a16="http://schemas.microsoft.com/office/drawing/2014/main" id="{DC3947AE-6278-D1EB-DC78-4A409E0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582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Le principali tecniche cromatografiche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9B83A8-44B9-2B7A-A82F-E3C9FD1162C8}"/>
              </a:ext>
            </a:extLst>
          </p:cNvPr>
          <p:cNvSpPr txBox="1"/>
          <p:nvPr/>
        </p:nvSpPr>
        <p:spPr>
          <a:xfrm>
            <a:off x="449263" y="1524000"/>
            <a:ext cx="57435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/>
              <a:t>TLC (cromatografia su strato sottile)</a:t>
            </a:r>
          </a:p>
          <a:p>
            <a:pPr>
              <a:defRPr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/>
              <a:t>HPLC (cromatografia liquida ad alte prestazioni)</a:t>
            </a:r>
          </a:p>
          <a:p>
            <a:pPr>
              <a:defRPr/>
            </a:pP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b="1" dirty="0"/>
              <a:t>GC (Gascromatografia)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124A5C-F0C4-6141-9DEF-009EC96CDB37}"/>
              </a:ext>
            </a:extLst>
          </p:cNvPr>
          <p:cNvSpPr/>
          <p:nvPr/>
        </p:nvSpPr>
        <p:spPr>
          <a:xfrm>
            <a:off x="228600" y="1977653"/>
            <a:ext cx="6193465" cy="116958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D6AECC-F890-4A5D-2685-5B89893A7E78}"/>
              </a:ext>
            </a:extLst>
          </p:cNvPr>
          <p:cNvSpPr txBox="1"/>
          <p:nvPr/>
        </p:nvSpPr>
        <p:spPr>
          <a:xfrm>
            <a:off x="6422065" y="2262981"/>
            <a:ext cx="13362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strumentali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8776F403-699D-B60E-3A34-DEC0D5683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304800"/>
            <a:ext cx="961707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2400"/>
            <a:ext cx="9663113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3D27085D-9554-BCDF-4915-4DC1FAD1C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200"/>
            <a:ext cx="9401176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FDAF027E-E754-D28D-70C7-38C1BAEC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81000"/>
            <a:ext cx="919956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6361DD86-B5E9-22C6-CB40-49353BC6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638"/>
            <a:ext cx="8763000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EC31F6C2-105B-E5A2-F4F6-986B1309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275"/>
            <a:ext cx="89154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1534F1F7-146B-19A4-538B-DFB3FACF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286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AD383CC5-37AD-A759-74A6-714824E6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803F01AA-D0DE-7731-F492-204F35F4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953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e principali tecniche cromatografiche"/>
          <p:cNvSpPr txBox="1"/>
          <p:nvPr/>
        </p:nvSpPr>
        <p:spPr>
          <a:xfrm>
            <a:off x="274319" y="381000"/>
            <a:ext cx="75799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dirty="0"/>
              <a:t>Le </a:t>
            </a:r>
            <a:r>
              <a:rPr dirty="0" err="1"/>
              <a:t>principali</a:t>
            </a:r>
            <a:r>
              <a:rPr dirty="0"/>
              <a:t> </a:t>
            </a:r>
            <a:r>
              <a:rPr dirty="0" err="1"/>
              <a:t>tecniche</a:t>
            </a:r>
            <a:r>
              <a:rPr dirty="0"/>
              <a:t> </a:t>
            </a:r>
            <a:r>
              <a:rPr dirty="0" err="1"/>
              <a:t>cromatografiche</a:t>
            </a:r>
            <a:r>
              <a:rPr lang="it-IT" dirty="0"/>
              <a:t> strumentali</a:t>
            </a:r>
            <a:endParaRPr dirty="0"/>
          </a:p>
        </p:txBody>
      </p:sp>
      <p:sp>
        <p:nvSpPr>
          <p:cNvPr id="95" name="TLC (cromatografia su strato sottile)…"/>
          <p:cNvSpPr txBox="1"/>
          <p:nvPr/>
        </p:nvSpPr>
        <p:spPr>
          <a:xfrm>
            <a:off x="494982" y="1524000"/>
            <a:ext cx="565154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defRPr b="1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rPr dirty="0"/>
              <a:t>HPLC (</a:t>
            </a:r>
            <a:r>
              <a:rPr dirty="0" err="1"/>
              <a:t>cromatografia</a:t>
            </a:r>
            <a:r>
              <a:rPr dirty="0"/>
              <a:t> </a:t>
            </a:r>
            <a:r>
              <a:rPr dirty="0" err="1"/>
              <a:t>liquida</a:t>
            </a:r>
            <a:r>
              <a:rPr dirty="0"/>
              <a:t> ad </a:t>
            </a:r>
            <a:r>
              <a:rPr dirty="0" err="1"/>
              <a:t>alte</a:t>
            </a:r>
            <a:r>
              <a:rPr dirty="0"/>
              <a:t> </a:t>
            </a:r>
            <a:r>
              <a:rPr dirty="0" err="1"/>
              <a:t>prestazioni</a:t>
            </a:r>
            <a:r>
              <a:rPr dirty="0"/>
              <a:t>)</a:t>
            </a:r>
          </a:p>
          <a:p>
            <a:pPr marL="285750" indent="-285750">
              <a:defRPr b="1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b="1"/>
            </a:pPr>
            <a:r>
              <a:rPr dirty="0"/>
              <a:t>GC (</a:t>
            </a:r>
            <a:r>
              <a:rPr dirty="0" err="1"/>
              <a:t>Gascromatografia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811" y="3791604"/>
            <a:ext cx="3584565" cy="236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79" y="160633"/>
            <a:ext cx="2767021" cy="1841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19" y="3331958"/>
            <a:ext cx="2760619" cy="276061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CasellaDiTesto 8"/>
          <p:cNvSpPr txBox="1"/>
          <p:nvPr/>
        </p:nvSpPr>
        <p:spPr>
          <a:xfrm>
            <a:off x="318443" y="243175"/>
            <a:ext cx="6146152" cy="2643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 dirty="0"/>
              <a:t>La </a:t>
            </a:r>
            <a:r>
              <a:rPr sz="1725" dirty="0" err="1"/>
              <a:t>cromatografia</a:t>
            </a:r>
            <a:r>
              <a:rPr sz="1725" dirty="0"/>
              <a:t> </a:t>
            </a:r>
            <a:r>
              <a:rPr sz="1725" dirty="0" err="1"/>
              <a:t>liquida</a:t>
            </a:r>
            <a:r>
              <a:rPr sz="1725" dirty="0"/>
              <a:t> ad </a:t>
            </a:r>
            <a:r>
              <a:rPr sz="1725" dirty="0" err="1"/>
              <a:t>alta</a:t>
            </a:r>
            <a:r>
              <a:rPr sz="1725" dirty="0"/>
              <a:t> </a:t>
            </a:r>
            <a:r>
              <a:rPr sz="1725" dirty="0" err="1"/>
              <a:t>prestazione</a:t>
            </a:r>
            <a:r>
              <a:rPr sz="1725" dirty="0"/>
              <a:t> (HPLC)</a:t>
            </a:r>
          </a:p>
          <a:p>
            <a:pPr algn="just"/>
            <a:endParaRPr sz="1350" dirty="0"/>
          </a:p>
          <a:p>
            <a:pPr algn="just">
              <a:defRPr sz="2000" b="1"/>
            </a:pPr>
            <a:r>
              <a:rPr sz="1500" dirty="0" err="1"/>
              <a:t>Fase</a:t>
            </a:r>
            <a:r>
              <a:rPr sz="1500" dirty="0"/>
              <a:t> mobile: </a:t>
            </a:r>
            <a:r>
              <a:rPr sz="1500" dirty="0" err="1"/>
              <a:t>solvente</a:t>
            </a:r>
            <a:r>
              <a:rPr sz="1500" dirty="0"/>
              <a:t> </a:t>
            </a:r>
            <a:r>
              <a:rPr sz="1500" dirty="0" err="1"/>
              <a:t>liquido</a:t>
            </a:r>
            <a:r>
              <a:rPr sz="1500" dirty="0"/>
              <a:t> (puro o </a:t>
            </a:r>
            <a:r>
              <a:rPr sz="1500" dirty="0" err="1"/>
              <a:t>miscela</a:t>
            </a:r>
            <a:r>
              <a:rPr sz="1500" dirty="0"/>
              <a:t>)</a:t>
            </a:r>
          </a:p>
          <a:p>
            <a:pPr algn="just">
              <a:defRPr sz="2000"/>
            </a:pPr>
            <a:endParaRPr sz="1500" dirty="0"/>
          </a:p>
          <a:p>
            <a:pPr algn="just">
              <a:defRPr sz="2000"/>
            </a:pPr>
            <a:r>
              <a:rPr sz="1500" dirty="0" err="1"/>
              <a:t>Classificazione</a:t>
            </a:r>
            <a:r>
              <a:rPr sz="1500" dirty="0"/>
              <a:t> in base </a:t>
            </a:r>
            <a:r>
              <a:rPr sz="1500" dirty="0" err="1"/>
              <a:t>alla</a:t>
            </a:r>
            <a:r>
              <a:rPr sz="1500" dirty="0"/>
              <a:t> </a:t>
            </a:r>
            <a:r>
              <a:rPr sz="1500" b="1" dirty="0" err="1"/>
              <a:t>fase</a:t>
            </a:r>
            <a:r>
              <a:rPr sz="1500" b="1" dirty="0"/>
              <a:t> </a:t>
            </a:r>
            <a:r>
              <a:rPr sz="1500" b="1" dirty="0" err="1"/>
              <a:t>stazionaria</a:t>
            </a:r>
            <a:endParaRPr sz="1500" b="1" dirty="0"/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di </a:t>
            </a:r>
            <a:r>
              <a:rPr sz="1500" dirty="0" err="1"/>
              <a:t>ripartizione</a:t>
            </a:r>
            <a:r>
              <a:rPr sz="1500" dirty="0"/>
              <a:t> o </a:t>
            </a: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liquido-liquido</a:t>
            </a:r>
            <a:r>
              <a:rPr sz="1500" dirty="0"/>
              <a:t>; </a:t>
            </a:r>
            <a:r>
              <a:rPr sz="1500" dirty="0" err="1"/>
              <a:t>cromatografia</a:t>
            </a:r>
            <a:r>
              <a:rPr sz="1500" dirty="0"/>
              <a:t> di </a:t>
            </a:r>
            <a:r>
              <a:rPr sz="1500" dirty="0" err="1"/>
              <a:t>adsorbimento</a:t>
            </a:r>
            <a:r>
              <a:rPr sz="1500" dirty="0"/>
              <a:t> o </a:t>
            </a: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liquido-solido</a:t>
            </a:r>
            <a:r>
              <a:rPr sz="1500" dirty="0"/>
              <a:t>; </a:t>
            </a:r>
            <a:r>
              <a:rPr sz="1500" dirty="0" err="1"/>
              <a:t>cromatografia</a:t>
            </a:r>
            <a:r>
              <a:rPr sz="1500" dirty="0"/>
              <a:t> a </a:t>
            </a:r>
            <a:r>
              <a:rPr sz="1500" dirty="0" err="1"/>
              <a:t>scambio</a:t>
            </a:r>
            <a:r>
              <a:rPr sz="1500" dirty="0"/>
              <a:t> </a:t>
            </a:r>
            <a:r>
              <a:rPr sz="1500" dirty="0" err="1"/>
              <a:t>ionico</a:t>
            </a:r>
            <a:r>
              <a:rPr sz="1500" dirty="0"/>
              <a:t> o </a:t>
            </a: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ionica</a:t>
            </a:r>
            <a:r>
              <a:rPr sz="1500" dirty="0"/>
              <a:t>; </a:t>
            </a:r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a </a:t>
            </a:r>
            <a:r>
              <a:rPr sz="1500" dirty="0" err="1"/>
              <a:t>esclusione</a:t>
            </a:r>
            <a:r>
              <a:rPr sz="1500" dirty="0"/>
              <a:t> </a:t>
            </a:r>
            <a:r>
              <a:rPr sz="1500" dirty="0" err="1"/>
              <a:t>dimensionale</a:t>
            </a:r>
            <a:r>
              <a:rPr sz="1500" dirty="0"/>
              <a:t>; </a:t>
            </a:r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di </a:t>
            </a:r>
            <a:r>
              <a:rPr sz="1500" dirty="0" err="1"/>
              <a:t>affinità</a:t>
            </a:r>
            <a:r>
              <a:rPr sz="1500" dirty="0"/>
              <a:t>; </a:t>
            </a:r>
          </a:p>
          <a:p>
            <a:pPr marL="257175" indent="-257175" algn="just">
              <a:buSzPct val="100000"/>
              <a:buFont typeface="Arial"/>
              <a:buChar char="•"/>
              <a:defRPr sz="2000"/>
            </a:pPr>
            <a:r>
              <a:rPr sz="1500" dirty="0" err="1"/>
              <a:t>cromatografia</a:t>
            </a:r>
            <a:r>
              <a:rPr sz="1500" dirty="0"/>
              <a:t> </a:t>
            </a:r>
            <a:r>
              <a:rPr sz="1500" dirty="0" err="1"/>
              <a:t>chirale</a:t>
            </a:r>
            <a:r>
              <a:rPr sz="1500" dirty="0"/>
              <a:t>.</a:t>
            </a:r>
          </a:p>
        </p:txBody>
      </p:sp>
      <p:sp>
        <p:nvSpPr>
          <p:cNvPr id="98" name="CasellaDiTesto 10"/>
          <p:cNvSpPr txBox="1"/>
          <p:nvPr/>
        </p:nvSpPr>
        <p:spPr>
          <a:xfrm>
            <a:off x="4985811" y="3001476"/>
            <a:ext cx="368098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 algn="just">
              <a:defRPr b="1">
                <a:solidFill>
                  <a:srgbClr val="FF0000"/>
                </a:solidFill>
              </a:defRPr>
            </a:lvl1pPr>
          </a:lstStyle>
          <a:p>
            <a:r>
              <a:rPr sz="1350" dirty="0" err="1"/>
              <a:t>Effetto</a:t>
            </a:r>
            <a:r>
              <a:rPr sz="1350" dirty="0"/>
              <a:t> </a:t>
            </a:r>
            <a:r>
              <a:rPr sz="1350" dirty="0" err="1"/>
              <a:t>delle</a:t>
            </a:r>
            <a:r>
              <a:rPr sz="1350" dirty="0"/>
              <a:t> </a:t>
            </a:r>
            <a:r>
              <a:rPr sz="1350" dirty="0" err="1"/>
              <a:t>dimensioni</a:t>
            </a:r>
            <a:r>
              <a:rPr sz="1350" dirty="0"/>
              <a:t> </a:t>
            </a:r>
            <a:r>
              <a:rPr sz="1350" dirty="0" err="1"/>
              <a:t>dell’impaccamento</a:t>
            </a:r>
            <a:r>
              <a:rPr sz="1350" dirty="0"/>
              <a:t> </a:t>
            </a:r>
            <a:r>
              <a:rPr sz="1350" dirty="0" err="1"/>
              <a:t>su</a:t>
            </a:r>
            <a:r>
              <a:rPr sz="1350" dirty="0"/>
              <a:t> H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83" y="1459953"/>
            <a:ext cx="3649829" cy="30917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CasellaDiTesto 5"/>
          <p:cNvSpPr txBox="1"/>
          <p:nvPr/>
        </p:nvSpPr>
        <p:spPr>
          <a:xfrm>
            <a:off x="254412" y="1196114"/>
            <a:ext cx="1666120" cy="1223412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1400"/>
            </a:pPr>
            <a:r>
              <a:rPr sz="1050"/>
              <a:t>Contenitori fase mobile </a:t>
            </a:r>
          </a:p>
          <a:p>
            <a:pPr algn="just">
              <a:defRPr sz="1400"/>
            </a:pPr>
            <a:r>
              <a:rPr sz="1050"/>
              <a:t>Degassaggio (gorgogliamento gas inerte non solubile nella fase mobile)</a:t>
            </a:r>
          </a:p>
          <a:p>
            <a:pPr algn="just">
              <a:defRPr sz="1400"/>
            </a:pPr>
            <a:r>
              <a:rPr sz="1050"/>
              <a:t>Eluizione isocratica/gradiente</a:t>
            </a:r>
          </a:p>
        </p:txBody>
      </p:sp>
      <p:sp>
        <p:nvSpPr>
          <p:cNvPr id="102" name="CasellaDiTesto 8"/>
          <p:cNvSpPr txBox="1"/>
          <p:nvPr/>
        </p:nvSpPr>
        <p:spPr>
          <a:xfrm>
            <a:off x="3907414" y="1091439"/>
            <a:ext cx="2071828" cy="577081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 algn="just">
              <a:defRPr sz="1400"/>
            </a:lvl1pPr>
          </a:lstStyle>
          <a:p>
            <a:r>
              <a:rPr sz="1050" dirty="0" err="1"/>
              <a:t>Pompa</a:t>
            </a:r>
            <a:r>
              <a:rPr sz="1050" dirty="0"/>
              <a:t> </a:t>
            </a:r>
            <a:r>
              <a:rPr sz="1050" dirty="0" err="1"/>
              <a:t>alta</a:t>
            </a:r>
            <a:r>
              <a:rPr sz="1050" dirty="0"/>
              <a:t> </a:t>
            </a:r>
            <a:r>
              <a:rPr sz="1050" dirty="0" err="1"/>
              <a:t>efficienza</a:t>
            </a:r>
            <a:r>
              <a:rPr sz="1050" dirty="0"/>
              <a:t> &gt;100 Atm </a:t>
            </a:r>
            <a:r>
              <a:rPr sz="1050" dirty="0" err="1"/>
              <a:t>contropressione</a:t>
            </a:r>
            <a:r>
              <a:rPr sz="1050" dirty="0"/>
              <a:t> (</a:t>
            </a:r>
            <a:r>
              <a:rPr sz="1050" dirty="0" err="1"/>
              <a:t>dimensione</a:t>
            </a:r>
            <a:r>
              <a:rPr sz="1050" dirty="0"/>
              <a:t> </a:t>
            </a:r>
            <a:r>
              <a:rPr sz="1050" dirty="0" err="1"/>
              <a:t>particelle</a:t>
            </a:r>
            <a:r>
              <a:rPr sz="1050" dirty="0"/>
              <a:t> </a:t>
            </a:r>
            <a:r>
              <a:rPr sz="1050" dirty="0" err="1"/>
              <a:t>impaccamento</a:t>
            </a:r>
            <a:r>
              <a:rPr sz="1050" dirty="0"/>
              <a:t>)</a:t>
            </a:r>
          </a:p>
        </p:txBody>
      </p:sp>
      <p:sp>
        <p:nvSpPr>
          <p:cNvPr id="103" name="Connettore 2 7"/>
          <p:cNvSpPr/>
          <p:nvPr/>
        </p:nvSpPr>
        <p:spPr>
          <a:xfrm flipH="1" flipV="1">
            <a:off x="2080671" y="2129301"/>
            <a:ext cx="705359" cy="358308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4" name="Connettore 2 11"/>
          <p:cNvSpPr/>
          <p:nvPr/>
        </p:nvSpPr>
        <p:spPr>
          <a:xfrm flipV="1">
            <a:off x="4578298" y="1683712"/>
            <a:ext cx="541534" cy="555123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5" name="CasellaDiTesto 13"/>
          <p:cNvSpPr txBox="1"/>
          <p:nvPr/>
        </p:nvSpPr>
        <p:spPr>
          <a:xfrm>
            <a:off x="3645401" y="5139059"/>
            <a:ext cx="1666119" cy="415498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1400"/>
            </a:pPr>
            <a:r>
              <a:rPr sz="1050"/>
              <a:t>Permette di introdurre volumi riproducibili (</a:t>
            </a:r>
            <a:r>
              <a:rPr sz="105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sz="1050"/>
              <a:t>l)</a:t>
            </a:r>
          </a:p>
        </p:txBody>
      </p:sp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641" y="5346808"/>
            <a:ext cx="1589518" cy="963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09" y="294808"/>
            <a:ext cx="1802383" cy="1085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12" y="2773378"/>
            <a:ext cx="1105840" cy="828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472" y="5201090"/>
            <a:ext cx="1309245" cy="818278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asellaDiTesto 12"/>
          <p:cNvSpPr txBox="1"/>
          <p:nvPr/>
        </p:nvSpPr>
        <p:spPr>
          <a:xfrm>
            <a:off x="1701219" y="4582211"/>
            <a:ext cx="1666120" cy="415498"/>
          </a:xfrm>
          <a:prstGeom prst="rect">
            <a:avLst/>
          </a:prstGeom>
          <a:ln w="19050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 algn="just">
              <a:defRPr sz="1400"/>
            </a:lvl1pPr>
          </a:lstStyle>
          <a:p>
            <a:r>
              <a:rPr sz="1050"/>
              <a:t>Colonna contiene FS per la separazione degli analiti</a:t>
            </a:r>
          </a:p>
        </p:txBody>
      </p:sp>
      <p:sp>
        <p:nvSpPr>
          <p:cNvPr id="111" name="Connettore 2 14"/>
          <p:cNvSpPr/>
          <p:nvPr/>
        </p:nvSpPr>
        <p:spPr>
          <a:xfrm>
            <a:off x="4391792" y="4526401"/>
            <a:ext cx="456085" cy="237244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12" name="Connettore 2 15"/>
          <p:cNvSpPr/>
          <p:nvPr/>
        </p:nvSpPr>
        <p:spPr>
          <a:xfrm flipH="1">
            <a:off x="2962742" y="4277730"/>
            <a:ext cx="452304" cy="148921"/>
          </a:xfrm>
          <a:prstGeom prst="line">
            <a:avLst/>
          </a:prstGeom>
          <a:ln w="34925">
            <a:solidFill>
              <a:schemeClr val="accent1"/>
            </a:solidFill>
            <a:prstDash val="sysDash"/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7500"/>
            <a:ext cx="8915400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33" y="1823899"/>
            <a:ext cx="3036630" cy="3657600"/>
          </a:xfrm>
          <a:prstGeom prst="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115" name="CasellaDiTesto 3"/>
          <p:cNvSpPr txBox="1"/>
          <p:nvPr/>
        </p:nvSpPr>
        <p:spPr>
          <a:xfrm>
            <a:off x="372604" y="391281"/>
            <a:ext cx="4767253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 sz="2300" b="1">
                <a:solidFill>
                  <a:srgbClr val="FF0000"/>
                </a:solidFill>
              </a:defRPr>
            </a:pPr>
            <a:r>
              <a:rPr sz="1725" dirty="0" err="1"/>
              <a:t>Sistemi</a:t>
            </a:r>
            <a:r>
              <a:rPr sz="1725" dirty="0"/>
              <a:t> di </a:t>
            </a:r>
            <a:r>
              <a:rPr sz="1725" dirty="0" err="1"/>
              <a:t>Pompaggio</a:t>
            </a:r>
            <a:r>
              <a:rPr sz="1725" dirty="0"/>
              <a:t> </a:t>
            </a:r>
            <a:r>
              <a:rPr sz="1725" dirty="0" err="1"/>
              <a:t>della</a:t>
            </a:r>
            <a:r>
              <a:rPr sz="1725" dirty="0"/>
              <a:t> </a:t>
            </a:r>
            <a:r>
              <a:rPr sz="1725" dirty="0" err="1"/>
              <a:t>fase</a:t>
            </a:r>
            <a:r>
              <a:rPr sz="1725" dirty="0"/>
              <a:t> mobile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capacità</a:t>
            </a:r>
            <a:r>
              <a:rPr sz="1350" dirty="0"/>
              <a:t> di </a:t>
            </a:r>
            <a:r>
              <a:rPr sz="1350" dirty="0" err="1"/>
              <a:t>generare</a:t>
            </a:r>
            <a:r>
              <a:rPr sz="1350" dirty="0"/>
              <a:t> </a:t>
            </a:r>
            <a:r>
              <a:rPr sz="1350" dirty="0" err="1"/>
              <a:t>pressioni</a:t>
            </a:r>
            <a:r>
              <a:rPr sz="1350" dirty="0"/>
              <a:t> &gt; 100 Atm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flusso</a:t>
            </a:r>
            <a:r>
              <a:rPr sz="1350" dirty="0"/>
              <a:t> </a:t>
            </a:r>
            <a:r>
              <a:rPr sz="1350" dirty="0" err="1"/>
              <a:t>costante</a:t>
            </a:r>
            <a:r>
              <a:rPr sz="1350" dirty="0"/>
              <a:t>,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velocità</a:t>
            </a:r>
            <a:r>
              <a:rPr sz="1350" dirty="0"/>
              <a:t> di </a:t>
            </a:r>
            <a:r>
              <a:rPr sz="1350" dirty="0" err="1"/>
              <a:t>flusso</a:t>
            </a:r>
            <a:r>
              <a:rPr sz="1350" dirty="0"/>
              <a:t> </a:t>
            </a:r>
            <a:r>
              <a:rPr sz="1350" dirty="0" err="1"/>
              <a:t>che</a:t>
            </a:r>
            <a:r>
              <a:rPr sz="1350" dirty="0"/>
              <a:t> </a:t>
            </a:r>
            <a:r>
              <a:rPr sz="1350" dirty="0" err="1"/>
              <a:t>varino</a:t>
            </a:r>
            <a:r>
              <a:rPr sz="1350" dirty="0"/>
              <a:t> da 0,1 a 10 mL/min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riproducibilità</a:t>
            </a:r>
            <a:r>
              <a:rPr sz="1350" dirty="0"/>
              <a:t> di </a:t>
            </a:r>
            <a:r>
              <a:rPr sz="1350" dirty="0" err="1"/>
              <a:t>flusso</a:t>
            </a:r>
            <a:r>
              <a:rPr sz="1350" dirty="0"/>
              <a:t> </a:t>
            </a:r>
            <a:r>
              <a:rPr sz="1350" dirty="0" err="1"/>
              <a:t>elevata</a:t>
            </a:r>
            <a:r>
              <a:rPr sz="1350" dirty="0"/>
              <a:t> </a:t>
            </a:r>
          </a:p>
          <a:p>
            <a:pPr marL="214313" indent="-214313">
              <a:buSzPct val="100000"/>
              <a:buFont typeface="Arial"/>
              <a:buChar char="•"/>
            </a:pPr>
            <a:r>
              <a:rPr sz="1350" dirty="0" err="1"/>
              <a:t>resistenza</a:t>
            </a:r>
            <a:r>
              <a:rPr sz="1350" dirty="0"/>
              <a:t> </a:t>
            </a:r>
            <a:r>
              <a:rPr sz="1350" dirty="0" err="1"/>
              <a:t>alla</a:t>
            </a:r>
            <a:r>
              <a:rPr sz="1350" dirty="0"/>
              <a:t> </a:t>
            </a:r>
            <a:r>
              <a:rPr sz="1350" dirty="0" err="1"/>
              <a:t>corrosione</a:t>
            </a:r>
            <a:r>
              <a:rPr sz="1350" dirty="0"/>
              <a:t> da </a:t>
            </a:r>
            <a:r>
              <a:rPr sz="1350" dirty="0" err="1"/>
              <a:t>parte</a:t>
            </a:r>
            <a:r>
              <a:rPr sz="1350" dirty="0"/>
              <a:t> di </a:t>
            </a:r>
            <a:r>
              <a:rPr sz="1350" dirty="0" err="1"/>
              <a:t>diversi</a:t>
            </a:r>
            <a:r>
              <a:rPr sz="1350" dirty="0"/>
              <a:t> </a:t>
            </a:r>
            <a:r>
              <a:rPr sz="1350" dirty="0" err="1"/>
              <a:t>solventi</a:t>
            </a:r>
            <a:r>
              <a:rPr sz="1350" dirty="0"/>
              <a:t>.</a:t>
            </a:r>
          </a:p>
        </p:txBody>
      </p:sp>
      <p:pic>
        <p:nvPicPr>
          <p:cNvPr id="116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24" y="4358117"/>
            <a:ext cx="3375799" cy="1961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CasellaDiTesto 6"/>
          <p:cNvSpPr txBox="1"/>
          <p:nvPr/>
        </p:nvSpPr>
        <p:spPr>
          <a:xfrm>
            <a:off x="372605" y="2736502"/>
            <a:ext cx="4767253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Pompa reciprocante</a:t>
            </a:r>
          </a:p>
          <a:p>
            <a:pPr algn="just"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Camera cilindrica che viene riempita e svuotata dal movimento alternato di un pistone </a:t>
            </a:r>
            <a:r>
              <a:rPr sz="135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350"/>
              <a:t> flusso pulsato </a:t>
            </a:r>
            <a:r>
              <a:rPr sz="135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350"/>
              <a:t>smorzatore di impulsi</a:t>
            </a:r>
          </a:p>
        </p:txBody>
      </p:sp>
      <p:sp>
        <p:nvSpPr>
          <p:cNvPr id="118" name="CasellaDiTesto 8"/>
          <p:cNvSpPr txBox="1"/>
          <p:nvPr/>
        </p:nvSpPr>
        <p:spPr>
          <a:xfrm>
            <a:off x="372605" y="3471061"/>
            <a:ext cx="302210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marL="214313" indent="-214313" algn="just"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eluizioni a gradiente </a:t>
            </a:r>
          </a:p>
          <a:p>
            <a:pPr marL="214313" indent="-214313" algn="just"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350"/>
              <a:t>velocità di flusso costanti (indipendenti dalla contro-pressione della colonna e dalla viscosità del solvente)</a:t>
            </a:r>
          </a:p>
        </p:txBody>
      </p:sp>
      <p:sp>
        <p:nvSpPr>
          <p:cNvPr id="119" name="Rettangolo 9"/>
          <p:cNvSpPr/>
          <p:nvPr/>
        </p:nvSpPr>
        <p:spPr>
          <a:xfrm>
            <a:off x="338315" y="3471061"/>
            <a:ext cx="1925765" cy="260913"/>
          </a:xfrm>
          <a:prstGeom prst="rect">
            <a:avLst/>
          </a:prstGeom>
          <a:solidFill>
            <a:schemeClr val="accent6">
              <a:alpha val="20000"/>
            </a:schemeClr>
          </a:solidFill>
          <a:ln w="1270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0" name="Connettore 2 11"/>
          <p:cNvSpPr/>
          <p:nvPr/>
        </p:nvSpPr>
        <p:spPr>
          <a:xfrm flipV="1">
            <a:off x="2343519" y="3477118"/>
            <a:ext cx="3481756" cy="96239"/>
          </a:xfrm>
          <a:prstGeom prst="line">
            <a:avLst/>
          </a:prstGeom>
          <a:ln w="63500">
            <a:solidFill>
              <a:schemeClr val="accent6"/>
            </a:solidFill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920" y="1963959"/>
            <a:ext cx="1939025" cy="3919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45" y="3138969"/>
            <a:ext cx="1981144" cy="120106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CasellaDiTesto 7"/>
          <p:cNvSpPr txBox="1"/>
          <p:nvPr/>
        </p:nvSpPr>
        <p:spPr>
          <a:xfrm>
            <a:off x="433445" y="260705"/>
            <a:ext cx="423424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2200" b="1" dirty="0"/>
              <a:t>Sistema di </a:t>
            </a:r>
            <a:r>
              <a:rPr sz="2200" b="1" dirty="0" err="1"/>
              <a:t>iniezione</a:t>
            </a:r>
            <a:r>
              <a:rPr sz="2200" b="1" dirty="0"/>
              <a:t> del </a:t>
            </a:r>
            <a:r>
              <a:rPr sz="2200" b="1" dirty="0" err="1"/>
              <a:t>campione</a:t>
            </a:r>
            <a:endParaRPr sz="2200" b="1" dirty="0"/>
          </a:p>
        </p:txBody>
      </p:sp>
      <p:sp>
        <p:nvSpPr>
          <p:cNvPr id="125" name="CasellaDiTesto 8"/>
          <p:cNvSpPr txBox="1"/>
          <p:nvPr/>
        </p:nvSpPr>
        <p:spPr>
          <a:xfrm>
            <a:off x="439160" y="1963958"/>
            <a:ext cx="2941027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Sistema di iniezione del campione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Riproducibilità dei volumi iniettati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Piccoli volumi (1-1000</a:t>
            </a:r>
            <a:r>
              <a:rPr sz="150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sz="1500"/>
              <a:t>l)</a:t>
            </a:r>
          </a:p>
        </p:txBody>
      </p:sp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264" y="2085737"/>
            <a:ext cx="3009607" cy="22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CasellaDiTesto 11"/>
          <p:cNvSpPr txBox="1"/>
          <p:nvPr/>
        </p:nvSpPr>
        <p:spPr>
          <a:xfrm>
            <a:off x="7060716" y="1375929"/>
            <a:ext cx="1809844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75"/>
              <a:t>Autocampionatore </a:t>
            </a:r>
          </a:p>
        </p:txBody>
      </p:sp>
      <p:sp>
        <p:nvSpPr>
          <p:cNvPr id="128" name="CasellaDiTesto 12"/>
          <p:cNvSpPr txBox="1"/>
          <p:nvPr/>
        </p:nvSpPr>
        <p:spPr>
          <a:xfrm>
            <a:off x="6261916" y="4341071"/>
            <a:ext cx="276166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00"/>
              <a:t>Automazione dell’intero processo di introduzione del campione</a:t>
            </a:r>
          </a:p>
        </p:txBody>
      </p:sp>
      <p:sp>
        <p:nvSpPr>
          <p:cNvPr id="129" name="CasellaDiTesto 13"/>
          <p:cNvSpPr txBox="1"/>
          <p:nvPr/>
        </p:nvSpPr>
        <p:spPr>
          <a:xfrm>
            <a:off x="3692250" y="1375929"/>
            <a:ext cx="2023632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75"/>
              <a:t>Schema funzionamento</a:t>
            </a:r>
          </a:p>
        </p:txBody>
      </p:sp>
      <p:sp>
        <p:nvSpPr>
          <p:cNvPr id="130" name="CasellaDiTesto 14"/>
          <p:cNvSpPr txBox="1"/>
          <p:nvPr/>
        </p:nvSpPr>
        <p:spPr>
          <a:xfrm>
            <a:off x="467734" y="1375929"/>
            <a:ext cx="2755004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575" dirty="0" err="1"/>
              <a:t>Valvola</a:t>
            </a:r>
            <a:r>
              <a:rPr sz="1575" dirty="0"/>
              <a:t> </a:t>
            </a:r>
            <a:r>
              <a:rPr sz="1575" dirty="0" err="1"/>
              <a:t>campionatrice</a:t>
            </a:r>
            <a:r>
              <a:rPr sz="1575" dirty="0"/>
              <a:t> con loop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432" y="1804126"/>
            <a:ext cx="1715516" cy="114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CasellaDiTesto 1"/>
          <p:cNvSpPr txBox="1"/>
          <p:nvPr/>
        </p:nvSpPr>
        <p:spPr>
          <a:xfrm>
            <a:off x="270343" y="150163"/>
            <a:ext cx="18899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800" dirty="0" err="1"/>
              <a:t>Colonne</a:t>
            </a:r>
            <a:r>
              <a:rPr sz="1800" dirty="0"/>
              <a:t> per HPLC</a:t>
            </a:r>
          </a:p>
        </p:txBody>
      </p:sp>
      <p:sp>
        <p:nvSpPr>
          <p:cNvPr id="134" name="CasellaDiTesto 2"/>
          <p:cNvSpPr txBox="1"/>
          <p:nvPr/>
        </p:nvSpPr>
        <p:spPr>
          <a:xfrm>
            <a:off x="270343" y="1339618"/>
            <a:ext cx="7407977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 i="1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Colonne analitiche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Corpo in acciaio o materiale plastico resistente ai solventi e con elevata resistenza meccanica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lunghezza 5 a 25 cm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diametro interno da 3 a 5 mm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Gli impaccamenti sono costituiti da particelle di 3 o 5 μm.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Le colonne comunemente usate sono lunghe 10 o 15 cm con un diametro interno di 4,6 mm e impaccate con particelle da 5 μm </a:t>
            </a:r>
            <a:r>
              <a:rPr sz="15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500"/>
              <a:t>N= da 40000 a 70000 piatti/m</a:t>
            </a:r>
          </a:p>
        </p:txBody>
      </p:sp>
      <p:sp>
        <p:nvSpPr>
          <p:cNvPr id="135" name="CasellaDiTesto 5"/>
          <p:cNvSpPr txBox="1"/>
          <p:nvPr/>
        </p:nvSpPr>
        <p:spPr>
          <a:xfrm>
            <a:off x="270343" y="4179554"/>
            <a:ext cx="9205712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000" i="1"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Precolonne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Colonna scavenger (tra fase mobile e iniettore)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	saturazione della fase mobile con fase stazionaria (riduce il dilavamento)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5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Colonna di guardia (tra iniettore e colonna)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	fase stazionaria simile a quella della colonna analitica (particelle di diametro maggiore).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500"/>
              <a:t>	rimuove impurezze (composti altamente ritenuti e materiale particolato presenti nel campione)</a:t>
            </a:r>
          </a:p>
        </p:txBody>
      </p:sp>
      <p:pic>
        <p:nvPicPr>
          <p:cNvPr id="13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135" y="4331936"/>
            <a:ext cx="1229813" cy="721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ellaDiTesto 1"/>
          <p:cNvSpPr txBox="1"/>
          <p:nvPr/>
        </p:nvSpPr>
        <p:spPr>
          <a:xfrm>
            <a:off x="42204" y="888903"/>
            <a:ext cx="4705645" cy="2596865"/>
          </a:xfrm>
          <a:prstGeom prst="rect">
            <a:avLst/>
          </a:prstGeom>
          <a:ln w="15875">
            <a:solidFill>
              <a:schemeClr val="accent4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300" b="1">
                <a:solidFill>
                  <a:srgbClr val="FF0000"/>
                </a:solidFill>
              </a:defRPr>
            </a:pPr>
            <a:r>
              <a:rPr sz="1725"/>
              <a:t>Rilevatori per HPLC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/>
          </a:p>
          <a:p>
            <a:pPr>
              <a:defRPr sz="1900"/>
            </a:pPr>
            <a:r>
              <a:rPr sz="1425"/>
              <a:t>Caratteristiche ideale del rilevatore: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Adeguata sensibilità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Buona stabilità e riproducibilità 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Risposta lineare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Intervallo di parecchi ordini di grandezza 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Tempo di risposta breve e indipendente dal flusso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Alta affidabilità e facilità d’uso</a:t>
            </a:r>
          </a:p>
          <a:p>
            <a:pPr marL="257174" indent="-257174">
              <a:buSzPct val="100000"/>
              <a:buFont typeface="Arial"/>
              <a:buChar char="•"/>
              <a:defRPr sz="1900"/>
            </a:pPr>
            <a:r>
              <a:rPr sz="1425"/>
              <a:t>Piccolo volume morto (allargamento banda extra-colonna) </a:t>
            </a:r>
          </a:p>
        </p:txBody>
      </p:sp>
      <p:pic>
        <p:nvPicPr>
          <p:cNvPr id="139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6" y="1066012"/>
            <a:ext cx="4033848" cy="1947541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9" y="3742074"/>
            <a:ext cx="3563615" cy="1925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magine 5" descr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99" y="3798012"/>
            <a:ext cx="3415213" cy="1869233"/>
          </a:xfrm>
          <a:prstGeom prst="rect">
            <a:avLst/>
          </a:prstGeom>
          <a:ln w="88900">
            <a:solidFill>
              <a:srgbClr val="0070C0"/>
            </a:solidFill>
          </a:ln>
        </p:spPr>
      </p:pic>
      <p:sp>
        <p:nvSpPr>
          <p:cNvPr id="142" name="CasellaDiTesto 6"/>
          <p:cNvSpPr txBox="1"/>
          <p:nvPr/>
        </p:nvSpPr>
        <p:spPr>
          <a:xfrm>
            <a:off x="1899720" y="3429000"/>
            <a:ext cx="7409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2200" b="1"/>
            </a:lvl1pPr>
          </a:lstStyle>
          <a:p>
            <a:r>
              <a:rPr sz="1650"/>
              <a:t>Ottico </a:t>
            </a:r>
          </a:p>
        </p:txBody>
      </p:sp>
      <p:sp>
        <p:nvSpPr>
          <p:cNvPr id="143" name="CasellaDiTesto 8"/>
          <p:cNvSpPr txBox="1"/>
          <p:nvPr/>
        </p:nvSpPr>
        <p:spPr>
          <a:xfrm>
            <a:off x="6318176" y="3418908"/>
            <a:ext cx="1598513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2200" b="1"/>
            </a:lvl1pPr>
          </a:lstStyle>
          <a:p>
            <a:r>
              <a:rPr sz="1650"/>
              <a:t>Elettrochimico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5" y="547787"/>
            <a:ext cx="9037189" cy="4002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8" y="806840"/>
            <a:ext cx="8700417" cy="4801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2" y="683748"/>
            <a:ext cx="8629536" cy="5405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asellaDiTesto 4"/>
          <p:cNvSpPr txBox="1"/>
          <p:nvPr/>
        </p:nvSpPr>
        <p:spPr>
          <a:xfrm>
            <a:off x="302463" y="192597"/>
            <a:ext cx="8442856" cy="3531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 dirty="0"/>
              <a:t>Gas </a:t>
            </a:r>
            <a:r>
              <a:rPr sz="1725" dirty="0" err="1"/>
              <a:t>cromatografia</a:t>
            </a:r>
            <a:r>
              <a:rPr sz="1725" dirty="0"/>
              <a:t> 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r>
              <a:rPr sz="1350" dirty="0"/>
              <a:t>In </a:t>
            </a:r>
            <a:r>
              <a:rPr sz="1350" dirty="0" err="1"/>
              <a:t>una</a:t>
            </a:r>
            <a:r>
              <a:rPr sz="1350" dirty="0"/>
              <a:t> </a:t>
            </a:r>
            <a:r>
              <a:rPr sz="1350" dirty="0" err="1"/>
              <a:t>separazione</a:t>
            </a:r>
            <a:r>
              <a:rPr sz="1350" dirty="0"/>
              <a:t> gas </a:t>
            </a:r>
            <a:r>
              <a:rPr sz="1350" dirty="0" err="1"/>
              <a:t>cromatografica</a:t>
            </a:r>
            <a:r>
              <a:rPr sz="1350" dirty="0"/>
              <a:t> il </a:t>
            </a:r>
            <a:r>
              <a:rPr sz="1350" dirty="0" err="1"/>
              <a:t>campione</a:t>
            </a:r>
            <a:r>
              <a:rPr sz="1350" dirty="0"/>
              <a:t> </a:t>
            </a:r>
            <a:r>
              <a:rPr sz="1350" dirty="0" err="1"/>
              <a:t>viene</a:t>
            </a:r>
            <a:r>
              <a:rPr sz="1350" dirty="0"/>
              <a:t> </a:t>
            </a:r>
            <a:r>
              <a:rPr sz="1350" dirty="0" err="1"/>
              <a:t>vaporizzato</a:t>
            </a:r>
            <a:r>
              <a:rPr sz="1350" dirty="0"/>
              <a:t> e </a:t>
            </a:r>
            <a:r>
              <a:rPr sz="1350" dirty="0" err="1"/>
              <a:t>iniettato</a:t>
            </a:r>
            <a:r>
              <a:rPr sz="1350" dirty="0"/>
              <a:t> in </a:t>
            </a:r>
            <a:r>
              <a:rPr sz="1350" dirty="0" err="1"/>
              <a:t>testa</a:t>
            </a:r>
            <a:r>
              <a:rPr sz="1350" dirty="0"/>
              <a:t> </a:t>
            </a:r>
            <a:r>
              <a:rPr sz="1350" dirty="0" err="1"/>
              <a:t>alla</a:t>
            </a:r>
            <a:r>
              <a:rPr sz="1350" dirty="0"/>
              <a:t> </a:t>
            </a:r>
            <a:r>
              <a:rPr sz="1350" dirty="0" err="1"/>
              <a:t>colonna</a:t>
            </a:r>
            <a:r>
              <a:rPr sz="1350" dirty="0"/>
              <a:t> </a:t>
            </a:r>
            <a:r>
              <a:rPr sz="1350" dirty="0" err="1"/>
              <a:t>cromatografica</a:t>
            </a:r>
            <a:r>
              <a:rPr sz="1350" dirty="0"/>
              <a:t> </a:t>
            </a:r>
          </a:p>
          <a:p>
            <a:endParaRPr sz="1350" dirty="0"/>
          </a:p>
          <a:p>
            <a:r>
              <a:rPr sz="1350" dirty="0"/>
              <a:t>Il </a:t>
            </a:r>
            <a:r>
              <a:rPr sz="1350" dirty="0" err="1"/>
              <a:t>campione</a:t>
            </a:r>
            <a:r>
              <a:rPr sz="1350" dirty="0"/>
              <a:t> </a:t>
            </a:r>
            <a:r>
              <a:rPr sz="1350" dirty="0" err="1"/>
              <a:t>viene</a:t>
            </a:r>
            <a:r>
              <a:rPr sz="1350" dirty="0"/>
              <a:t> </a:t>
            </a:r>
            <a:r>
              <a:rPr sz="1350" dirty="0" err="1"/>
              <a:t>eluito</a:t>
            </a:r>
            <a:r>
              <a:rPr sz="1350" dirty="0"/>
              <a:t> dal </a:t>
            </a:r>
            <a:r>
              <a:rPr sz="1350" dirty="0" err="1"/>
              <a:t>flusso</a:t>
            </a:r>
            <a:r>
              <a:rPr sz="1350" dirty="0"/>
              <a:t> di </a:t>
            </a:r>
            <a:r>
              <a:rPr sz="1350" dirty="0" err="1"/>
              <a:t>una</a:t>
            </a:r>
            <a:r>
              <a:rPr sz="1350" dirty="0"/>
              <a:t> </a:t>
            </a:r>
            <a:r>
              <a:rPr sz="1350" dirty="0" err="1"/>
              <a:t>fase</a:t>
            </a:r>
            <a:r>
              <a:rPr sz="1350" dirty="0"/>
              <a:t> mobile </a:t>
            </a:r>
            <a:r>
              <a:rPr sz="1350" dirty="0" err="1"/>
              <a:t>rappresentata</a:t>
            </a:r>
            <a:r>
              <a:rPr sz="1350" dirty="0"/>
              <a:t> da un gas </a:t>
            </a:r>
            <a:r>
              <a:rPr sz="1350" dirty="0" err="1"/>
              <a:t>inerte</a:t>
            </a:r>
            <a:endParaRPr sz="1350" dirty="0"/>
          </a:p>
          <a:p>
            <a:endParaRPr sz="1350" dirty="0"/>
          </a:p>
          <a:p>
            <a:r>
              <a:rPr sz="1350" dirty="0"/>
              <a:t>La </a:t>
            </a:r>
            <a:r>
              <a:rPr sz="1350" dirty="0" err="1"/>
              <a:t>fase</a:t>
            </a:r>
            <a:r>
              <a:rPr sz="1350" dirty="0"/>
              <a:t> mobile non </a:t>
            </a:r>
            <a:r>
              <a:rPr sz="1350" dirty="0" err="1"/>
              <a:t>interagisce</a:t>
            </a:r>
            <a:r>
              <a:rPr sz="1350" dirty="0"/>
              <a:t> con le </a:t>
            </a:r>
            <a:r>
              <a:rPr sz="1350" dirty="0" err="1"/>
              <a:t>molecole</a:t>
            </a:r>
            <a:r>
              <a:rPr sz="1350" dirty="0"/>
              <a:t> </a:t>
            </a:r>
            <a:r>
              <a:rPr sz="1350" dirty="0" err="1"/>
              <a:t>dell'analita</a:t>
            </a:r>
            <a:r>
              <a:rPr sz="1350" dirty="0"/>
              <a:t> (gas di </a:t>
            </a:r>
            <a:r>
              <a:rPr sz="1350" dirty="0" err="1"/>
              <a:t>trasporto</a:t>
            </a:r>
            <a:r>
              <a:rPr sz="1350" dirty="0"/>
              <a:t>)</a:t>
            </a:r>
          </a:p>
          <a:p>
            <a:endParaRPr sz="1350" dirty="0"/>
          </a:p>
          <a:p>
            <a:endParaRPr sz="1350" dirty="0"/>
          </a:p>
          <a:p>
            <a:pPr>
              <a:defRPr i="1"/>
            </a:pPr>
            <a:r>
              <a:rPr sz="1350" dirty="0" err="1"/>
              <a:t>cromatografia</a:t>
            </a:r>
            <a:r>
              <a:rPr sz="1350" dirty="0"/>
              <a:t> gas-</a:t>
            </a:r>
            <a:r>
              <a:rPr sz="1350" dirty="0" err="1"/>
              <a:t>liquido</a:t>
            </a:r>
            <a:r>
              <a:rPr sz="1350" dirty="0"/>
              <a:t> (GLC):</a:t>
            </a:r>
          </a:p>
          <a:p>
            <a:r>
              <a:rPr sz="1350" dirty="0" err="1"/>
              <a:t>fase</a:t>
            </a:r>
            <a:r>
              <a:rPr sz="1350" dirty="0"/>
              <a:t> mobile gas/ </a:t>
            </a:r>
            <a:r>
              <a:rPr sz="1350" dirty="0" err="1"/>
              <a:t>fase</a:t>
            </a:r>
            <a:r>
              <a:rPr sz="1350" dirty="0"/>
              <a:t> </a:t>
            </a:r>
            <a:r>
              <a:rPr sz="1350" dirty="0" err="1"/>
              <a:t>stazionaria</a:t>
            </a:r>
            <a:r>
              <a:rPr sz="1350" dirty="0"/>
              <a:t> </a:t>
            </a:r>
            <a:r>
              <a:rPr sz="1350" dirty="0" err="1"/>
              <a:t>liquido</a:t>
            </a:r>
            <a:r>
              <a:rPr sz="1350" dirty="0"/>
              <a:t> ritenuto </a:t>
            </a:r>
            <a:r>
              <a:rPr sz="1350" dirty="0" err="1"/>
              <a:t>sulla</a:t>
            </a:r>
            <a:r>
              <a:rPr sz="1350" dirty="0"/>
              <a:t> </a:t>
            </a:r>
            <a:r>
              <a:rPr sz="1350" dirty="0" err="1"/>
              <a:t>superficie</a:t>
            </a:r>
            <a:r>
              <a:rPr sz="1350" dirty="0"/>
              <a:t> di un </a:t>
            </a:r>
            <a:r>
              <a:rPr sz="1350" dirty="0" err="1"/>
              <a:t>solido</a:t>
            </a:r>
            <a:r>
              <a:rPr sz="1350" dirty="0"/>
              <a:t> </a:t>
            </a:r>
            <a:r>
              <a:rPr sz="1350" dirty="0" err="1"/>
              <a:t>inerte</a:t>
            </a:r>
            <a:r>
              <a:rPr sz="1350" dirty="0"/>
              <a:t> (</a:t>
            </a:r>
            <a:r>
              <a:rPr sz="1350" dirty="0" err="1"/>
              <a:t>adsorbimento</a:t>
            </a:r>
            <a:r>
              <a:rPr sz="1350" dirty="0"/>
              <a:t> o </a:t>
            </a:r>
            <a:r>
              <a:rPr sz="1350" dirty="0" err="1"/>
              <a:t>legame</a:t>
            </a:r>
            <a:r>
              <a:rPr sz="1350" dirty="0"/>
              <a:t> </a:t>
            </a:r>
            <a:r>
              <a:rPr sz="1350" dirty="0" err="1"/>
              <a:t>chimico</a:t>
            </a:r>
            <a:r>
              <a:rPr sz="1350" dirty="0"/>
              <a:t>)</a:t>
            </a:r>
          </a:p>
          <a:p>
            <a:endParaRPr sz="1350" dirty="0"/>
          </a:p>
          <a:p>
            <a:pPr>
              <a:defRPr i="1"/>
            </a:pPr>
            <a:r>
              <a:rPr sz="1350" dirty="0" err="1"/>
              <a:t>cromatografia</a:t>
            </a:r>
            <a:r>
              <a:rPr sz="1350" dirty="0"/>
              <a:t> gas-</a:t>
            </a:r>
            <a:r>
              <a:rPr sz="1350" dirty="0" err="1"/>
              <a:t>solido</a:t>
            </a:r>
            <a:r>
              <a:rPr sz="1350" dirty="0"/>
              <a:t> (GSC):</a:t>
            </a:r>
          </a:p>
          <a:p>
            <a:r>
              <a:rPr sz="1350" dirty="0" err="1"/>
              <a:t>fase</a:t>
            </a:r>
            <a:r>
              <a:rPr sz="1350" dirty="0"/>
              <a:t> mobile gas/ </a:t>
            </a:r>
            <a:r>
              <a:rPr sz="1350" dirty="0" err="1"/>
              <a:t>fase</a:t>
            </a:r>
            <a:r>
              <a:rPr sz="1350" dirty="0"/>
              <a:t> </a:t>
            </a:r>
            <a:r>
              <a:rPr sz="1350" dirty="0" err="1"/>
              <a:t>stazionaria</a:t>
            </a:r>
            <a:r>
              <a:rPr sz="1350" dirty="0"/>
              <a:t> </a:t>
            </a:r>
            <a:r>
              <a:rPr sz="1350" dirty="0" err="1"/>
              <a:t>solido</a:t>
            </a:r>
            <a:r>
              <a:rPr sz="1350" dirty="0"/>
              <a:t> </a:t>
            </a:r>
            <a:r>
              <a:rPr sz="1350" dirty="0" err="1"/>
              <a:t>che</a:t>
            </a:r>
            <a:r>
              <a:rPr sz="1350" dirty="0"/>
              <a:t> </a:t>
            </a:r>
            <a:r>
              <a:rPr sz="1350" dirty="0" err="1"/>
              <a:t>ritiene</a:t>
            </a:r>
            <a:r>
              <a:rPr sz="1350" dirty="0"/>
              <a:t> </a:t>
            </a:r>
            <a:r>
              <a:rPr sz="1350" dirty="0" err="1"/>
              <a:t>gli</a:t>
            </a:r>
            <a:r>
              <a:rPr sz="1350" dirty="0"/>
              <a:t> </a:t>
            </a:r>
            <a:r>
              <a:rPr sz="1350" dirty="0" err="1"/>
              <a:t>analiti</a:t>
            </a:r>
            <a:r>
              <a:rPr sz="1350" dirty="0"/>
              <a:t> per </a:t>
            </a:r>
            <a:r>
              <a:rPr sz="1350" dirty="0" err="1"/>
              <a:t>adsorbimento</a:t>
            </a:r>
            <a:r>
              <a:rPr sz="1350" dirty="0"/>
              <a:t> </a:t>
            </a:r>
            <a:r>
              <a:rPr sz="1350" dirty="0" err="1"/>
              <a:t>fisico</a:t>
            </a:r>
            <a:endParaRPr sz="1350" dirty="0"/>
          </a:p>
        </p:txBody>
      </p:sp>
      <p:grpSp>
        <p:nvGrpSpPr>
          <p:cNvPr id="193" name="Gruppo 50"/>
          <p:cNvGrpSpPr/>
          <p:nvPr/>
        </p:nvGrpSpPr>
        <p:grpSpPr>
          <a:xfrm>
            <a:off x="750304" y="4335589"/>
            <a:ext cx="7862067" cy="1799397"/>
            <a:chOff x="0" y="0"/>
            <a:chExt cx="10191184" cy="1823313"/>
          </a:xfrm>
        </p:grpSpPr>
        <p:grpSp>
          <p:nvGrpSpPr>
            <p:cNvPr id="155" name="Gruppo 8"/>
            <p:cNvGrpSpPr/>
            <p:nvPr/>
          </p:nvGrpSpPr>
          <p:grpSpPr>
            <a:xfrm>
              <a:off x="137067" y="87234"/>
              <a:ext cx="7624210" cy="1208011"/>
              <a:chOff x="0" y="0"/>
              <a:chExt cx="7624209" cy="1208009"/>
            </a:xfrm>
          </p:grpSpPr>
          <p:sp>
            <p:nvSpPr>
              <p:cNvPr id="152" name="Rettangolo 5"/>
              <p:cNvSpPr/>
              <p:nvPr/>
            </p:nvSpPr>
            <p:spPr>
              <a:xfrm>
                <a:off x="48561" y="326370"/>
                <a:ext cx="7490567" cy="814192"/>
              </a:xfrm>
              <a:prstGeom prst="rect">
                <a:avLst/>
              </a:prstGeom>
              <a:solidFill>
                <a:srgbClr val="D6DCE5">
                  <a:alpha val="26000"/>
                </a:srgbClr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53" name="Rettangolo 6"/>
              <p:cNvSpPr/>
              <p:nvPr/>
            </p:nvSpPr>
            <p:spPr>
              <a:xfrm>
                <a:off x="7503284" y="0"/>
                <a:ext cx="120926" cy="12080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54" name="Rettangolo 7"/>
              <p:cNvSpPr/>
              <p:nvPr/>
            </p:nvSpPr>
            <p:spPr>
              <a:xfrm>
                <a:off x="-1" y="137710"/>
                <a:ext cx="154745" cy="10703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</p:grpSp>
        <p:sp>
          <p:nvSpPr>
            <p:cNvPr id="156" name="Ovale 9"/>
            <p:cNvSpPr/>
            <p:nvPr/>
          </p:nvSpPr>
          <p:spPr>
            <a:xfrm>
              <a:off x="252015" y="619414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7" name="Ovale 10"/>
            <p:cNvSpPr/>
            <p:nvPr/>
          </p:nvSpPr>
          <p:spPr>
            <a:xfrm>
              <a:off x="404415" y="771814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8" name="Ovale 11"/>
            <p:cNvSpPr/>
            <p:nvPr/>
          </p:nvSpPr>
          <p:spPr>
            <a:xfrm>
              <a:off x="455321" y="531828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9" name="Ovale 12"/>
            <p:cNvSpPr/>
            <p:nvPr/>
          </p:nvSpPr>
          <p:spPr>
            <a:xfrm>
              <a:off x="1088064" y="1064479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0" name="Ovale 13"/>
            <p:cNvSpPr/>
            <p:nvPr/>
          </p:nvSpPr>
          <p:spPr>
            <a:xfrm>
              <a:off x="631843" y="706999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1" name="Ovale 14"/>
            <p:cNvSpPr/>
            <p:nvPr/>
          </p:nvSpPr>
          <p:spPr>
            <a:xfrm>
              <a:off x="302762" y="77181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2" name="Ovale 15"/>
            <p:cNvSpPr/>
            <p:nvPr/>
          </p:nvSpPr>
          <p:spPr>
            <a:xfrm>
              <a:off x="455162" y="92421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3" name="Ovale 16"/>
            <p:cNvSpPr/>
            <p:nvPr/>
          </p:nvSpPr>
          <p:spPr>
            <a:xfrm>
              <a:off x="506068" y="684228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4" name="Ovale 17"/>
            <p:cNvSpPr/>
            <p:nvPr/>
          </p:nvSpPr>
          <p:spPr>
            <a:xfrm>
              <a:off x="605218" y="509057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5" name="Ovale 18"/>
            <p:cNvSpPr/>
            <p:nvPr/>
          </p:nvSpPr>
          <p:spPr>
            <a:xfrm>
              <a:off x="682590" y="859399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6" name="Connettore 2 20"/>
            <p:cNvSpPr/>
            <p:nvPr/>
          </p:nvSpPr>
          <p:spPr>
            <a:xfrm>
              <a:off x="2615165" y="1638650"/>
              <a:ext cx="1758463" cy="1"/>
            </a:xfrm>
            <a:prstGeom prst="line">
              <a:avLst/>
            </a:prstGeom>
            <a:noFill/>
            <a:ln w="66675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67" name="CasellaDiTesto 21"/>
            <p:cNvSpPr txBox="1"/>
            <p:nvPr/>
          </p:nvSpPr>
          <p:spPr>
            <a:xfrm>
              <a:off x="528119" y="1453984"/>
              <a:ext cx="210570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/>
            <a:p>
              <a:r>
                <a:rPr sz="1350"/>
                <a:t>Direzione del flusso</a:t>
              </a:r>
            </a:p>
          </p:txBody>
        </p:sp>
        <p:sp>
          <p:nvSpPr>
            <p:cNvPr id="168" name="Ovale 22"/>
            <p:cNvSpPr/>
            <p:nvPr/>
          </p:nvSpPr>
          <p:spPr>
            <a:xfrm>
              <a:off x="1612502" y="814018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69" name="Ovale 23"/>
            <p:cNvSpPr/>
            <p:nvPr/>
          </p:nvSpPr>
          <p:spPr>
            <a:xfrm>
              <a:off x="1815808" y="726432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0" name="Ovale 24"/>
            <p:cNvSpPr/>
            <p:nvPr/>
          </p:nvSpPr>
          <p:spPr>
            <a:xfrm>
              <a:off x="1821174" y="910146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1" name="Ovale 25"/>
            <p:cNvSpPr/>
            <p:nvPr/>
          </p:nvSpPr>
          <p:spPr>
            <a:xfrm>
              <a:off x="2024480" y="822560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2" name="Ovale 26"/>
            <p:cNvSpPr/>
            <p:nvPr/>
          </p:nvSpPr>
          <p:spPr>
            <a:xfrm>
              <a:off x="3686653" y="978139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3" name="Ovale 27"/>
            <p:cNvSpPr/>
            <p:nvPr/>
          </p:nvSpPr>
          <p:spPr>
            <a:xfrm>
              <a:off x="3914081" y="913324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4" name="Ovale 28"/>
            <p:cNvSpPr/>
            <p:nvPr/>
          </p:nvSpPr>
          <p:spPr>
            <a:xfrm>
              <a:off x="3737401" y="763816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5" name="Ovale 29"/>
            <p:cNvSpPr/>
            <p:nvPr/>
          </p:nvSpPr>
          <p:spPr>
            <a:xfrm>
              <a:off x="3964829" y="699001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6" name="Ovale 30"/>
            <p:cNvSpPr/>
            <p:nvPr/>
          </p:nvSpPr>
          <p:spPr>
            <a:xfrm>
              <a:off x="1324315" y="401751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7" name="Ovale 31"/>
            <p:cNvSpPr/>
            <p:nvPr/>
          </p:nvSpPr>
          <p:spPr>
            <a:xfrm>
              <a:off x="3224747" y="403825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8" name="Ovale 32"/>
            <p:cNvSpPr/>
            <p:nvPr/>
          </p:nvSpPr>
          <p:spPr>
            <a:xfrm>
              <a:off x="1497495" y="1050380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79" name="Rettangolo 33"/>
            <p:cNvSpPr/>
            <p:nvPr/>
          </p:nvSpPr>
          <p:spPr>
            <a:xfrm>
              <a:off x="167381" y="87234"/>
              <a:ext cx="7490567" cy="307772"/>
            </a:xfrm>
            <a:prstGeom prst="rect">
              <a:avLst/>
            </a:prstGeom>
            <a:solidFill>
              <a:srgbClr val="D6DCE5">
                <a:alpha val="85000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0" name="Rettangolo 34"/>
            <p:cNvSpPr/>
            <p:nvPr/>
          </p:nvSpPr>
          <p:spPr>
            <a:xfrm>
              <a:off x="200209" y="1211009"/>
              <a:ext cx="7490567" cy="307772"/>
            </a:xfrm>
            <a:prstGeom prst="rect">
              <a:avLst/>
            </a:prstGeom>
            <a:solidFill>
              <a:srgbClr val="D6DCE5">
                <a:alpha val="85000"/>
              </a:srgbClr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1" name="Ovale 35"/>
            <p:cNvSpPr/>
            <p:nvPr/>
          </p:nvSpPr>
          <p:spPr>
            <a:xfrm>
              <a:off x="1526163" y="88357"/>
              <a:ext cx="154745" cy="175173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2" name="Ovale 36"/>
            <p:cNvSpPr/>
            <p:nvPr/>
          </p:nvSpPr>
          <p:spPr>
            <a:xfrm>
              <a:off x="3531909" y="106422"/>
              <a:ext cx="154745" cy="175173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3" name="Figura a mano libera: forma 40"/>
            <p:cNvSpPr/>
            <p:nvPr/>
          </p:nvSpPr>
          <p:spPr>
            <a:xfrm>
              <a:off x="1400654" y="122620"/>
              <a:ext cx="703386" cy="3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0" y="21439"/>
                  </a:moveTo>
                  <a:cubicBezTo>
                    <a:pt x="2736" y="10801"/>
                    <a:pt x="5472" y="164"/>
                    <a:pt x="9072" y="1"/>
                  </a:cubicBezTo>
                  <a:cubicBezTo>
                    <a:pt x="12672" y="-161"/>
                    <a:pt x="17136" y="10152"/>
                    <a:pt x="21600" y="20465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4" name="Figura a mano libera: forma 41"/>
            <p:cNvSpPr/>
            <p:nvPr/>
          </p:nvSpPr>
          <p:spPr>
            <a:xfrm>
              <a:off x="3365440" y="120202"/>
              <a:ext cx="703386" cy="3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0" y="21439"/>
                  </a:moveTo>
                  <a:cubicBezTo>
                    <a:pt x="2736" y="10801"/>
                    <a:pt x="5472" y="164"/>
                    <a:pt x="9072" y="1"/>
                  </a:cubicBezTo>
                  <a:cubicBezTo>
                    <a:pt x="12672" y="-161"/>
                    <a:pt x="17136" y="10152"/>
                    <a:pt x="21600" y="20465"/>
                  </a:cubicBez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5" name="Rettangolo 42"/>
            <p:cNvSpPr/>
            <p:nvPr/>
          </p:nvSpPr>
          <p:spPr>
            <a:xfrm>
              <a:off x="0" y="60606"/>
              <a:ext cx="256237" cy="15201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6" name="Rettangolo 43"/>
            <p:cNvSpPr/>
            <p:nvPr/>
          </p:nvSpPr>
          <p:spPr>
            <a:xfrm>
              <a:off x="7622840" y="0"/>
              <a:ext cx="256237" cy="152018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7" name="Parentesi graffa chiusa 44"/>
            <p:cNvSpPr/>
            <p:nvPr/>
          </p:nvSpPr>
          <p:spPr>
            <a:xfrm>
              <a:off x="7761276" y="60606"/>
              <a:ext cx="103331" cy="33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249"/>
                    <a:pt x="10800" y="556"/>
                  </a:cubicBezTo>
                  <a:lnTo>
                    <a:pt x="10800" y="10244"/>
                  </a:lnTo>
                  <a:cubicBezTo>
                    <a:pt x="10800" y="10551"/>
                    <a:pt x="15635" y="10800"/>
                    <a:pt x="21600" y="10800"/>
                  </a:cubicBezTo>
                  <a:cubicBezTo>
                    <a:pt x="15635" y="10800"/>
                    <a:pt x="10800" y="11049"/>
                    <a:pt x="10800" y="11356"/>
                  </a:cubicBezTo>
                  <a:lnTo>
                    <a:pt x="10800" y="21044"/>
                  </a:lnTo>
                  <a:cubicBezTo>
                    <a:pt x="10800" y="2135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188" name="Parentesi graffa chiusa 45"/>
            <p:cNvSpPr/>
            <p:nvPr/>
          </p:nvSpPr>
          <p:spPr>
            <a:xfrm>
              <a:off x="7985822" y="460185"/>
              <a:ext cx="182543" cy="7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189"/>
                    <a:pt x="10800" y="422"/>
                  </a:cubicBezTo>
                  <a:lnTo>
                    <a:pt x="10800" y="10378"/>
                  </a:lnTo>
                  <a:cubicBezTo>
                    <a:pt x="10800" y="10611"/>
                    <a:pt x="15635" y="10800"/>
                    <a:pt x="21600" y="10800"/>
                  </a:cubicBezTo>
                  <a:cubicBezTo>
                    <a:pt x="15635" y="10800"/>
                    <a:pt x="10800" y="10989"/>
                    <a:pt x="10800" y="11222"/>
                  </a:cubicBezTo>
                  <a:lnTo>
                    <a:pt x="10800" y="21178"/>
                  </a:lnTo>
                  <a:cubicBezTo>
                    <a:pt x="10800" y="2141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189" name="Parentesi graffa chiusa 46"/>
            <p:cNvSpPr/>
            <p:nvPr/>
          </p:nvSpPr>
          <p:spPr>
            <a:xfrm>
              <a:off x="7773011" y="1212416"/>
              <a:ext cx="103331" cy="33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249"/>
                    <a:pt x="10800" y="556"/>
                  </a:cubicBezTo>
                  <a:lnTo>
                    <a:pt x="10800" y="10244"/>
                  </a:lnTo>
                  <a:cubicBezTo>
                    <a:pt x="10800" y="10551"/>
                    <a:pt x="15635" y="10800"/>
                    <a:pt x="21600" y="10800"/>
                  </a:cubicBezTo>
                  <a:cubicBezTo>
                    <a:pt x="15635" y="10800"/>
                    <a:pt x="10800" y="11049"/>
                    <a:pt x="10800" y="11356"/>
                  </a:cubicBezTo>
                  <a:lnTo>
                    <a:pt x="10800" y="21044"/>
                  </a:lnTo>
                  <a:cubicBezTo>
                    <a:pt x="10800" y="21351"/>
                    <a:pt x="5965" y="21600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262626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/>
              <a:endParaRPr sz="1350"/>
            </a:p>
          </p:txBody>
        </p:sp>
        <p:sp>
          <p:nvSpPr>
            <p:cNvPr id="190" name="CasellaDiTesto 47"/>
            <p:cNvSpPr txBox="1"/>
            <p:nvPr/>
          </p:nvSpPr>
          <p:spPr>
            <a:xfrm>
              <a:off x="8150422" y="51955"/>
              <a:ext cx="1975325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300" b="1"/>
              </a:lvl1pPr>
            </a:lstStyle>
            <a:p>
              <a:r>
                <a:rPr sz="975"/>
                <a:t>Fase stazionaria liquida</a:t>
              </a:r>
            </a:p>
          </p:txBody>
        </p:sp>
        <p:sp>
          <p:nvSpPr>
            <p:cNvPr id="191" name="CasellaDiTesto 48"/>
            <p:cNvSpPr txBox="1"/>
            <p:nvPr/>
          </p:nvSpPr>
          <p:spPr>
            <a:xfrm>
              <a:off x="8215859" y="1250249"/>
              <a:ext cx="1975325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300" b="1"/>
              </a:lvl1pPr>
            </a:lstStyle>
            <a:p>
              <a:r>
                <a:rPr sz="975"/>
                <a:t>Fase stazionaria liquida</a:t>
              </a:r>
            </a:p>
          </p:txBody>
        </p:sp>
        <p:sp>
          <p:nvSpPr>
            <p:cNvPr id="192" name="CasellaDiTesto 49"/>
            <p:cNvSpPr txBox="1"/>
            <p:nvPr/>
          </p:nvSpPr>
          <p:spPr>
            <a:xfrm>
              <a:off x="8313144" y="685751"/>
              <a:ext cx="1652586" cy="292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 sz="1300" b="1"/>
              </a:lvl1pPr>
            </a:lstStyle>
            <a:p>
              <a:r>
                <a:rPr sz="975"/>
                <a:t>Lume della colonna</a:t>
              </a:r>
            </a:p>
          </p:txBody>
        </p:sp>
      </p:grpSp>
      <p:sp>
        <p:nvSpPr>
          <p:cNvPr id="194" name="Ovale 1"/>
          <p:cNvSpPr/>
          <p:nvPr/>
        </p:nvSpPr>
        <p:spPr>
          <a:xfrm>
            <a:off x="3000115" y="4082265"/>
            <a:ext cx="1014648" cy="1137277"/>
          </a:xfrm>
          <a:prstGeom prst="ellipse">
            <a:avLst/>
          </a:prstGeom>
          <a:solidFill>
            <a:schemeClr val="accent1">
              <a:alpha val="13000"/>
            </a:schemeClr>
          </a:solidFill>
          <a:ln w="31750">
            <a:solidFill>
              <a:srgbClr val="32538F"/>
            </a:solidFill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95" name="Connettore 2 3"/>
          <p:cNvSpPr/>
          <p:nvPr/>
        </p:nvSpPr>
        <p:spPr>
          <a:xfrm flipH="1">
            <a:off x="3515295" y="4017729"/>
            <a:ext cx="1302020" cy="712015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96" name="CasellaDiTesto 51"/>
          <p:cNvSpPr txBox="1"/>
          <p:nvPr/>
        </p:nvSpPr>
        <p:spPr>
          <a:xfrm>
            <a:off x="4840161" y="4401015"/>
            <a:ext cx="1591482" cy="242374"/>
          </a:xfrm>
          <a:prstGeom prst="rect">
            <a:avLst/>
          </a:prstGeom>
          <a:solidFill>
            <a:srgbClr val="FFFFFF"/>
          </a:solidFill>
          <a:ln>
            <a:solidFill>
              <a:srgbClr val="3B3838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>
            <a:lvl1pPr>
              <a:defRPr sz="1300" b="1">
                <a:solidFill>
                  <a:srgbClr val="767171"/>
                </a:solidFill>
              </a:defRPr>
            </a:lvl1pPr>
          </a:lstStyle>
          <a:p>
            <a:r>
              <a:rPr sz="975"/>
              <a:t>Diffusione/spessore fase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magine 28" descr="Immagin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" y="882503"/>
            <a:ext cx="9103608" cy="5045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sellaDiTesto 3"/>
          <p:cNvSpPr txBox="1"/>
          <p:nvPr/>
        </p:nvSpPr>
        <p:spPr>
          <a:xfrm>
            <a:off x="212500" y="134919"/>
            <a:ext cx="8719000" cy="508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2400" dirty="0"/>
              <a:t>Gas di </a:t>
            </a:r>
            <a:r>
              <a:rPr sz="2400" dirty="0" err="1"/>
              <a:t>trasporto</a:t>
            </a:r>
            <a:r>
              <a:rPr sz="2400" dirty="0"/>
              <a:t> </a:t>
            </a:r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pPr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sz="1900" dirty="0"/>
              <a:t>In GC la </a:t>
            </a:r>
            <a:r>
              <a:rPr sz="1900" dirty="0" err="1"/>
              <a:t>fase</a:t>
            </a:r>
            <a:r>
              <a:rPr sz="1900" dirty="0"/>
              <a:t> mobile </a:t>
            </a:r>
            <a:r>
              <a:rPr sz="1900" dirty="0" err="1"/>
              <a:t>è</a:t>
            </a:r>
            <a:r>
              <a:rPr sz="1900" dirty="0"/>
              <a:t> un gas (gas di </a:t>
            </a:r>
            <a:r>
              <a:rPr sz="1900" dirty="0" err="1"/>
              <a:t>trasporto</a:t>
            </a:r>
            <a:r>
              <a:rPr sz="1900" dirty="0"/>
              <a:t>) </a:t>
            </a:r>
            <a:r>
              <a:rPr sz="1900" dirty="0" err="1"/>
              <a:t>chimicamente</a:t>
            </a:r>
            <a:r>
              <a:rPr sz="1900" dirty="0"/>
              <a:t> </a:t>
            </a:r>
            <a:r>
              <a:rPr sz="1900" dirty="0" err="1"/>
              <a:t>inerte</a:t>
            </a:r>
            <a:endParaRPr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sz="1900" dirty="0"/>
              <a:t>Gas: </a:t>
            </a:r>
            <a:r>
              <a:rPr sz="1900" dirty="0" err="1"/>
              <a:t>elio</a:t>
            </a:r>
            <a:r>
              <a:rPr sz="1900" dirty="0"/>
              <a:t>, argon, </a:t>
            </a:r>
            <a:r>
              <a:rPr sz="1900" dirty="0" err="1"/>
              <a:t>azoto</a:t>
            </a:r>
            <a:r>
              <a:rPr sz="1900" dirty="0"/>
              <a:t>, </a:t>
            </a:r>
            <a:r>
              <a:rPr sz="1900" dirty="0" err="1"/>
              <a:t>idrogeno</a:t>
            </a:r>
            <a:endParaRPr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sz="1900" dirty="0" err="1"/>
              <a:t>Bombole</a:t>
            </a:r>
            <a:r>
              <a:rPr sz="1900" dirty="0"/>
              <a:t> </a:t>
            </a:r>
            <a:r>
              <a:rPr sz="1900" dirty="0" err="1"/>
              <a:t>pressurizzati</a:t>
            </a:r>
            <a:r>
              <a:rPr sz="1900" dirty="0"/>
              <a:t> o </a:t>
            </a:r>
            <a:r>
              <a:rPr sz="1900" dirty="0" err="1"/>
              <a:t>generatori</a:t>
            </a:r>
            <a:r>
              <a:rPr sz="1900" dirty="0"/>
              <a:t> (N</a:t>
            </a:r>
            <a:r>
              <a:rPr sz="1900" baseline="-25000" dirty="0"/>
              <a:t>2</a:t>
            </a:r>
            <a:r>
              <a:rPr sz="1900" dirty="0"/>
              <a:t> e H</a:t>
            </a:r>
            <a:r>
              <a:rPr sz="1900" baseline="-25000" dirty="0"/>
              <a:t>2</a:t>
            </a:r>
            <a:r>
              <a:rPr sz="19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sz="1900" dirty="0" err="1"/>
              <a:t>Controllo</a:t>
            </a:r>
            <a:r>
              <a:rPr sz="1900" dirty="0"/>
              <a:t> </a:t>
            </a:r>
            <a:r>
              <a:rPr sz="1900" dirty="0" err="1"/>
              <a:t>della</a:t>
            </a:r>
            <a:r>
              <a:rPr sz="1900" dirty="0"/>
              <a:t> </a:t>
            </a:r>
            <a:r>
              <a:rPr sz="1900" dirty="0" err="1"/>
              <a:t>velocità</a:t>
            </a:r>
            <a:r>
              <a:rPr sz="1900" dirty="0"/>
              <a:t> di </a:t>
            </a:r>
            <a:r>
              <a:rPr sz="1900" dirty="0" err="1"/>
              <a:t>flusso</a:t>
            </a:r>
            <a:r>
              <a:rPr sz="1900" dirty="0"/>
              <a:t> del gas (</a:t>
            </a:r>
            <a:r>
              <a:rPr sz="1900" dirty="0" err="1"/>
              <a:t>regolatori</a:t>
            </a:r>
            <a:r>
              <a:rPr sz="1900" dirty="0"/>
              <a:t> di </a:t>
            </a:r>
            <a:r>
              <a:rPr sz="1900" dirty="0" err="1"/>
              <a:t>pressione</a:t>
            </a:r>
            <a:r>
              <a:rPr sz="1900" dirty="0"/>
              <a:t>, </a:t>
            </a:r>
            <a:r>
              <a:rPr sz="1900" dirty="0" err="1"/>
              <a:t>manometri</a:t>
            </a:r>
            <a:r>
              <a:rPr sz="1900" dirty="0"/>
              <a:t> e </a:t>
            </a:r>
            <a:r>
              <a:rPr sz="1900" dirty="0" err="1"/>
              <a:t>flussimetri</a:t>
            </a:r>
            <a:r>
              <a:rPr sz="19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it-IT"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sz="19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sz="1900" dirty="0" err="1"/>
              <a:t>Velocità</a:t>
            </a:r>
            <a:r>
              <a:rPr sz="1900" dirty="0"/>
              <a:t> di </a:t>
            </a:r>
            <a:r>
              <a:rPr sz="1900" dirty="0" err="1"/>
              <a:t>flusso</a:t>
            </a:r>
            <a:r>
              <a:rPr sz="1900" dirty="0"/>
              <a:t> </a:t>
            </a:r>
            <a:r>
              <a:rPr sz="1900" dirty="0" err="1"/>
              <a:t>costante</a:t>
            </a:r>
            <a:endParaRPr sz="19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93"/>
            <a:ext cx="8791575" cy="603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4" y="223283"/>
            <a:ext cx="8469166" cy="6235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asellaDiTesto 3"/>
          <p:cNvSpPr txBox="1"/>
          <p:nvPr/>
        </p:nvSpPr>
        <p:spPr>
          <a:xfrm>
            <a:off x="350571" y="276448"/>
            <a:ext cx="6033229" cy="3889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algn="just">
              <a:defRPr sz="2300" b="1">
                <a:solidFill>
                  <a:srgbClr val="FF0000"/>
                </a:solidFill>
              </a:defRPr>
            </a:pPr>
            <a:r>
              <a:rPr sz="1725" dirty="0"/>
              <a:t>Sistema di </a:t>
            </a:r>
            <a:r>
              <a:rPr sz="1725" dirty="0" err="1"/>
              <a:t>iniezione</a:t>
            </a:r>
            <a:r>
              <a:rPr sz="1725" dirty="0"/>
              <a:t> del </a:t>
            </a:r>
            <a:r>
              <a:rPr sz="1725" dirty="0" err="1"/>
              <a:t>campione</a:t>
            </a:r>
            <a:r>
              <a:rPr sz="1725" dirty="0"/>
              <a:t> </a:t>
            </a:r>
          </a:p>
          <a:p>
            <a:pPr algn="just"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pPr algn="just">
              <a:defRPr sz="2300" b="1">
                <a:solidFill>
                  <a:srgbClr val="FF0000"/>
                </a:solidFill>
              </a:defRPr>
            </a:pPr>
            <a:endParaRPr sz="1725" dirty="0"/>
          </a:p>
          <a:p>
            <a:pPr algn="just">
              <a:defRPr sz="2000" b="1" i="1"/>
            </a:pPr>
            <a:r>
              <a:rPr sz="1500" dirty="0"/>
              <a:t>Come </a:t>
            </a:r>
            <a:r>
              <a:rPr sz="1500" dirty="0" err="1"/>
              <a:t>si</a:t>
            </a:r>
            <a:r>
              <a:rPr sz="1500" dirty="0"/>
              <a:t> </a:t>
            </a:r>
            <a:r>
              <a:rPr sz="1500" dirty="0" err="1"/>
              <a:t>inietta</a:t>
            </a:r>
            <a:r>
              <a:rPr sz="1500" dirty="0"/>
              <a:t>?</a:t>
            </a:r>
          </a:p>
          <a:p>
            <a:pPr algn="just">
              <a:defRPr sz="2000"/>
            </a:pPr>
            <a:r>
              <a:rPr sz="1500" dirty="0"/>
              <a:t>Il </a:t>
            </a:r>
            <a:r>
              <a:rPr sz="1500" dirty="0" err="1"/>
              <a:t>campione</a:t>
            </a:r>
            <a:r>
              <a:rPr sz="1500" dirty="0"/>
              <a:t> </a:t>
            </a:r>
            <a:r>
              <a:rPr sz="1500" dirty="0" err="1"/>
              <a:t>iniettato</a:t>
            </a:r>
            <a:r>
              <a:rPr sz="1500" dirty="0"/>
              <a:t> </a:t>
            </a:r>
            <a:r>
              <a:rPr sz="1500" dirty="0" err="1"/>
              <a:t>deve</a:t>
            </a:r>
            <a:r>
              <a:rPr sz="1500" dirty="0"/>
              <a:t> </a:t>
            </a:r>
            <a:r>
              <a:rPr sz="1500" dirty="0" err="1"/>
              <a:t>avere</a:t>
            </a:r>
            <a:r>
              <a:rPr sz="1500" dirty="0"/>
              <a:t> </a:t>
            </a:r>
            <a:r>
              <a:rPr sz="1500" dirty="0" err="1"/>
              <a:t>dimensioni</a:t>
            </a:r>
            <a:r>
              <a:rPr sz="1500" dirty="0"/>
              <a:t> </a:t>
            </a:r>
            <a:r>
              <a:rPr sz="1500" dirty="0" err="1"/>
              <a:t>adatte</a:t>
            </a:r>
            <a:r>
              <a:rPr sz="1500" dirty="0"/>
              <a:t> e </a:t>
            </a:r>
            <a:r>
              <a:rPr sz="1500" dirty="0" err="1"/>
              <a:t>introdotto</a:t>
            </a:r>
            <a:r>
              <a:rPr sz="1500" dirty="0"/>
              <a:t> come “</a:t>
            </a:r>
            <a:r>
              <a:rPr sz="1500" dirty="0" err="1"/>
              <a:t>tappo</a:t>
            </a:r>
            <a:r>
              <a:rPr sz="1500" dirty="0"/>
              <a:t> di </a:t>
            </a:r>
            <a:r>
              <a:rPr sz="1500" dirty="0" err="1"/>
              <a:t>vapore</a:t>
            </a:r>
            <a:r>
              <a:rPr sz="1500" dirty="0"/>
              <a:t>” (</a:t>
            </a:r>
            <a:r>
              <a:rPr sz="1500" dirty="0" err="1"/>
              <a:t>iniezione</a:t>
            </a:r>
            <a:r>
              <a:rPr sz="1500" dirty="0"/>
              <a:t> </a:t>
            </a:r>
            <a:r>
              <a:rPr sz="1500" dirty="0" err="1"/>
              <a:t>rapida</a:t>
            </a:r>
            <a:r>
              <a:rPr sz="1500" dirty="0"/>
              <a:t>) per </a:t>
            </a:r>
            <a:r>
              <a:rPr sz="1500" dirty="0" err="1"/>
              <a:t>evitare</a:t>
            </a:r>
            <a:r>
              <a:rPr sz="1500" dirty="0"/>
              <a:t> </a:t>
            </a:r>
            <a:r>
              <a:rPr sz="1500" dirty="0" err="1"/>
              <a:t>allargamenti</a:t>
            </a:r>
            <a:r>
              <a:rPr sz="1500" dirty="0"/>
              <a:t> di </a:t>
            </a:r>
            <a:r>
              <a:rPr sz="1500" dirty="0" err="1"/>
              <a:t>banda</a:t>
            </a:r>
            <a:r>
              <a:rPr sz="1500" dirty="0"/>
              <a:t> </a:t>
            </a:r>
            <a:r>
              <a:rPr sz="1500" dirty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1500" dirty="0" err="1"/>
              <a:t>scarsa</a:t>
            </a:r>
            <a:r>
              <a:rPr sz="1500" dirty="0"/>
              <a:t> </a:t>
            </a:r>
            <a:r>
              <a:rPr sz="1500" dirty="0" err="1"/>
              <a:t>risoluzione</a:t>
            </a:r>
            <a:endParaRPr sz="1500" dirty="0"/>
          </a:p>
          <a:p>
            <a:pPr algn="just">
              <a:defRPr sz="2000"/>
            </a:pPr>
            <a:endParaRPr sz="1500" dirty="0"/>
          </a:p>
          <a:p>
            <a:pPr algn="just">
              <a:defRPr sz="2000"/>
            </a:pPr>
            <a:endParaRPr sz="1500" dirty="0"/>
          </a:p>
          <a:p>
            <a:pPr algn="just">
              <a:defRPr sz="2000"/>
            </a:pPr>
            <a:endParaRPr sz="1500" dirty="0"/>
          </a:p>
          <a:p>
            <a:pPr algn="just">
              <a:defRPr sz="2000" b="1" i="1"/>
            </a:pPr>
            <a:r>
              <a:rPr sz="1500" dirty="0"/>
              <a:t>Con </a:t>
            </a:r>
            <a:r>
              <a:rPr sz="1500" dirty="0" err="1"/>
              <a:t>cosa</a:t>
            </a:r>
            <a:r>
              <a:rPr sz="1500" dirty="0"/>
              <a:t>?</a:t>
            </a:r>
          </a:p>
          <a:p>
            <a:pPr algn="just">
              <a:defRPr sz="2000"/>
            </a:pPr>
            <a:r>
              <a:rPr sz="1500" dirty="0" err="1"/>
              <a:t>Microsiringhe</a:t>
            </a:r>
            <a:r>
              <a:rPr sz="1500" dirty="0"/>
              <a:t> graduate </a:t>
            </a:r>
            <a:r>
              <a:rPr sz="1500" dirty="0" err="1"/>
              <a:t>vengono</a:t>
            </a:r>
            <a:r>
              <a:rPr sz="1500" dirty="0"/>
              <a:t> </a:t>
            </a:r>
            <a:r>
              <a:rPr sz="1500" dirty="0" err="1"/>
              <a:t>usate</a:t>
            </a:r>
            <a:r>
              <a:rPr sz="1500" dirty="0"/>
              <a:t> per </a:t>
            </a:r>
            <a:r>
              <a:rPr sz="1500" dirty="0" err="1"/>
              <a:t>iniettare</a:t>
            </a:r>
            <a:r>
              <a:rPr sz="1500" dirty="0"/>
              <a:t> </a:t>
            </a:r>
            <a:r>
              <a:rPr sz="1500" dirty="0" err="1"/>
              <a:t>campioni</a:t>
            </a:r>
            <a:r>
              <a:rPr sz="1500" dirty="0"/>
              <a:t> </a:t>
            </a:r>
            <a:r>
              <a:rPr sz="1500" dirty="0" err="1"/>
              <a:t>liquidi</a:t>
            </a:r>
            <a:r>
              <a:rPr sz="1500" dirty="0"/>
              <a:t> </a:t>
            </a:r>
            <a:r>
              <a:rPr sz="1500" dirty="0" err="1"/>
              <a:t>attraverso</a:t>
            </a:r>
            <a:r>
              <a:rPr sz="1500" dirty="0"/>
              <a:t> un </a:t>
            </a:r>
            <a:r>
              <a:rPr sz="1500" dirty="0" err="1"/>
              <a:t>diaframma</a:t>
            </a:r>
            <a:r>
              <a:rPr sz="1500" dirty="0"/>
              <a:t>, o </a:t>
            </a:r>
            <a:r>
              <a:rPr sz="1500" dirty="0" err="1"/>
              <a:t>setto</a:t>
            </a:r>
            <a:r>
              <a:rPr sz="1500" dirty="0"/>
              <a:t>, di </a:t>
            </a:r>
            <a:r>
              <a:rPr sz="1500" dirty="0" err="1"/>
              <a:t>gomma</a:t>
            </a:r>
            <a:r>
              <a:rPr sz="1500" dirty="0"/>
              <a:t> o di silicone </a:t>
            </a:r>
            <a:r>
              <a:rPr sz="1500" dirty="0" err="1"/>
              <a:t>nella</a:t>
            </a:r>
            <a:r>
              <a:rPr sz="1500" dirty="0"/>
              <a:t> camera </a:t>
            </a:r>
            <a:r>
              <a:rPr sz="1500" dirty="0" err="1"/>
              <a:t>riscaldata</a:t>
            </a:r>
            <a:r>
              <a:rPr sz="1500" dirty="0"/>
              <a:t> </a:t>
            </a:r>
            <a:r>
              <a:rPr sz="1500" dirty="0" err="1"/>
              <a:t>posta</a:t>
            </a:r>
            <a:r>
              <a:rPr sz="1500" dirty="0"/>
              <a:t> in </a:t>
            </a:r>
            <a:r>
              <a:rPr sz="1500" dirty="0" err="1"/>
              <a:t>testa</a:t>
            </a:r>
            <a:r>
              <a:rPr sz="1500" dirty="0"/>
              <a:t> </a:t>
            </a:r>
            <a:r>
              <a:rPr sz="1500" dirty="0" err="1"/>
              <a:t>alla</a:t>
            </a:r>
            <a:r>
              <a:rPr sz="1500" dirty="0"/>
              <a:t> </a:t>
            </a:r>
            <a:r>
              <a:rPr sz="1500" dirty="0" err="1"/>
              <a:t>colonna</a:t>
            </a:r>
            <a:r>
              <a:rPr sz="1500" dirty="0"/>
              <a:t>. La camera </a:t>
            </a:r>
            <a:r>
              <a:rPr sz="1500" dirty="0" err="1"/>
              <a:t>viene</a:t>
            </a:r>
            <a:r>
              <a:rPr sz="1500" dirty="0"/>
              <a:t> </a:t>
            </a:r>
            <a:r>
              <a:rPr sz="1500" dirty="0" err="1"/>
              <a:t>generalmente</a:t>
            </a:r>
            <a:r>
              <a:rPr sz="1500" dirty="0"/>
              <a:t> </a:t>
            </a:r>
            <a:r>
              <a:rPr sz="1500" dirty="0" err="1"/>
              <a:t>mantenuta</a:t>
            </a:r>
            <a:r>
              <a:rPr sz="1500" dirty="0"/>
              <a:t> ad </a:t>
            </a:r>
            <a:r>
              <a:rPr sz="1500" dirty="0" err="1"/>
              <a:t>una</a:t>
            </a:r>
            <a:r>
              <a:rPr sz="1500" dirty="0"/>
              <a:t> </a:t>
            </a:r>
            <a:r>
              <a:rPr sz="1500" dirty="0" err="1"/>
              <a:t>temperatura</a:t>
            </a:r>
            <a:r>
              <a:rPr sz="1500" dirty="0"/>
              <a:t> di circa 50 °C </a:t>
            </a:r>
            <a:r>
              <a:rPr sz="1500" dirty="0" err="1"/>
              <a:t>oltre</a:t>
            </a:r>
            <a:r>
              <a:rPr sz="1500" dirty="0"/>
              <a:t> il punto di </a:t>
            </a:r>
            <a:r>
              <a:rPr sz="1500" dirty="0" err="1"/>
              <a:t>ebollizione</a:t>
            </a:r>
            <a:r>
              <a:rPr sz="1500" dirty="0"/>
              <a:t> del </a:t>
            </a:r>
            <a:r>
              <a:rPr sz="1500" dirty="0" err="1"/>
              <a:t>componente</a:t>
            </a:r>
            <a:r>
              <a:rPr sz="1500" dirty="0"/>
              <a:t> </a:t>
            </a:r>
            <a:r>
              <a:rPr sz="1500" dirty="0" err="1"/>
              <a:t>meno</a:t>
            </a:r>
            <a:r>
              <a:rPr sz="1500" dirty="0"/>
              <a:t> volatile </a:t>
            </a:r>
            <a:r>
              <a:rPr sz="1500" dirty="0" err="1"/>
              <a:t>nel</a:t>
            </a:r>
            <a:r>
              <a:rPr sz="1500" dirty="0"/>
              <a:t> </a:t>
            </a:r>
            <a:r>
              <a:rPr sz="1500" dirty="0" err="1"/>
              <a:t>campione</a:t>
            </a:r>
            <a:endParaRPr sz="1500" dirty="0"/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09" y="2221211"/>
            <a:ext cx="1978820" cy="130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53" y="1063972"/>
            <a:ext cx="926714" cy="1157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" y="2015997"/>
            <a:ext cx="2846945" cy="338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18" y="1894820"/>
            <a:ext cx="3323592" cy="354946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asellaDiTesto 5"/>
          <p:cNvSpPr txBox="1"/>
          <p:nvPr/>
        </p:nvSpPr>
        <p:spPr>
          <a:xfrm>
            <a:off x="5242866" y="1129589"/>
            <a:ext cx="3291284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3000" b="1">
                <a:solidFill>
                  <a:srgbClr val="FF0000"/>
                </a:solidFill>
              </a:defRPr>
            </a:lvl1pPr>
          </a:lstStyle>
          <a:p>
            <a:r>
              <a:rPr sz="2250"/>
              <a:t>Iniettore splittless/split </a:t>
            </a:r>
          </a:p>
        </p:txBody>
      </p:sp>
      <p:sp>
        <p:nvSpPr>
          <p:cNvPr id="211" name="CasellaDiTesto 5"/>
          <p:cNvSpPr txBox="1"/>
          <p:nvPr/>
        </p:nvSpPr>
        <p:spPr>
          <a:xfrm>
            <a:off x="616452" y="1129589"/>
            <a:ext cx="3275254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3000" b="1">
                <a:solidFill>
                  <a:srgbClr val="FF0000"/>
                </a:solidFill>
              </a:defRPr>
            </a:lvl1pPr>
          </a:lstStyle>
          <a:p>
            <a:r>
              <a:rPr sz="2250"/>
              <a:t>Iniettore convenzionale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62" y="855639"/>
            <a:ext cx="6329416" cy="5146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" y="574158"/>
            <a:ext cx="8701737" cy="5640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6" y="782875"/>
            <a:ext cx="8305470" cy="5050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asellaDiTesto 3"/>
          <p:cNvSpPr txBox="1"/>
          <p:nvPr/>
        </p:nvSpPr>
        <p:spPr>
          <a:xfrm>
            <a:off x="234755" y="1521950"/>
            <a:ext cx="8874956" cy="349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2100"/>
            </a:pPr>
            <a:r>
              <a:rPr sz="1700" dirty="0" err="1"/>
              <a:t>Lunghezza</a:t>
            </a:r>
            <a:r>
              <a:rPr sz="1700" dirty="0"/>
              <a:t> </a:t>
            </a:r>
            <a:r>
              <a:rPr sz="1700" dirty="0" err="1"/>
              <a:t>variabile</a:t>
            </a:r>
            <a:r>
              <a:rPr sz="1700" dirty="0"/>
              <a:t> da </a:t>
            </a:r>
            <a:r>
              <a:rPr sz="1700" dirty="0" err="1"/>
              <a:t>meno</a:t>
            </a:r>
            <a:r>
              <a:rPr sz="1700" dirty="0"/>
              <a:t> di 10 a &gt; 60 m. </a:t>
            </a:r>
          </a:p>
          <a:p>
            <a:pPr algn="just">
              <a:defRPr sz="2100"/>
            </a:pPr>
            <a:endParaRPr sz="1700" dirty="0"/>
          </a:p>
          <a:p>
            <a:pPr algn="just">
              <a:defRPr sz="2100"/>
            </a:pPr>
            <a:r>
              <a:rPr sz="1700" dirty="0" err="1"/>
              <a:t>Sono</a:t>
            </a:r>
            <a:r>
              <a:rPr sz="1700" dirty="0"/>
              <a:t> </a:t>
            </a:r>
            <a:r>
              <a:rPr sz="1700" dirty="0" err="1"/>
              <a:t>costruite</a:t>
            </a:r>
            <a:r>
              <a:rPr sz="1700" dirty="0"/>
              <a:t> in </a:t>
            </a:r>
            <a:r>
              <a:rPr lang="it-IT" sz="1700" dirty="0"/>
              <a:t>silice fusa, teflon, </a:t>
            </a:r>
            <a:r>
              <a:rPr sz="1700" dirty="0" err="1"/>
              <a:t>acciaio</a:t>
            </a:r>
            <a:r>
              <a:rPr sz="1700" dirty="0"/>
              <a:t> </a:t>
            </a:r>
            <a:r>
              <a:rPr sz="1700" dirty="0" err="1"/>
              <a:t>inossidabile</a:t>
            </a:r>
            <a:endParaRPr sz="1700" dirty="0"/>
          </a:p>
          <a:p>
            <a:pPr algn="just">
              <a:defRPr sz="2100"/>
            </a:pPr>
            <a:endParaRPr sz="1700" dirty="0"/>
          </a:p>
          <a:p>
            <a:pPr algn="just">
              <a:defRPr sz="2100"/>
            </a:pPr>
            <a:r>
              <a:rPr sz="1700" dirty="0" err="1"/>
              <a:t>Avvolte</a:t>
            </a:r>
            <a:r>
              <a:rPr sz="1700" dirty="0"/>
              <a:t> a </a:t>
            </a:r>
            <a:r>
              <a:rPr sz="1700" dirty="0" err="1"/>
              <a:t>spirale</a:t>
            </a:r>
            <a:endParaRPr sz="1700" dirty="0"/>
          </a:p>
          <a:p>
            <a:pPr algn="just">
              <a:defRPr sz="2100"/>
            </a:pPr>
            <a:endParaRPr sz="1700" dirty="0"/>
          </a:p>
          <a:p>
            <a:pPr algn="just">
              <a:defRPr sz="2100"/>
            </a:pPr>
            <a:r>
              <a:rPr sz="1700" dirty="0"/>
              <a:t>Colonna </a:t>
            </a:r>
            <a:r>
              <a:rPr sz="1700" dirty="0" err="1"/>
              <a:t>è</a:t>
            </a:r>
            <a:r>
              <a:rPr sz="1700" dirty="0"/>
              <a:t> </a:t>
            </a:r>
            <a:r>
              <a:rPr sz="1700" dirty="0" err="1"/>
              <a:t>generalmente</a:t>
            </a:r>
            <a:r>
              <a:rPr sz="1700" dirty="0"/>
              <a:t> </a:t>
            </a:r>
            <a:r>
              <a:rPr sz="1700" dirty="0" err="1"/>
              <a:t>alloggiata</a:t>
            </a:r>
            <a:r>
              <a:rPr sz="1700" dirty="0"/>
              <a:t> in </a:t>
            </a:r>
            <a:r>
              <a:rPr sz="1700" dirty="0" err="1"/>
              <a:t>forni</a:t>
            </a:r>
            <a:r>
              <a:rPr sz="1700" dirty="0"/>
              <a:t> </a:t>
            </a:r>
            <a:r>
              <a:rPr sz="1700" dirty="0" err="1"/>
              <a:t>termostatati</a:t>
            </a:r>
            <a:r>
              <a:rPr sz="1700" dirty="0"/>
              <a:t> </a:t>
            </a:r>
          </a:p>
          <a:p>
            <a:pPr algn="just">
              <a:defRPr sz="2100"/>
            </a:pPr>
            <a:endParaRPr sz="1700" dirty="0"/>
          </a:p>
          <a:p>
            <a:pPr algn="just">
              <a:defRPr sz="2100"/>
            </a:pPr>
            <a:r>
              <a:rPr sz="1700" dirty="0" err="1"/>
              <a:t>Temperatura</a:t>
            </a:r>
            <a:r>
              <a:rPr sz="1700" dirty="0"/>
              <a:t> </a:t>
            </a:r>
            <a:r>
              <a:rPr sz="1700" dirty="0" err="1"/>
              <a:t>della</a:t>
            </a:r>
            <a:r>
              <a:rPr sz="1700" dirty="0"/>
              <a:t> </a:t>
            </a:r>
            <a:r>
              <a:rPr sz="1700" dirty="0" err="1"/>
              <a:t>colonna</a:t>
            </a:r>
            <a:r>
              <a:rPr sz="1700" dirty="0"/>
              <a:t> </a:t>
            </a:r>
            <a:r>
              <a:rPr sz="1700" dirty="0" err="1"/>
              <a:t>dipende</a:t>
            </a:r>
            <a:r>
              <a:rPr sz="1700" dirty="0"/>
              <a:t> dal punto di </a:t>
            </a:r>
            <a:r>
              <a:rPr sz="1700" dirty="0" err="1"/>
              <a:t>ebollizione</a:t>
            </a:r>
            <a:r>
              <a:rPr sz="1700" dirty="0"/>
              <a:t> del </a:t>
            </a:r>
            <a:r>
              <a:rPr sz="1700" dirty="0" err="1"/>
              <a:t>campione</a:t>
            </a:r>
            <a:r>
              <a:rPr sz="1700" dirty="0"/>
              <a:t> e dal </a:t>
            </a:r>
            <a:r>
              <a:rPr sz="1700" dirty="0" err="1"/>
              <a:t>grado</a:t>
            </a:r>
            <a:r>
              <a:rPr sz="1700" dirty="0"/>
              <a:t> di </a:t>
            </a:r>
            <a:r>
              <a:rPr sz="1700" dirty="0" err="1"/>
              <a:t>separazione</a:t>
            </a:r>
            <a:r>
              <a:rPr sz="1700" dirty="0"/>
              <a:t> </a:t>
            </a:r>
            <a:r>
              <a:rPr sz="1700" dirty="0" err="1"/>
              <a:t>richiesto</a:t>
            </a:r>
            <a:r>
              <a:rPr sz="1700" dirty="0"/>
              <a:t>. </a:t>
            </a:r>
          </a:p>
          <a:p>
            <a:pPr algn="just">
              <a:defRPr sz="2100"/>
            </a:pPr>
            <a:endParaRPr sz="1700" dirty="0"/>
          </a:p>
          <a:p>
            <a:pPr algn="just">
              <a:defRPr sz="2100"/>
            </a:pPr>
            <a:r>
              <a:rPr sz="1700" dirty="0" err="1"/>
              <a:t>Temperatura</a:t>
            </a:r>
            <a:r>
              <a:rPr sz="1700" dirty="0"/>
              <a:t> </a:t>
            </a:r>
            <a:r>
              <a:rPr sz="1700" dirty="0" err="1"/>
              <a:t>intorno</a:t>
            </a:r>
            <a:r>
              <a:rPr sz="1700" dirty="0"/>
              <a:t> al punto medio di </a:t>
            </a:r>
            <a:r>
              <a:rPr sz="1700" dirty="0" err="1"/>
              <a:t>ebollizione</a:t>
            </a:r>
            <a:r>
              <a:rPr sz="1700" dirty="0"/>
              <a:t> del </a:t>
            </a:r>
            <a:r>
              <a:rPr sz="1700" dirty="0" err="1"/>
              <a:t>campione</a:t>
            </a:r>
            <a:r>
              <a:rPr sz="1700" dirty="0"/>
              <a:t> (tempi di </a:t>
            </a:r>
            <a:r>
              <a:rPr sz="1700" dirty="0" err="1"/>
              <a:t>eluizione</a:t>
            </a:r>
            <a:r>
              <a:rPr sz="1700" dirty="0"/>
              <a:t> &lt;30 min)</a:t>
            </a:r>
          </a:p>
        </p:txBody>
      </p:sp>
      <p:sp>
        <p:nvSpPr>
          <p:cNvPr id="236" name="CasellaDiTesto 4"/>
          <p:cNvSpPr txBox="1"/>
          <p:nvPr/>
        </p:nvSpPr>
        <p:spPr>
          <a:xfrm>
            <a:off x="234755" y="208046"/>
            <a:ext cx="490259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1800"/>
              <a:t>La colonna gas-cromatografica capillare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" y="171835"/>
            <a:ext cx="7602279" cy="6583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8" y="913697"/>
            <a:ext cx="7836890" cy="3300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491" y="4319223"/>
            <a:ext cx="6699242" cy="1643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4103"/>
            <a:ext cx="5734066" cy="190592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CasellaDiTesto 7"/>
          <p:cNvSpPr txBox="1"/>
          <p:nvPr/>
        </p:nvSpPr>
        <p:spPr>
          <a:xfrm>
            <a:off x="274242" y="1026784"/>
            <a:ext cx="55964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sz="1800"/>
              <a:t>Programmata di temperatura: cosa è, a cosa serve</a:t>
            </a:r>
          </a:p>
        </p:txBody>
      </p:sp>
      <p:grpSp>
        <p:nvGrpSpPr>
          <p:cNvPr id="249" name="Gruppo 11"/>
          <p:cNvGrpSpPr/>
          <p:nvPr/>
        </p:nvGrpSpPr>
        <p:grpSpPr>
          <a:xfrm>
            <a:off x="5514016" y="1037336"/>
            <a:ext cx="3560997" cy="4838722"/>
            <a:chOff x="0" y="0"/>
            <a:chExt cx="4747994" cy="6451628"/>
          </a:xfrm>
        </p:grpSpPr>
        <p:pic>
          <p:nvPicPr>
            <p:cNvPr id="245" name="Immagine 3" descr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47994" cy="6451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CasellaDiTesto 8"/>
            <p:cNvSpPr txBox="1"/>
            <p:nvPr/>
          </p:nvSpPr>
          <p:spPr>
            <a:xfrm>
              <a:off x="2920912" y="70721"/>
              <a:ext cx="118872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sz="1350"/>
                <a:t>isoterma</a:t>
              </a:r>
            </a:p>
          </p:txBody>
        </p:sp>
        <p:sp>
          <p:nvSpPr>
            <p:cNvPr id="247" name="CasellaDiTesto 9"/>
            <p:cNvSpPr txBox="1"/>
            <p:nvPr/>
          </p:nvSpPr>
          <p:spPr>
            <a:xfrm>
              <a:off x="1095628" y="1812768"/>
              <a:ext cx="3200401" cy="6463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sz="1350"/>
                <a:t>Programmata non ottimizzata</a:t>
              </a:r>
            </a:p>
          </p:txBody>
        </p:sp>
        <p:sp>
          <p:nvSpPr>
            <p:cNvPr id="248" name="CasellaDiTesto 10"/>
            <p:cNvSpPr txBox="1"/>
            <p:nvPr/>
          </p:nvSpPr>
          <p:spPr>
            <a:xfrm>
              <a:off x="1274991" y="3625534"/>
              <a:ext cx="2880361" cy="3693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sz="1350"/>
                <a:t>Programmata ottimizzata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B1C2ADAB-8646-2FDA-4A6C-A485F720D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125"/>
            <a:ext cx="9010624" cy="51507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506E02-4566-4CA1-C35B-952B3E49F8E7}"/>
              </a:ext>
            </a:extLst>
          </p:cNvPr>
          <p:cNvSpPr txBox="1"/>
          <p:nvPr/>
        </p:nvSpPr>
        <p:spPr>
          <a:xfrm>
            <a:off x="446568" y="180754"/>
            <a:ext cx="26186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CROMATOGRAMMA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asellaDiTesto 5"/>
          <p:cNvSpPr txBox="1"/>
          <p:nvPr/>
        </p:nvSpPr>
        <p:spPr>
          <a:xfrm>
            <a:off x="252440" y="196912"/>
            <a:ext cx="8424791" cy="399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>
              <a:defRPr sz="23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000" dirty="0" err="1"/>
              <a:t>Caratteristiche</a:t>
            </a:r>
            <a:r>
              <a:rPr sz="2000" dirty="0"/>
              <a:t> del </a:t>
            </a:r>
            <a:r>
              <a:rPr sz="2000" dirty="0" err="1"/>
              <a:t>rivelatore</a:t>
            </a:r>
            <a:r>
              <a:rPr sz="2000" dirty="0"/>
              <a:t> </a:t>
            </a:r>
            <a:r>
              <a:rPr sz="2000" dirty="0" err="1"/>
              <a:t>ideale</a:t>
            </a:r>
            <a:r>
              <a:rPr sz="2000" dirty="0"/>
              <a:t> </a:t>
            </a:r>
          </a:p>
          <a:p>
            <a:pPr marL="257175" indent="-257175">
              <a:buSzPct val="100000"/>
              <a:buFont typeface="Arial"/>
              <a:buChar char="•"/>
              <a:defRPr sz="23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2000" dirty="0"/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 err="1"/>
              <a:t>Adeguata</a:t>
            </a:r>
            <a:r>
              <a:rPr sz="1600" dirty="0"/>
              <a:t> </a:t>
            </a:r>
            <a:r>
              <a:rPr sz="1600" dirty="0" err="1"/>
              <a:t>sensibilità</a:t>
            </a:r>
            <a:r>
              <a:rPr sz="1600" dirty="0"/>
              <a:t>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 err="1"/>
              <a:t>Buona</a:t>
            </a:r>
            <a:r>
              <a:rPr sz="1600" dirty="0"/>
              <a:t> </a:t>
            </a:r>
            <a:r>
              <a:rPr sz="1600" dirty="0" err="1"/>
              <a:t>stabilità</a:t>
            </a:r>
            <a:r>
              <a:rPr sz="1600" dirty="0"/>
              <a:t> e </a:t>
            </a:r>
            <a:r>
              <a:rPr sz="1600" dirty="0" err="1"/>
              <a:t>riproducibilità</a:t>
            </a:r>
            <a:r>
              <a:rPr sz="1600" dirty="0"/>
              <a:t>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 err="1"/>
              <a:t>Risposta</a:t>
            </a:r>
            <a:r>
              <a:rPr sz="1600" dirty="0"/>
              <a:t> </a:t>
            </a:r>
            <a:r>
              <a:rPr sz="1600" dirty="0" err="1"/>
              <a:t>lineare</a:t>
            </a:r>
            <a:r>
              <a:rPr sz="1600" dirty="0"/>
              <a:t> </a:t>
            </a:r>
            <a:r>
              <a:rPr sz="1600" dirty="0" err="1"/>
              <a:t>alla</a:t>
            </a:r>
            <a:r>
              <a:rPr sz="1600" dirty="0"/>
              <a:t> </a:t>
            </a:r>
            <a:r>
              <a:rPr sz="1600" dirty="0" err="1"/>
              <a:t>concentrazione</a:t>
            </a:r>
            <a:r>
              <a:rPr sz="1600" dirty="0"/>
              <a:t> del </a:t>
            </a:r>
            <a:r>
              <a:rPr sz="1600" dirty="0" err="1"/>
              <a:t>soluto</a:t>
            </a:r>
            <a:r>
              <a:rPr sz="1600" dirty="0"/>
              <a:t> in un intervallo di </a:t>
            </a:r>
            <a:r>
              <a:rPr sz="1600" dirty="0" err="1"/>
              <a:t>parecchi</a:t>
            </a:r>
            <a:r>
              <a:rPr sz="1600" dirty="0"/>
              <a:t> </a:t>
            </a:r>
            <a:r>
              <a:rPr sz="1600" dirty="0" err="1"/>
              <a:t>ordini</a:t>
            </a:r>
            <a:r>
              <a:rPr sz="1600" dirty="0"/>
              <a:t> di grandezza.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Intervallo di </a:t>
            </a:r>
            <a:r>
              <a:rPr sz="1600" dirty="0" err="1"/>
              <a:t>temperatura</a:t>
            </a:r>
            <a:r>
              <a:rPr sz="1600" dirty="0"/>
              <a:t> </a:t>
            </a:r>
            <a:r>
              <a:rPr sz="1600" dirty="0" err="1"/>
              <a:t>che</a:t>
            </a:r>
            <a:r>
              <a:rPr sz="1600" dirty="0"/>
              <a:t> </a:t>
            </a:r>
            <a:r>
              <a:rPr sz="1600" dirty="0" err="1"/>
              <a:t>si</a:t>
            </a:r>
            <a:r>
              <a:rPr sz="1600" dirty="0"/>
              <a:t> </a:t>
            </a:r>
            <a:r>
              <a:rPr sz="1600" dirty="0" err="1"/>
              <a:t>estenda</a:t>
            </a:r>
            <a:r>
              <a:rPr sz="1600" dirty="0"/>
              <a:t> da </a:t>
            </a:r>
            <a:r>
              <a:rPr sz="1600" dirty="0" err="1"/>
              <a:t>temperatura</a:t>
            </a:r>
            <a:r>
              <a:rPr sz="1600" dirty="0"/>
              <a:t> </a:t>
            </a:r>
            <a:r>
              <a:rPr sz="1600" dirty="0" err="1"/>
              <a:t>ambiente</a:t>
            </a:r>
            <a:r>
              <a:rPr sz="1600" dirty="0"/>
              <a:t> ad </a:t>
            </a:r>
            <a:r>
              <a:rPr sz="1600" dirty="0" err="1"/>
              <a:t>almeno</a:t>
            </a:r>
            <a:r>
              <a:rPr sz="1600" dirty="0"/>
              <a:t> 400°C.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Tempo di </a:t>
            </a:r>
            <a:r>
              <a:rPr sz="1600" dirty="0" err="1"/>
              <a:t>risposta</a:t>
            </a:r>
            <a:r>
              <a:rPr sz="1600" dirty="0"/>
              <a:t> breve ed </a:t>
            </a:r>
            <a:r>
              <a:rPr sz="1600" dirty="0" err="1"/>
              <a:t>indipendente</a:t>
            </a:r>
            <a:r>
              <a:rPr sz="1600" dirty="0"/>
              <a:t> </a:t>
            </a:r>
            <a:r>
              <a:rPr sz="1600" dirty="0" err="1"/>
              <a:t>dalla</a:t>
            </a:r>
            <a:r>
              <a:rPr sz="1600" dirty="0"/>
              <a:t> </a:t>
            </a:r>
            <a:r>
              <a:rPr sz="1600" dirty="0" err="1"/>
              <a:t>velocità</a:t>
            </a:r>
            <a:r>
              <a:rPr sz="1600" dirty="0"/>
              <a:t> di </a:t>
            </a:r>
            <a:r>
              <a:rPr sz="1600" dirty="0" err="1"/>
              <a:t>flusso</a:t>
            </a:r>
            <a:r>
              <a:rPr sz="1600" dirty="0"/>
              <a:t>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Alta </a:t>
            </a:r>
            <a:r>
              <a:rPr sz="1600" dirty="0" err="1"/>
              <a:t>affidabilità</a:t>
            </a:r>
            <a:r>
              <a:rPr sz="1600" dirty="0"/>
              <a:t> e </a:t>
            </a:r>
            <a:r>
              <a:rPr sz="1600" dirty="0" err="1"/>
              <a:t>facilità</a:t>
            </a:r>
            <a:r>
              <a:rPr sz="1600" dirty="0"/>
              <a:t> </a:t>
            </a:r>
            <a:r>
              <a:rPr sz="1600" dirty="0" err="1"/>
              <a:t>d'uso</a:t>
            </a:r>
            <a:r>
              <a:rPr sz="1600" dirty="0"/>
              <a:t>. </a:t>
            </a:r>
          </a:p>
          <a:p>
            <a:pPr marL="214313" indent="-214313">
              <a:lnSpc>
                <a:spcPct val="150000"/>
              </a:lnSpc>
              <a:buSzPct val="100000"/>
              <a:buFont typeface="Arial"/>
              <a:buChar char="•"/>
              <a:defRPr>
                <a:solidFill>
                  <a:srgbClr val="3C3C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 err="1"/>
              <a:t>Similarità</a:t>
            </a:r>
            <a:r>
              <a:rPr sz="1600" dirty="0"/>
              <a:t> di </a:t>
            </a:r>
            <a:r>
              <a:rPr sz="1600" dirty="0" err="1"/>
              <a:t>risposta</a:t>
            </a:r>
            <a:r>
              <a:rPr sz="1600" dirty="0"/>
              <a:t> </a:t>
            </a:r>
            <a:r>
              <a:rPr sz="1600" dirty="0" err="1"/>
              <a:t>nei</a:t>
            </a:r>
            <a:r>
              <a:rPr sz="1600" dirty="0"/>
              <a:t> </a:t>
            </a:r>
            <a:r>
              <a:rPr sz="1600" dirty="0" err="1"/>
              <a:t>confronti</a:t>
            </a:r>
            <a:r>
              <a:rPr sz="1600" dirty="0"/>
              <a:t> di tutti </a:t>
            </a:r>
            <a:r>
              <a:rPr sz="1600" dirty="0" err="1"/>
              <a:t>i</a:t>
            </a:r>
            <a:r>
              <a:rPr sz="1600" dirty="0"/>
              <a:t> </a:t>
            </a:r>
            <a:r>
              <a:rPr sz="1600" dirty="0" err="1"/>
              <a:t>soluti</a:t>
            </a:r>
            <a:r>
              <a:rPr sz="1600" dirty="0"/>
              <a:t> o, </a:t>
            </a:r>
            <a:r>
              <a:rPr sz="1600" dirty="0" err="1"/>
              <a:t>selettiva</a:t>
            </a:r>
            <a:r>
              <a:rPr sz="1600" dirty="0"/>
              <a:t> </a:t>
            </a:r>
            <a:r>
              <a:rPr sz="1600" dirty="0" err="1"/>
              <a:t>nei</a:t>
            </a:r>
            <a:r>
              <a:rPr sz="1600" dirty="0"/>
              <a:t> </a:t>
            </a:r>
            <a:r>
              <a:rPr sz="1600" dirty="0" err="1"/>
              <a:t>confronti</a:t>
            </a:r>
            <a:r>
              <a:rPr sz="1600" dirty="0"/>
              <a:t> di </a:t>
            </a:r>
            <a:r>
              <a:rPr sz="1600" dirty="0" err="1"/>
              <a:t>una</a:t>
            </a:r>
            <a:r>
              <a:rPr sz="1600" dirty="0"/>
              <a:t> o </a:t>
            </a:r>
            <a:r>
              <a:rPr sz="1600" dirty="0" err="1"/>
              <a:t>più</a:t>
            </a:r>
            <a:r>
              <a:rPr sz="1600" dirty="0"/>
              <a:t> </a:t>
            </a:r>
            <a:r>
              <a:rPr sz="1600" dirty="0" err="1"/>
              <a:t>classi</a:t>
            </a:r>
            <a:r>
              <a:rPr sz="1600" dirty="0"/>
              <a:t> di </a:t>
            </a:r>
            <a:r>
              <a:rPr sz="1600" dirty="0" err="1"/>
              <a:t>soluti</a:t>
            </a:r>
            <a:r>
              <a:rPr sz="1600" dirty="0"/>
              <a:t>. </a:t>
            </a:r>
          </a:p>
        </p:txBody>
      </p:sp>
      <p:pic>
        <p:nvPicPr>
          <p:cNvPr id="252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99" y="4164265"/>
            <a:ext cx="4982817" cy="239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35" y="1242197"/>
            <a:ext cx="3599677" cy="389107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asellaDiTesto 4"/>
          <p:cNvSpPr txBox="1"/>
          <p:nvPr/>
        </p:nvSpPr>
        <p:spPr>
          <a:xfrm>
            <a:off x="157501" y="144770"/>
            <a:ext cx="47132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 algn="just">
              <a:defRPr sz="24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800" dirty="0" err="1"/>
              <a:t>Rivelatore</a:t>
            </a:r>
            <a:r>
              <a:rPr sz="1800" dirty="0"/>
              <a:t> a </a:t>
            </a:r>
            <a:r>
              <a:rPr sz="1800" dirty="0" err="1"/>
              <a:t>ionizzazione</a:t>
            </a:r>
            <a:r>
              <a:rPr sz="1800" dirty="0"/>
              <a:t> di </a:t>
            </a:r>
            <a:r>
              <a:rPr sz="1800" dirty="0" err="1"/>
              <a:t>fiamma</a:t>
            </a:r>
            <a:r>
              <a:rPr sz="1800" dirty="0"/>
              <a:t> (FID)</a:t>
            </a:r>
          </a:p>
        </p:txBody>
      </p:sp>
      <p:sp>
        <p:nvSpPr>
          <p:cNvPr id="256" name="CasellaDiTesto 7"/>
          <p:cNvSpPr txBox="1"/>
          <p:nvPr/>
        </p:nvSpPr>
        <p:spPr>
          <a:xfrm>
            <a:off x="124639" y="4383912"/>
            <a:ext cx="2002837" cy="61170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15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125"/>
              <a:t>1-Uscita della colonna trasportata a fiamma aria/idrogeno</a:t>
            </a:r>
          </a:p>
        </p:txBody>
      </p:sp>
      <p:sp>
        <p:nvSpPr>
          <p:cNvPr id="257" name="CasellaDiTesto 9"/>
          <p:cNvSpPr txBox="1"/>
          <p:nvPr/>
        </p:nvSpPr>
        <p:spPr>
          <a:xfrm>
            <a:off x="3856684" y="3234973"/>
            <a:ext cx="2722063" cy="646331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sz="1600" b="1">
                <a:solidFill>
                  <a:srgbClr val="0070C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200"/>
              <a:t>2- pirolisi di composti organici , a temperatura di una fiamma aria/idrogeno </a:t>
            </a:r>
            <a:r>
              <a:rPr sz="1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1200"/>
              <a:t> ioni ed elettroni. </a:t>
            </a:r>
          </a:p>
        </p:txBody>
      </p:sp>
      <p:sp>
        <p:nvSpPr>
          <p:cNvPr id="258" name="CasellaDiTesto 11"/>
          <p:cNvSpPr txBox="1"/>
          <p:nvPr/>
        </p:nvSpPr>
        <p:spPr>
          <a:xfrm>
            <a:off x="5034134" y="1898981"/>
            <a:ext cx="3089224" cy="1084912"/>
          </a:xfrm>
          <a:prstGeom prst="rect">
            <a:avLst/>
          </a:prstGeom>
          <a:ln>
            <a:solidFill>
              <a:srgbClr val="548235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 b="1">
                <a:solidFill>
                  <a:srgbClr val="548235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sz="1350"/>
              <a:t>3- </a:t>
            </a:r>
            <a:r>
              <a:rPr sz="1275"/>
              <a:t>Monitoraggio della corrente prodotta da ioni ed elettroni. DDP di alcune centinaia di volt tra l'ugello del bruciatore e un elettrodo collettore sistemato sopra la fiamma raccoglie e misura la corrente risultante</a:t>
            </a:r>
          </a:p>
        </p:txBody>
      </p:sp>
      <p:sp>
        <p:nvSpPr>
          <p:cNvPr id="259" name="CasellaDiTesto 12"/>
          <p:cNvSpPr txBox="1"/>
          <p:nvPr/>
        </p:nvSpPr>
        <p:spPr>
          <a:xfrm>
            <a:off x="2992661" y="4481199"/>
            <a:ext cx="250140" cy="288541"/>
          </a:xfrm>
          <a:prstGeom prst="rect">
            <a:avLst/>
          </a:prstGeom>
          <a:ln w="6032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 algn="just">
              <a:defRPr sz="17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275"/>
              <a:t>1</a:t>
            </a:r>
          </a:p>
        </p:txBody>
      </p:sp>
      <p:sp>
        <p:nvSpPr>
          <p:cNvPr id="260" name="CasellaDiTesto 14"/>
          <p:cNvSpPr txBox="1"/>
          <p:nvPr/>
        </p:nvSpPr>
        <p:spPr>
          <a:xfrm>
            <a:off x="3003212" y="2922279"/>
            <a:ext cx="250140" cy="288541"/>
          </a:xfrm>
          <a:prstGeom prst="rect">
            <a:avLst/>
          </a:prstGeom>
          <a:ln w="60325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 algn="just">
              <a:defRPr sz="1700" b="1">
                <a:solidFill>
                  <a:srgbClr val="0070C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275"/>
              <a:t>2</a:t>
            </a:r>
          </a:p>
        </p:txBody>
      </p:sp>
      <p:sp>
        <p:nvSpPr>
          <p:cNvPr id="261" name="Parentesi quadra chiusa 15"/>
          <p:cNvSpPr/>
          <p:nvPr/>
        </p:nvSpPr>
        <p:spPr>
          <a:xfrm>
            <a:off x="3285211" y="1757496"/>
            <a:ext cx="491966" cy="1811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219"/>
                  <a:pt x="21600" y="489"/>
                </a:cubicBezTo>
                <a:lnTo>
                  <a:pt x="21600" y="21111"/>
                </a:lnTo>
                <a:cubicBezTo>
                  <a:pt x="21600" y="21381"/>
                  <a:pt x="11929" y="21600"/>
                  <a:pt x="0" y="21600"/>
                </a:cubicBezTo>
              </a:path>
            </a:pathLst>
          </a:custGeom>
          <a:ln w="85725">
            <a:solidFill>
              <a:srgbClr val="548235"/>
            </a:solidFill>
            <a:miter/>
          </a:ln>
        </p:spPr>
        <p:txBody>
          <a:bodyPr lIns="34289" rIns="34289" anchor="ctr"/>
          <a:lstStyle/>
          <a:p>
            <a:pPr algn="ctr"/>
            <a:endParaRPr sz="1350"/>
          </a:p>
        </p:txBody>
      </p:sp>
      <p:sp>
        <p:nvSpPr>
          <p:cNvPr id="262" name="CasellaDiTesto 16"/>
          <p:cNvSpPr txBox="1"/>
          <p:nvPr/>
        </p:nvSpPr>
        <p:spPr>
          <a:xfrm>
            <a:off x="3856684" y="2164438"/>
            <a:ext cx="250140" cy="288541"/>
          </a:xfrm>
          <a:prstGeom prst="rect">
            <a:avLst/>
          </a:prstGeom>
          <a:ln w="60325">
            <a:solidFill>
              <a:srgbClr val="548235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 algn="just">
              <a:defRPr sz="1700" b="1">
                <a:solidFill>
                  <a:srgbClr val="548235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275"/>
              <a:t>3</a:t>
            </a:r>
          </a:p>
        </p:txBody>
      </p:sp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09" y="3213686"/>
            <a:ext cx="1045697" cy="784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23" y="756791"/>
            <a:ext cx="1435053" cy="1558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134" y="4145609"/>
            <a:ext cx="3599676" cy="222641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Connettore 2 18"/>
          <p:cNvSpPr/>
          <p:nvPr/>
        </p:nvSpPr>
        <p:spPr>
          <a:xfrm flipV="1">
            <a:off x="3088353" y="4977976"/>
            <a:ext cx="1" cy="355475"/>
          </a:xfrm>
          <a:prstGeom prst="line">
            <a:avLst/>
          </a:prstGeom>
          <a:ln w="73025">
            <a:solidFill>
              <a:srgbClr val="FF0000"/>
            </a:solidFill>
            <a:miter/>
            <a:tailEnd type="triangle"/>
          </a:ln>
        </p:spPr>
        <p:txBody>
          <a:bodyPr lIns="34289" rIns="34289"/>
          <a:lstStyle/>
          <a:p>
            <a:endParaRPr sz="1350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87" y="204463"/>
            <a:ext cx="3492858" cy="462857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CasellaDiTesto 3"/>
          <p:cNvSpPr txBox="1"/>
          <p:nvPr/>
        </p:nvSpPr>
        <p:spPr>
          <a:xfrm>
            <a:off x="271501" y="204463"/>
            <a:ext cx="450185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MercuryTextG1-Roman"/>
                <a:ea typeface="MercuryTextG1-Roman"/>
                <a:cs typeface="MercuryTextG1-Roman"/>
                <a:sym typeface="MercuryTextG1-Roman"/>
              </a:defRPr>
            </a:lvl1pPr>
          </a:lstStyle>
          <a:p>
            <a:r>
              <a:rPr sz="1800"/>
              <a:t>Rivelatore a conducibilità termica (TCD) </a:t>
            </a:r>
          </a:p>
        </p:txBody>
      </p:sp>
      <p:sp>
        <p:nvSpPr>
          <p:cNvPr id="270" name="CasellaDiTesto 5"/>
          <p:cNvSpPr txBox="1"/>
          <p:nvPr/>
        </p:nvSpPr>
        <p:spPr>
          <a:xfrm>
            <a:off x="224615" y="1241476"/>
            <a:ext cx="5032899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/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 err="1"/>
              <a:t>Consiste</a:t>
            </a:r>
            <a:r>
              <a:rPr dirty="0"/>
              <a:t> in un </a:t>
            </a:r>
            <a:r>
              <a:rPr dirty="0" err="1"/>
              <a:t>elemento</a:t>
            </a:r>
            <a:r>
              <a:rPr dirty="0"/>
              <a:t> </a:t>
            </a:r>
            <a:r>
              <a:rPr dirty="0" err="1"/>
              <a:t>riscaldato</a:t>
            </a:r>
            <a:endParaRPr dirty="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dirty="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/>
              <a:t>La </a:t>
            </a:r>
            <a:r>
              <a:rPr dirty="0" err="1"/>
              <a:t>temperatura</a:t>
            </a:r>
            <a:r>
              <a:rPr dirty="0"/>
              <a:t> (a </a:t>
            </a:r>
            <a:r>
              <a:rPr dirty="0" err="1"/>
              <a:t>potenza</a:t>
            </a:r>
            <a:r>
              <a:rPr dirty="0"/>
              <a:t> </a:t>
            </a:r>
            <a:r>
              <a:rPr dirty="0" err="1"/>
              <a:t>elettrica</a:t>
            </a:r>
            <a:r>
              <a:rPr dirty="0"/>
              <a:t> </a:t>
            </a:r>
            <a:r>
              <a:rPr dirty="0" err="1"/>
              <a:t>costante</a:t>
            </a:r>
            <a:r>
              <a:rPr dirty="0"/>
              <a:t>) 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conducibilità</a:t>
            </a:r>
            <a:r>
              <a:rPr dirty="0"/>
              <a:t> </a:t>
            </a:r>
            <a:r>
              <a:rPr dirty="0" err="1"/>
              <a:t>termica</a:t>
            </a:r>
            <a:r>
              <a:rPr dirty="0"/>
              <a:t> del gas </a:t>
            </a:r>
            <a:r>
              <a:rPr dirty="0" err="1"/>
              <a:t>che</a:t>
            </a:r>
            <a:r>
              <a:rPr dirty="0"/>
              <a:t> lo </a:t>
            </a:r>
            <a:r>
              <a:rPr dirty="0" err="1"/>
              <a:t>circonda</a:t>
            </a:r>
            <a:endParaRPr dirty="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dirty="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/>
              <a:t>La </a:t>
            </a:r>
            <a:r>
              <a:rPr dirty="0" err="1"/>
              <a:t>resistenza</a:t>
            </a:r>
            <a:r>
              <a:rPr dirty="0"/>
              <a:t> </a:t>
            </a:r>
            <a:r>
              <a:rPr dirty="0" err="1"/>
              <a:t>elettrica</a:t>
            </a:r>
            <a:r>
              <a:rPr dirty="0"/>
              <a:t> di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elemento</a:t>
            </a:r>
            <a:r>
              <a:rPr dirty="0"/>
              <a:t>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b="1" dirty="0" err="1"/>
              <a:t>conducibilità</a:t>
            </a:r>
            <a:r>
              <a:rPr dirty="0"/>
              <a:t> </a:t>
            </a:r>
            <a:r>
              <a:rPr b="1" dirty="0" err="1"/>
              <a:t>termica</a:t>
            </a:r>
            <a:r>
              <a:rPr dirty="0"/>
              <a:t> del gas </a:t>
            </a:r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dirty="0"/>
          </a:p>
          <a:p>
            <a:pPr algn="just"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 err="1"/>
              <a:t>Conducibilità</a:t>
            </a:r>
            <a:r>
              <a:rPr dirty="0"/>
              <a:t> </a:t>
            </a:r>
            <a:r>
              <a:rPr dirty="0" err="1"/>
              <a:t>termica</a:t>
            </a:r>
            <a:r>
              <a:rPr dirty="0"/>
              <a:t> di </a:t>
            </a:r>
            <a:r>
              <a:rPr dirty="0" err="1"/>
              <a:t>idrogeno</a:t>
            </a:r>
            <a:r>
              <a:rPr dirty="0"/>
              <a:t> ed </a:t>
            </a:r>
            <a:r>
              <a:rPr dirty="0" err="1"/>
              <a:t>elio</a:t>
            </a:r>
            <a:r>
              <a:rPr dirty="0"/>
              <a:t> (FM) </a:t>
            </a:r>
            <a:r>
              <a:rPr dirty="0" err="1"/>
              <a:t>sono</a:t>
            </a:r>
            <a:r>
              <a:rPr dirty="0"/>
              <a:t>&gt;&gt;&gt; di quelle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maggior</a:t>
            </a:r>
            <a:r>
              <a:rPr dirty="0"/>
              <a:t> </a:t>
            </a:r>
            <a:r>
              <a:rPr dirty="0" err="1"/>
              <a:t>parte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 </a:t>
            </a:r>
            <a:r>
              <a:rPr dirty="0" err="1"/>
              <a:t>organici</a:t>
            </a:r>
            <a:endParaRPr dirty="0"/>
          </a:p>
        </p:txBody>
      </p:sp>
      <p:sp>
        <p:nvSpPr>
          <p:cNvPr id="271" name="CasellaDiTesto 7"/>
          <p:cNvSpPr txBox="1"/>
          <p:nvPr/>
        </p:nvSpPr>
        <p:spPr>
          <a:xfrm>
            <a:off x="438327" y="4899211"/>
            <a:ext cx="8617318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/>
              <a:t>La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quantità</a:t>
            </a:r>
            <a:r>
              <a:rPr dirty="0"/>
              <a:t> di specie </a:t>
            </a:r>
            <a:r>
              <a:rPr dirty="0" err="1"/>
              <a:t>organiche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piccole</a:t>
            </a:r>
            <a:r>
              <a:rPr dirty="0"/>
              <a:t> causa </a:t>
            </a:r>
            <a:r>
              <a:rPr dirty="0" err="1"/>
              <a:t>una</a:t>
            </a:r>
            <a:r>
              <a:rPr dirty="0"/>
              <a:t> </a:t>
            </a:r>
            <a:r>
              <a:rPr b="1" dirty="0" err="1"/>
              <a:t>diminuzione</a:t>
            </a:r>
            <a:r>
              <a:rPr b="1" dirty="0"/>
              <a:t> </a:t>
            </a:r>
            <a:r>
              <a:rPr b="1" dirty="0" err="1"/>
              <a:t>nella</a:t>
            </a:r>
            <a:r>
              <a:rPr b="1" dirty="0"/>
              <a:t> </a:t>
            </a:r>
            <a:r>
              <a:rPr b="1" dirty="0" err="1"/>
              <a:t>conducibilità</a:t>
            </a:r>
            <a:r>
              <a:rPr b="1" dirty="0"/>
              <a:t> </a:t>
            </a:r>
            <a:r>
              <a:rPr b="1" dirty="0" err="1"/>
              <a:t>termica</a:t>
            </a:r>
            <a:r>
              <a:rPr b="1" dirty="0"/>
              <a:t> </a:t>
            </a:r>
            <a:r>
              <a:rPr dirty="0" err="1"/>
              <a:t>dell'effluente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colonna</a:t>
            </a:r>
            <a:r>
              <a:rPr dirty="0"/>
              <a:t> </a:t>
            </a:r>
            <a:r>
              <a:rPr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</a:t>
            </a:r>
            <a:r>
              <a:rPr dirty="0" err="1"/>
              <a:t>innalzamento</a:t>
            </a:r>
            <a:r>
              <a:rPr dirty="0"/>
              <a:t> di </a:t>
            </a:r>
            <a:r>
              <a:rPr dirty="0" err="1"/>
              <a:t>temperatura</a:t>
            </a:r>
            <a:r>
              <a:rPr dirty="0"/>
              <a:t>. </a:t>
            </a:r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dirty="0"/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/>
              <a:t>In </a:t>
            </a:r>
            <a:r>
              <a:rPr dirty="0" err="1"/>
              <a:t>assenza</a:t>
            </a:r>
            <a:r>
              <a:rPr dirty="0"/>
              <a:t> di </a:t>
            </a:r>
            <a:r>
              <a:rPr dirty="0" err="1"/>
              <a:t>analita</a:t>
            </a:r>
            <a:r>
              <a:rPr dirty="0"/>
              <a:t> </a:t>
            </a:r>
            <a:r>
              <a:rPr dirty="0" err="1"/>
              <a:t>temperatura</a:t>
            </a:r>
            <a:r>
              <a:rPr dirty="0"/>
              <a:t> minima</a:t>
            </a:r>
            <a:endParaRPr lang="it-IT" dirty="0"/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endParaRPr dirty="0"/>
          </a:p>
          <a:p>
            <a:pPr>
              <a:defRPr>
                <a:latin typeface="MercuryTextG1-Roman"/>
                <a:ea typeface="MercuryTextG1-Roman"/>
                <a:cs typeface="MercuryTextG1-Roman"/>
                <a:sym typeface="MercuryTextG1-Roman"/>
              </a:defRPr>
            </a:pPr>
            <a:r>
              <a:rPr dirty="0"/>
              <a:t>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analita</a:t>
            </a:r>
            <a:r>
              <a:rPr dirty="0"/>
              <a:t>  </a:t>
            </a:r>
            <a:r>
              <a:rPr dirty="0" err="1"/>
              <a:t>incremento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temperatura</a:t>
            </a:r>
            <a:r>
              <a:rPr lang="it-IT" dirty="0"/>
              <a:t> </a:t>
            </a:r>
            <a:r>
              <a:rPr lang="it-IT" dirty="0">
                <a:sym typeface="Wingdings" pitchFamily="2" charset="2"/>
              </a:rPr>
              <a:t></a:t>
            </a:r>
            <a:r>
              <a:rPr dirty="0"/>
              <a:t> </a:t>
            </a:r>
            <a:r>
              <a:rPr b="1" u="sng" dirty="0"/>
              <a:t>(</a:t>
            </a:r>
            <a:r>
              <a:rPr u="sng" dirty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b="1" u="sng" dirty="0"/>
              <a:t>T= </a:t>
            </a:r>
            <a:r>
              <a:rPr b="1" i="1" u="sng" dirty="0"/>
              <a:t>f</a:t>
            </a:r>
            <a:r>
              <a:rPr b="1" u="sng" dirty="0"/>
              <a:t>[C])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AD1147-5F20-464D-4F98-164FD93A5F35}"/>
              </a:ext>
            </a:extLst>
          </p:cNvPr>
          <p:cNvSpPr txBox="1"/>
          <p:nvPr/>
        </p:nvSpPr>
        <p:spPr>
          <a:xfrm>
            <a:off x="180754" y="691746"/>
            <a:ext cx="5061098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venirNextW1G"/>
              </a:rPr>
              <a:t>Idealmente i picchi (segnale analitico) sono </a:t>
            </a:r>
            <a:r>
              <a:rPr lang="it-IT" sz="1600" b="1" dirty="0">
                <a:latin typeface="AvenirNextW1G"/>
              </a:rPr>
              <a:t>registrati</a:t>
            </a:r>
            <a:r>
              <a:rPr lang="it-IT" sz="1600" dirty="0">
                <a:latin typeface="AvenirNextW1G"/>
              </a:rPr>
              <a:t> come una curva gaussiana a forma di campana.</a:t>
            </a:r>
          </a:p>
          <a:p>
            <a:pPr algn="just"/>
            <a:endParaRPr lang="it-IT" sz="1600" dirty="0">
              <a:latin typeface="AvenirNextW1G"/>
            </a:endParaRPr>
          </a:p>
          <a:p>
            <a:pPr algn="just"/>
            <a:r>
              <a:rPr lang="it-IT" sz="1600" dirty="0">
                <a:latin typeface="AvenirNextW1G"/>
              </a:rPr>
              <a:t>Gli analiti separati che vengono trasportati dalla fase mobile vengono registrati come picchi di segnale dal rivelatore. </a:t>
            </a:r>
          </a:p>
          <a:p>
            <a:pPr algn="just"/>
            <a:endParaRPr lang="it-IT" sz="1600" dirty="0">
              <a:latin typeface="AvenirNextW1G"/>
            </a:endParaRPr>
          </a:p>
          <a:p>
            <a:pPr algn="just"/>
            <a:r>
              <a:rPr lang="it-IT" sz="1600" dirty="0">
                <a:latin typeface="AvenirNextW1G"/>
              </a:rPr>
              <a:t>Ogni singolo picco fornisce informazioni qualitative e quantitative dell'analita. L'informazione qualitativa è data dal picco stesso (ad esempio: a) </a:t>
            </a:r>
            <a:r>
              <a:rPr lang="it-IT" sz="1600" u="sng" dirty="0">
                <a:latin typeface="AvenirNextW1G"/>
              </a:rPr>
              <a:t>tempo di ritenzione</a:t>
            </a:r>
            <a:r>
              <a:rPr lang="it-IT" sz="1600" dirty="0">
                <a:latin typeface="AvenirNextW1G"/>
              </a:rPr>
              <a:t>, </a:t>
            </a:r>
          </a:p>
          <a:p>
            <a:pPr algn="just"/>
            <a:r>
              <a:rPr lang="it-IT" sz="1600" dirty="0">
                <a:latin typeface="AvenirNextW1G"/>
              </a:rPr>
              <a:t>b) </a:t>
            </a:r>
            <a:r>
              <a:rPr lang="it-IT" sz="1600" u="sng" dirty="0">
                <a:latin typeface="AvenirNextW1G"/>
              </a:rPr>
              <a:t>informazioni spettrali [UV-VIS o MS]</a:t>
            </a:r>
            <a:r>
              <a:rPr lang="it-IT" sz="1600" dirty="0">
                <a:latin typeface="AvenirNextW1G"/>
              </a:rPr>
              <a:t>). </a:t>
            </a:r>
          </a:p>
          <a:p>
            <a:pPr algn="just"/>
            <a:endParaRPr lang="it-IT" sz="1600" dirty="0">
              <a:latin typeface="AvenirNextW1G"/>
            </a:endParaRPr>
          </a:p>
          <a:p>
            <a:pPr algn="just"/>
            <a:r>
              <a:rPr lang="it-IT" sz="1600" dirty="0">
                <a:latin typeface="AvenirNextW1G"/>
              </a:rPr>
              <a:t>L'area di un picco è proporzionale alla concentrazione della sostanza.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E4A7FF-93D2-1FBD-C38E-183D03BA4DEC}"/>
              </a:ext>
            </a:extLst>
          </p:cNvPr>
          <p:cNvSpPr txBox="1"/>
          <p:nvPr/>
        </p:nvSpPr>
        <p:spPr>
          <a:xfrm>
            <a:off x="191387" y="103057"/>
            <a:ext cx="26186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IL CROMATOGRAMMA</a:t>
            </a:r>
          </a:p>
        </p:txBody>
      </p:sp>
      <p:pic>
        <p:nvPicPr>
          <p:cNvPr id="7" name="Immagine 6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E1C48977-30EE-7891-1985-DDA6414F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2" y="92984"/>
            <a:ext cx="3625701" cy="382482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B2DD5E-9536-9EE1-A33C-3F0A0398D5A0}"/>
              </a:ext>
            </a:extLst>
          </p:cNvPr>
          <p:cNvSpPr txBox="1"/>
          <p:nvPr/>
        </p:nvSpPr>
        <p:spPr>
          <a:xfrm>
            <a:off x="0" y="4027487"/>
            <a:ext cx="9143999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sz="1800" dirty="0">
                <a:latin typeface="AvenirNextW1G"/>
              </a:rPr>
              <a:t>
</a:t>
            </a:r>
            <a:r>
              <a:rPr lang="it-IT" sz="1800" b="1" dirty="0">
                <a:latin typeface="AvenirNextW1G"/>
              </a:rPr>
              <a:t>t</a:t>
            </a:r>
            <a:r>
              <a:rPr lang="it-IT" sz="1800" b="1" baseline="-25000" dirty="0">
                <a:latin typeface="AvenirNextW1G"/>
              </a:rPr>
              <a:t>0</a:t>
            </a:r>
            <a:r>
              <a:rPr lang="it-IT" sz="1800" b="1" dirty="0">
                <a:latin typeface="AvenirNextW1G"/>
              </a:rPr>
              <a:t>= tempo morto</a:t>
            </a:r>
            <a:r>
              <a:rPr lang="it-IT" sz="1800" dirty="0">
                <a:latin typeface="AvenirNextW1G"/>
              </a:rPr>
              <a:t>, ovvero il tempo che impiega una specie non ritenuta ad attraversare la colonna</a:t>
            </a:r>
          </a:p>
          <a:p>
            <a:pPr algn="just"/>
            <a:endParaRPr lang="it-IT" sz="1800" dirty="0">
              <a:latin typeface="AvenirNextW1G"/>
            </a:endParaRPr>
          </a:p>
          <a:p>
            <a:pPr algn="just"/>
            <a:r>
              <a:rPr lang="it-IT" sz="1800" b="1" dirty="0" err="1">
                <a:latin typeface="AvenirNextW1G"/>
              </a:rPr>
              <a:t>t</a:t>
            </a:r>
            <a:r>
              <a:rPr lang="it-IT" sz="1800" b="1" baseline="-25000" dirty="0" err="1">
                <a:latin typeface="AvenirNextW1G"/>
              </a:rPr>
              <a:t>r</a:t>
            </a:r>
            <a:r>
              <a:rPr lang="it-IT" sz="1800" b="1" dirty="0">
                <a:latin typeface="AvenirNextW1G"/>
              </a:rPr>
              <a:t>= tempo di ritenzione</a:t>
            </a:r>
            <a:r>
              <a:rPr lang="it-IT" sz="1800" dirty="0">
                <a:latin typeface="AvenirNextW1G"/>
              </a:rPr>
              <a:t>, ovvero il tempo che impiega un soluto che ha interazioni con la fase stazionaria ad attraversare la colonna</a:t>
            </a:r>
          </a:p>
          <a:p>
            <a:pPr algn="just"/>
            <a:endParaRPr lang="it-IT" sz="1800" dirty="0">
              <a:latin typeface="AvenirNextW1G"/>
            </a:endParaRPr>
          </a:p>
          <a:p>
            <a:pPr algn="just"/>
            <a:r>
              <a:rPr lang="it-IT" sz="1800" b="1" dirty="0">
                <a:effectLst/>
                <a:latin typeface="AvenirNextW1G"/>
              </a:rPr>
              <a:t>Base del picco (</a:t>
            </a:r>
            <a:r>
              <a:rPr lang="it-IT" sz="1800" b="1" dirty="0" err="1">
                <a:effectLst/>
                <a:latin typeface="AvenirNextW1G"/>
              </a:rPr>
              <a:t>W</a:t>
            </a:r>
            <a:r>
              <a:rPr lang="it-IT" sz="1800" b="1" dirty="0">
                <a:effectLst/>
                <a:latin typeface="AvenirNextW1G"/>
              </a:rPr>
              <a:t>): </a:t>
            </a:r>
            <a:r>
              <a:rPr lang="it-IT" sz="1800" dirty="0">
                <a:effectLst/>
                <a:latin typeface="AvenirNextW1G"/>
              </a:rPr>
              <a:t>il tempo che intercorre tra la comparsa del picco e il ritorno alla linea di base.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719112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E467C1AF-22EB-7E1A-9AC7-3A2739A9B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06" y="480063"/>
            <a:ext cx="3079109" cy="35426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7E63EA-51D4-20B5-075D-B5AD70ABB33D}"/>
              </a:ext>
            </a:extLst>
          </p:cNvPr>
          <p:cNvSpPr txBox="1"/>
          <p:nvPr/>
        </p:nvSpPr>
        <p:spPr>
          <a:xfrm>
            <a:off x="185085" y="52376"/>
            <a:ext cx="5277884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AvenirNextW1G"/>
              </a:rPr>
              <a:t>Base del picco (</a:t>
            </a:r>
            <a:r>
              <a:rPr lang="it-IT" dirty="0" err="1">
                <a:latin typeface="AvenirNextW1G"/>
              </a:rPr>
              <a:t>W</a:t>
            </a:r>
            <a:r>
              <a:rPr lang="it-IT" dirty="0">
                <a:latin typeface="AvenirNextW1G"/>
              </a:rPr>
              <a:t>): tempo che intercorre tra la comparsa del picco cromatografico e il ritorno del segnale alla linea di base. </a:t>
            </a:r>
          </a:p>
          <a:p>
            <a:pPr algn="just"/>
            <a:endParaRPr lang="it-IT" dirty="0">
              <a:latin typeface="AvenirNextW1G"/>
            </a:endParaRPr>
          </a:p>
          <a:p>
            <a:pPr algn="just"/>
            <a:r>
              <a:rPr lang="it-IT" b="1" dirty="0" err="1">
                <a:latin typeface="AvenirNextW1G"/>
              </a:rPr>
              <a:t>Tailing</a:t>
            </a:r>
            <a:r>
              <a:rPr lang="it-IT" b="1" dirty="0">
                <a:latin typeface="AvenirNextW1G"/>
              </a:rPr>
              <a:t> e </a:t>
            </a:r>
            <a:r>
              <a:rPr lang="it-IT" b="1" dirty="0" err="1">
                <a:latin typeface="AvenirNextW1G"/>
              </a:rPr>
              <a:t>fronting</a:t>
            </a:r>
            <a:r>
              <a:rPr lang="it-IT" b="1" dirty="0">
                <a:latin typeface="AvenirNextW1G"/>
              </a:rPr>
              <a:t> </a:t>
            </a:r>
          </a:p>
          <a:p>
            <a:pPr algn="just"/>
            <a:r>
              <a:rPr lang="it-IT" dirty="0">
                <a:latin typeface="AvenirNextW1G"/>
              </a:rPr>
              <a:t>In pratica, i picchi perfettamente simmetrici sono molto rari. Lo </a:t>
            </a:r>
            <a:r>
              <a:rPr lang="it-IT" b="1" dirty="0" err="1">
                <a:latin typeface="AvenirNextW1G"/>
              </a:rPr>
              <a:t>scodamento</a:t>
            </a:r>
            <a:r>
              <a:rPr lang="it-IT" dirty="0">
                <a:latin typeface="AvenirNextW1G"/>
              </a:rPr>
              <a:t> del picco è misurato dal </a:t>
            </a:r>
            <a:r>
              <a:rPr lang="it-IT" b="1" u="sng" dirty="0">
                <a:solidFill>
                  <a:srgbClr val="FF0000"/>
                </a:solidFill>
                <a:latin typeface="AvenirNextW1G"/>
              </a:rPr>
              <a:t>fattore di coda T</a:t>
            </a:r>
            <a:r>
              <a:rPr lang="it-IT" dirty="0">
                <a:latin typeface="AvenirNextW1G"/>
              </a:rPr>
              <a:t>. Questo fattore descrive l'asimmetria del picco, cioè fino a che punto la forma è approssimata alla curva gaussiana perfettamente simmetrica. </a:t>
            </a:r>
          </a:p>
          <a:p>
            <a:pPr algn="just"/>
            <a:endParaRPr lang="it-IT" dirty="0">
              <a:latin typeface="AvenirNextW1G"/>
            </a:endParaRPr>
          </a:p>
          <a:p>
            <a:pPr algn="just"/>
            <a:endParaRPr lang="it-IT" dirty="0">
              <a:latin typeface="AvenirNextW1G"/>
            </a:endParaRPr>
          </a:p>
          <a:p>
            <a:pPr algn="just"/>
            <a:r>
              <a:rPr lang="it-IT" dirty="0">
                <a:latin typeface="AvenirNextW1G"/>
              </a:rPr>
              <a:t>Il fattore di coda è misurato come: T=b/a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18A7BD-FAA0-A3D2-500D-605BAF90EE0C}"/>
              </a:ext>
            </a:extLst>
          </p:cNvPr>
          <p:cNvSpPr txBox="1"/>
          <p:nvPr/>
        </p:nvSpPr>
        <p:spPr>
          <a:xfrm>
            <a:off x="525326" y="4022694"/>
            <a:ext cx="8405283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>
                <a:latin typeface="AvenirNextW1G"/>
              </a:rPr>
              <a:t>a</a:t>
            </a:r>
            <a:r>
              <a:rPr lang="it-IT" dirty="0">
                <a:latin typeface="AvenirNextW1G"/>
              </a:rPr>
              <a:t> rappresenta la larghezza della metà anteriore del picco, </a:t>
            </a:r>
            <a:r>
              <a:rPr lang="it-IT" b="1" dirty="0">
                <a:latin typeface="AvenirNextW1G"/>
              </a:rPr>
              <a:t>b</a:t>
            </a:r>
            <a:r>
              <a:rPr lang="it-IT" dirty="0">
                <a:latin typeface="AvenirNextW1G"/>
              </a:rPr>
              <a:t> è la larghezza della metà posteriore del picco. </a:t>
            </a:r>
          </a:p>
          <a:p>
            <a:endParaRPr lang="it-IT" dirty="0">
              <a:latin typeface="AvenirNextW1G"/>
            </a:endParaRPr>
          </a:p>
          <a:p>
            <a:r>
              <a:rPr lang="it-IT" dirty="0">
                <a:latin typeface="AvenirNextW1G"/>
              </a:rPr>
              <a:t>I valori sono misurati al </a:t>
            </a:r>
            <a:r>
              <a:rPr lang="it-IT" u="sng" dirty="0">
                <a:latin typeface="AvenirNextW1G"/>
              </a:rPr>
              <a:t>10 % dell'altezza del picco </a:t>
            </a:r>
            <a:r>
              <a:rPr lang="it-IT" dirty="0">
                <a:latin typeface="AvenirNextW1G"/>
              </a:rPr>
              <a:t>dal bordo anteriore o d'uscita del picco a una linea che scende perpendicolarmente dall'apice del  T = 1 rappresenta un picco simmetrico. </a:t>
            </a:r>
          </a:p>
          <a:p>
            <a:endParaRPr lang="it-IT" dirty="0">
              <a:latin typeface="AvenirNextW1G"/>
            </a:endParaRPr>
          </a:p>
          <a:p>
            <a:r>
              <a:rPr lang="it-IT" dirty="0">
                <a:latin typeface="AvenirNextW1G"/>
              </a:rPr>
              <a:t>Per T &gt; 1 il profilo del picco è chiamato </a:t>
            </a:r>
            <a:r>
              <a:rPr lang="it-IT" b="1" dirty="0" err="1">
                <a:latin typeface="AvenirNextW1G"/>
              </a:rPr>
              <a:t>tailing</a:t>
            </a:r>
            <a:r>
              <a:rPr lang="it-IT" dirty="0">
                <a:latin typeface="AvenirNextW1G"/>
              </a:rPr>
              <a:t>. Per T &lt; 1 il profilo del picco è chiamato </a:t>
            </a:r>
            <a:r>
              <a:rPr lang="it-IT" b="1" dirty="0" err="1">
                <a:latin typeface="AvenirNextW1G"/>
              </a:rPr>
              <a:t>fronting</a:t>
            </a:r>
            <a:r>
              <a:rPr lang="it-IT" dirty="0">
                <a:latin typeface="AvenirNextW1G"/>
              </a:rPr>
              <a:t>. </a:t>
            </a:r>
            <a:endParaRPr lang="it-IT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71B1303-177A-286E-F8BB-3CC58207AD0E}"/>
              </a:ext>
            </a:extLst>
          </p:cNvPr>
          <p:cNvCxnSpPr/>
          <p:nvPr/>
        </p:nvCxnSpPr>
        <p:spPr>
          <a:xfrm>
            <a:off x="7419360" y="2849525"/>
            <a:ext cx="861237" cy="0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8508226-7951-5968-DAAB-D7FD943880A2}"/>
              </a:ext>
            </a:extLst>
          </p:cNvPr>
          <p:cNvCxnSpPr>
            <a:cxnSpLocks/>
          </p:cNvCxnSpPr>
          <p:nvPr/>
        </p:nvCxnSpPr>
        <p:spPr>
          <a:xfrm flipH="1">
            <a:off x="6141287" y="2849525"/>
            <a:ext cx="847454" cy="0"/>
          </a:xfrm>
          <a:prstGeom prst="straightConnector1">
            <a:avLst/>
          </a:prstGeom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0578E4-D8FD-6906-06C6-3BBBBF7FAE80}"/>
              </a:ext>
            </a:extLst>
          </p:cNvPr>
          <p:cNvSpPr txBox="1"/>
          <p:nvPr/>
        </p:nvSpPr>
        <p:spPr>
          <a:xfrm>
            <a:off x="7719237" y="2445489"/>
            <a:ext cx="68864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fronting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736232-D534-ACF6-D4AA-F8A757F0552A}"/>
              </a:ext>
            </a:extLst>
          </p:cNvPr>
          <p:cNvSpPr txBox="1"/>
          <p:nvPr/>
        </p:nvSpPr>
        <p:spPr>
          <a:xfrm>
            <a:off x="6110874" y="2424223"/>
            <a:ext cx="5604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tailing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801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l soluto si muove lungo la colonna cromatografica solo quando si trova in fase mobile.…"/>
          <p:cNvSpPr txBox="1"/>
          <p:nvPr/>
        </p:nvSpPr>
        <p:spPr>
          <a:xfrm>
            <a:off x="130957" y="1033130"/>
            <a:ext cx="8882086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dirty="0"/>
              <a:t>Il </a:t>
            </a:r>
            <a:r>
              <a:rPr dirty="0" err="1"/>
              <a:t>soluto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muove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la </a:t>
            </a:r>
            <a:r>
              <a:rPr dirty="0" err="1"/>
              <a:t>colonna</a:t>
            </a:r>
            <a:r>
              <a:rPr dirty="0"/>
              <a:t> </a:t>
            </a:r>
            <a:r>
              <a:rPr dirty="0" err="1"/>
              <a:t>cromatografica</a:t>
            </a:r>
            <a:r>
              <a:rPr dirty="0"/>
              <a:t> solo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trova</a:t>
            </a:r>
            <a:r>
              <a:rPr dirty="0"/>
              <a:t> in </a:t>
            </a:r>
            <a:r>
              <a:rPr dirty="0" err="1"/>
              <a:t>fase</a:t>
            </a:r>
            <a:r>
              <a:rPr dirty="0"/>
              <a:t> mobile.</a:t>
            </a:r>
          </a:p>
          <a:p>
            <a:endParaRPr dirty="0"/>
          </a:p>
          <a:p>
            <a:r>
              <a:rPr dirty="0"/>
              <a:t>Da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discende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</a:t>
            </a:r>
            <a:r>
              <a:rPr dirty="0" err="1"/>
              <a:t>velocità</a:t>
            </a:r>
            <a:r>
              <a:rPr dirty="0"/>
              <a:t> media con cui il </a:t>
            </a:r>
            <a:r>
              <a:rPr dirty="0" err="1"/>
              <a:t>soluto</a:t>
            </a:r>
            <a:r>
              <a:rPr dirty="0"/>
              <a:t> </a:t>
            </a:r>
            <a:r>
              <a:rPr dirty="0" err="1"/>
              <a:t>migra</a:t>
            </a:r>
            <a:r>
              <a:rPr dirty="0"/>
              <a:t>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b="1" u="sng" dirty="0" err="1"/>
              <a:t>frazione</a:t>
            </a:r>
            <a:r>
              <a:rPr b="1" u="sng" dirty="0"/>
              <a:t> di tempo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esso</a:t>
            </a:r>
            <a:r>
              <a:rPr dirty="0"/>
              <a:t> </a:t>
            </a:r>
            <a:r>
              <a:rPr dirty="0" err="1"/>
              <a:t>trascorre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dirty="0"/>
              <a:t>Questa </a:t>
            </a:r>
            <a:r>
              <a:rPr dirty="0" err="1"/>
              <a:t>frazione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piccola</a:t>
            </a:r>
            <a:r>
              <a:rPr dirty="0"/>
              <a:t> per </a:t>
            </a:r>
            <a:r>
              <a:rPr dirty="0" err="1"/>
              <a:t>soluti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fortemente </a:t>
            </a:r>
            <a:r>
              <a:rPr dirty="0" err="1"/>
              <a:t>trattenuti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</a:t>
            </a:r>
            <a:r>
              <a:rPr dirty="0" err="1"/>
              <a:t>stazionaria</a:t>
            </a:r>
            <a:r>
              <a:rPr dirty="0"/>
              <a:t> e </a:t>
            </a:r>
            <a:r>
              <a:rPr dirty="0" err="1"/>
              <a:t>grande</a:t>
            </a:r>
            <a:r>
              <a:rPr dirty="0"/>
              <a:t> per </a:t>
            </a:r>
            <a:r>
              <a:rPr dirty="0" err="1"/>
              <a:t>soluti</a:t>
            </a:r>
            <a:r>
              <a:rPr dirty="0"/>
              <a:t> </a:t>
            </a:r>
            <a:r>
              <a:rPr dirty="0" err="1"/>
              <a:t>trattenuti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fase</a:t>
            </a:r>
            <a:r>
              <a:rPr dirty="0"/>
              <a:t> mobile.</a:t>
            </a:r>
          </a:p>
          <a:p>
            <a:endParaRPr lang="it-IT" dirty="0"/>
          </a:p>
          <a:p>
            <a:endParaRPr dirty="0"/>
          </a:p>
          <a:p>
            <a:r>
              <a:rPr dirty="0"/>
              <a:t>Le </a:t>
            </a:r>
            <a:r>
              <a:rPr dirty="0" err="1"/>
              <a:t>differenti</a:t>
            </a:r>
            <a:r>
              <a:rPr dirty="0"/>
              <a:t> </a:t>
            </a:r>
            <a:r>
              <a:rPr dirty="0" err="1"/>
              <a:t>velocità</a:t>
            </a:r>
            <a:r>
              <a:rPr dirty="0"/>
              <a:t> </a:t>
            </a:r>
            <a:r>
              <a:rPr dirty="0" err="1"/>
              <a:t>fanno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soluti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separino</a:t>
            </a:r>
            <a:r>
              <a:rPr dirty="0"/>
              <a:t> in </a:t>
            </a:r>
            <a:r>
              <a:rPr dirty="0" err="1"/>
              <a:t>bande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la </a:t>
            </a:r>
            <a:r>
              <a:rPr dirty="0" err="1"/>
              <a:t>lunghezza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colonna</a:t>
            </a:r>
            <a:r>
              <a:rPr dirty="0"/>
              <a:t>.</a:t>
            </a:r>
          </a:p>
          <a:p>
            <a:endParaRPr lang="it-IT" dirty="0"/>
          </a:p>
          <a:p>
            <a:endParaRPr dirty="0"/>
          </a:p>
          <a:p>
            <a:r>
              <a:rPr dirty="0"/>
              <a:t>Il </a:t>
            </a:r>
            <a:r>
              <a:rPr dirty="0" err="1"/>
              <a:t>processo</a:t>
            </a:r>
            <a:r>
              <a:rPr dirty="0"/>
              <a:t> di </a:t>
            </a:r>
            <a:r>
              <a:rPr dirty="0" err="1"/>
              <a:t>separazione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realizza</a:t>
            </a:r>
            <a:r>
              <a:rPr dirty="0"/>
              <a:t> </a:t>
            </a: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facendo</a:t>
            </a:r>
            <a:r>
              <a:rPr dirty="0"/>
              <a:t> </a:t>
            </a:r>
            <a:r>
              <a:rPr dirty="0" err="1"/>
              <a:t>passare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la </a:t>
            </a:r>
            <a:r>
              <a:rPr dirty="0" err="1"/>
              <a:t>colonna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fase</a:t>
            </a:r>
            <a:r>
              <a:rPr dirty="0"/>
              <a:t> mobile </a:t>
            </a:r>
            <a:r>
              <a:rPr dirty="0" err="1"/>
              <a:t>sufficiente</a:t>
            </a:r>
            <a:r>
              <a:rPr dirty="0"/>
              <a:t> per </a:t>
            </a:r>
            <a:r>
              <a:rPr dirty="0" err="1"/>
              <a:t>eluire</a:t>
            </a:r>
            <a:r>
              <a:rPr dirty="0"/>
              <a:t> le </a:t>
            </a:r>
            <a:r>
              <a:rPr dirty="0" err="1"/>
              <a:t>singole</a:t>
            </a:r>
            <a:r>
              <a:rPr dirty="0"/>
              <a:t> </a:t>
            </a:r>
            <a:r>
              <a:rPr dirty="0" err="1"/>
              <a:t>bande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colonna</a:t>
            </a:r>
            <a:r>
              <a:rPr dirty="0"/>
              <a:t> e </a:t>
            </a:r>
            <a:r>
              <a:rPr dirty="0" err="1"/>
              <a:t>possano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raccolte</a:t>
            </a:r>
            <a:r>
              <a:rPr dirty="0"/>
              <a:t> (o </a:t>
            </a:r>
            <a:r>
              <a:rPr dirty="0" err="1"/>
              <a:t>misurate</a:t>
            </a:r>
            <a:r>
              <a:rPr dirty="0"/>
              <a:t>) in tempi </a:t>
            </a:r>
            <a:r>
              <a:rPr dirty="0" err="1"/>
              <a:t>diversi</a:t>
            </a:r>
            <a:r>
              <a:rPr dirty="0"/>
              <a:t>. </a:t>
            </a:r>
          </a:p>
        </p:txBody>
      </p:sp>
      <p:sp>
        <p:nvSpPr>
          <p:cNvPr id="33" name="Velocità dei soluti in una separazione cromatografica"/>
          <p:cNvSpPr txBox="1"/>
          <p:nvPr/>
        </p:nvSpPr>
        <p:spPr>
          <a:xfrm>
            <a:off x="1750140" y="170121"/>
            <a:ext cx="58716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rPr dirty="0" err="1"/>
              <a:t>Velocità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soluti</a:t>
            </a:r>
            <a:r>
              <a:rPr dirty="0"/>
              <a:t>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separazione</a:t>
            </a:r>
            <a:r>
              <a:rPr dirty="0"/>
              <a:t> </a:t>
            </a:r>
            <a:r>
              <a:rPr dirty="0" err="1"/>
              <a:t>cromatografica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ruttura predefinit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2473</Words>
  <Application>Microsoft Macintosh PowerPoint</Application>
  <PresentationFormat>Presentazione su schermo (4:3)</PresentationFormat>
  <Paragraphs>335</Paragraphs>
  <Slides>62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3" baseType="lpstr">
      <vt:lpstr>Arial</vt:lpstr>
      <vt:lpstr>AvenirNextW1G</vt:lpstr>
      <vt:lpstr>Calibri Light</vt:lpstr>
      <vt:lpstr>Cambria Math</vt:lpstr>
      <vt:lpstr>Helvetica</vt:lpstr>
      <vt:lpstr>Helvetica Neue</vt:lpstr>
      <vt:lpstr>MercuryTextG1-Roman</vt:lpstr>
      <vt:lpstr>Roboto</vt:lpstr>
      <vt:lpstr>Symbol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giorgia lancia</cp:lastModifiedBy>
  <cp:revision>23</cp:revision>
  <dcterms:modified xsi:type="dcterms:W3CDTF">2023-11-02T11:27:46Z</dcterms:modified>
</cp:coreProperties>
</file>