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309" r:id="rId25"/>
    <p:sldId id="279" r:id="rId26"/>
    <p:sldId id="280" r:id="rId27"/>
    <p:sldId id="281" r:id="rId28"/>
    <p:sldId id="282" r:id="rId29"/>
    <p:sldId id="283" r:id="rId30"/>
    <p:sldId id="311" r:id="rId31"/>
    <p:sldId id="310" r:id="rId32"/>
    <p:sldId id="31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12192000" cy="6858000"/>
  <p:notesSz cx="6858000" cy="9144000"/>
  <p:embeddedFontLst>
    <p:embeddedFont>
      <p:font typeface="Cambria Math" panose="02040503050406030204" pitchFamily="18" charset="0"/>
      <p:regular r:id="rId60"/>
    </p:embeddedFont>
    <p:embeddedFont>
      <p:font typeface="Century Gothic" panose="020B050202020202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BVNIg6EApSE3t85Bm07RM2b05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B4462F-C6F0-407D-ADCE-BCAD2A96DFE0}">
  <a:tblStyle styleId="{0AB4462F-C6F0-407D-ADCE-BCAD2A96DFE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2EFCC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1F7E7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8"/>
    <p:restoredTop sz="94682"/>
  </p:normalViewPr>
  <p:slideViewPr>
    <p:cSldViewPr snapToGrid="0">
      <p:cViewPr varScale="1">
        <p:scale>
          <a:sx n="105" d="100"/>
          <a:sy n="105" d="100"/>
        </p:scale>
        <p:origin x="3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162e6b459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g2162e6b4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4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4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54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4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3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4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6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6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6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6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6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6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7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7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6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8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8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6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9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6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32" name="Google Shape;132;p6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0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0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6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2" name="Google Shape;72;p62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678964" y="579781"/>
            <a:ext cx="8825662" cy="332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ESPRESSIONE DEL DATO ANALITICO</a:t>
            </a:r>
            <a:endParaRPr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428444" y="5416798"/>
            <a:ext cx="8825662" cy="8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UD.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/>
        </p:nvSpPr>
        <p:spPr>
          <a:xfrm>
            <a:off x="341026" y="108589"/>
            <a:ext cx="6892276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nelle analisi chimiche: MEDIA E MEDIANA</a:t>
            </a:r>
            <a:endParaRPr/>
          </a:p>
        </p:txBody>
      </p:sp>
      <p:sp>
        <p:nvSpPr>
          <p:cNvPr id="293" name="Google Shape;293;p10"/>
          <p:cNvSpPr txBox="1"/>
          <p:nvPr/>
        </p:nvSpPr>
        <p:spPr>
          <a:xfrm>
            <a:off x="446349" y="1292680"/>
            <a:ext cx="11745651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ricorre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ottenere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possibile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l’incertezza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legata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34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3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 sz="3400"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media (media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aritmetica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ottiene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dividendo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somma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 per il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numero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nell'insieme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534234" y="438411"/>
            <a:ext cx="10305165" cy="557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Oppure può essere utile calcolare la mediana: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mediana è il risultato centrale quando i dati replicati sono ordinati in modo crescente o decrescente.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un numero dispari di dati, la mediana può essere ricavata disponendo in ordine i dati ed individuando il valore centrale, mentre nel caso di un numero pari viene usata la media della coppia centrale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misure ripetute dell’acidità di un campione di olio danno: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acidi grassi liberi espressi come acido oleico</a:t>
            </a:r>
            <a:endParaRPr/>
          </a:p>
        </p:txBody>
      </p:sp>
      <p:sp>
        <p:nvSpPr>
          <p:cNvPr id="299" name="Google Shape;299;p11"/>
          <p:cNvSpPr txBox="1"/>
          <p:nvPr/>
        </p:nvSpPr>
        <p:spPr>
          <a:xfrm>
            <a:off x="534235" y="4499355"/>
            <a:ext cx="7659038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 media e mediana della serie di dati sopra riportata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/>
        </p:nvSpPr>
        <p:spPr>
          <a:xfrm>
            <a:off x="191856" y="187890"/>
            <a:ext cx="11808287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descrive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ripetibilità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misurazioni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ovvero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vicinanza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ottenuti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nelle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stesse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condizioni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sperimentali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determinata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semplice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ripetizione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misurazione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sullo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dell'accordo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ottenuti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identico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modo.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 termini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ampiamente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descrivere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standard,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varianza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coefficiente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variazione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305" name="Google Shape;305;p12"/>
          <p:cNvSpPr txBox="1"/>
          <p:nvPr/>
        </p:nvSpPr>
        <p:spPr>
          <a:xfrm>
            <a:off x="5197047" y="5496573"/>
            <a:ext cx="6002474" cy="101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termini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funzione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come il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singolo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x</a:t>
            </a:r>
            <a:r>
              <a:rPr lang="en-US" sz="1800" b="0" i="0" u="none" strike="noStrike" cap="none" baseline="-2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differisce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dalla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media,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cioè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dalla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media d</a:t>
            </a:r>
            <a:r>
              <a:rPr lang="en-US" sz="1800" b="0" i="0" u="none" strike="noStrike" cap="none" baseline="-2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341024" y="686666"/>
            <a:ext cx="11012997" cy="45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descrive la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ripetibilità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riproducibilità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una misura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Ovvero la vicinanza di misure ripetute.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prendiamo la serie di misure dell’acidità di un campione di olio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misure ripetute dell’acidità di un campione di olio danno: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acidi grassi liberi espressi come acido oleico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Possiamo calcolare la precisione.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chimica analitica si usa la 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DEVIAZIONE STANDARD RELATIVA (COEFFICIENTE DI VARIAZIONE) </a:t>
            </a:r>
            <a:endParaRPr/>
          </a:p>
        </p:txBody>
      </p:sp>
      <p:cxnSp>
        <p:nvCxnSpPr>
          <p:cNvPr id="312" name="Google Shape;312;p13"/>
          <p:cNvCxnSpPr/>
          <p:nvPr/>
        </p:nvCxnSpPr>
        <p:spPr>
          <a:xfrm>
            <a:off x="2957438" y="6039282"/>
            <a:ext cx="2817250" cy="2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3" name="Google Shape;313;p13"/>
          <p:cNvCxnSpPr/>
          <p:nvPr/>
        </p:nvCxnSpPr>
        <p:spPr>
          <a:xfrm>
            <a:off x="4366062" y="5778079"/>
            <a:ext cx="2" cy="522405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p13"/>
          <p:cNvSpPr txBox="1"/>
          <p:nvPr/>
        </p:nvSpPr>
        <p:spPr>
          <a:xfrm>
            <a:off x="3329327" y="6327250"/>
            <a:ext cx="1226600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MEDIO</a:t>
            </a:r>
            <a:endParaRPr/>
          </a:p>
        </p:txBody>
      </p:sp>
      <p:cxnSp>
        <p:nvCxnSpPr>
          <p:cNvPr id="315" name="Google Shape;315;p13"/>
          <p:cNvCxnSpPr/>
          <p:nvPr/>
        </p:nvCxnSpPr>
        <p:spPr>
          <a:xfrm flipH="1">
            <a:off x="4366063" y="5838980"/>
            <a:ext cx="965594" cy="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316" name="Google Shape;316;p13"/>
          <p:cNvCxnSpPr/>
          <p:nvPr/>
        </p:nvCxnSpPr>
        <p:spPr>
          <a:xfrm>
            <a:off x="5331655" y="5804846"/>
            <a:ext cx="2" cy="522405"/>
          </a:xfrm>
          <a:prstGeom prst="straightConnector1">
            <a:avLst/>
          </a:prstGeom>
          <a:noFill/>
          <a:ln w="317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13"/>
          <p:cNvSpPr txBox="1"/>
          <p:nvPr/>
        </p:nvSpPr>
        <p:spPr>
          <a:xfrm>
            <a:off x="5171049" y="6361384"/>
            <a:ext cx="190607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SINGOLA OSSERVAZIONE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9133827" y="5903960"/>
            <a:ext cx="1057185" cy="51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x</a:t>
            </a:r>
            <a:r>
              <a:rPr lang="en-US" sz="24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8164714" y="5446120"/>
            <a:ext cx="3654025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dei dati dalla media</a:t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8036466" y="5434122"/>
            <a:ext cx="3805440" cy="1204261"/>
          </a:xfrm>
          <a:prstGeom prst="roundRect">
            <a:avLst>
              <a:gd name="adj" fmla="val 16667"/>
            </a:avLst>
          </a:prstGeom>
          <a:solidFill>
            <a:schemeClr val="accent1">
              <a:alpha val="31764"/>
            </a:schemeClr>
          </a:solidFill>
          <a:ln w="698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3"/>
          <p:cNvCxnSpPr/>
          <p:nvPr/>
        </p:nvCxnSpPr>
        <p:spPr>
          <a:xfrm>
            <a:off x="9088108" y="6035678"/>
            <a:ext cx="2" cy="291572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3"/>
          <p:cNvCxnSpPr/>
          <p:nvPr/>
        </p:nvCxnSpPr>
        <p:spPr>
          <a:xfrm>
            <a:off x="10270010" y="6035678"/>
            <a:ext cx="2" cy="291572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13"/>
          <p:cNvCxnSpPr/>
          <p:nvPr/>
        </p:nvCxnSpPr>
        <p:spPr>
          <a:xfrm flipH="1">
            <a:off x="9913618" y="6028318"/>
            <a:ext cx="291572" cy="2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/>
        </p:nvSpPr>
        <p:spPr>
          <a:xfrm>
            <a:off x="341024" y="451986"/>
            <a:ext cx="11012997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la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vicinanza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al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l’accordo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trovato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il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L’errore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ASSOLUTO o RELATIVO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olio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danno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acidi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grassi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liberi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espressi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acido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oleico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osservato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0,65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pic>
        <p:nvPicPr>
          <p:cNvPr id="330" name="Google Shape;330;p14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707" y="5267826"/>
            <a:ext cx="6938792" cy="7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 descr="Immagin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0430" y="5267825"/>
            <a:ext cx="5259893" cy="770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/>
          <p:nvPr/>
        </p:nvSpPr>
        <p:spPr>
          <a:xfrm>
            <a:off x="3103512" y="5410372"/>
            <a:ext cx="466134" cy="468563"/>
          </a:xfrm>
          <a:prstGeom prst="ellipse">
            <a:avLst/>
          </a:prstGeom>
          <a:solidFill>
            <a:schemeClr val="accent4">
              <a:alpha val="21176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3934014" y="5387628"/>
            <a:ext cx="476062" cy="518710"/>
          </a:xfrm>
          <a:prstGeom prst="ellipse">
            <a:avLst/>
          </a:prstGeom>
          <a:solidFill>
            <a:schemeClr val="accent1">
              <a:alpha val="21176"/>
            </a:schemeClr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14"/>
          <p:cNvCxnSpPr/>
          <p:nvPr/>
        </p:nvCxnSpPr>
        <p:spPr>
          <a:xfrm flipH="1">
            <a:off x="2773255" y="5906338"/>
            <a:ext cx="396334" cy="322379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5" name="Google Shape;335;p14"/>
          <p:cNvCxnSpPr/>
          <p:nvPr/>
        </p:nvCxnSpPr>
        <p:spPr>
          <a:xfrm>
            <a:off x="4284726" y="5901295"/>
            <a:ext cx="409732" cy="327422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36" name="Google Shape;336;p14"/>
          <p:cNvSpPr txBox="1"/>
          <p:nvPr/>
        </p:nvSpPr>
        <p:spPr>
          <a:xfrm>
            <a:off x="1882337" y="6228717"/>
            <a:ext cx="15494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Valore trovato</a:t>
            </a:r>
            <a:endParaRPr/>
          </a:p>
        </p:txBody>
      </p:sp>
      <p:sp>
        <p:nvSpPr>
          <p:cNvPr id="337" name="Google Shape;337;p14"/>
          <p:cNvSpPr txBox="1"/>
          <p:nvPr/>
        </p:nvSpPr>
        <p:spPr>
          <a:xfrm>
            <a:off x="3919726" y="6234428"/>
            <a:ext cx="1273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Valore vero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/>
          <p:nvPr/>
        </p:nvSpPr>
        <p:spPr>
          <a:xfrm>
            <a:off x="1122958" y="501042"/>
            <a:ext cx="414235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it-IT" sz="2000" b="1" u="sng" noProof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assoluto </a:t>
            </a:r>
            <a:r>
              <a:rPr lang="it-IT" sz="2000" b="0" noProof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una misura è la differenza fra il valore misurato e il valore vero. </a:t>
            </a:r>
            <a:r>
              <a:rPr lang="it-IT" sz="2000" b="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segno dell'errore assoluto indica se il valore in questione è più alto o più basso del valore vero. Se il valore ottenuto è più basso del valore vero, il segno è negativo; se il risultato della misura è più alto del valore vero, allora il segno è positivo.</a:t>
            </a:r>
            <a:endParaRPr lang="it-IT" noProof="0" dirty="0"/>
          </a:p>
        </p:txBody>
      </p:sp>
      <p:sp>
        <p:nvSpPr>
          <p:cNvPr id="343" name="Google Shape;343;p15"/>
          <p:cNvSpPr/>
          <p:nvPr/>
        </p:nvSpPr>
        <p:spPr>
          <a:xfrm>
            <a:off x="2812093" y="4121063"/>
            <a:ext cx="513569" cy="626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5"/>
          <p:cNvSpPr txBox="1"/>
          <p:nvPr/>
        </p:nvSpPr>
        <p:spPr>
          <a:xfrm>
            <a:off x="1122958" y="4889511"/>
            <a:ext cx="41423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quindi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 la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sovrastimata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sottostimata</a:t>
            </a:r>
            <a:endParaRPr dirty="0"/>
          </a:p>
        </p:txBody>
      </p:sp>
      <p:sp>
        <p:nvSpPr>
          <p:cNvPr id="345" name="Google Shape;345;p15"/>
          <p:cNvSpPr txBox="1"/>
          <p:nvPr/>
        </p:nvSpPr>
        <p:spPr>
          <a:xfrm>
            <a:off x="6534201" y="501040"/>
            <a:ext cx="366636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it-IT" sz="2000" b="1" u="sng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relativo </a:t>
            </a:r>
            <a:r>
              <a:rPr lang="it-IT" sz="200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una misura è dato dall'errore assoluto diviso per il valore vero. L'errore relativo può essere espresso in percento, in parti per mille o in parti per milione a seconda della grandezza del risultato. </a:t>
            </a:r>
            <a:endParaRPr lang="it-IT" noProof="0" dirty="0"/>
          </a:p>
        </p:txBody>
      </p:sp>
      <p:sp>
        <p:nvSpPr>
          <p:cNvPr id="346" name="Google Shape;346;p15"/>
          <p:cNvSpPr/>
          <p:nvPr/>
        </p:nvSpPr>
        <p:spPr>
          <a:xfrm>
            <a:off x="8317283" y="3176114"/>
            <a:ext cx="513569" cy="626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6649024" y="4797469"/>
            <a:ext cx="41423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in %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quanto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discosta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dal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medio e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permette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confrontare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facilità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di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metodi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diversi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/>
          <p:nvPr/>
        </p:nvSpPr>
        <p:spPr>
          <a:xfrm>
            <a:off x="73854" y="34987"/>
            <a:ext cx="10234064" cy="49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Tipi di errori nelle analisi sperimentali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CASUALE (o indeterminato)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GROSSOLANO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si presenta occasionalmente legato ad una manovra errata dell’operatore</a:t>
            </a:r>
            <a:endParaRPr/>
          </a:p>
        </p:txBody>
      </p:sp>
      <p:pic>
        <p:nvPicPr>
          <p:cNvPr id="358" name="Google Shape;358;p17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4742" y="204152"/>
            <a:ext cx="5545702" cy="39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9008" y="50800"/>
            <a:ext cx="9246992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"/>
          <p:cNvSpPr txBox="1"/>
          <p:nvPr/>
        </p:nvSpPr>
        <p:spPr>
          <a:xfrm>
            <a:off x="117844" y="2486556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 (o indeterminato)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/>
          <p:nvPr/>
        </p:nvCxnSpPr>
        <p:spPr>
          <a:xfrm>
            <a:off x="172884" y="3957371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18"/>
          <p:cNvSpPr/>
          <p:nvPr/>
        </p:nvSpPr>
        <p:spPr>
          <a:xfrm>
            <a:off x="2531772" y="3828010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2859876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2065864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3120126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351035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783137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3372122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-21518" y="4384740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p18"/>
          <p:cNvSpPr txBox="1"/>
          <p:nvPr/>
        </p:nvSpPr>
        <p:spPr>
          <a:xfrm>
            <a:off x="6923765" y="2707196"/>
            <a:ext cx="3056209" cy="120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casu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indeterminati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influenzano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cxnSp>
        <p:nvCxnSpPr>
          <p:cNvPr id="374" name="Google Shape;374;p18"/>
          <p:cNvCxnSpPr/>
          <p:nvPr/>
        </p:nvCxnSpPr>
        <p:spPr>
          <a:xfrm>
            <a:off x="104792" y="6343725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18"/>
          <p:cNvSpPr/>
          <p:nvPr/>
        </p:nvSpPr>
        <p:spPr>
          <a:xfrm>
            <a:off x="2463681" y="6214364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2700850" y="603444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1997772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2280249" y="5954926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2282943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2703397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2268976" y="569549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301019" y="5120772"/>
            <a:ext cx="6004563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C. ERRORE GROSSOLANO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determina un outlier</a:t>
            </a:r>
            <a:endParaRPr/>
          </a:p>
        </p:txBody>
      </p:sp>
      <p:sp>
        <p:nvSpPr>
          <p:cNvPr id="383" name="Google Shape;383;p18"/>
          <p:cNvSpPr txBox="1"/>
          <p:nvPr/>
        </p:nvSpPr>
        <p:spPr>
          <a:xfrm>
            <a:off x="7117236" y="5055664"/>
            <a:ext cx="331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grossolani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portano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presenza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fortemente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discordante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dalla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media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osservazioni</a:t>
            </a:r>
            <a:endParaRPr dirty="0"/>
          </a:p>
        </p:txBody>
      </p:sp>
      <p:sp>
        <p:nvSpPr>
          <p:cNvPr id="384" name="Google Shape;384;p18"/>
          <p:cNvSpPr/>
          <p:nvPr/>
        </p:nvSpPr>
        <p:spPr>
          <a:xfrm>
            <a:off x="4369596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1897135" y="4344936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6" name="Google Shape;386;p18"/>
          <p:cNvCxnSpPr/>
          <p:nvPr/>
        </p:nvCxnSpPr>
        <p:spPr>
          <a:xfrm rot="10800000" flipH="1">
            <a:off x="2611285" y="4104073"/>
            <a:ext cx="2" cy="29709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7" name="Google Shape;387;p18"/>
          <p:cNvSpPr txBox="1"/>
          <p:nvPr/>
        </p:nvSpPr>
        <p:spPr>
          <a:xfrm>
            <a:off x="1829043" y="6563971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8" name="Google Shape;388;p18"/>
          <p:cNvCxnSpPr/>
          <p:nvPr/>
        </p:nvCxnSpPr>
        <p:spPr>
          <a:xfrm rot="10800000" flipH="1">
            <a:off x="2573185" y="6467852"/>
            <a:ext cx="2" cy="1685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p18"/>
          <p:cNvSpPr/>
          <p:nvPr/>
        </p:nvSpPr>
        <p:spPr>
          <a:xfrm>
            <a:off x="2337372" y="1512163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1586186" y="1310852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1871460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2153941" y="1252726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2156635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1588735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2142664" y="99329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79921" y="23264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6923765" y="182863"/>
            <a:ext cx="3313999" cy="120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sistematici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determinati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influenzano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l'accuratezza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98" name="Google Shape;398;p18"/>
          <p:cNvSpPr txBox="1"/>
          <p:nvPr/>
        </p:nvSpPr>
        <p:spPr>
          <a:xfrm>
            <a:off x="1703698" y="1945884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99" name="Google Shape;399;p18"/>
          <p:cNvCxnSpPr/>
          <p:nvPr/>
        </p:nvCxnSpPr>
        <p:spPr>
          <a:xfrm rot="10800000" flipH="1">
            <a:off x="2417848" y="1705024"/>
            <a:ext cx="2" cy="29709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/>
          <p:nvPr/>
        </p:nvSpPr>
        <p:spPr>
          <a:xfrm>
            <a:off x="501957" y="220225"/>
            <a:ext cx="10101568" cy="147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Hanno un valore definito e una </a:t>
            </a:r>
            <a:r>
              <a:rPr lang="en-US" sz="18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causa determinabile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comportano un bias nella misura, un bias influenza sempre la misura nello stesso modo che può essere positico (sovrastima) o negativo (sottostima)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501957" y="2342103"/>
            <a:ext cx="9412251" cy="378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 DELL’ERRORE SISTEMATICO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esempio: influenza della temperatura su una misura volumetrica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 (es. eccesso di titolante in una titolazione)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 descr="Immagin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34" y="844656"/>
            <a:ext cx="11681370" cy="5476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/>
        </p:nvSpPr>
        <p:spPr>
          <a:xfrm>
            <a:off x="305009" y="231950"/>
            <a:ext cx="9412251" cy="609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PIPETTA, MATRACCIO TARATO, BURETTA.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(volumi diversi da quello indicato e condizioni d’uso diverse da quelle di taratura)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Entità dell’errore?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evitare/limitare l’errore?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Taratura frequente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"/>
          <p:cNvSpPr txBox="1"/>
          <p:nvPr/>
        </p:nvSpPr>
        <p:spPr>
          <a:xfrm>
            <a:off x="337624" y="182268"/>
            <a:ext cx="10068952" cy="594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Lentezza della reazione (eccesso di titolante),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Reazioni non quantitative (equilibrio non completamente spostato verso dx)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 o reagenti con caratteristiche di acido debole o base debole (influenza del pH)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generale i metodi strumentali sono meno soggetti a questo tipo di errore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/>
          <p:nvPr/>
        </p:nvSpPr>
        <p:spPr>
          <a:xfrm>
            <a:off x="501957" y="220226"/>
            <a:ext cx="11188086" cy="313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Possono essere: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E’ COSTANTE CON LA GRANDEZZA DEL CAMPIONE</a:t>
            </a:r>
            <a:endParaRPr/>
          </a:p>
        </p:txBody>
      </p:sp>
      <p:sp>
        <p:nvSpPr>
          <p:cNvPr id="421" name="Google Shape;421;p22"/>
          <p:cNvSpPr txBox="1"/>
          <p:nvPr/>
        </p:nvSpPr>
        <p:spPr>
          <a:xfrm>
            <a:off x="501957" y="3668544"/>
            <a:ext cx="1107223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VARIA CON LA GRANDEZZA DEL CAMPIONE</a:t>
            </a:r>
            <a:endParaRPr/>
          </a:p>
        </p:txBody>
      </p:sp>
      <p:sp>
        <p:nvSpPr>
          <p:cNvPr id="422" name="Google Shape;422;p22"/>
          <p:cNvSpPr txBox="1"/>
          <p:nvPr/>
        </p:nvSpPr>
        <p:spPr>
          <a:xfrm>
            <a:off x="1002323" y="4783016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 ppm</a:t>
            </a:r>
            <a:endParaRPr/>
          </a:p>
        </p:txBody>
      </p:sp>
      <p:sp>
        <p:nvSpPr>
          <p:cNvPr id="423" name="Google Shape;423;p22"/>
          <p:cNvSpPr/>
          <p:nvPr/>
        </p:nvSpPr>
        <p:spPr>
          <a:xfrm>
            <a:off x="2715065" y="5050301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4108939" y="4777131"/>
            <a:ext cx="245629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=0,3/3,2 x 100=9,4%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1002323" y="5616770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 ppm</a:t>
            </a:r>
            <a:endParaRPr/>
          </a:p>
        </p:txBody>
      </p:sp>
      <p:sp>
        <p:nvSpPr>
          <p:cNvPr id="426" name="Google Shape;426;p22"/>
          <p:cNvSpPr/>
          <p:nvPr/>
        </p:nvSpPr>
        <p:spPr>
          <a:xfrm>
            <a:off x="2715065" y="5884055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4108939" y="5610884"/>
            <a:ext cx="258298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=0,3/1,6 x 100=18,8%</a:t>
            </a:r>
            <a:endParaRPr/>
          </a:p>
        </p:txBody>
      </p:sp>
      <p:grpSp>
        <p:nvGrpSpPr>
          <p:cNvPr id="428" name="Google Shape;428;p22"/>
          <p:cNvGrpSpPr/>
          <p:nvPr/>
        </p:nvGrpSpPr>
        <p:grpSpPr>
          <a:xfrm>
            <a:off x="7904553" y="4743085"/>
            <a:ext cx="5161428" cy="1514746"/>
            <a:chOff x="0" y="0"/>
            <a:chExt cx="5161427" cy="1514744"/>
          </a:xfrm>
        </p:grpSpPr>
        <p:pic>
          <p:nvPicPr>
            <p:cNvPr id="429" name="Google Shape;429;p22" descr="Immagin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2" descr="Immagine 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22"/>
          <p:cNvSpPr/>
          <p:nvPr/>
        </p:nvSpPr>
        <p:spPr>
          <a:xfrm>
            <a:off x="1661532" y="3498457"/>
            <a:ext cx="2582983" cy="1285415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3459480" y="2764854"/>
            <a:ext cx="3413760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4416392" y="3487161"/>
            <a:ext cx="2785646" cy="618629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2"/>
          <p:cNvSpPr/>
          <p:nvPr/>
        </p:nvSpPr>
        <p:spPr>
          <a:xfrm>
            <a:off x="4856115" y="4164512"/>
            <a:ext cx="1239885" cy="693673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"/>
          <p:cNvSpPr txBox="1"/>
          <p:nvPr/>
        </p:nvSpPr>
        <p:spPr>
          <a:xfrm>
            <a:off x="519326" y="1476160"/>
            <a:ext cx="11570683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VARIA CON LA GRANDEZZA DEL CAMPIONE</a:t>
            </a:r>
            <a:endParaRPr/>
          </a:p>
        </p:txBody>
      </p:sp>
      <p:sp>
        <p:nvSpPr>
          <p:cNvPr id="440" name="Google Shape;440;p23"/>
          <p:cNvSpPr txBox="1"/>
          <p:nvPr/>
        </p:nvSpPr>
        <p:spPr>
          <a:xfrm>
            <a:off x="516024" y="2284185"/>
            <a:ext cx="1157068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E’ COSTANTE CON LA GRANDEZZA DEL CAMPIONE</a:t>
            </a:r>
            <a:endParaRPr/>
          </a:p>
        </p:txBody>
      </p:sp>
      <p:sp>
        <p:nvSpPr>
          <p:cNvPr id="441" name="Google Shape;441;p23"/>
          <p:cNvSpPr txBox="1"/>
          <p:nvPr/>
        </p:nvSpPr>
        <p:spPr>
          <a:xfrm>
            <a:off x="516026" y="189642"/>
            <a:ext cx="974656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 ad esempio dovuti alla presenza di un interferente</a:t>
            </a:r>
            <a:endParaRPr/>
          </a:p>
        </p:txBody>
      </p:sp>
      <p:sp>
        <p:nvSpPr>
          <p:cNvPr id="442" name="Google Shape;442;p23"/>
          <p:cNvSpPr txBox="1"/>
          <p:nvPr/>
        </p:nvSpPr>
        <p:spPr>
          <a:xfrm>
            <a:off x="946052" y="3870417"/>
            <a:ext cx="153307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=3,20 ppm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2658795" y="4137704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052668" y="3864532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=0,30/3,20 x 100=9,4%</a:t>
            </a:r>
            <a:endParaRPr/>
          </a:p>
        </p:txBody>
      </p:sp>
      <p:sp>
        <p:nvSpPr>
          <p:cNvPr id="445" name="Google Shape;445;p23"/>
          <p:cNvSpPr txBox="1"/>
          <p:nvPr/>
        </p:nvSpPr>
        <p:spPr>
          <a:xfrm>
            <a:off x="946052" y="4704171"/>
            <a:ext cx="1533076" cy="69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=1,60 ppm</a:t>
            </a: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2658795" y="4971458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4052668" y="4698287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=0,15/1,60 x 100=9,4%</a:t>
            </a:r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7787178" y="3972770"/>
            <a:ext cx="5161428" cy="1514746"/>
            <a:chOff x="0" y="0"/>
            <a:chExt cx="5161427" cy="1514744"/>
          </a:xfrm>
        </p:grpSpPr>
        <p:pic>
          <p:nvPicPr>
            <p:cNvPr id="449" name="Google Shape;449;p23" descr="Immagine 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23" descr="Immagine 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23"/>
          <p:cNvSpPr/>
          <p:nvPr/>
        </p:nvSpPr>
        <p:spPr>
          <a:xfrm>
            <a:off x="1493520" y="2060458"/>
            <a:ext cx="3421555" cy="1789178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4052668" y="1294777"/>
            <a:ext cx="2709673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077505" y="2102047"/>
            <a:ext cx="3274015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617721" y="2875880"/>
            <a:ext cx="2007098" cy="904857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E794E5E-AEBF-1834-BC7C-6E85E34D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30" y="177758"/>
            <a:ext cx="10131545" cy="65078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FB8910-44BB-BB41-0376-45B07A1163EF}"/>
              </a:ext>
            </a:extLst>
          </p:cNvPr>
          <p:cNvSpPr txBox="1"/>
          <p:nvPr/>
        </p:nvSpPr>
        <p:spPr>
          <a:xfrm>
            <a:off x="5126637" y="5126636"/>
            <a:ext cx="424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ERRORE COSTANTE ad es. EFFETTO MATRICE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04542D-3D9A-316E-FA4D-468B7C4ACC12}"/>
              </a:ext>
            </a:extLst>
          </p:cNvPr>
          <p:cNvSpPr txBox="1"/>
          <p:nvPr/>
        </p:nvSpPr>
        <p:spPr>
          <a:xfrm>
            <a:off x="4219907" y="1756348"/>
            <a:ext cx="4443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ERRORE PROPORZIONALE ad es. INTERFERENTI</a:t>
            </a:r>
          </a:p>
        </p:txBody>
      </p:sp>
      <p:cxnSp>
        <p:nvCxnSpPr>
          <p:cNvPr id="9" name="Connettore diritto a freccia 8">
            <a:extLst>
              <a:ext uri="{FF2B5EF4-FFF2-40B4-BE49-F238E27FC236}">
                <a16:creationId xmlns:a16="http://schemas.microsoft.com/office/drawing/2014/main" id="{9D4951AB-11AD-DD93-3016-46CA2D2FE42D}"/>
              </a:ext>
            </a:extLst>
          </p:cNvPr>
          <p:cNvCxnSpPr>
            <a:cxnSpLocks/>
          </p:cNvCxnSpPr>
          <p:nvPr/>
        </p:nvCxnSpPr>
        <p:spPr>
          <a:xfrm>
            <a:off x="6096000" y="2069840"/>
            <a:ext cx="1360376" cy="60412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nettore diritto a freccia 10">
            <a:extLst>
              <a:ext uri="{FF2B5EF4-FFF2-40B4-BE49-F238E27FC236}">
                <a16:creationId xmlns:a16="http://schemas.microsoft.com/office/drawing/2014/main" id="{F74F6F5D-4EA5-4B18-414A-9A620087A3AC}"/>
              </a:ext>
            </a:extLst>
          </p:cNvPr>
          <p:cNvCxnSpPr>
            <a:cxnSpLocks/>
          </p:cNvCxnSpPr>
          <p:nvPr/>
        </p:nvCxnSpPr>
        <p:spPr>
          <a:xfrm flipH="1" flipV="1">
            <a:off x="5582991" y="3948128"/>
            <a:ext cx="1026018" cy="1048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6E2B18-5BE5-0AB5-8052-8B1D8B9E6232}"/>
              </a:ext>
            </a:extLst>
          </p:cNvPr>
          <p:cNvSpPr txBox="1"/>
          <p:nvPr/>
        </p:nvSpPr>
        <p:spPr>
          <a:xfrm>
            <a:off x="7090420" y="3948128"/>
            <a:ext cx="342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CURVA TEORICA «PRIVA DI ERRORI»</a:t>
            </a:r>
          </a:p>
        </p:txBody>
      </p: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31306839-87F6-D9DD-2962-534CEC1875ED}"/>
              </a:ext>
            </a:extLst>
          </p:cNvPr>
          <p:cNvCxnSpPr>
            <a:cxnSpLocks/>
          </p:cNvCxnSpPr>
          <p:nvPr/>
        </p:nvCxnSpPr>
        <p:spPr>
          <a:xfrm flipH="1" flipV="1">
            <a:off x="8538552" y="3351021"/>
            <a:ext cx="515507" cy="597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3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"/>
          <p:cNvSpPr txBox="1"/>
          <p:nvPr/>
        </p:nvSpPr>
        <p:spPr>
          <a:xfrm>
            <a:off x="808210" y="329395"/>
            <a:ext cx="10575580" cy="144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MINIMIZZARE L’ERRORE SISTEMATICO SI PROCEDE A FREQUENTI CALIBRAZIONI DEL METODO DI MISURA: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</a:t>
            </a: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196127" y="3287011"/>
            <a:ext cx="6923045" cy="23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Analisi di campioni standard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materiali standard di riferimento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Determinazione del bianco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Costruzione di matrici bianche fortificate (calibranti)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3589" y="1780301"/>
            <a:ext cx="1402894" cy="121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108" y="1052668"/>
            <a:ext cx="2597150" cy="61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 descr="Immagine che contiene tav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7305" y="1810170"/>
            <a:ext cx="2400300" cy="147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 descr="Immagine che contiene test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8369" y="3762410"/>
            <a:ext cx="4099236" cy="2538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/>
          <p:nvPr/>
        </p:nvSpPr>
        <p:spPr>
          <a:xfrm>
            <a:off x="721581" y="357808"/>
            <a:ext cx="35329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casuale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721579" y="1133060"/>
            <a:ext cx="11252425" cy="255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Tutte le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contengono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casuali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casuali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indeterminati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dipendono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da cause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possono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eliminate e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spesso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identificate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somma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casuali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provoca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fluttuazione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singoli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intorno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ad un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medio</a:t>
            </a:r>
            <a:endParaRPr dirty="0"/>
          </a:p>
        </p:txBody>
      </p:sp>
      <p:sp>
        <p:nvSpPr>
          <p:cNvPr id="471" name="Google Shape;471;p25"/>
          <p:cNvSpPr txBox="1"/>
          <p:nvPr/>
        </p:nvSpPr>
        <p:spPr>
          <a:xfrm>
            <a:off x="1392702" y="4259899"/>
            <a:ext cx="9646920" cy="176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Immaginiamo una situazione in cui quattro piccoli errori si combinano per dare un errore totale. Assumeremo che ciascuna incertezza abbia uguale probabilità di verificarsi e che ciascuna possa far sì che il risultato finale sia maggiore o minore di una quantità fissa ± U.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6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244" y="2429180"/>
            <a:ext cx="5351370" cy="401540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6"/>
          <p:cNvSpPr txBox="1"/>
          <p:nvPr/>
        </p:nvSpPr>
        <p:spPr>
          <a:xfrm>
            <a:off x="7028512" y="2740475"/>
            <a:ext cx="1476632" cy="16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incertezze: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478" name="Google Shape;478;p26"/>
          <p:cNvCxnSpPr/>
          <p:nvPr/>
        </p:nvCxnSpPr>
        <p:spPr>
          <a:xfrm>
            <a:off x="7427738" y="3193364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26"/>
          <p:cNvCxnSpPr/>
          <p:nvPr/>
        </p:nvCxnSpPr>
        <p:spPr>
          <a:xfrm>
            <a:off x="7427738" y="3444240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0" name="Google Shape;480;p26"/>
          <p:cNvCxnSpPr/>
          <p:nvPr/>
        </p:nvCxnSpPr>
        <p:spPr>
          <a:xfrm>
            <a:off x="7427738" y="3723249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1" name="Google Shape;481;p26"/>
          <p:cNvCxnSpPr/>
          <p:nvPr/>
        </p:nvCxnSpPr>
        <p:spPr>
          <a:xfrm>
            <a:off x="7427738" y="4021883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2" name="Google Shape;482;p26"/>
          <p:cNvSpPr txBox="1"/>
          <p:nvPr/>
        </p:nvSpPr>
        <p:spPr>
          <a:xfrm>
            <a:off x="9046323" y="2989339"/>
            <a:ext cx="527034" cy="13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83" name="Google Shape;483;p26"/>
          <p:cNvSpPr txBox="1"/>
          <p:nvPr/>
        </p:nvSpPr>
        <p:spPr>
          <a:xfrm>
            <a:off x="394930" y="183289"/>
            <a:ext cx="9772493" cy="16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 se associamo ad una determinazione un numero finito di incertezze (n=4) di uguale valore e segno diverso (U1, U2, U3, U4 e -U1, -U2, -U3, -U4) queste si possono combinare secondo un numero finito di combinazioni. che danno una grandezza dell’errore determinato di valore +4U; +2U, 0, -2U; -4U con frequenza rispettivamente 1, 4, 6, 4, 1</a:t>
            </a:r>
            <a:endParaRPr/>
          </a:p>
        </p:txBody>
      </p:sp>
      <p:sp>
        <p:nvSpPr>
          <p:cNvPr id="484" name="Google Shape;484;p26"/>
          <p:cNvSpPr/>
          <p:nvPr/>
        </p:nvSpPr>
        <p:spPr>
          <a:xfrm rot="-209533">
            <a:off x="9397220" y="5260929"/>
            <a:ext cx="1406772" cy="844451"/>
          </a:xfrm>
          <a:custGeom>
            <a:avLst/>
            <a:gdLst/>
            <a:ahLst/>
            <a:cxnLst/>
            <a:rect l="l" t="t" r="r" b="b"/>
            <a:pathLst>
              <a:path w="21600" h="21255" extrusionOk="0">
                <a:moveTo>
                  <a:pt x="0" y="19130"/>
                </a:moveTo>
                <a:cubicBezTo>
                  <a:pt x="3924" y="9393"/>
                  <a:pt x="7848" y="-345"/>
                  <a:pt x="11448" y="9"/>
                </a:cubicBezTo>
                <a:cubicBezTo>
                  <a:pt x="15048" y="363"/>
                  <a:pt x="18324" y="10809"/>
                  <a:pt x="21600" y="21255"/>
                </a:cubicBezTo>
              </a:path>
            </a:pathLst>
          </a:custGeom>
          <a:noFill/>
          <a:ln w="825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6"/>
          <p:cNvSpPr/>
          <p:nvPr/>
        </p:nvSpPr>
        <p:spPr>
          <a:xfrm>
            <a:off x="10072472" y="5149789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6"/>
          <p:cNvSpPr/>
          <p:nvPr/>
        </p:nvSpPr>
        <p:spPr>
          <a:xfrm>
            <a:off x="10449955" y="5456937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6"/>
          <p:cNvSpPr/>
          <p:nvPr/>
        </p:nvSpPr>
        <p:spPr>
          <a:xfrm>
            <a:off x="9631690" y="5454591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10789673" y="6076672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9316887" y="6061576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9970878" y="6293673"/>
            <a:ext cx="189492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9136875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-4U</a:t>
            </a:r>
            <a:endParaRPr/>
          </a:p>
        </p:txBody>
      </p:sp>
      <p:sp>
        <p:nvSpPr>
          <p:cNvPr id="492" name="Google Shape;492;p26"/>
          <p:cNvSpPr txBox="1"/>
          <p:nvPr/>
        </p:nvSpPr>
        <p:spPr>
          <a:xfrm>
            <a:off x="10639770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+4U</a:t>
            </a: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9553877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-2U</a:t>
            </a:r>
            <a:endParaRPr/>
          </a:p>
        </p:txBody>
      </p:sp>
      <p:sp>
        <p:nvSpPr>
          <p:cNvPr id="494" name="Google Shape;494;p26"/>
          <p:cNvSpPr txBox="1"/>
          <p:nvPr/>
        </p:nvSpPr>
        <p:spPr>
          <a:xfrm>
            <a:off x="10160251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+2U</a:t>
            </a:r>
            <a:endParaRPr/>
          </a:p>
        </p:txBody>
      </p:sp>
      <p:cxnSp>
        <p:nvCxnSpPr>
          <p:cNvPr id="495" name="Google Shape;495;p26"/>
          <p:cNvCxnSpPr/>
          <p:nvPr/>
        </p:nvCxnSpPr>
        <p:spPr>
          <a:xfrm>
            <a:off x="8795101" y="6335257"/>
            <a:ext cx="2529740" cy="3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6"/>
          <p:cNvCxnSpPr/>
          <p:nvPr/>
        </p:nvCxnSpPr>
        <p:spPr>
          <a:xfrm rot="10800000" flipH="1">
            <a:off x="8795101" y="5055634"/>
            <a:ext cx="2" cy="1269417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7" name="Google Shape;497;p26"/>
          <p:cNvSpPr txBox="1"/>
          <p:nvPr/>
        </p:nvSpPr>
        <p:spPr>
          <a:xfrm rot="-5400000">
            <a:off x="8235754" y="5530492"/>
            <a:ext cx="783130" cy="25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frequenza</a:t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500468" y="4616304"/>
            <a:ext cx="4529798" cy="518405"/>
          </a:xfrm>
          <a:custGeom>
            <a:avLst/>
            <a:gdLst/>
            <a:ahLst/>
            <a:cxnLst/>
            <a:rect l="l" t="t" r="r" b="b"/>
            <a:pathLst>
              <a:path w="21600" h="20067" extrusionOk="0">
                <a:moveTo>
                  <a:pt x="21600" y="20067"/>
                </a:moveTo>
                <a:cubicBezTo>
                  <a:pt x="14881" y="11264"/>
                  <a:pt x="8161" y="2460"/>
                  <a:pt x="4561" y="464"/>
                </a:cubicBezTo>
                <a:cubicBezTo>
                  <a:pt x="961" y="-1533"/>
                  <a:pt x="481" y="3277"/>
                  <a:pt x="0" y="8087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5347964" y="5486398"/>
            <a:ext cx="4133662" cy="211018"/>
          </a:xfrm>
          <a:custGeom>
            <a:avLst/>
            <a:gdLst/>
            <a:ahLst/>
            <a:cxnLst/>
            <a:rect l="l" t="t" r="r" b="b"/>
            <a:pathLst>
              <a:path w="21121" h="21600" extrusionOk="0">
                <a:moveTo>
                  <a:pt x="21121" y="0"/>
                </a:moveTo>
                <a:lnTo>
                  <a:pt x="3007" y="1440"/>
                </a:lnTo>
                <a:cubicBezTo>
                  <a:pt x="-479" y="5040"/>
                  <a:pt x="-138" y="13320"/>
                  <a:pt x="204" y="21600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5683347" y="5908430"/>
            <a:ext cx="3488789" cy="2250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561" y="10800"/>
                  <a:pt x="9523" y="0"/>
                  <a:pt x="5923" y="0"/>
                </a:cubicBezTo>
                <a:cubicBezTo>
                  <a:pt x="2323" y="0"/>
                  <a:pt x="1161" y="10800"/>
                  <a:pt x="0" y="21600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7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659" y="534572"/>
            <a:ext cx="2252917" cy="60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7"/>
          <p:cNvSpPr txBox="1"/>
          <p:nvPr/>
        </p:nvSpPr>
        <p:spPr>
          <a:xfrm>
            <a:off x="4657835" y="1225641"/>
            <a:ext cx="5704449" cy="41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Passando da 4 incertezze a 10 e poi a un numero più elevato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di distribuzione diviene sempre più sovrapponibile ad una gaussiana detta CURVA NORMALE DELL’ERRORE</a:t>
            </a:r>
            <a:endParaRPr/>
          </a:p>
        </p:txBody>
      </p:sp>
      <p:sp>
        <p:nvSpPr>
          <p:cNvPr id="507" name="Google Shape;507;p27"/>
          <p:cNvSpPr txBox="1"/>
          <p:nvPr/>
        </p:nvSpPr>
        <p:spPr>
          <a:xfrm>
            <a:off x="3710871" y="68872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08" name="Google Shape;508;p27"/>
          <p:cNvSpPr txBox="1"/>
          <p:nvPr/>
        </p:nvSpPr>
        <p:spPr>
          <a:xfrm>
            <a:off x="3654402" y="2849242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509" name="Google Shape;509;p27"/>
          <p:cNvSpPr txBox="1"/>
          <p:nvPr/>
        </p:nvSpPr>
        <p:spPr>
          <a:xfrm>
            <a:off x="3654402" y="500976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8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550" y="1223887"/>
            <a:ext cx="4199334" cy="192258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8"/>
          <p:cNvSpPr txBox="1"/>
          <p:nvPr/>
        </p:nvSpPr>
        <p:spPr>
          <a:xfrm>
            <a:off x="805375" y="436097"/>
            <a:ext cx="2418937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</a:t>
            </a:r>
            <a:endParaRPr/>
          </a:p>
        </p:txBody>
      </p:sp>
      <p:pic>
        <p:nvPicPr>
          <p:cNvPr id="516" name="Google Shape;516;p28" descr="Immagin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945" y="1690685"/>
            <a:ext cx="5124452" cy="347662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8"/>
          <p:cNvSpPr txBox="1"/>
          <p:nvPr/>
        </p:nvSpPr>
        <p:spPr>
          <a:xfrm>
            <a:off x="766271" y="5536506"/>
            <a:ext cx="3622212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relativa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Coefficiente di variazione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919" y="477078"/>
            <a:ext cx="10638860" cy="617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Carattere, testo, Elementi grafici, calligrafia&#10;&#10;Il contenuto generato dall'IA potrebbe non essere corretto.">
            <a:extLst>
              <a:ext uri="{FF2B5EF4-FFF2-40B4-BE49-F238E27FC236}">
                <a16:creationId xmlns:a16="http://schemas.microsoft.com/office/drawing/2014/main" id="{5B34CE62-F5CB-6168-F202-77ED52B1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7" y="1040090"/>
            <a:ext cx="3200400" cy="5842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F93729-D070-9A9A-9289-659625468BCF}"/>
              </a:ext>
            </a:extLst>
          </p:cNvPr>
          <p:cNvSpPr txBox="1"/>
          <p:nvPr/>
        </p:nvSpPr>
        <p:spPr>
          <a:xfrm>
            <a:off x="646176" y="231648"/>
            <a:ext cx="5905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STIMA DELL’INCERTEZZA: Equazione di Horwitz</a:t>
            </a:r>
          </a:p>
        </p:txBody>
      </p:sp>
      <p:pic>
        <p:nvPicPr>
          <p:cNvPr id="10" name="Immagine 9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2F036D30-156B-F9DB-8432-9E9F797C1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2" y="2218240"/>
            <a:ext cx="11448238" cy="438982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7DE93A-FD27-0327-3072-CBDE19CC43AE}"/>
              </a:ext>
            </a:extLst>
          </p:cNvPr>
          <p:cNvSpPr txBox="1"/>
          <p:nvPr/>
        </p:nvSpPr>
        <p:spPr>
          <a:xfrm>
            <a:off x="6105501" y="1023149"/>
            <a:ext cx="549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Metodo empirico per stimare l’incertezza di una misura basata sulla RSD della riproducibilità (cioè di prove </a:t>
            </a:r>
            <a:r>
              <a:rPr lang="it-IT" sz="2000" dirty="0" err="1">
                <a:solidFill>
                  <a:schemeClr val="bg1"/>
                </a:solidFill>
              </a:rPr>
              <a:t>interlaboratorio</a:t>
            </a:r>
            <a:r>
              <a:rPr lang="it-IT" sz="2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8537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3520B9-BF47-E441-B4D6-6E44FF91B420}"/>
              </a:ext>
            </a:extLst>
          </p:cNvPr>
          <p:cNvSpPr txBox="1"/>
          <p:nvPr/>
        </p:nvSpPr>
        <p:spPr>
          <a:xfrm>
            <a:off x="362857" y="232228"/>
            <a:ext cx="1149531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>
                <a:solidFill>
                  <a:schemeClr val="bg1"/>
                </a:solidFill>
              </a:rPr>
              <a:t>Quando il risultato analitico è prossimo al LMR (limite massimo di residui), non basta confrontare il valore medio delle determinazioni con il limite: bisogna considerare l’incertezza di misura. </a:t>
            </a:r>
          </a:p>
          <a:p>
            <a:r>
              <a:rPr lang="it-IT" sz="1500" dirty="0">
                <a:solidFill>
                  <a:schemeClr val="bg1"/>
                </a:solidFill>
              </a:rPr>
              <a:t> </a:t>
            </a:r>
          </a:p>
          <a:p>
            <a:r>
              <a:rPr lang="it-IT" sz="1500" b="1" dirty="0">
                <a:solidFill>
                  <a:schemeClr val="bg1"/>
                </a:solidFill>
              </a:rPr>
              <a:t>1</a:t>
            </a:r>
            <a:r>
              <a:rPr lang="it-IT" sz="1600" b="1" dirty="0">
                <a:solidFill>
                  <a:schemeClr val="bg1"/>
                </a:solidFill>
              </a:rPr>
              <a:t>. Principio base: tenere conto dell’incertezza di misura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Ogni risultato analitico ha una incertezza associata, che rappresenta il margine di variabilità legato al metodo analitico. L’incertezza di misura è stimata e dichiarata dal laboratorio.</a:t>
            </a:r>
          </a:p>
          <a:p>
            <a:r>
              <a:rPr lang="it-IT" sz="1600" dirty="0">
                <a:solidFill>
                  <a:schemeClr val="bg1"/>
                </a:solidFill>
              </a:rPr>
              <a:t>Serve per evitare di dichiarare “non conforme” un campione solo per differenze dovute al margine analitico.</a:t>
            </a:r>
          </a:p>
          <a:p>
            <a:r>
              <a:rPr lang="it-IT" sz="1600" dirty="0">
                <a:solidFill>
                  <a:schemeClr val="bg1"/>
                </a:solidFill>
              </a:rPr>
              <a:t> 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2. Interpretazione dei risultati rispetto al LMR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a) Caso 1 </a:t>
            </a:r>
            <a:r>
              <a:rPr lang="it-IT" sz="1600" dirty="0">
                <a:solidFill>
                  <a:schemeClr val="bg1"/>
                </a:solidFill>
              </a:rPr>
              <a:t>— Il risultato analitico meno l’incertezza (X − U) è ≤ LMR</a:t>
            </a:r>
          </a:p>
          <a:p>
            <a:r>
              <a:rPr lang="it-IT" sz="1600" u="sng" dirty="0">
                <a:solidFill>
                  <a:schemeClr val="bg1"/>
                </a:solidFill>
              </a:rPr>
              <a:t>Il campione si considera conforme.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Motivazione: anche tenendo conto dell’incertezza, il valore reale potrebbe essere al di sotto del limite.</a:t>
            </a:r>
          </a:p>
          <a:p>
            <a:r>
              <a:rPr lang="it-IT" sz="1600" dirty="0">
                <a:solidFill>
                  <a:schemeClr val="bg1"/>
                </a:solidFill>
              </a:rPr>
              <a:t> 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b) Caso 2 </a:t>
            </a:r>
            <a:r>
              <a:rPr lang="it-IT" sz="1600" dirty="0">
                <a:solidFill>
                  <a:schemeClr val="bg1"/>
                </a:solidFill>
              </a:rPr>
              <a:t>— Il risultato analitico più l’incertezza (X + U) è &gt; LMR</a:t>
            </a:r>
          </a:p>
          <a:p>
            <a:r>
              <a:rPr lang="it-IT" sz="1600" u="sng" dirty="0">
                <a:solidFill>
                  <a:schemeClr val="bg1"/>
                </a:solidFill>
              </a:rPr>
              <a:t>Il campione si considera non conforme.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Motivazione: anche nel caso più favorevole (considerando l’incertezza), il residuo supera il limite legale.</a:t>
            </a:r>
          </a:p>
          <a:p>
            <a:r>
              <a:rPr lang="it-IT" sz="1600" dirty="0">
                <a:solidFill>
                  <a:schemeClr val="bg1"/>
                </a:solidFill>
              </a:rPr>
              <a:t> 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c) Caso 3 </a:t>
            </a:r>
            <a:r>
              <a:rPr lang="it-IT" sz="1600" dirty="0">
                <a:solidFill>
                  <a:schemeClr val="bg1"/>
                </a:solidFill>
              </a:rPr>
              <a:t>— Il risultato è nell’intervallo “indeciso” (X − U ≤ LMR &lt; X + U)</a:t>
            </a:r>
          </a:p>
          <a:p>
            <a:r>
              <a:rPr lang="it-IT" sz="1600" u="sng" dirty="0">
                <a:solidFill>
                  <a:schemeClr val="bg1"/>
                </a:solidFill>
              </a:rPr>
              <a:t>Situazione al limite / dubbia.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In questo caso, non si può escludere né confermare la non conformità con sufficiente confidenza.</a:t>
            </a:r>
          </a:p>
          <a:p>
            <a:r>
              <a:rPr lang="it-IT" sz="1600" dirty="0">
                <a:solidFill>
                  <a:schemeClr val="bg1"/>
                </a:solidFill>
              </a:rPr>
              <a:t> </a:t>
            </a:r>
          </a:p>
          <a:p>
            <a:r>
              <a:rPr lang="it-IT" sz="1600" dirty="0">
                <a:solidFill>
                  <a:schemeClr val="bg1"/>
                </a:solidFill>
              </a:rPr>
              <a:t>Spesso, a seconda del contesto:</a:t>
            </a:r>
          </a:p>
          <a:p>
            <a:r>
              <a:rPr lang="it-IT" sz="1600" dirty="0">
                <a:solidFill>
                  <a:schemeClr val="bg1"/>
                </a:solidFill>
              </a:rPr>
              <a:t>Si richiede una ripetizione dell’analisi o un campione di conferma;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Oppure, nei controlli ufficiali, si tende a </a:t>
            </a:r>
            <a:r>
              <a:rPr lang="it-IT" sz="1600" b="1" u="sng" dirty="0">
                <a:solidFill>
                  <a:schemeClr val="bg1"/>
                </a:solidFill>
              </a:rPr>
              <a:t>non dichiarare non conformità</a:t>
            </a:r>
            <a:r>
              <a:rPr lang="it-IT" sz="1600" dirty="0">
                <a:solidFill>
                  <a:schemeClr val="bg1"/>
                </a:solidFill>
              </a:rPr>
              <a:t>, poiché non si può dimostrare il superamento con sufficiente certezza legale.</a:t>
            </a:r>
          </a:p>
        </p:txBody>
      </p:sp>
    </p:spTree>
    <p:extLst>
      <p:ext uri="{BB962C8B-B14F-4D97-AF65-F5344CB8AC3E}">
        <p14:creationId xmlns:p14="http://schemas.microsoft.com/office/powerpoint/2010/main" val="146800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numero, linea&#10;&#10;Il contenuto generato dall'IA potrebbe non essere corretto.">
            <a:extLst>
              <a:ext uri="{FF2B5EF4-FFF2-40B4-BE49-F238E27FC236}">
                <a16:creationId xmlns:a16="http://schemas.microsoft.com/office/drawing/2014/main" id="{3AC0DFFE-36BE-506E-8563-0B65278F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56" y="900430"/>
            <a:ext cx="9341612" cy="52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72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"/>
          <p:cNvSpPr txBox="1"/>
          <p:nvPr/>
        </p:nvSpPr>
        <p:spPr>
          <a:xfrm>
            <a:off x="998803" y="548640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misuro una concentrazione?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metodo è adatto alla misura della concentrazione della specie che sto cercando?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è la condizione necessaria perché un metodo analitico sia idoneo per la misura della concentrazione della specie che sto cercando?</a:t>
            </a:r>
            <a:endParaRPr/>
          </a:p>
        </p:txBody>
      </p:sp>
      <p:sp>
        <p:nvSpPr>
          <p:cNvPr id="523" name="Google Shape;523;p29"/>
          <p:cNvSpPr txBox="1"/>
          <p:nvPr/>
        </p:nvSpPr>
        <p:spPr>
          <a:xfrm>
            <a:off x="998804" y="4105423"/>
            <a:ext cx="9790519" cy="15106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L’analita deve produrre un segnale proporzionale alla sua concentrazione una volta che sia sottoposto al metodo di analisi.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"/>
          <p:cNvSpPr txBox="1"/>
          <p:nvPr/>
        </p:nvSpPr>
        <p:spPr>
          <a:xfrm>
            <a:off x="721581" y="357808"/>
            <a:ext cx="4974837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 e calibrazione</a:t>
            </a:r>
            <a:endParaRPr/>
          </a:p>
        </p:txBody>
      </p:sp>
      <p:sp>
        <p:nvSpPr>
          <p:cNvPr id="529" name="Google Shape;529;p30"/>
          <p:cNvSpPr txBox="1"/>
          <p:nvPr/>
        </p:nvSpPr>
        <p:spPr>
          <a:xfrm>
            <a:off x="721580" y="903909"/>
            <a:ext cx="11115635" cy="487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calibrazione permette di conoscere la relazione tra la risposta analitica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la concentrazione di analita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calcolare la relazione si utilizzano standard chimici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chimici preparati da sostanze pure (pesata e diluizione) oppure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standardizzati con uso di 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primari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Alcuni metodi possono usare una comparazione diretta visiva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 cartina tornasole per pH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gravidanza</a:t>
            </a:r>
            <a:endParaRPr/>
          </a:p>
        </p:txBody>
      </p:sp>
      <p:grpSp>
        <p:nvGrpSpPr>
          <p:cNvPr id="530" name="Google Shape;530;p30"/>
          <p:cNvGrpSpPr/>
          <p:nvPr/>
        </p:nvGrpSpPr>
        <p:grpSpPr>
          <a:xfrm>
            <a:off x="3222786" y="5460999"/>
            <a:ext cx="2819406" cy="1778003"/>
            <a:chOff x="-1" y="0"/>
            <a:chExt cx="2819404" cy="1778001"/>
          </a:xfrm>
        </p:grpSpPr>
        <p:pic>
          <p:nvPicPr>
            <p:cNvPr id="531" name="Google Shape;531;p30" descr="Immagine"/>
            <p:cNvPicPr preferRelativeResize="0"/>
            <p:nvPr/>
          </p:nvPicPr>
          <p:blipFill rotWithShape="1">
            <a:blip r:embed="rId3">
              <a:alphaModFix/>
            </a:blip>
            <a:srcRect t="13400" b="13400"/>
            <a:stretch/>
          </p:blipFill>
          <p:spPr>
            <a:xfrm>
              <a:off x="-1" y="0"/>
              <a:ext cx="2819404" cy="127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0"/>
            <p:cNvSpPr txBox="1"/>
            <p:nvPr/>
          </p:nvSpPr>
          <p:spPr>
            <a:xfrm>
              <a:off x="0" y="1346200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516640" y="4482461"/>
            <a:ext cx="2819404" cy="2111378"/>
            <a:chOff x="-1" y="-1"/>
            <a:chExt cx="2819403" cy="2111376"/>
          </a:xfrm>
        </p:grpSpPr>
        <p:pic>
          <p:nvPicPr>
            <p:cNvPr id="534" name="Google Shape;534;p30" descr="Immagine"/>
            <p:cNvPicPr preferRelativeResize="0"/>
            <p:nvPr/>
          </p:nvPicPr>
          <p:blipFill rotWithShape="1">
            <a:blip r:embed="rId4">
              <a:alphaModFix/>
            </a:blip>
            <a:srcRect t="21565" b="21565"/>
            <a:stretch/>
          </p:blipFill>
          <p:spPr>
            <a:xfrm>
              <a:off x="-1" y="-1"/>
              <a:ext cx="2819403" cy="1603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30"/>
            <p:cNvSpPr txBox="1"/>
            <p:nvPr/>
          </p:nvSpPr>
          <p:spPr>
            <a:xfrm>
              <a:off x="-1" y="1679574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 viene prodotto un segnale proporzionale alla concentrazione, allora si può risalire a un modello matematico (equazione) che descrive la dipendenza del segnale (y) dalla concentrazione (x) della specie</a:t>
            </a:r>
            <a:endParaRPr/>
          </a:p>
        </p:txBody>
      </p:sp>
      <p:sp>
        <p:nvSpPr>
          <p:cNvPr id="541" name="Google Shape;541;p31"/>
          <p:cNvSpPr txBox="1"/>
          <p:nvPr/>
        </p:nvSpPr>
        <p:spPr>
          <a:xfrm>
            <a:off x="998803" y="244543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E’ possibile quindi costruire una curva di calbrazione</a:t>
            </a:r>
            <a:endParaRPr/>
          </a:p>
        </p:txBody>
      </p:sp>
      <p:sp>
        <p:nvSpPr>
          <p:cNvPr id="542" name="Google Shape;542;p31"/>
          <p:cNvSpPr txBox="1"/>
          <p:nvPr/>
        </p:nvSpPr>
        <p:spPr>
          <a:xfrm>
            <a:off x="998802" y="3638212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costruire la curva di calibrazione, e descrivere i significati analitici dell’equazione che la descrive?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 txBox="1"/>
          <p:nvPr/>
        </p:nvSpPr>
        <p:spPr>
          <a:xfrm>
            <a:off x="998797" y="28082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Curva di calibrazione esterna</a:t>
            </a:r>
            <a:endParaRPr/>
          </a:p>
        </p:txBody>
      </p:sp>
      <p:sp>
        <p:nvSpPr>
          <p:cNvPr id="548" name="Google Shape;548;p32"/>
          <p:cNvSpPr txBox="1"/>
          <p:nvPr/>
        </p:nvSpPr>
        <p:spPr>
          <a:xfrm>
            <a:off x="998796" y="1101419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549" name="Google Shape;549;p32"/>
          <p:cNvSpPr txBox="1"/>
          <p:nvPr/>
        </p:nvSpPr>
        <p:spPr>
          <a:xfrm>
            <a:off x="998795" y="1961474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(soluto+solvente)</a:t>
            </a:r>
            <a:endParaRPr/>
          </a:p>
        </p:txBody>
      </p:sp>
      <p:sp>
        <p:nvSpPr>
          <p:cNvPr id="550" name="Google Shape;550;p32"/>
          <p:cNvSpPr txBox="1"/>
          <p:nvPr/>
        </p:nvSpPr>
        <p:spPr>
          <a:xfrm>
            <a:off x="998793" y="303397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soluzioni standard</a:t>
            </a:r>
            <a:endParaRPr/>
          </a:p>
        </p:txBody>
      </p:sp>
      <p:sp>
        <p:nvSpPr>
          <p:cNvPr id="551" name="Google Shape;551;p32"/>
          <p:cNvSpPr txBox="1"/>
          <p:nvPr/>
        </p:nvSpPr>
        <p:spPr>
          <a:xfrm>
            <a:off x="998793" y="3712986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r. (y=ax+b)</a:t>
            </a:r>
            <a:endParaRPr/>
          </a:p>
        </p:txBody>
      </p:sp>
      <p:sp>
        <p:nvSpPr>
          <p:cNvPr id="552" name="Google Shape;552;p32"/>
          <p:cNvSpPr txBox="1"/>
          <p:nvPr/>
        </p:nvSpPr>
        <p:spPr>
          <a:xfrm>
            <a:off x="998792" y="5799830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553" name="Google Shape;553;p32"/>
          <p:cNvSpPr txBox="1"/>
          <p:nvPr/>
        </p:nvSpPr>
        <p:spPr>
          <a:xfrm>
            <a:off x="998792" y="5294915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3"/>
          <p:cNvSpPr txBox="1"/>
          <p:nvPr/>
        </p:nvSpPr>
        <p:spPr>
          <a:xfrm>
            <a:off x="721581" y="357808"/>
            <a:ext cx="5120539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Utilizzo del foglio di calcolo excel </a:t>
            </a:r>
            <a:endParaRPr/>
          </a:p>
        </p:txBody>
      </p:sp>
      <p:graphicFrame>
        <p:nvGraphicFramePr>
          <p:cNvPr id="559" name="Google Shape;559;p33"/>
          <p:cNvGraphicFramePr/>
          <p:nvPr/>
        </p:nvGraphicFramePr>
        <p:xfrm>
          <a:off x="1185332" y="889000"/>
          <a:ext cx="4904300" cy="6080700"/>
        </p:xfrm>
        <a:graphic>
          <a:graphicData uri="http://schemas.openxmlformats.org/drawingml/2006/table">
            <a:tbl>
              <a:tblPr bandRow="1">
                <a:noFill/>
                <a:tableStyleId>{0AB4462F-C6F0-407D-ADCE-BCAD2A96DFE0}</a:tableStyleId>
              </a:tblPr>
              <a:tblGrid>
                <a:gridCol w="245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Concentrazione (ppm)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Segnale (nA)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12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10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19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23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20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27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31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60" name="Google Shape;560;p33"/>
          <p:cNvCxnSpPr/>
          <p:nvPr/>
        </p:nvCxnSpPr>
        <p:spPr>
          <a:xfrm>
            <a:off x="6503658" y="3929379"/>
            <a:ext cx="1512890" cy="2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1" name="Google Shape;561;p33"/>
          <p:cNvSpPr txBox="1"/>
          <p:nvPr/>
        </p:nvSpPr>
        <p:spPr>
          <a:xfrm>
            <a:off x="8154361" y="3604260"/>
            <a:ext cx="3728699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Costruire la curva di calibrazione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excel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4"/>
          <p:cNvSpPr txBox="1"/>
          <p:nvPr/>
        </p:nvSpPr>
        <p:spPr>
          <a:xfrm>
            <a:off x="0" y="0"/>
            <a:ext cx="44714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costruire un grafico in Excel</a:t>
            </a:r>
            <a:endParaRPr/>
          </a:p>
        </p:txBody>
      </p:sp>
      <p:pic>
        <p:nvPicPr>
          <p:cNvPr id="567" name="Google Shape;5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83" y="1510614"/>
            <a:ext cx="1418617" cy="145271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4"/>
          <p:cNvSpPr txBox="1"/>
          <p:nvPr/>
        </p:nvSpPr>
        <p:spPr>
          <a:xfrm>
            <a:off x="250283" y="838767"/>
            <a:ext cx="16126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Inserire i dati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due colonne</a:t>
            </a:r>
            <a:endParaRPr/>
          </a:p>
        </p:txBody>
      </p:sp>
      <p:pic>
        <p:nvPicPr>
          <p:cNvPr id="569" name="Google Shape;56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4818" y="1485098"/>
            <a:ext cx="3321697" cy="23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4"/>
          <p:cNvSpPr txBox="1"/>
          <p:nvPr/>
        </p:nvSpPr>
        <p:spPr>
          <a:xfrm>
            <a:off x="2340312" y="844084"/>
            <a:ext cx="42232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le colonne e andare su «inserisci», poi «grafico» poi dispersione</a:t>
            </a:r>
            <a:endParaRPr/>
          </a:p>
        </p:txBody>
      </p:sp>
      <p:pic>
        <p:nvPicPr>
          <p:cNvPr id="571" name="Google Shape;57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8367" y="1926113"/>
            <a:ext cx="4223264" cy="345948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4"/>
          <p:cNvSpPr txBox="1"/>
          <p:nvPr/>
        </p:nvSpPr>
        <p:spPr>
          <a:xfrm>
            <a:off x="6738367" y="838767"/>
            <a:ext cx="4223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i dati sul grafico, poi »struttura grafico», poi «aggiungi elemento grafico», poi « linea di tendenza»</a:t>
            </a:r>
            <a:endParaRPr/>
          </a:p>
        </p:txBody>
      </p:sp>
      <p:sp>
        <p:nvSpPr>
          <p:cNvPr id="573" name="Google Shape;573;p34"/>
          <p:cNvSpPr txBox="1"/>
          <p:nvPr/>
        </p:nvSpPr>
        <p:spPr>
          <a:xfrm>
            <a:off x="0" y="5598418"/>
            <a:ext cx="1207888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Esercizio: creare una serie di dati Concentrazione segnale e costruire una curva di calibrazione con r</a:t>
            </a:r>
            <a:r>
              <a:rPr lang="en-US" sz="21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&gt;0.995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5"/>
          <p:cNvSpPr txBox="1"/>
          <p:nvPr/>
        </p:nvSpPr>
        <p:spPr>
          <a:xfrm>
            <a:off x="626792" y="499988"/>
            <a:ext cx="7132399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nella calibrazione con lo standard esterno</a:t>
            </a:r>
            <a:endParaRPr/>
          </a:p>
        </p:txBody>
      </p:sp>
      <p:sp>
        <p:nvSpPr>
          <p:cNvPr id="579" name="Google Shape;579;p35"/>
          <p:cNvSpPr txBox="1"/>
          <p:nvPr/>
        </p:nvSpPr>
        <p:spPr>
          <a:xfrm>
            <a:off x="354279" y="1173481"/>
            <a:ext cx="11744731" cy="487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ottenuta deriva dall’analisi di soluzioni standard (solvente+ analita)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campione contiene anche altri componenti (matrice)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 risposta del campione dovremmo sottrarre la risposta del “bianco”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Bianco: soluzione IDENTICA al campione in assenza di analita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sistematici in calibrazione?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Pesata e misura dei volumi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Stabilità analita (chimica e fisica)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di calibrazione (numero insufficiente di standard, linearità apparente)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 concentrazione non lineare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29" y="669471"/>
            <a:ext cx="11936185" cy="5208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6"/>
          <p:cNvSpPr txBox="1"/>
          <p:nvPr/>
        </p:nvSpPr>
        <p:spPr>
          <a:xfrm>
            <a:off x="879534" y="41612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/>
          </a:p>
        </p:txBody>
      </p:sp>
      <p:sp>
        <p:nvSpPr>
          <p:cNvPr id="585" name="Google Shape;585;p36"/>
          <p:cNvSpPr txBox="1"/>
          <p:nvPr/>
        </p:nvSpPr>
        <p:spPr>
          <a:xfrm>
            <a:off x="879534" y="3310292"/>
            <a:ext cx="9790519" cy="2539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del campione reale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Soffre dell’effetto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E’ necessario conoscere l’efficienza (recupero) della tecnica di estrazione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0" name="Google Shape;590;p3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1" name="Google Shape;591;p3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2" name="Google Shape;592;p3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593" name="Google Shape;593;p3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3968260" y="4899309"/>
            <a:ext cx="228603" cy="171453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5527430" y="4020344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7669214" y="2928788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37"/>
          <p:cNvCxnSpPr/>
          <p:nvPr/>
        </p:nvCxnSpPr>
        <p:spPr>
          <a:xfrm rot="10800000" flipH="1">
            <a:off x="3728549" y="2728119"/>
            <a:ext cx="4430714" cy="238283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8" name="Google Shape;598;p37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y=ax+b</a:t>
            </a:r>
            <a:endParaRPr/>
          </a:p>
        </p:txBody>
      </p:sp>
      <p:sp>
        <p:nvSpPr>
          <p:cNvPr id="599" name="Google Shape;599;p3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8"/>
          <p:cNvSpPr txBox="1"/>
          <p:nvPr/>
        </p:nvSpPr>
        <p:spPr>
          <a:xfrm>
            <a:off x="834670" y="3617581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05" name="Google Shape;605;p38"/>
          <p:cNvSpPr txBox="1"/>
          <p:nvPr/>
        </p:nvSpPr>
        <p:spPr>
          <a:xfrm>
            <a:off x="834668" y="4602295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06" name="Google Shape;606;p38"/>
          <p:cNvSpPr txBox="1"/>
          <p:nvPr/>
        </p:nvSpPr>
        <p:spPr>
          <a:xfrm>
            <a:off x="834669" y="1648156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07" name="Google Shape;607;p38"/>
          <p:cNvSpPr txBox="1"/>
          <p:nvPr/>
        </p:nvSpPr>
        <p:spPr>
          <a:xfrm>
            <a:off x="834668" y="2632868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08" name="Google Shape;608;p38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e sensibilità analitica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9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</a:t>
            </a:r>
            <a:r>
              <a:rPr lang="en-US" sz="2800" b="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analitica </a:t>
            </a:r>
            <a:endParaRPr/>
          </a:p>
        </p:txBody>
      </p:sp>
      <p:sp>
        <p:nvSpPr>
          <p:cNvPr id="614" name="Google Shape;614;p39"/>
          <p:cNvSpPr txBox="1"/>
          <p:nvPr/>
        </p:nvSpPr>
        <p:spPr>
          <a:xfrm>
            <a:off x="880389" y="1770744"/>
            <a:ext cx="10989227" cy="96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si intende la pendenza della curva di calibrazione 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(y=</a:t>
            </a:r>
            <a:r>
              <a:rPr lang="en-US" sz="3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x+b) </a:t>
            </a:r>
            <a:endParaRPr/>
          </a:p>
        </p:txBody>
      </p:sp>
      <p:sp>
        <p:nvSpPr>
          <p:cNvPr id="615" name="Google Shape;615;p39"/>
          <p:cNvSpPr txBox="1"/>
          <p:nvPr/>
        </p:nvSpPr>
        <p:spPr>
          <a:xfrm>
            <a:off x="880389" y="3545221"/>
            <a:ext cx="10989227" cy="131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analitica 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intende il rapporto tra la pendenza della curva di calibrazione e la deviazione standard ad una data concentrazione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0"/>
          <p:cNvSpPr txBox="1"/>
          <p:nvPr/>
        </p:nvSpPr>
        <p:spPr>
          <a:xfrm>
            <a:off x="679924" y="52274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21" name="Google Shape;621;p40"/>
          <p:cNvSpPr txBox="1"/>
          <p:nvPr/>
        </p:nvSpPr>
        <p:spPr>
          <a:xfrm>
            <a:off x="679924" y="395523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22" name="Google Shape;622;p40"/>
          <p:cNvSpPr txBox="1"/>
          <p:nvPr/>
        </p:nvSpPr>
        <p:spPr>
          <a:xfrm>
            <a:off x="601388" y="1367898"/>
            <a:ext cx="10989224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rilevabilità si intende la più piccola quantità determinabile con il metodo con un certo livello di fiducia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K=2 o 3; Sb= deviazione standard del bianco; m=pendenza della curva</a:t>
            </a:r>
            <a:endParaRPr/>
          </a:p>
        </p:txBody>
      </p:sp>
      <p:sp>
        <p:nvSpPr>
          <p:cNvPr id="623" name="Google Shape;623;p40"/>
          <p:cNvSpPr txBox="1"/>
          <p:nvPr/>
        </p:nvSpPr>
        <p:spPr>
          <a:xfrm>
            <a:off x="601386" y="4680014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quantificazione si intende la più piccola quantità quantificabile con il metodo livello di fiducia superiore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K=5 o 10; Sb= deviazione standard del bianco, m=pendenza della curva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1"/>
          <p:cNvSpPr txBox="1"/>
          <p:nvPr/>
        </p:nvSpPr>
        <p:spPr>
          <a:xfrm>
            <a:off x="792467" y="339809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29" name="Google Shape;629;p41"/>
          <p:cNvSpPr txBox="1"/>
          <p:nvPr/>
        </p:nvSpPr>
        <p:spPr>
          <a:xfrm>
            <a:off x="792465" y="3828572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30" name="Google Shape;630;p41"/>
          <p:cNvSpPr txBox="1"/>
          <p:nvPr/>
        </p:nvSpPr>
        <p:spPr>
          <a:xfrm>
            <a:off x="838183" y="1077271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è valida la relazione lineare della curva di calibrazione. Il limite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inferiore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coincide con il limite di rilevabilità, il limite superiore coincide con la concentrazione più alta che fa deviare la curva dalla linearità (valutata attraverso il valore r)</a:t>
            </a:r>
            <a:endParaRPr/>
          </a:p>
        </p:txBody>
      </p:sp>
      <p:sp>
        <p:nvSpPr>
          <p:cNvPr id="631" name="Google Shape;631;p41"/>
          <p:cNvSpPr txBox="1"/>
          <p:nvPr/>
        </p:nvSpPr>
        <p:spPr>
          <a:xfrm>
            <a:off x="838186" y="4449926"/>
            <a:ext cx="5212096" cy="252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si ha una variazione del segnale analitico indipendentemente dalla sua forma</a:t>
            </a:r>
            <a:endParaRPr/>
          </a:p>
        </p:txBody>
      </p:sp>
      <p:pic>
        <p:nvPicPr>
          <p:cNvPr id="632" name="Google Shape;632;p41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6918" y="3170152"/>
            <a:ext cx="5006210" cy="353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62e6b4599_0_0"/>
          <p:cNvSpPr txBox="1"/>
          <p:nvPr/>
        </p:nvSpPr>
        <p:spPr>
          <a:xfrm>
            <a:off x="253270" y="165120"/>
            <a:ext cx="6480600" cy="523200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12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Carte di controllo</a:t>
            </a:r>
            <a:endParaRPr/>
          </a:p>
        </p:txBody>
      </p:sp>
      <p:sp>
        <p:nvSpPr>
          <p:cNvPr id="638" name="Google Shape;638;g2162e6b4599_0_0"/>
          <p:cNvSpPr txBox="1"/>
          <p:nvPr/>
        </p:nvSpPr>
        <p:spPr>
          <a:xfrm>
            <a:off x="316589" y="934896"/>
            <a:ext cx="10989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Diagramma che mostra i limiti statistici di variazione accettati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carta di controllo riporta tre valori: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valore accettato come valore vero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superiore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inferiore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g2162e6b45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850" y="3675075"/>
            <a:ext cx="7015594" cy="249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40" name="Google Shape;640;g2162e6b4599_0_0"/>
          <p:cNvCxnSpPr/>
          <p:nvPr/>
        </p:nvCxnSpPr>
        <p:spPr>
          <a:xfrm rot="10800000" flipH="1">
            <a:off x="3322225" y="4673838"/>
            <a:ext cx="1293300" cy="1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g2162e6b4599_0_0"/>
          <p:cNvCxnSpPr/>
          <p:nvPr/>
        </p:nvCxnSpPr>
        <p:spPr>
          <a:xfrm>
            <a:off x="3690025" y="3986675"/>
            <a:ext cx="9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2" name="Google Shape;642;g2162e6b4599_0_0"/>
          <p:cNvCxnSpPr/>
          <p:nvPr/>
        </p:nvCxnSpPr>
        <p:spPr>
          <a:xfrm>
            <a:off x="3690025" y="5373025"/>
            <a:ext cx="9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43" name="Google Shape;643;g2162e6b459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00" y="5043050"/>
            <a:ext cx="3641400" cy="6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g2162e6b459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25" y="3675075"/>
            <a:ext cx="3641400" cy="6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2"/>
          <p:cNvSpPr txBox="1"/>
          <p:nvPr/>
        </p:nvSpPr>
        <p:spPr>
          <a:xfrm>
            <a:off x="932532" y="25610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Curva di calibrazione interna (o in matrice) perché si usa??</a:t>
            </a:r>
            <a:endParaRPr/>
          </a:p>
        </p:txBody>
      </p:sp>
      <p:sp>
        <p:nvSpPr>
          <p:cNvPr id="650" name="Google Shape;650;p42"/>
          <p:cNvSpPr txBox="1"/>
          <p:nvPr/>
        </p:nvSpPr>
        <p:spPr>
          <a:xfrm>
            <a:off x="932529" y="303225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Usare il metodo analitico </a:t>
            </a:r>
            <a:endParaRPr/>
          </a:p>
        </p:txBody>
      </p:sp>
      <p:sp>
        <p:nvSpPr>
          <p:cNvPr id="651" name="Google Shape;651;p42"/>
          <p:cNvSpPr txBox="1"/>
          <p:nvPr/>
        </p:nvSpPr>
        <p:spPr>
          <a:xfrm>
            <a:off x="932531" y="1002551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652" name="Google Shape;652;p42"/>
          <p:cNvSpPr txBox="1"/>
          <p:nvPr/>
        </p:nvSpPr>
        <p:spPr>
          <a:xfrm>
            <a:off x="932530" y="1728116"/>
            <a:ext cx="9790519" cy="105663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1016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in una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(analita+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653" name="Google Shape;653;p42"/>
          <p:cNvSpPr txBox="1"/>
          <p:nvPr/>
        </p:nvSpPr>
        <p:spPr>
          <a:xfrm>
            <a:off x="932528" y="3595527"/>
            <a:ext cx="9790519" cy="954103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</a:t>
            </a:r>
            <a:r>
              <a:rPr lang="en-US" sz="2800" b="1" baseline="30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. (y=ax+b)</a:t>
            </a:r>
            <a:endParaRPr/>
          </a:p>
        </p:txBody>
      </p:sp>
      <p:sp>
        <p:nvSpPr>
          <p:cNvPr id="654" name="Google Shape;654;p42"/>
          <p:cNvSpPr txBox="1"/>
          <p:nvPr/>
        </p:nvSpPr>
        <p:spPr>
          <a:xfrm>
            <a:off x="932528" y="5647785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655" name="Google Shape;655;p42"/>
          <p:cNvSpPr txBox="1"/>
          <p:nvPr/>
        </p:nvSpPr>
        <p:spPr>
          <a:xfrm>
            <a:off x="932528" y="5051354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e variabilità dei campioni (l’effetto matrice può variare grandemente da campione a campione)</a:t>
            </a:r>
            <a:endParaRPr/>
          </a:p>
        </p:txBody>
      </p:sp>
      <p:sp>
        <p:nvSpPr>
          <p:cNvPr id="661" name="Google Shape;661;p43"/>
          <p:cNvSpPr txBox="1"/>
          <p:nvPr/>
        </p:nvSpPr>
        <p:spPr>
          <a:xfrm>
            <a:off x="928164" y="266582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72B4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in considerazione il recupero della (eventuale) operazione di estrazione, non c’è bisogno di calcolare il recupero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"/>
          <p:cNvSpPr txBox="1"/>
          <p:nvPr/>
        </p:nvSpPr>
        <p:spPr>
          <a:xfrm>
            <a:off x="998794" y="289957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Aggiunta standard (Singola e Multipla) </a:t>
            </a:r>
            <a:r>
              <a:rPr lang="en-US" sz="2600" b="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perché si usa??</a:t>
            </a:r>
            <a:endParaRPr/>
          </a:p>
        </p:txBody>
      </p:sp>
      <p:sp>
        <p:nvSpPr>
          <p:cNvPr id="667" name="Google Shape;667;p44"/>
          <p:cNvSpPr txBox="1"/>
          <p:nvPr/>
        </p:nvSpPr>
        <p:spPr>
          <a:xfrm>
            <a:off x="998793" y="1088460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Dividere il campione in tante aliquote pari a quante aggiunte standard dovete fare più una.</a:t>
            </a:r>
            <a:endParaRPr/>
          </a:p>
        </p:txBody>
      </p:sp>
      <p:sp>
        <p:nvSpPr>
          <p:cNvPr id="668" name="Google Shape;668;p44"/>
          <p:cNvSpPr txBox="1"/>
          <p:nvPr/>
        </p:nvSpPr>
        <p:spPr>
          <a:xfrm>
            <a:off x="998792" y="2243801"/>
            <a:ext cx="9790519" cy="1320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Lasciare un aliquota nel suo stato «naturale» (senza aggiunta); aggiungere concentrazioni variabili e note di analita alle altre aliquote. </a:t>
            </a:r>
            <a:endParaRPr/>
          </a:p>
        </p:txBody>
      </p:sp>
      <p:sp>
        <p:nvSpPr>
          <p:cNvPr id="669" name="Google Shape;669;p44"/>
          <p:cNvSpPr txBox="1"/>
          <p:nvPr/>
        </p:nvSpPr>
        <p:spPr>
          <a:xfrm>
            <a:off x="998796" y="4735076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singola aggiunta standard trattate i dati così: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x: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x=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(x+std):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</a:t>
            </a:r>
            <a:endParaRPr/>
          </a:p>
        </p:txBody>
      </p:sp>
      <p:sp>
        <p:nvSpPr>
          <p:cNvPr id="670" name="Google Shape;670;p44"/>
          <p:cNvSpPr txBox="1"/>
          <p:nvPr/>
        </p:nvSpPr>
        <p:spPr>
          <a:xfrm>
            <a:off x="998791" y="379854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diverse aliquote</a:t>
            </a:r>
            <a:endParaRPr/>
          </a:p>
        </p:txBody>
      </p:sp>
      <p:sp>
        <p:nvSpPr>
          <p:cNvPr id="671" name="Google Shape;671;p44"/>
          <p:cNvSpPr txBox="1"/>
          <p:nvPr/>
        </p:nvSpPr>
        <p:spPr>
          <a:xfrm>
            <a:off x="2690133" y="6075600"/>
            <a:ext cx="6098347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Cx= concentrazione incognita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5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18" y="687994"/>
            <a:ext cx="10946401" cy="60419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234856" y="27978"/>
            <a:ext cx="2618405" cy="5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 univariati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Google Shape;676;p45"/>
          <p:cNvGraphicFramePr/>
          <p:nvPr/>
        </p:nvGraphicFramePr>
        <p:xfrm>
          <a:off x="822293" y="3429000"/>
          <a:ext cx="4458950" cy="2225100"/>
        </p:xfrm>
        <a:graphic>
          <a:graphicData uri="http://schemas.openxmlformats.org/drawingml/2006/table">
            <a:tbl>
              <a:tblPr firstRow="1" bandRow="1">
                <a:noFill/>
                <a:tableStyleId>{0AB4462F-C6F0-407D-ADCE-BCAD2A96DFE0}</a:tableStyleId>
              </a:tblPr>
              <a:tblGrid>
                <a:gridCol w="268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Concntratzione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Segnale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= 0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S0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+std1= std 1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S1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 std2 = std 2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S2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 stdn = std n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Sn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77" name="Google Shape;677;p45"/>
          <p:cNvGrpSpPr/>
          <p:nvPr/>
        </p:nvGrpSpPr>
        <p:grpSpPr>
          <a:xfrm>
            <a:off x="6591354" y="3429000"/>
            <a:ext cx="3779311" cy="3205619"/>
            <a:chOff x="-1" y="0"/>
            <a:chExt cx="3779309" cy="3205618"/>
          </a:xfrm>
        </p:grpSpPr>
        <p:cxnSp>
          <p:nvCxnSpPr>
            <p:cNvPr id="678" name="Google Shape;678;p45"/>
            <p:cNvCxnSpPr/>
            <p:nvPr/>
          </p:nvCxnSpPr>
          <p:spPr>
            <a:xfrm>
              <a:off x="427071" y="2418472"/>
              <a:ext cx="3352237" cy="35647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9" name="Google Shape;679;p45"/>
            <p:cNvCxnSpPr/>
            <p:nvPr/>
          </p:nvCxnSpPr>
          <p:spPr>
            <a:xfrm rot="10800000" flipH="1">
              <a:off x="1231547" y="0"/>
              <a:ext cx="2" cy="2418474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80" name="Google Shape;680;p45"/>
            <p:cNvCxnSpPr/>
            <p:nvPr/>
          </p:nvCxnSpPr>
          <p:spPr>
            <a:xfrm rot="10800000" flipH="1">
              <a:off x="607179" y="671859"/>
              <a:ext cx="2986838" cy="1746615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1" name="Google Shape;681;p45"/>
            <p:cNvSpPr txBox="1"/>
            <p:nvPr/>
          </p:nvSpPr>
          <p:spPr>
            <a:xfrm>
              <a:off x="3010085" y="2834779"/>
              <a:ext cx="68903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conc</a:t>
              </a:r>
              <a:endParaRPr/>
            </a:p>
          </p:txBody>
        </p:sp>
        <p:sp>
          <p:nvSpPr>
            <p:cNvPr id="682" name="Google Shape;682;p45"/>
            <p:cNvSpPr txBox="1"/>
            <p:nvPr/>
          </p:nvSpPr>
          <p:spPr>
            <a:xfrm>
              <a:off x="-1" y="35645"/>
              <a:ext cx="73379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signal</a:t>
              </a:r>
              <a:endParaRPr/>
            </a:p>
          </p:txBody>
        </p:sp>
      </p:grpSp>
      <p:cxnSp>
        <p:nvCxnSpPr>
          <p:cNvPr id="683" name="Google Shape;683;p45"/>
          <p:cNvCxnSpPr/>
          <p:nvPr/>
        </p:nvCxnSpPr>
        <p:spPr>
          <a:xfrm rot="10800000">
            <a:off x="7202459" y="5911539"/>
            <a:ext cx="25759" cy="386368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4" name="Google Shape;684;p45"/>
          <p:cNvSpPr txBox="1"/>
          <p:nvPr/>
        </p:nvSpPr>
        <p:spPr>
          <a:xfrm>
            <a:off x="6441656" y="6334667"/>
            <a:ext cx="221935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Cx (concentration)</a:t>
            </a:r>
            <a:endParaRPr/>
          </a:p>
        </p:txBody>
      </p:sp>
      <p:sp>
        <p:nvSpPr>
          <p:cNvPr id="685" name="Google Shape;685;p45"/>
          <p:cNvSpPr txBox="1"/>
          <p:nvPr/>
        </p:nvSpPr>
        <p:spPr>
          <a:xfrm>
            <a:off x="7651257" y="5142213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endParaRPr/>
          </a:p>
        </p:txBody>
      </p:sp>
      <p:sp>
        <p:nvSpPr>
          <p:cNvPr id="686" name="Google Shape;686;p45"/>
          <p:cNvSpPr txBox="1"/>
          <p:nvPr/>
        </p:nvSpPr>
        <p:spPr>
          <a:xfrm>
            <a:off x="8221995" y="4772879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endParaRPr/>
          </a:p>
        </p:txBody>
      </p:sp>
      <p:sp>
        <p:nvSpPr>
          <p:cNvPr id="687" name="Google Shape;687;p45"/>
          <p:cNvSpPr txBox="1"/>
          <p:nvPr/>
        </p:nvSpPr>
        <p:spPr>
          <a:xfrm>
            <a:off x="8861283" y="4403548"/>
            <a:ext cx="351045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endParaRPr/>
          </a:p>
        </p:txBody>
      </p:sp>
      <p:sp>
        <p:nvSpPr>
          <p:cNvPr id="688" name="Google Shape;688;p45"/>
          <p:cNvSpPr txBox="1"/>
          <p:nvPr/>
        </p:nvSpPr>
        <p:spPr>
          <a:xfrm>
            <a:off x="9861230" y="3836581"/>
            <a:ext cx="360198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Sn</a:t>
            </a:r>
            <a:endParaRPr/>
          </a:p>
        </p:txBody>
      </p:sp>
      <p:sp>
        <p:nvSpPr>
          <p:cNvPr id="689" name="Google Shape;689;p45"/>
          <p:cNvSpPr/>
          <p:nvPr/>
        </p:nvSpPr>
        <p:spPr>
          <a:xfrm>
            <a:off x="7765343" y="5470514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5"/>
          <p:cNvSpPr/>
          <p:nvPr/>
        </p:nvSpPr>
        <p:spPr>
          <a:xfrm>
            <a:off x="8385843" y="5101182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5"/>
          <p:cNvSpPr/>
          <p:nvPr/>
        </p:nvSpPr>
        <p:spPr>
          <a:xfrm>
            <a:off x="9032930" y="4705031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5"/>
          <p:cNvSpPr/>
          <p:nvPr/>
        </p:nvSpPr>
        <p:spPr>
          <a:xfrm>
            <a:off x="10058779" y="4097034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5"/>
          <p:cNvSpPr txBox="1"/>
          <p:nvPr/>
        </p:nvSpPr>
        <p:spPr>
          <a:xfrm>
            <a:off x="467744" y="328749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aggiunta standard multipla si procede alla risoluzione grafica di Cx</a:t>
            </a:r>
            <a:endParaRPr/>
          </a:p>
        </p:txBody>
      </p:sp>
      <p:sp>
        <p:nvSpPr>
          <p:cNvPr id="694" name="Google Shape;694;p45"/>
          <p:cNvSpPr/>
          <p:nvPr/>
        </p:nvSpPr>
        <p:spPr>
          <a:xfrm>
            <a:off x="7134114" y="5796436"/>
            <a:ext cx="115121" cy="82063"/>
          </a:xfrm>
          <a:prstGeom prst="ellipse">
            <a:avLst/>
          </a:prstGeom>
          <a:solidFill>
            <a:srgbClr val="FFFF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6"/>
          <p:cNvSpPr txBox="1"/>
          <p:nvPr/>
        </p:nvSpPr>
        <p:spPr>
          <a:xfrm>
            <a:off x="998803" y="54864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Minimizza 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conto dell’effetto matrice del singolo campione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Facile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Veloce</a:t>
            </a:r>
            <a:endParaRPr/>
          </a:p>
        </p:txBody>
      </p:sp>
      <p:sp>
        <p:nvSpPr>
          <p:cNvPr id="700" name="Google Shape;700;p46"/>
          <p:cNvSpPr txBox="1"/>
          <p:nvPr/>
        </p:nvSpPr>
        <p:spPr>
          <a:xfrm>
            <a:off x="998804" y="4105423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Ogni campione deve essere trattato singolarmente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7"/>
          <p:cNvSpPr txBox="1"/>
          <p:nvPr/>
        </p:nvSpPr>
        <p:spPr>
          <a:xfrm>
            <a:off x="358990" y="181339"/>
            <a:ext cx="9790518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Standard interno (SI)</a:t>
            </a:r>
            <a:endParaRPr/>
          </a:p>
        </p:txBody>
      </p:sp>
      <p:sp>
        <p:nvSpPr>
          <p:cNvPr id="706" name="Google Shape;706;p47"/>
          <p:cNvSpPr txBox="1"/>
          <p:nvPr/>
        </p:nvSpPr>
        <p:spPr>
          <a:xfrm>
            <a:off x="423661" y="1142777"/>
            <a:ext cx="11129709" cy="36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Utilizza uno standard con struttura simile all’analita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viene aggiunto al campione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esegue la misura sul campione contenente lo SI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segnale è dato dal rapporto tra segnale dell’analita e segnale dello SI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UTILITA’: COMPENSARE EFFETTI DELLA MATRICE, VARIAZIONI DI TEMPERATURA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8"/>
          <p:cNvSpPr txBox="1"/>
          <p:nvPr/>
        </p:nvSpPr>
        <p:spPr>
          <a:xfrm>
            <a:off x="130628" y="333224"/>
            <a:ext cx="11611429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Scelta e utilizzo dello SI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è un analogo di struttura dell'analita (ad esempio, un suo isotopo stabile)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interno dovrebbe essere assente dal campione o presente in quantità estremamente bassa (ad esempio, &lt;&lt; 1% dell'analita di interesse).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SI dovrebbe essere aggiunto il prima possibile durante la preparazione e l'estrazione del campione.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quantità aggiunta dello standard interno dovrebbe essere in un rapporto appropriato rispetto all'analita dopo aver considerato l'intervallo dinamico del metodo.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9"/>
          <p:cNvSpPr txBox="1"/>
          <p:nvPr/>
        </p:nvSpPr>
        <p:spPr>
          <a:xfrm>
            <a:off x="0" y="246743"/>
            <a:ext cx="12191999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Vantaggi dell’uso dello SI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Compensazione delle possibili variazione di concentrazione dell’analita durante l'intero processo di preparazione e analisi del campione.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quantificazione con uno standard interno è semplice precisa ed accurata grazie al fatto che il processo di preparazione e quello propriamente di analisi di analita e SI sono simultanei.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può evitare la curva di calibrazione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Limitazioni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scelta dello standard interno idoneo per l'analisi di un campione può in alcuni casi essere difficile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l'utilizzo di standard marcati isotopicamente (as esempio standard deuterati) potrebbe essere necessario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/>
          <p:nvPr/>
        </p:nvSpPr>
        <p:spPr>
          <a:xfrm>
            <a:off x="-1048491" y="6633576"/>
            <a:ext cx="11926586" cy="43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Didascalia</a:t>
            </a:r>
            <a:endParaRPr/>
          </a:p>
        </p:txBody>
      </p:sp>
      <p:sp>
        <p:nvSpPr>
          <p:cNvPr id="722" name="Google Shape;722;p50"/>
          <p:cNvSpPr txBox="1"/>
          <p:nvPr/>
        </p:nvSpPr>
        <p:spPr>
          <a:xfrm>
            <a:off x="132707" y="875652"/>
            <a:ext cx="11926586" cy="304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Calcolo del fattore di risposta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supponga di effettuare un’analisi con uno standard interno avente concentrazione di 100 ppm in cui la concentrazione dell’analita sia anch’essa 100 ppm. A seguito dell’analisi si ottiene la seguente risposta: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dell’analita = 1200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dello standard interno = 1000</a:t>
            </a:r>
            <a:endParaRPr/>
          </a:p>
        </p:txBody>
      </p:sp>
      <p:sp>
        <p:nvSpPr>
          <p:cNvPr id="723" name="Google Shape;723;p50"/>
          <p:cNvSpPr txBox="1"/>
          <p:nvPr/>
        </p:nvSpPr>
        <p:spPr>
          <a:xfrm>
            <a:off x="132707" y="222303"/>
            <a:ext cx="2664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ANALISI E CALCOLO</a:t>
            </a:r>
            <a:endParaRPr/>
          </a:p>
        </p:txBody>
      </p:sp>
      <p:sp>
        <p:nvSpPr>
          <p:cNvPr id="724" name="Google Shape;724;p50"/>
          <p:cNvSpPr txBox="1"/>
          <p:nvPr/>
        </p:nvSpPr>
        <p:spPr>
          <a:xfrm>
            <a:off x="2002969" y="6069432"/>
            <a:ext cx="6662056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ED7F2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1200/1000= 1.2</a:t>
            </a:r>
            <a:endParaRPr/>
          </a:p>
        </p:txBody>
      </p:sp>
      <p:sp>
        <p:nvSpPr>
          <p:cNvPr id="725" name="Google Shape;725;p50"/>
          <p:cNvSpPr txBox="1"/>
          <p:nvPr/>
        </p:nvSpPr>
        <p:spPr>
          <a:xfrm>
            <a:off x="5958113" y="453135"/>
            <a:ext cx="3599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726" name="Google Shape;72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41" y="2619351"/>
            <a:ext cx="5851071" cy="326052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0"/>
          <p:cNvSpPr txBox="1"/>
          <p:nvPr/>
        </p:nvSpPr>
        <p:spPr>
          <a:xfrm>
            <a:off x="9147627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 txBox="1"/>
          <p:nvPr/>
        </p:nvSpPr>
        <p:spPr>
          <a:xfrm>
            <a:off x="10621732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554" y="3765904"/>
            <a:ext cx="5728446" cy="2545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1"/>
          <p:cNvSpPr txBox="1"/>
          <p:nvPr/>
        </p:nvSpPr>
        <p:spPr>
          <a:xfrm>
            <a:off x="251442" y="12172"/>
            <a:ext cx="1106970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Analisi del campione e calcolo di (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Aggiungo 100 ppm di SI al campione incognito e misuro i segnali di analita (concentrazione incognita) e SI (concentrazione nota)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 valori sono 1000 per SI e 700 per campione incognito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700/1000 = 0.7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può quindi ottenere la concentrazione dell’analita usando la formula ricordando che la concentrazione dello standard interno è di 100 ppm:</a:t>
            </a:r>
            <a:endParaRPr/>
          </a:p>
        </p:txBody>
      </p:sp>
      <p:sp>
        <p:nvSpPr>
          <p:cNvPr id="735" name="Google Shape;735;p51"/>
          <p:cNvSpPr txBox="1"/>
          <p:nvPr/>
        </p:nvSpPr>
        <p:spPr>
          <a:xfrm>
            <a:off x="2821748" y="414769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1"/>
          <p:cNvSpPr txBox="1"/>
          <p:nvPr/>
        </p:nvSpPr>
        <p:spPr>
          <a:xfrm>
            <a:off x="2146834" y="443940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1"/>
          <p:cNvSpPr txBox="1"/>
          <p:nvPr/>
        </p:nvSpPr>
        <p:spPr>
          <a:xfrm>
            <a:off x="7119260" y="3765904"/>
            <a:ext cx="42018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738" name="Google Shape;738;p51"/>
          <p:cNvSpPr txBox="1"/>
          <p:nvPr/>
        </p:nvSpPr>
        <p:spPr>
          <a:xfrm>
            <a:off x="7119260" y="4761893"/>
            <a:ext cx="50654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=(S</a:t>
            </a:r>
            <a:r>
              <a:rPr lang="en-US" sz="30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)/ (A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)* 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2"/>
          <p:cNvSpPr txBox="1"/>
          <p:nvPr/>
        </p:nvSpPr>
        <p:spPr>
          <a:xfrm>
            <a:off x="238273" y="83401"/>
            <a:ext cx="9471783" cy="49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 DI UTILIZZO SI, CURVA DI CALIBRAZIONE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4" name="Google Shape;744;p52"/>
          <p:cNvGrpSpPr/>
          <p:nvPr/>
        </p:nvGrpSpPr>
        <p:grpSpPr>
          <a:xfrm>
            <a:off x="317626" y="737354"/>
            <a:ext cx="10800141" cy="5908771"/>
            <a:chOff x="0" y="0"/>
            <a:chExt cx="9326018" cy="4833693"/>
          </a:xfrm>
        </p:grpSpPr>
        <p:pic>
          <p:nvPicPr>
            <p:cNvPr id="745" name="Google Shape;745;p52" descr="Immagine"/>
            <p:cNvPicPr preferRelativeResize="0"/>
            <p:nvPr/>
          </p:nvPicPr>
          <p:blipFill rotWithShape="1">
            <a:blip r:embed="rId3">
              <a:alphaModFix/>
            </a:blip>
            <a:srcRect l="3460" r="3460"/>
            <a:stretch/>
          </p:blipFill>
          <p:spPr>
            <a:xfrm>
              <a:off x="0" y="0"/>
              <a:ext cx="9326018" cy="4046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p52"/>
            <p:cNvSpPr txBox="1"/>
            <p:nvPr/>
          </p:nvSpPr>
          <p:spPr>
            <a:xfrm>
              <a:off x="0" y="4122492"/>
              <a:ext cx="9326018" cy="71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UTILIZZARE I DATI PER COSTRUIRE CURVA DI CALIBRAZIONE ANALITA-SEGNALE E ANALITA-RAPPORTO SEGNALE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5499858" y="1470851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696708" y="1656588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2970970" y="1542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894770" y="17708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123370" y="17327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390069" y="19074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309108" y="16946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3190045" y="20931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5433183" y="1493076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37769" y="164547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6152319" y="1602613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5661783" y="17343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2953509" y="212489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747508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5356983" y="331076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3199570" y="20756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-1836879">
            <a:off x="7854884" y="4458139"/>
            <a:ext cx="712790" cy="11636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7528366" y="961264"/>
            <a:ext cx="884928" cy="3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Segnale 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594794" y="108753"/>
            <a:ext cx="5512602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Criterio fondamentale dell’analisi di dati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5466519" y="2991674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5390319" y="3220274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618919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657019" y="343300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5441119" y="30297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714169" y="350920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5695119" y="4874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5304594" y="500303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414133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337933" y="49125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5566533" y="48744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5604633" y="5125275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388733" y="47220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5661783" y="52014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5857044" y="4645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466519" y="477443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5576058" y="44553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5499858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5728458" y="46458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5768144" y="4896675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5552244" y="4493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5823708" y="49728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3028120" y="30202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2951920" y="32488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3180520" y="32107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3447219" y="33853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3366258" y="31726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247195" y="356952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012245" y="36012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256719" y="35536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066220" y="4772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2990020" y="5001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3218620" y="49633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3485319" y="51379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3404358" y="4925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3285294" y="532212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050345" y="53538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3294819" y="5306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4031419" y="322662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013958" y="4925250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6157083" y="324249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152319" y="476173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 rot="-1836879">
            <a:off x="7750933" y="2959924"/>
            <a:ext cx="554039" cy="7429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 rot="-1836879">
            <a:off x="7784272" y="1650238"/>
            <a:ext cx="309565" cy="4667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605863" y="6099000"/>
            <a:ext cx="10807166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Condizione necessaria è l’esistenza di una relazione (matematica) stechiometrica tra analita e «sorgente»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255" name="Google Shape;255;p7"/>
          <p:cNvSpPr/>
          <p:nvPr/>
        </p:nvSpPr>
        <p:spPr>
          <a:xfrm rot="-1836879">
            <a:off x="2354263" y="2698749"/>
            <a:ext cx="711202" cy="11636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 rot="-1836879">
            <a:off x="2608264" y="3979862"/>
            <a:ext cx="554039" cy="741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 rot="-1836879">
            <a:off x="2905124" y="4956176"/>
            <a:ext cx="309566" cy="4667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3754439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038600" y="5113337"/>
            <a:ext cx="228600" cy="171453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5487987" y="4349751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7637463" y="3098799"/>
            <a:ext cx="228603" cy="169868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7"/>
          <p:cNvCxnSpPr/>
          <p:nvPr/>
        </p:nvCxnSpPr>
        <p:spPr>
          <a:xfrm rot="10800000" flipH="1">
            <a:off x="3798887" y="2951164"/>
            <a:ext cx="4430714" cy="238283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3" name="Google Shape;263;p7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y=ax+b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5173664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7353300" y="5688012"/>
            <a:ext cx="798516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7" descr="Immagin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600075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 descr="Immagin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6562" y="58039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 descr="Immagin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012" y="59817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 descr="Immagin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8962" y="6162676"/>
            <a:ext cx="93664" cy="13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 descr="Immagin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150" y="5715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 descr="Immagin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8928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 descr="Immagine 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138" y="6072187"/>
            <a:ext cx="93664" cy="13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 descr="Immagin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096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 descr="Immagin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153151"/>
            <a:ext cx="228600" cy="27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/>
          <p:nvPr/>
        </p:nvSpPr>
        <p:spPr>
          <a:xfrm>
            <a:off x="341025" y="108589"/>
            <a:ext cx="4481351" cy="44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nelle analisi chimiche</a:t>
            </a:r>
            <a:endParaRPr sz="23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358667" y="629890"/>
            <a:ext cx="11012997" cy="398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misure implicano 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SEMPRE</a:t>
            </a: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ed</a:t>
            </a:r>
            <a:r>
              <a:rPr lang="en-US" sz="23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INCERTEZZE</a:t>
            </a:r>
            <a:endParaRPr sz="1800" b="0" i="0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3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rappresenta la differenza fra il valore misurato e il valore “vero” o valore “noto”. L’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3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incertezza</a:t>
            </a: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»indica </a:t>
            </a:r>
            <a:r>
              <a:rPr lang="en-US" sz="23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l'incertezza</a:t>
            </a:r>
            <a:r>
              <a:rPr lang="en-US" sz="23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stimata </a:t>
            </a: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una misura o in un esperimento.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E’ impossibile effettuare un’analisi priva di errori e incertezze.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Ciò che si può fare è: MINIMIZZARE GLI ERRORI E STIMARNE L’ENTITA’ CON UNA ACCURATEZZA ACCETTABILE e MISURARE L’INCERTEZZA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/>
          <p:nvPr/>
        </p:nvSpPr>
        <p:spPr>
          <a:xfrm>
            <a:off x="287988" y="78056"/>
            <a:ext cx="11431942" cy="156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 scopo di migliorare l'affidabilità del metodo analitico e di ottenere informazioni circa la variabilità dei risultati, la procedura analitica viene solitamente ripetuta su diverse porzioni di un dato campione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(replicati)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87" name="Google Shape;287;p9"/>
          <p:cNvSpPr txBox="1"/>
          <p:nvPr/>
        </p:nvSpPr>
        <p:spPr>
          <a:xfrm>
            <a:off x="287839" y="1869504"/>
            <a:ext cx="11194513" cy="410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risultati individuali di un insieme di misure sono raramente gli stessi, di solito il «valore centrale» viene usato come la “migliore” stima dei dati.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Perché effettuare misure replicate?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valore centrale di un insieme dovrebbe essere più affidabile di ciascun risultato individuale (media e mediana vengono usate come valore centrale di una serie di misure replicate)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dispersione dei dati dovrebbe fornire una misura dell'incertezza associata con il valore centrale.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estiale">
  <a:themeElements>
    <a:clrScheme name="Celestial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3520</Words>
  <Application>Microsoft Macintosh PowerPoint</Application>
  <PresentationFormat>Widescreen</PresentationFormat>
  <Paragraphs>472</Paragraphs>
  <Slides>57</Slides>
  <Notes>53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3" baseType="lpstr">
      <vt:lpstr>Calibri</vt:lpstr>
      <vt:lpstr>Cambria Math</vt:lpstr>
      <vt:lpstr>Arial</vt:lpstr>
      <vt:lpstr>Times New Roman</vt:lpstr>
      <vt:lpstr>Century Gothic</vt:lpstr>
      <vt:lpstr>Celestiale</vt:lpstr>
      <vt:lpstr>ESPRESSIONE DEL DATO ANALITICO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ESPRESSIONE DEL DATO ANALITICO</dc:title>
  <cp:lastModifiedBy>michele del carlo</cp:lastModifiedBy>
  <cp:revision>9</cp:revision>
  <dcterms:modified xsi:type="dcterms:W3CDTF">2025-10-07T08:15:58Z</dcterms:modified>
</cp:coreProperties>
</file>