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4" r:id="rId7"/>
    <p:sldId id="262" r:id="rId8"/>
    <p:sldId id="258" r:id="rId9"/>
    <p:sldId id="263" r:id="rId10"/>
    <p:sldId id="266" r:id="rId11"/>
    <p:sldId id="265" r:id="rId12"/>
    <p:sldId id="268" r:id="rId13"/>
    <p:sldId id="271" r:id="rId14"/>
    <p:sldId id="273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6" y="-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12/05/21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12/05/21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12/05/21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scuole ‘minori’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14400" y="5379894"/>
            <a:ext cx="7315200" cy="931268"/>
          </a:xfrm>
        </p:spPr>
        <p:txBody>
          <a:bodyPr/>
          <a:lstStyle/>
          <a:p>
            <a:r>
              <a:rPr lang="it-IT" dirty="0" smtClean="0"/>
              <a:t>Teramo 2021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385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2151" y="260826"/>
            <a:ext cx="7835689" cy="1020619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	</a:t>
            </a:r>
            <a:r>
              <a:rPr lang="it-IT" sz="3200" dirty="0"/>
              <a:t>Le </a:t>
            </a:r>
            <a:r>
              <a:rPr lang="it-IT" sz="3200" i="1" dirty="0" err="1"/>
              <a:t>Questiones</a:t>
            </a:r>
            <a:r>
              <a:rPr lang="it-IT" sz="3200" i="1" dirty="0"/>
              <a:t> de </a:t>
            </a:r>
            <a:r>
              <a:rPr lang="it-IT" sz="3200" i="1" dirty="0" err="1"/>
              <a:t>iuris</a:t>
            </a:r>
            <a:r>
              <a:rPr lang="it-IT" sz="3200" i="1" dirty="0"/>
              <a:t> </a:t>
            </a:r>
            <a:r>
              <a:rPr lang="it-IT" sz="3200" i="1" dirty="0" err="1"/>
              <a:t>subtilitatibus</a:t>
            </a:r>
            <a:r>
              <a:rPr lang="it-IT" sz="3200" i="1" dirty="0"/>
              <a:t>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4925" y="1564951"/>
            <a:ext cx="8130520" cy="4989698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L’opera – che ha un lungo prologo e poi si sviluppa sotto forma di dialogo tra un maestro e un pubblico di uditori – è giunta anonima ed è stata attribuita a Piacentino.</a:t>
            </a:r>
          </a:p>
          <a:p>
            <a:r>
              <a:rPr lang="it-IT" sz="2400" dirty="0" smtClean="0"/>
              <a:t>Nel prologo si descrive il </a:t>
            </a:r>
            <a:r>
              <a:rPr lang="it-IT" sz="2400" i="1" dirty="0" err="1" smtClean="0"/>
              <a:t>templum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Iustitiae</a:t>
            </a:r>
            <a:r>
              <a:rPr lang="it-IT" sz="2400" dirty="0" smtClean="0"/>
              <a:t> di cui parla Giustiniano introducendo il Digesto: al suo interno </a:t>
            </a:r>
            <a:r>
              <a:rPr lang="it-IT" sz="2400" dirty="0" smtClean="0">
                <a:solidFill>
                  <a:srgbClr val="CCFFCC"/>
                </a:solidFill>
              </a:rPr>
              <a:t>qualcuno cancella le parole delle </a:t>
            </a:r>
            <a:r>
              <a:rPr lang="it-IT" sz="2400" i="1" dirty="0" err="1" smtClean="0">
                <a:solidFill>
                  <a:srgbClr val="CCFFCC"/>
                </a:solidFill>
              </a:rPr>
              <a:t>leges</a:t>
            </a:r>
            <a:r>
              <a:rPr lang="it-IT" sz="2400" dirty="0" smtClean="0">
                <a:solidFill>
                  <a:srgbClr val="CCFFCC"/>
                </a:solidFill>
              </a:rPr>
              <a:t> che appaiono contrarie all’</a:t>
            </a:r>
            <a:r>
              <a:rPr lang="it-IT" sz="2400" i="1" dirty="0" err="1" smtClean="0">
                <a:solidFill>
                  <a:srgbClr val="CCFFCC"/>
                </a:solidFill>
              </a:rPr>
              <a:t>aequitas</a:t>
            </a:r>
            <a:r>
              <a:rPr lang="it-IT" sz="2400" i="1" dirty="0" smtClean="0">
                <a:solidFill>
                  <a:srgbClr val="CCFFCC"/>
                </a:solidFill>
              </a:rPr>
              <a:t> </a:t>
            </a:r>
            <a:r>
              <a:rPr lang="it-IT" sz="2400" dirty="0" smtClean="0"/>
              <a:t>(sembrerebbe un ritorno indietro rispetto a Irnerio)</a:t>
            </a:r>
          </a:p>
          <a:p>
            <a:r>
              <a:rPr lang="it-IT" sz="2400" dirty="0" smtClean="0"/>
              <a:t>Più avanti l’autore critica gli imperatori medievali, </a:t>
            </a:r>
            <a:r>
              <a:rPr lang="it-IT" sz="2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incapaci di abolire il sistema della personalità della legge e di imporre dovunque la vigenza del diritto </a:t>
            </a:r>
            <a:r>
              <a:rPr lang="it-IT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giustinianeo </a:t>
            </a:r>
            <a:r>
              <a:rPr lang="it-IT" sz="2400" dirty="0" smtClean="0"/>
              <a:t>(qui invece si riconosce l’indirizzo </a:t>
            </a:r>
            <a:r>
              <a:rPr lang="it-IT" sz="2400" dirty="0" err="1" smtClean="0"/>
              <a:t>irneriano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21468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6454" y="317527"/>
            <a:ext cx="7413146" cy="918557"/>
          </a:xfrm>
        </p:spPr>
        <p:txBody>
          <a:bodyPr/>
          <a:lstStyle/>
          <a:p>
            <a:r>
              <a:rPr lang="it-IT" dirty="0" smtClean="0"/>
              <a:t>Giovanni Bassiano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265" y="1462888"/>
            <a:ext cx="8243916" cy="5137121"/>
          </a:xfrm>
        </p:spPr>
        <p:txBody>
          <a:bodyPr>
            <a:normAutofit/>
          </a:bodyPr>
          <a:lstStyle/>
          <a:p>
            <a:r>
              <a:rPr lang="it-IT" sz="2400" dirty="0" smtClean="0"/>
              <a:t>Di lui sappiamo che fu allievo di Bulgaro, che insegnò a Mantova (dove probabilmente subentrò a Piacentino e ne criticò la teoria sulla natura delle azioni), poi a Cremona, forse anche in Inghilterra (al posto di </a:t>
            </a:r>
            <a:r>
              <a:rPr lang="it-IT" sz="2400" dirty="0" err="1" smtClean="0"/>
              <a:t>Vacario</a:t>
            </a:r>
            <a:r>
              <a:rPr lang="it-IT" sz="2400" dirty="0" smtClean="0"/>
              <a:t>) e infine a Bologna (dove ebbe grande successo e portò molte novità nell’insegnamento).</a:t>
            </a:r>
          </a:p>
          <a:p>
            <a:r>
              <a:rPr lang="it-IT" sz="2400" dirty="0" smtClean="0"/>
              <a:t>Si interessò molto al processo e oltre alla</a:t>
            </a:r>
            <a:r>
              <a:rPr lang="it-IT" sz="2400" i="1" dirty="0" smtClean="0"/>
              <a:t> summa </a:t>
            </a:r>
            <a:r>
              <a:rPr lang="it-IT" sz="2400" dirty="0" smtClean="0"/>
              <a:t>sulle azioni compose anche un sistema grafico per aiutare i pratici ad orientarsi nella scelta dell’azione: </a:t>
            </a:r>
            <a:r>
              <a:rPr lang="it-IT" sz="2400" dirty="0" smtClean="0">
                <a:solidFill>
                  <a:srgbClr val="FF6600"/>
                </a:solidFill>
              </a:rPr>
              <a:t>l’</a:t>
            </a:r>
            <a:r>
              <a:rPr lang="it-IT" sz="2400" i="1" dirty="0" err="1" smtClean="0">
                <a:solidFill>
                  <a:srgbClr val="FF6600"/>
                </a:solidFill>
              </a:rPr>
              <a:t>arbor</a:t>
            </a:r>
            <a:r>
              <a:rPr lang="it-IT" sz="2400" i="1" dirty="0" smtClean="0">
                <a:solidFill>
                  <a:srgbClr val="FF6600"/>
                </a:solidFill>
              </a:rPr>
              <a:t> </a:t>
            </a:r>
            <a:r>
              <a:rPr lang="it-IT" sz="2400" i="1" dirty="0" err="1" smtClean="0">
                <a:solidFill>
                  <a:srgbClr val="FF6600"/>
                </a:solidFill>
              </a:rPr>
              <a:t>actionum</a:t>
            </a:r>
            <a:r>
              <a:rPr lang="it-IT" sz="2400" dirty="0" smtClean="0"/>
              <a:t> (l’albero delle azioni).</a:t>
            </a:r>
          </a:p>
          <a:p>
            <a:r>
              <a:rPr lang="it-IT" sz="2400" dirty="0" smtClean="0"/>
              <a:t>Le azioni presenti nella compilazione di Giustiniano sono elencate e divise in categorie in base a criteri sistematici.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97532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58763"/>
            <a:ext cx="7315200" cy="895878"/>
          </a:xfrm>
        </p:spPr>
        <p:txBody>
          <a:bodyPr/>
          <a:lstStyle/>
          <a:p>
            <a:r>
              <a:rPr lang="it-IT" dirty="0" smtClean="0"/>
              <a:t>L’</a:t>
            </a:r>
            <a:r>
              <a:rPr lang="it-IT" i="1" dirty="0" err="1" smtClean="0"/>
              <a:t>arbor</a:t>
            </a:r>
            <a:r>
              <a:rPr lang="it-IT" i="1" dirty="0" smtClean="0"/>
              <a:t> </a:t>
            </a:r>
            <a:r>
              <a:rPr lang="it-IT" i="1" dirty="0" err="1" smtClean="0"/>
              <a:t>actionum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4113" y="1338146"/>
            <a:ext cx="8776880" cy="5216503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  <a:defRPr/>
            </a:pPr>
            <a:r>
              <a:rPr lang="it-IT" sz="2400" dirty="0"/>
              <a:t>Esteriormente si presenta sotto forma di due ampie tavole speculari, all’interno delle quali sono sistemati 180 dischi. </a:t>
            </a:r>
          </a:p>
          <a:p>
            <a:pPr marL="0" indent="0" algn="just">
              <a:buFontTx/>
              <a:buNone/>
              <a:defRPr/>
            </a:pPr>
            <a:r>
              <a:rPr lang="it-IT" sz="2400" dirty="0"/>
              <a:t>Ciascuno di questi dischi contiene iscritto il </a:t>
            </a:r>
            <a:r>
              <a:rPr lang="it-IT" sz="2400" i="1" dirty="0" err="1"/>
              <a:t>nomen</a:t>
            </a:r>
            <a:r>
              <a:rPr lang="it-IT" sz="2400" dirty="0"/>
              <a:t> di una differente azione ricavabile dalle norme giustinianee. </a:t>
            </a:r>
          </a:p>
          <a:p>
            <a:pPr marL="0" indent="0" algn="just">
              <a:buFontTx/>
              <a:buNone/>
              <a:defRPr/>
            </a:pPr>
            <a:r>
              <a:rPr lang="it-IT" sz="2400" dirty="0"/>
              <a:t>Sopra ogni disco si trova un sistema di lettere dell’alfabeto (dalla A alla M) combinate con serie di puntini </a:t>
            </a:r>
            <a:r>
              <a:rPr lang="it-IT" sz="2400" dirty="0" smtClean="0"/>
              <a:t>(da </a:t>
            </a:r>
            <a:r>
              <a:rPr lang="it-IT" sz="2400" dirty="0"/>
              <a:t>1 a </a:t>
            </a:r>
            <a:r>
              <a:rPr lang="it-IT" sz="2400" dirty="0" smtClean="0"/>
              <a:t>4). </a:t>
            </a:r>
          </a:p>
          <a:p>
            <a:pPr marL="0" indent="0" algn="just">
              <a:buFontTx/>
              <a:buNone/>
              <a:defRPr/>
            </a:pPr>
            <a:r>
              <a:rPr lang="it-IT" sz="2400" dirty="0" smtClean="0"/>
              <a:t>Il </a:t>
            </a:r>
            <a:r>
              <a:rPr lang="it-IT" sz="2400" dirty="0"/>
              <a:t>sistema rinviava a un elenco di </a:t>
            </a:r>
            <a:r>
              <a:rPr lang="it-IT" sz="2400" i="1" dirty="0" err="1"/>
              <a:t>distinctiones</a:t>
            </a:r>
            <a:r>
              <a:rPr lang="it-IT" sz="2400" dirty="0"/>
              <a:t> </a:t>
            </a:r>
            <a:r>
              <a:rPr lang="it-IT" sz="2400" dirty="0" smtClean="0"/>
              <a:t>poste </a:t>
            </a:r>
            <a:r>
              <a:rPr lang="it-IT" sz="2400" dirty="0"/>
              <a:t>nel margine inferiore e a loro volta contraddistinte con lettere </a:t>
            </a:r>
            <a:r>
              <a:rPr lang="it-IT" sz="2400" dirty="0" smtClean="0"/>
              <a:t>dell’alfabeto </a:t>
            </a:r>
            <a:r>
              <a:rPr lang="it-IT" sz="2400" dirty="0"/>
              <a:t>(per es. azioni </a:t>
            </a:r>
            <a:r>
              <a:rPr lang="it-IT" sz="2400" dirty="0" smtClean="0"/>
              <a:t>in fatto o in diritto; di </a:t>
            </a:r>
            <a:r>
              <a:rPr lang="it-IT" sz="2400" dirty="0"/>
              <a:t>diritto civile o pretorio; pregiudiziali o giudiziali etc. …) </a:t>
            </a:r>
            <a:r>
              <a:rPr lang="it-IT" sz="2400" dirty="0" smtClean="0"/>
              <a:t>. </a:t>
            </a:r>
          </a:p>
          <a:p>
            <a:pPr marL="0" indent="0" algn="just">
              <a:buFontTx/>
              <a:buNone/>
              <a:defRPr/>
            </a:pPr>
            <a:r>
              <a:rPr lang="it-IT" sz="2400" dirty="0" smtClean="0"/>
              <a:t>Per </a:t>
            </a:r>
            <a:r>
              <a:rPr lang="it-IT" sz="2400" dirty="0"/>
              <a:t>fare un esempio la lettera B rimandava alla </a:t>
            </a:r>
            <a:r>
              <a:rPr lang="it-IT" sz="2400" i="1" dirty="0" err="1"/>
              <a:t>distinctio</a:t>
            </a:r>
            <a:r>
              <a:rPr lang="it-IT" sz="2400" dirty="0"/>
              <a:t> tra azioni </a:t>
            </a:r>
            <a:r>
              <a:rPr lang="it-IT" sz="2400" i="1" dirty="0"/>
              <a:t>in rem</a:t>
            </a:r>
            <a:r>
              <a:rPr lang="it-IT" sz="2400" dirty="0"/>
              <a:t> (B+1 </a:t>
            </a:r>
            <a:r>
              <a:rPr lang="it-IT" sz="2400" dirty="0" smtClean="0"/>
              <a:t>punto, come l’</a:t>
            </a:r>
            <a:r>
              <a:rPr lang="it-IT" sz="2400" i="1" dirty="0" err="1" smtClean="0"/>
              <a:t>actio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publiciana</a:t>
            </a:r>
            <a:r>
              <a:rPr lang="it-IT" sz="2400" dirty="0" smtClean="0"/>
              <a:t> nel particolare ingrandito)</a:t>
            </a:r>
            <a:r>
              <a:rPr lang="it-IT" sz="2400" dirty="0"/>
              <a:t>, </a:t>
            </a:r>
            <a:r>
              <a:rPr lang="it-IT" sz="2400" i="1" dirty="0"/>
              <a:t>in </a:t>
            </a:r>
            <a:r>
              <a:rPr lang="it-IT" sz="2400" i="1" dirty="0" err="1"/>
              <a:t>personam</a:t>
            </a:r>
            <a:r>
              <a:rPr lang="it-IT" sz="2400" dirty="0"/>
              <a:t> (B+2 punti) e </a:t>
            </a:r>
            <a:r>
              <a:rPr lang="it-IT" sz="2400" i="1" dirty="0" err="1"/>
              <a:t>mixtae</a:t>
            </a:r>
            <a:r>
              <a:rPr lang="it-IT" sz="2400" dirty="0"/>
              <a:t> (B+3 punti).</a:t>
            </a:r>
            <a:r>
              <a:rPr lang="en-US" sz="2400" dirty="0"/>
              <a:t> 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7731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6454" y="510311"/>
            <a:ext cx="7413146" cy="79381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Novità nel metodo (le </a:t>
            </a:r>
            <a:r>
              <a:rPr lang="it-IT" i="1" dirty="0" err="1" smtClean="0"/>
              <a:t>quaestiones</a:t>
            </a:r>
            <a:r>
              <a:rPr lang="it-IT" dirty="0" smtClean="0"/>
              <a:t>) e nei 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4952" y="1451429"/>
            <a:ext cx="8527143" cy="5128381"/>
          </a:xfrm>
        </p:spPr>
        <p:txBody>
          <a:bodyPr>
            <a:noAutofit/>
          </a:bodyPr>
          <a:lstStyle/>
          <a:p>
            <a:r>
              <a:rPr lang="it-IT" sz="2400" dirty="0" smtClean="0"/>
              <a:t>Nella didattica Giovanni </a:t>
            </a:r>
            <a:r>
              <a:rPr lang="it-IT" sz="2400" dirty="0"/>
              <a:t>B</a:t>
            </a:r>
            <a:r>
              <a:rPr lang="it-IT" sz="2400" dirty="0" smtClean="0"/>
              <a:t>assiano attribuiva </a:t>
            </a:r>
            <a:r>
              <a:rPr lang="it-IT" sz="2400" dirty="0"/>
              <a:t>molta importanza alla discussione delle </a:t>
            </a:r>
            <a:r>
              <a:rPr lang="it-IT" sz="2400" i="1" dirty="0" err="1" smtClean="0"/>
              <a:t>quaestiones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Attraverso la discussione in aula di questioni prese dalla pratica forense riusciva a introdurre nell’insegnamento anche temi di diritto canonico o feudale o statutario </a:t>
            </a:r>
          </a:p>
          <a:p>
            <a:r>
              <a:rPr lang="it-IT" sz="2400" dirty="0" smtClean="0"/>
              <a:t>Giovanni Bassiano adattò anche il </a:t>
            </a:r>
            <a:r>
              <a:rPr lang="it-IT" sz="2400" dirty="0" smtClean="0">
                <a:solidFill>
                  <a:srgbClr val="FF0000"/>
                </a:solidFill>
              </a:rPr>
              <a:t>concetto di causa </a:t>
            </a:r>
            <a:r>
              <a:rPr lang="it-IT" sz="2400" dirty="0" smtClean="0"/>
              <a:t>(preso dalla </a:t>
            </a:r>
            <a:r>
              <a:rPr lang="it-IT" sz="2400" dirty="0"/>
              <a:t>filosofia aristotelica</a:t>
            </a:r>
            <a:r>
              <a:rPr lang="it-IT" sz="2400" dirty="0" smtClean="0"/>
              <a:t>) alle necessità dei giuristi.</a:t>
            </a:r>
          </a:p>
          <a:p>
            <a:r>
              <a:rPr lang="it-IT" sz="2400" dirty="0" smtClean="0"/>
              <a:t>Già prima di lui i giuristi sapevano che Aristotele aveva individuato le 4 cause (materiale, efficiente, formale, finale) che consentono di comprendere la realtà. A loro interessava particolarmente la </a:t>
            </a:r>
            <a:r>
              <a:rPr lang="it-IT" sz="2400" dirty="0" smtClean="0">
                <a:solidFill>
                  <a:srgbClr val="CCFFCC"/>
                </a:solidFill>
              </a:rPr>
              <a:t>causa finale </a:t>
            </a:r>
            <a:r>
              <a:rPr lang="it-IT" sz="2400" dirty="0" smtClean="0"/>
              <a:t>(quella che determina l’azione con efficacia giuridica).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41265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35429"/>
            <a:ext cx="7225695" cy="858761"/>
          </a:xfrm>
        </p:spPr>
        <p:txBody>
          <a:bodyPr/>
          <a:lstStyle/>
          <a:p>
            <a:r>
              <a:rPr lang="it-IT" dirty="0" smtClean="0"/>
              <a:t>La causa finale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9143" y="1475618"/>
            <a:ext cx="8369905" cy="5152571"/>
          </a:xfrm>
        </p:spPr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it-IT" sz="2800" dirty="0" smtClean="0"/>
              <a:t>Ricostruendo le fasi dell’azione giuridica e del procedimento di emanazione della norma, Giovanni Bassiano per primo distinse </a:t>
            </a:r>
          </a:p>
          <a:p>
            <a:pPr>
              <a:buNone/>
              <a:defRPr/>
            </a:pPr>
            <a:r>
              <a:rPr lang="it-IT" sz="2800" dirty="0" smtClean="0"/>
              <a:t>le </a:t>
            </a:r>
            <a:r>
              <a:rPr lang="it-IT" sz="2800" i="1" dirty="0" err="1">
                <a:solidFill>
                  <a:srgbClr val="FF0000"/>
                </a:solidFill>
              </a:rPr>
              <a:t>causae</a:t>
            </a:r>
            <a:r>
              <a:rPr lang="it-IT" sz="2800" i="1" dirty="0">
                <a:solidFill>
                  <a:srgbClr val="FF0000"/>
                </a:solidFill>
              </a:rPr>
              <a:t> de preterito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/>
              <a:t>(i motivi </a:t>
            </a:r>
            <a:r>
              <a:rPr lang="it-IT" sz="2800" dirty="0" smtClean="0"/>
              <a:t>psicologici – occasionali - </a:t>
            </a:r>
            <a:r>
              <a:rPr lang="it-IT" sz="2800" dirty="0"/>
              <a:t>che hanno mosso le parti ad agire o l’occasione che ha determinato il legislatore) </a:t>
            </a:r>
          </a:p>
          <a:p>
            <a:pPr>
              <a:buNone/>
              <a:defRPr/>
            </a:pPr>
            <a:r>
              <a:rPr lang="it-IT" sz="2800" dirty="0" smtClean="0"/>
              <a:t>dalla</a:t>
            </a:r>
            <a:r>
              <a:rPr lang="it-IT" sz="2800" i="1" dirty="0" smtClean="0"/>
              <a:t> </a:t>
            </a:r>
            <a:r>
              <a:rPr lang="it-IT" sz="2800" i="1" dirty="0">
                <a:solidFill>
                  <a:srgbClr val="FF0000"/>
                </a:solidFill>
              </a:rPr>
              <a:t>causa de futuro</a:t>
            </a:r>
            <a:r>
              <a:rPr lang="it-IT" sz="2800" dirty="0"/>
              <a:t> </a:t>
            </a:r>
            <a:r>
              <a:rPr lang="it-IT" sz="2800" dirty="0" smtClean="0"/>
              <a:t>ovvero, appunto, la vera </a:t>
            </a:r>
            <a:r>
              <a:rPr lang="it-IT" sz="2800" dirty="0">
                <a:solidFill>
                  <a:srgbClr val="CCFFCC"/>
                </a:solidFill>
              </a:rPr>
              <a:t>causa finale </a:t>
            </a:r>
            <a:r>
              <a:rPr lang="it-IT" sz="2800" dirty="0"/>
              <a:t>(lo scopo ultimo) dell’atto giuridico verso cui tende il privato e che l’ordinamento riconosce e tutela</a:t>
            </a:r>
            <a:r>
              <a:rPr lang="it-IT" sz="2800" dirty="0" smtClean="0"/>
              <a:t>).</a:t>
            </a:r>
          </a:p>
          <a:p>
            <a:pPr>
              <a:buNone/>
              <a:defRPr/>
            </a:pPr>
            <a:endParaRPr lang="it-IT" sz="2800" dirty="0"/>
          </a:p>
          <a:p>
            <a:pPr>
              <a:buNone/>
              <a:defRPr/>
            </a:pPr>
            <a:r>
              <a:rPr lang="it-IT" sz="2800" dirty="0" smtClean="0"/>
              <a:t>Individuata la causa finale, l’interprete ricava la </a:t>
            </a:r>
            <a:r>
              <a:rPr lang="it-IT" sz="2800" i="1" dirty="0" smtClean="0">
                <a:solidFill>
                  <a:srgbClr val="CCFFCC"/>
                </a:solidFill>
              </a:rPr>
              <a:t>ratio</a:t>
            </a:r>
            <a:r>
              <a:rPr lang="it-IT" sz="2800" dirty="0" smtClean="0"/>
              <a:t> in base alla quale valutare l’azione dei singoli e quella del legislatore</a:t>
            </a:r>
            <a:r>
              <a:rPr lang="it-IT" sz="2800" dirty="0"/>
              <a:t>. </a:t>
            </a:r>
            <a:endParaRPr lang="it-IT" sz="2800" dirty="0" smtClean="0"/>
          </a:p>
          <a:p>
            <a:pPr>
              <a:buNone/>
              <a:defRPr/>
            </a:pPr>
            <a:r>
              <a:rPr lang="it-IT" sz="2800" dirty="0" smtClean="0"/>
              <a:t>A </a:t>
            </a:r>
            <a:r>
              <a:rPr lang="it-IT" sz="2800" dirty="0"/>
              <a:t>questo risultato Giovanni giunse commentando una norma del Digesto dove si definisce cos’è una ‘regola di diritto’</a:t>
            </a:r>
            <a:endParaRPr lang="it-IT" sz="2800" dirty="0" smtClean="0"/>
          </a:p>
          <a:p>
            <a:pPr marL="4572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230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02381"/>
            <a:ext cx="7315200" cy="943429"/>
          </a:xfrm>
        </p:spPr>
        <p:txBody>
          <a:bodyPr/>
          <a:lstStyle/>
          <a:p>
            <a:r>
              <a:rPr lang="it-IT" dirty="0" err="1" smtClean="0"/>
              <a:t>Dig</a:t>
            </a:r>
            <a:r>
              <a:rPr lang="it-IT" dirty="0" smtClean="0"/>
              <a:t>. 50.17.1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9143" y="1487714"/>
            <a:ext cx="8418286" cy="5067905"/>
          </a:xfrm>
        </p:spPr>
        <p:txBody>
          <a:bodyPr>
            <a:normAutofit fontScale="92500"/>
          </a:bodyPr>
          <a:lstStyle/>
          <a:p>
            <a:pPr marL="0" indent="0" algn="just">
              <a:buFontTx/>
              <a:buNone/>
            </a:pPr>
            <a:r>
              <a:rPr lang="it-IT" sz="2400" i="1" dirty="0" err="1">
                <a:latin typeface="Times New Roman" charset="0"/>
                <a:ea typeface="ＭＳ Ｐゴシック" charset="0"/>
              </a:rPr>
              <a:t>Regula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est,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quae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rem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quae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est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breviter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enarrat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. Non ex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regula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ius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sumatur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,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sed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ex iure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quod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est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regula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fiat. Per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regulam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igitur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brevis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rerum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narratio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traditur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, et – ut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ait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Sabinus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– quasi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causae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b="1" i="1" dirty="0" err="1">
                <a:latin typeface="Times New Roman" charset="0"/>
                <a:ea typeface="ＭＳ Ｐゴシック" charset="0"/>
              </a:rPr>
              <a:t>coniectio</a:t>
            </a:r>
            <a:r>
              <a:rPr lang="it-IT" sz="2400" b="1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[ms. </a:t>
            </a:r>
            <a:r>
              <a:rPr lang="it-IT" sz="2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coniunctio</a:t>
            </a:r>
            <a:r>
              <a:rPr lang="it-IT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</a:rPr>
              <a:t>]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est,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quae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simul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cum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in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aiquo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vitiata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est,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perdit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officium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i="1" dirty="0" err="1">
                <a:latin typeface="Times New Roman" charset="0"/>
                <a:ea typeface="ＭＳ Ｐゴシック" charset="0"/>
              </a:rPr>
              <a:t>suum</a:t>
            </a:r>
            <a:r>
              <a:rPr lang="it-IT" sz="2400" i="1" dirty="0">
                <a:latin typeface="Times New Roman" charset="0"/>
                <a:ea typeface="ＭＳ Ｐゴシック" charset="0"/>
              </a:rPr>
              <a:t>.</a:t>
            </a:r>
            <a:endParaRPr lang="en-US" sz="2400" i="1" dirty="0">
              <a:latin typeface="Times New Roman" charset="0"/>
              <a:ea typeface="ＭＳ Ｐゴシック" charset="0"/>
            </a:endParaRPr>
          </a:p>
          <a:p>
            <a:pPr marL="0" indent="0" algn="just">
              <a:buFontTx/>
              <a:buNone/>
            </a:pPr>
            <a:r>
              <a:rPr lang="it-IT" sz="2400" dirty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La regola è ciò che spiega brevemente una cosa così com’è: non perché dalla regola si tragga il diritto, ma perché è dal diritto che la regola trae la sua origine. Per mezzo della regola, dunque, si </a:t>
            </a:r>
            <a:r>
              <a:rPr lang="it-IT" sz="2400" dirty="0" smtClean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offre </a:t>
            </a:r>
            <a:r>
              <a:rPr lang="it-IT" sz="2400" dirty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una breve spiegazione delle cose, e, come dice Sabino, è quasi una ricapitolazione </a:t>
            </a:r>
            <a:r>
              <a:rPr lang="it-IT" sz="2400" dirty="0" smtClean="0">
                <a:solidFill>
                  <a:srgbClr val="FFB666"/>
                </a:solidFill>
                <a:latin typeface="Times New Roman" charset="0"/>
                <a:ea typeface="ＭＳ Ｐゴシック" charset="0"/>
              </a:rPr>
              <a:t>[nel ms. </a:t>
            </a:r>
            <a:r>
              <a:rPr lang="it-IT" sz="2400" b="1" dirty="0" smtClean="0">
                <a:solidFill>
                  <a:srgbClr val="FFB666"/>
                </a:solidFill>
                <a:latin typeface="Times New Roman" charset="0"/>
                <a:ea typeface="ＭＳ Ｐゴシック" charset="0"/>
              </a:rPr>
              <a:t>congiunzione</a:t>
            </a:r>
            <a:r>
              <a:rPr lang="it-IT" sz="2400" b="1" dirty="0">
                <a:solidFill>
                  <a:srgbClr val="FFB666"/>
                </a:solidFill>
                <a:latin typeface="Times New Roman" charset="0"/>
                <a:ea typeface="ＭＳ Ｐゴシック" charset="0"/>
              </a:rPr>
              <a:t>/collegamento</a:t>
            </a:r>
            <a:r>
              <a:rPr lang="it-IT" sz="2400" dirty="0">
                <a:solidFill>
                  <a:srgbClr val="FFB666"/>
                </a:solidFill>
                <a:latin typeface="Times New Roman" charset="0"/>
                <a:ea typeface="ＭＳ Ｐゴシック" charset="0"/>
              </a:rPr>
              <a:t>]</a:t>
            </a:r>
            <a:r>
              <a:rPr lang="it-IT" sz="2400" dirty="0">
                <a:latin typeface="Times New Roman" charset="0"/>
                <a:ea typeface="ＭＳ Ｐゴシック" charset="0"/>
              </a:rPr>
              <a:t> </a:t>
            </a:r>
            <a:r>
              <a:rPr lang="it-IT" sz="2400" dirty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di cause, la </a:t>
            </a:r>
            <a:r>
              <a:rPr lang="it-IT" sz="2400" dirty="0" smtClean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quale (regola), tuttavia, </a:t>
            </a:r>
            <a:r>
              <a:rPr lang="it-IT" sz="2400" dirty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non appena </a:t>
            </a:r>
            <a:r>
              <a:rPr lang="it-IT" sz="2400" dirty="0" smtClean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si dimostra </a:t>
            </a:r>
            <a:r>
              <a:rPr lang="it-IT" sz="2400" dirty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viziata in qualche punto, perde </a:t>
            </a:r>
            <a:r>
              <a:rPr lang="it-IT" sz="2400" dirty="0" smtClean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la </a:t>
            </a:r>
            <a:r>
              <a:rPr lang="it-IT" sz="2400" dirty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sua funzione</a:t>
            </a:r>
            <a:r>
              <a:rPr lang="it-IT" sz="2400" dirty="0" smtClean="0">
                <a:solidFill>
                  <a:srgbClr val="CCFFCC"/>
                </a:solidFill>
                <a:latin typeface="Times New Roman" charset="0"/>
                <a:ea typeface="ＭＳ Ｐゴシック" charset="0"/>
              </a:rPr>
              <a:t>.</a:t>
            </a:r>
          </a:p>
          <a:p>
            <a:pPr marL="0" indent="0" algn="just">
              <a:buFontTx/>
              <a:buNone/>
            </a:pPr>
            <a:r>
              <a:rPr lang="it-IT" sz="2400" b="1" dirty="0" smtClean="0">
                <a:solidFill>
                  <a:srgbClr val="FF6600"/>
                </a:solidFill>
                <a:latin typeface="Times New Roman" charset="0"/>
                <a:ea typeface="ＭＳ Ｐゴシック" charset="0"/>
              </a:rPr>
              <a:t>Non più semplice riassunto dei casi in termini giuridici, ma riunione di più casi per far emergere il principio generale che li accomuna</a:t>
            </a:r>
            <a:endParaRPr lang="en-US" sz="2400" b="1" dirty="0">
              <a:solidFill>
                <a:srgbClr val="FF6600"/>
              </a:solidFill>
              <a:latin typeface="Times New Roman" charset="0"/>
              <a:ea typeface="ＭＳ Ｐゴシック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0230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23334"/>
            <a:ext cx="7315200" cy="762000"/>
          </a:xfrm>
        </p:spPr>
        <p:txBody>
          <a:bodyPr/>
          <a:lstStyle/>
          <a:p>
            <a:r>
              <a:rPr lang="it-IT" dirty="0" smtClean="0"/>
              <a:t>La teoria della ‘causa’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143" y="1439333"/>
            <a:ext cx="8829524" cy="5104191"/>
          </a:xfrm>
        </p:spPr>
        <p:txBody>
          <a:bodyPr>
            <a:noAutofit/>
          </a:bodyPr>
          <a:lstStyle/>
          <a:p>
            <a:r>
              <a:rPr lang="it-IT" sz="2400" dirty="0" smtClean="0"/>
              <a:t>La ‘congiunzione di cause’, l’incontro cioè delle differenti finalità che muovono l’agire delle parti (per es. nel contratto di compravendita l’acquisto del bene e la percezione del prezzo) costituisce la </a:t>
            </a:r>
            <a:r>
              <a:rPr lang="it-IT" sz="2400" i="1" dirty="0" smtClean="0">
                <a:solidFill>
                  <a:srgbClr val="FF0000"/>
                </a:solidFill>
              </a:rPr>
              <a:t>causa</a:t>
            </a:r>
            <a:r>
              <a:rPr lang="it-IT" sz="2400" dirty="0" smtClean="0"/>
              <a:t> del negozio e ne indica al tempo stesso la </a:t>
            </a:r>
            <a:r>
              <a:rPr lang="it-IT" sz="2400" i="1" dirty="0" smtClean="0">
                <a:solidFill>
                  <a:srgbClr val="FF0000"/>
                </a:solidFill>
              </a:rPr>
              <a:t>ratio</a:t>
            </a:r>
            <a:r>
              <a:rPr lang="it-IT" sz="2400" i="1" dirty="0" smtClean="0"/>
              <a:t> </a:t>
            </a:r>
            <a:r>
              <a:rPr lang="it-IT" sz="2400" dirty="0" smtClean="0"/>
              <a:t>(cioè il raggiungimento dei contrapposti obiettivi per i quali i privati hanno agito).</a:t>
            </a:r>
          </a:p>
          <a:p>
            <a:r>
              <a:rPr lang="it-IT" sz="2400" dirty="0" smtClean="0"/>
              <a:t>Ma anche nell’emanare una norma il legislatore doveva avere una sua causa (la </a:t>
            </a:r>
            <a:r>
              <a:rPr lang="it-IT" sz="2400" i="1" dirty="0" smtClean="0">
                <a:solidFill>
                  <a:srgbClr val="FFFF00"/>
                </a:solidFill>
              </a:rPr>
              <a:t>causa </a:t>
            </a:r>
            <a:r>
              <a:rPr lang="it-IT" sz="2400" i="1" dirty="0" smtClean="0">
                <a:solidFill>
                  <a:srgbClr val="FFFFFF"/>
                </a:solidFill>
              </a:rPr>
              <a:t>o</a:t>
            </a:r>
            <a:r>
              <a:rPr lang="it-IT" sz="2400" i="1" dirty="0" smtClean="0">
                <a:solidFill>
                  <a:srgbClr val="FFFF00"/>
                </a:solidFill>
              </a:rPr>
              <a:t> ratio </a:t>
            </a:r>
            <a:r>
              <a:rPr lang="it-IT" sz="2400" i="1" dirty="0" err="1" smtClean="0">
                <a:solidFill>
                  <a:srgbClr val="FFFF00"/>
                </a:solidFill>
              </a:rPr>
              <a:t>legis</a:t>
            </a:r>
            <a:r>
              <a:rPr lang="it-IT" sz="2400" dirty="0" smtClean="0"/>
              <a:t>) e questa, secondo Giovanni, doveva consistere in una ‘pubblica utilità’ ed avere il carattere della necessità. Ne conseguiva l’importante corollario secondo cui quando </a:t>
            </a:r>
            <a:r>
              <a:rPr lang="it-IT" sz="2400" dirty="0"/>
              <a:t>la </a:t>
            </a:r>
            <a:r>
              <a:rPr lang="it-IT" sz="2400" i="1" dirty="0"/>
              <a:t>ratio</a:t>
            </a:r>
            <a:r>
              <a:rPr lang="it-IT" sz="2400" dirty="0"/>
              <a:t> non esisteva </a:t>
            </a:r>
            <a:r>
              <a:rPr lang="it-IT" sz="2400" dirty="0" smtClean="0"/>
              <a:t>o quando </a:t>
            </a:r>
            <a:r>
              <a:rPr lang="it-IT" sz="2400" dirty="0"/>
              <a:t>cessava di </a:t>
            </a:r>
            <a:r>
              <a:rPr lang="it-IT" sz="2400" dirty="0" smtClean="0"/>
              <a:t>esistere la </a:t>
            </a:r>
            <a:r>
              <a:rPr lang="it-IT" sz="2400" dirty="0"/>
              <a:t>norma perdeva la sua forza obbligante in </a:t>
            </a:r>
            <a:r>
              <a:rPr lang="it-IT" sz="2400" dirty="0" smtClean="0"/>
              <a:t>virtù del </a:t>
            </a:r>
            <a:r>
              <a:rPr lang="it-IT" sz="2400" dirty="0"/>
              <a:t>principio </a:t>
            </a:r>
            <a:r>
              <a:rPr lang="it-IT" sz="2400" i="1" dirty="0">
                <a:solidFill>
                  <a:srgbClr val="FFFF00"/>
                </a:solidFill>
              </a:rPr>
              <a:t>cessante causa </a:t>
            </a:r>
            <a:r>
              <a:rPr lang="it-IT" sz="2400" i="1" dirty="0" err="1">
                <a:solidFill>
                  <a:srgbClr val="FFFF00"/>
                </a:solidFill>
              </a:rPr>
              <a:t>cessat</a:t>
            </a:r>
            <a:r>
              <a:rPr lang="it-IT" sz="2400" i="1" dirty="0">
                <a:solidFill>
                  <a:srgbClr val="FFFF00"/>
                </a:solidFill>
              </a:rPr>
              <a:t> et </a:t>
            </a:r>
            <a:r>
              <a:rPr lang="it-IT" sz="2400" i="1" dirty="0" err="1" smtClean="0">
                <a:solidFill>
                  <a:srgbClr val="FFFF00"/>
                </a:solidFill>
              </a:rPr>
              <a:t>effectus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778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44287"/>
            <a:ext cx="7315200" cy="701523"/>
          </a:xfrm>
        </p:spPr>
        <p:txBody>
          <a:bodyPr/>
          <a:lstStyle/>
          <a:p>
            <a:r>
              <a:rPr lang="it-IT" dirty="0" smtClean="0"/>
              <a:t>Il diritto pubblico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7999" y="1778001"/>
            <a:ext cx="8176381" cy="453136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Già dalla metà del sec. XII, la realtà circostante (lo sviluppo delle autonomie comunali e i contrasti con l’impero, il rafforzamento delle monarchie nazionali …) sollecita i glossatori a occuparsi anche del diritto pubblico romano.</a:t>
            </a:r>
          </a:p>
          <a:p>
            <a:r>
              <a:rPr lang="it-IT" sz="2400" dirty="0" smtClean="0"/>
              <a:t>Non è per caso che Piacentino avesse cominciato a lavorare alla </a:t>
            </a:r>
            <a:r>
              <a:rPr lang="it-IT" sz="2400" i="1" dirty="0" smtClean="0">
                <a:solidFill>
                  <a:srgbClr val="FFFF00"/>
                </a:solidFill>
              </a:rPr>
              <a:t>Summa</a:t>
            </a:r>
            <a:r>
              <a:rPr lang="it-IT" sz="2400" dirty="0" smtClean="0">
                <a:solidFill>
                  <a:srgbClr val="FFFF00"/>
                </a:solidFill>
              </a:rPr>
              <a:t> dei </a:t>
            </a:r>
            <a:r>
              <a:rPr lang="it-IT" sz="2400" i="1" dirty="0" smtClean="0">
                <a:solidFill>
                  <a:srgbClr val="FFFF00"/>
                </a:solidFill>
              </a:rPr>
              <a:t>Tres libri</a:t>
            </a:r>
            <a:r>
              <a:rPr lang="it-IT" sz="2400" dirty="0"/>
              <a:t> </a:t>
            </a:r>
            <a:r>
              <a:rPr lang="it-IT" sz="2400" dirty="0" smtClean="0"/>
              <a:t>(gli ultimi tre libri del Codice) </a:t>
            </a:r>
          </a:p>
          <a:p>
            <a:r>
              <a:rPr lang="it-IT" sz="2400" dirty="0" smtClean="0"/>
              <a:t>Il lavoro fu proseguito da </a:t>
            </a:r>
            <a:r>
              <a:rPr lang="it-IT" sz="2400" dirty="0" err="1" smtClean="0"/>
              <a:t>Pillio</a:t>
            </a:r>
            <a:r>
              <a:rPr lang="it-IT" sz="2400" dirty="0" smtClean="0"/>
              <a:t> di Medicina che probabilmente di Piacentino era stato allievo.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86115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02382"/>
            <a:ext cx="7201505" cy="762000"/>
          </a:xfrm>
        </p:spPr>
        <p:txBody>
          <a:bodyPr/>
          <a:lstStyle/>
          <a:p>
            <a:r>
              <a:rPr lang="it-IT" dirty="0" err="1" smtClean="0"/>
              <a:t>Pillio</a:t>
            </a:r>
            <a:r>
              <a:rPr lang="it-IT" dirty="0" smtClean="0"/>
              <a:t> da Medicina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2381" y="1390952"/>
            <a:ext cx="8515048" cy="5237238"/>
          </a:xfrm>
        </p:spPr>
        <p:txBody>
          <a:bodyPr>
            <a:noAutofit/>
          </a:bodyPr>
          <a:lstStyle/>
          <a:p>
            <a:r>
              <a:rPr lang="it-IT" sz="2400" dirty="0" err="1" smtClean="0"/>
              <a:t>Pillio</a:t>
            </a:r>
            <a:r>
              <a:rPr lang="it-IT" sz="2400" dirty="0" smtClean="0"/>
              <a:t> aveva cominciato a insegnare a Bologna ma poi decide di interrompere le lezioni e trasferirsi a Modena (dove le autorità del Comune gli promettono un trattamento particolarmente vantaggioso).</a:t>
            </a:r>
          </a:p>
          <a:p>
            <a:r>
              <a:rPr lang="it-IT" sz="2400" dirty="0" smtClean="0"/>
              <a:t>Costretto a un anno di inattività a causa del giuramento che lo impegnava a non insegnare al di fuori di Bologna per un certo tempo), </a:t>
            </a:r>
            <a:r>
              <a:rPr lang="it-IT" sz="2400" dirty="0" err="1" smtClean="0"/>
              <a:t>Pillio</a:t>
            </a:r>
            <a:r>
              <a:rPr lang="it-IT" sz="2400" dirty="0" smtClean="0"/>
              <a:t> compila il </a:t>
            </a:r>
            <a:r>
              <a:rPr lang="it-IT" sz="2400" i="1" dirty="0" err="1" smtClean="0">
                <a:solidFill>
                  <a:srgbClr val="FF6600"/>
                </a:solidFill>
              </a:rPr>
              <a:t>Libellus</a:t>
            </a:r>
            <a:r>
              <a:rPr lang="it-IT" sz="2400" i="1" dirty="0" smtClean="0">
                <a:solidFill>
                  <a:srgbClr val="FF6600"/>
                </a:solidFill>
              </a:rPr>
              <a:t> </a:t>
            </a:r>
            <a:r>
              <a:rPr lang="it-IT" sz="2400" i="1" dirty="0" err="1" smtClean="0">
                <a:solidFill>
                  <a:srgbClr val="FF6600"/>
                </a:solidFill>
              </a:rPr>
              <a:t>dispuatatorius</a:t>
            </a:r>
            <a:r>
              <a:rPr lang="it-IT" sz="2400" dirty="0" smtClean="0"/>
              <a:t>. L’idea era quella di offrire ai pratici una agile guida per affrontare i processi. </a:t>
            </a:r>
          </a:p>
          <a:p>
            <a:r>
              <a:rPr lang="it-IT" sz="2400" dirty="0" smtClean="0"/>
              <a:t>Successivamente – resosi conto che il metodo di insegnamento tradizionale richiedeva un tempo eccessivo e risultava noioso – </a:t>
            </a:r>
            <a:r>
              <a:rPr lang="it-IT" sz="2400" dirty="0" err="1" smtClean="0"/>
              <a:t>Pillio</a:t>
            </a:r>
            <a:r>
              <a:rPr lang="it-IT" sz="2400" dirty="0" smtClean="0"/>
              <a:t>, fatta qualche modifica, decide di adottare quel testo con i suoi studenti.  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73069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90286"/>
            <a:ext cx="7177314" cy="870857"/>
          </a:xfrm>
        </p:spPr>
        <p:txBody>
          <a:bodyPr/>
          <a:lstStyle/>
          <a:p>
            <a:r>
              <a:rPr lang="it-IT" dirty="0" smtClean="0"/>
              <a:t>Il metodo ‘brocardico’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0286" y="1475619"/>
            <a:ext cx="8551333" cy="5200952"/>
          </a:xfrm>
        </p:spPr>
        <p:txBody>
          <a:bodyPr>
            <a:noAutofit/>
          </a:bodyPr>
          <a:lstStyle/>
          <a:p>
            <a:r>
              <a:rPr lang="it-IT" sz="2400" dirty="0"/>
              <a:t>In sostanza, i</a:t>
            </a:r>
            <a:r>
              <a:rPr lang="it-IT" sz="2400" dirty="0" smtClean="0"/>
              <a:t>l </a:t>
            </a:r>
            <a:r>
              <a:rPr lang="it-IT" sz="2400" i="1" dirty="0" err="1" smtClean="0"/>
              <a:t>Libellus</a:t>
            </a:r>
            <a:r>
              <a:rPr lang="it-IT" sz="2400" i="1" dirty="0" smtClean="0"/>
              <a:t> </a:t>
            </a:r>
            <a:r>
              <a:rPr lang="it-IT" sz="2400" dirty="0" smtClean="0"/>
              <a:t>raccoglieva </a:t>
            </a:r>
            <a:r>
              <a:rPr lang="it-IT" sz="2400" dirty="0"/>
              <a:t>regole generali estrapolate dai testi di </a:t>
            </a:r>
            <a:r>
              <a:rPr lang="it-IT" sz="2400" dirty="0" smtClean="0"/>
              <a:t>Giustiniano (si chiamarono </a:t>
            </a:r>
            <a:r>
              <a:rPr lang="it-IT" sz="2400" dirty="0" smtClean="0">
                <a:solidFill>
                  <a:srgbClr val="FF6600"/>
                </a:solidFill>
              </a:rPr>
              <a:t>‘</a:t>
            </a:r>
            <a:r>
              <a:rPr lang="it-IT" sz="2400" dirty="0" err="1" smtClean="0">
                <a:solidFill>
                  <a:srgbClr val="FF6600"/>
                </a:solidFill>
              </a:rPr>
              <a:t>brocarda</a:t>
            </a:r>
            <a:r>
              <a:rPr lang="it-IT" sz="2400" dirty="0" smtClean="0">
                <a:solidFill>
                  <a:srgbClr val="FF6600"/>
                </a:solidFill>
              </a:rPr>
              <a:t>’</a:t>
            </a:r>
            <a:r>
              <a:rPr lang="it-IT" sz="2400" dirty="0" smtClean="0"/>
              <a:t>). </a:t>
            </a:r>
            <a:r>
              <a:rPr lang="it-IT" sz="2400" dirty="0"/>
              <a:t>Ciascuna regola (per es. </a:t>
            </a:r>
            <a:r>
              <a:rPr lang="it-IT" sz="2400" i="1" dirty="0"/>
              <a:t>ne bis in idem</a:t>
            </a:r>
            <a:r>
              <a:rPr lang="it-IT" sz="2400" dirty="0"/>
              <a:t> [= mai </a:t>
            </a:r>
            <a:r>
              <a:rPr lang="it-IT" sz="2400" dirty="0" smtClean="0"/>
              <a:t>(agire) due </a:t>
            </a:r>
            <a:r>
              <a:rPr lang="it-IT" sz="2400" dirty="0"/>
              <a:t>volte </a:t>
            </a:r>
            <a:r>
              <a:rPr lang="it-IT" sz="2400" dirty="0" smtClean="0"/>
              <a:t>per la stessa cosa]</a:t>
            </a:r>
            <a:r>
              <a:rPr lang="it-IT" sz="2400" dirty="0"/>
              <a:t>) è poi corredata di una serie di passi paralleli del </a:t>
            </a:r>
            <a:r>
              <a:rPr lang="it-IT" sz="2400" i="1" dirty="0"/>
              <a:t>Corpus </a:t>
            </a:r>
            <a:r>
              <a:rPr lang="it-IT" sz="2400" i="1" dirty="0" err="1"/>
              <a:t>Iuris</a:t>
            </a:r>
            <a:r>
              <a:rPr lang="it-IT" sz="2400" dirty="0"/>
              <a:t> che confermano quel principio (se all’avvocato interessa farlo valere) o che invece lo avversano (quando l’avvocato vuole contrastarlo perché per esempio è stato invocato dall’avversario)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Questo metodo ha </a:t>
            </a:r>
            <a:r>
              <a:rPr lang="it-IT" sz="2400" dirty="0" smtClean="0">
                <a:solidFill>
                  <a:srgbClr val="CCFFCC"/>
                </a:solidFill>
              </a:rPr>
              <a:t>una duplice utilità</a:t>
            </a:r>
            <a:r>
              <a:rPr lang="it-IT" sz="2400" dirty="0" smtClean="0"/>
              <a:t>:</a:t>
            </a:r>
          </a:p>
          <a:p>
            <a:pPr>
              <a:buFontTx/>
              <a:buChar char="-"/>
            </a:pPr>
            <a:r>
              <a:rPr lang="it-IT" sz="2400" dirty="0" smtClean="0"/>
              <a:t>mentre infatti per un verso gli studenti vengono allenati all’argomentazione giuridica,</a:t>
            </a:r>
          </a:p>
          <a:p>
            <a:pPr>
              <a:buFontTx/>
              <a:buChar char="-"/>
            </a:pPr>
            <a:r>
              <a:rPr lang="it-IT" sz="2400" dirty="0" smtClean="0"/>
              <a:t>per altro verso viene testata la </a:t>
            </a:r>
            <a:r>
              <a:rPr lang="it-IT" sz="2400" dirty="0"/>
              <a:t>validità dei principi </a:t>
            </a:r>
            <a:r>
              <a:rPr lang="it-IT" sz="2400" dirty="0" smtClean="0"/>
              <a:t>desumibili </a:t>
            </a:r>
            <a:r>
              <a:rPr lang="it-IT" sz="2400" dirty="0"/>
              <a:t>dalla compilazione </a:t>
            </a:r>
            <a:r>
              <a:rPr lang="it-IT" sz="2400" dirty="0" smtClean="0"/>
              <a:t>contrapponendo </a:t>
            </a:r>
            <a:r>
              <a:rPr lang="it-IT" sz="2400" dirty="0"/>
              <a:t>gli uni agli </a:t>
            </a:r>
            <a:r>
              <a:rPr lang="it-IT" sz="2400" dirty="0" smtClean="0"/>
              <a:t>altri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3199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8874"/>
            <a:ext cx="7315200" cy="1092364"/>
          </a:xfrm>
        </p:spPr>
        <p:txBody>
          <a:bodyPr/>
          <a:lstStyle/>
          <a:p>
            <a:r>
              <a:rPr lang="it-IT" dirty="0" smtClean="0"/>
              <a:t>L’eredità di Irnerio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6973" y="1857019"/>
            <a:ext cx="8179587" cy="4452341"/>
          </a:xfrm>
        </p:spPr>
        <p:txBody>
          <a:bodyPr/>
          <a:lstStyle/>
          <a:p>
            <a:r>
              <a:rPr lang="it-IT" sz="2400" dirty="0" smtClean="0"/>
              <a:t>La novità introdotte da Irnerio suscitano enorme attenzione e già negli anni </a:t>
            </a:r>
            <a:r>
              <a:rPr lang="fr-FR" sz="2400" dirty="0" smtClean="0"/>
              <a:t>’</a:t>
            </a:r>
            <a:r>
              <a:rPr lang="it-IT" sz="2400" dirty="0" smtClean="0"/>
              <a:t>20 e ’30 del XII secolo, i suoi allievi aprono altre scuole che ne diffondono gli insegnamenti sia A Bologna sia fuori di Bologna (in Italia e fuori d’Italia).</a:t>
            </a:r>
          </a:p>
          <a:p>
            <a:r>
              <a:rPr lang="it-IT" sz="2400" dirty="0" smtClean="0"/>
              <a:t>Sin dal primo momento, però, le scuole extra-bolognesi si distinguono da quelle dei maestri bolognesi: se questi  ultimi si concentrano esclusivamente sul </a:t>
            </a:r>
            <a:r>
              <a:rPr lang="it-IT" sz="2400" i="1" dirty="0" smtClean="0"/>
              <a:t>corpus</a:t>
            </a:r>
            <a:r>
              <a:rPr lang="it-IT" sz="2400" dirty="0" smtClean="0"/>
              <a:t> di Giustiniano (si studia quello e solo quello), i maestri extra-bolognesi si mostrano più attenti alla variegata realtà che li circonda.</a:t>
            </a:r>
          </a:p>
        </p:txBody>
      </p:sp>
    </p:spTree>
    <p:extLst>
      <p:ext uri="{BB962C8B-B14F-4D97-AF65-F5344CB8AC3E}">
        <p14:creationId xmlns:p14="http://schemas.microsoft.com/office/powerpoint/2010/main" val="1919004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8001"/>
            <a:ext cx="7315200" cy="701523"/>
          </a:xfrm>
        </p:spPr>
        <p:txBody>
          <a:bodyPr/>
          <a:lstStyle/>
          <a:p>
            <a:r>
              <a:rPr lang="it-IT" dirty="0" smtClean="0"/>
              <a:t>Il diritto feudale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0095" y="1463525"/>
            <a:ext cx="8212667" cy="5067904"/>
          </a:xfrm>
        </p:spPr>
        <p:txBody>
          <a:bodyPr>
            <a:normAutofit/>
          </a:bodyPr>
          <a:lstStyle/>
          <a:p>
            <a:r>
              <a:rPr lang="it-IT" sz="2400" dirty="0" err="1" smtClean="0"/>
              <a:t>Pillio</a:t>
            </a:r>
            <a:r>
              <a:rPr lang="it-IT" sz="2400" dirty="0" smtClean="0"/>
              <a:t> fu anche il primo ad affrontare con metodo scientifico la materia feudale.</a:t>
            </a:r>
          </a:p>
          <a:p>
            <a:pPr>
              <a:defRPr/>
            </a:pPr>
            <a:r>
              <a:rPr lang="it-IT" sz="2400" dirty="0"/>
              <a:t>Alla metà del XII secolo, </a:t>
            </a:r>
            <a:r>
              <a:rPr lang="it-IT" sz="2400" dirty="0" smtClean="0"/>
              <a:t>il </a:t>
            </a:r>
            <a:r>
              <a:rPr lang="it-IT" sz="2400" dirty="0"/>
              <a:t>giudice milanese Oberto </a:t>
            </a:r>
            <a:r>
              <a:rPr lang="it-IT" sz="2400" dirty="0" smtClean="0"/>
              <a:t>dell’Orto aveva raccolto le norme feudali (soprattutto consuetudini affermatesi nei tribunali): era </a:t>
            </a:r>
            <a:r>
              <a:rPr lang="it-IT" sz="2400" dirty="0"/>
              <a:t>la prima </a:t>
            </a:r>
            <a:r>
              <a:rPr lang="it-IT" sz="2400" dirty="0" smtClean="0"/>
              <a:t>stesura dei </a:t>
            </a:r>
            <a:r>
              <a:rPr lang="it-IT" sz="2400" i="1" dirty="0">
                <a:solidFill>
                  <a:srgbClr val="FFFF00"/>
                </a:solidFill>
              </a:rPr>
              <a:t>Libri </a:t>
            </a:r>
            <a:r>
              <a:rPr lang="it-IT" sz="2400" i="1" dirty="0" err="1" smtClean="0">
                <a:solidFill>
                  <a:srgbClr val="FFFF00"/>
                </a:solidFill>
              </a:rPr>
              <a:t>feudorum</a:t>
            </a:r>
            <a:r>
              <a:rPr lang="it-IT" sz="2400" i="1" dirty="0">
                <a:solidFill>
                  <a:srgbClr val="FFFF00"/>
                </a:solidFill>
              </a:rPr>
              <a:t> </a:t>
            </a:r>
            <a:r>
              <a:rPr lang="it-IT" sz="2400" dirty="0" smtClean="0"/>
              <a:t>che fu poi ampliata negli anni successivi.</a:t>
            </a:r>
          </a:p>
          <a:p>
            <a:pPr>
              <a:defRPr/>
            </a:pPr>
            <a:r>
              <a:rPr lang="it-IT" sz="2400" dirty="0" err="1" smtClean="0"/>
              <a:t>Pillio</a:t>
            </a:r>
            <a:r>
              <a:rPr lang="it-IT" sz="2400" dirty="0" smtClean="0"/>
              <a:t> compose un apparato di glosse a quel testo e poi anche una </a:t>
            </a:r>
            <a:r>
              <a:rPr lang="it-IT" sz="2400" i="1" dirty="0" smtClean="0"/>
              <a:t>Summa</a:t>
            </a:r>
            <a:r>
              <a:rPr lang="it-IT" sz="2400" dirty="0" smtClean="0"/>
              <a:t>.</a:t>
            </a:r>
          </a:p>
          <a:p>
            <a:pPr>
              <a:defRPr/>
            </a:pPr>
            <a:r>
              <a:rPr lang="it-IT" sz="2400" dirty="0" smtClean="0"/>
              <a:t>Adottò lo stesso metodo di analisi che si usava per i testi di Giustiniano e interpretò quelle norme servendosi delle categorie e degli schemi romanistici.</a:t>
            </a:r>
          </a:p>
        </p:txBody>
      </p:sp>
    </p:spTree>
    <p:extLst>
      <p:ext uri="{BB962C8B-B14F-4D97-AF65-F5344CB8AC3E}">
        <p14:creationId xmlns:p14="http://schemas.microsoft.com/office/powerpoint/2010/main" val="225418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23334"/>
            <a:ext cx="7315200" cy="798286"/>
          </a:xfrm>
        </p:spPr>
        <p:txBody>
          <a:bodyPr/>
          <a:lstStyle/>
          <a:p>
            <a:r>
              <a:rPr lang="it-IT" dirty="0" smtClean="0"/>
              <a:t>Da un’</a:t>
            </a:r>
            <a:r>
              <a:rPr lang="it-IT" i="1" dirty="0" err="1" smtClean="0"/>
              <a:t>actio</a:t>
            </a:r>
            <a:r>
              <a:rPr lang="it-IT" i="1" dirty="0" smtClean="0"/>
              <a:t> </a:t>
            </a:r>
            <a:r>
              <a:rPr lang="it-IT" i="1" dirty="0" err="1" smtClean="0"/>
              <a:t>utilis</a:t>
            </a:r>
            <a:r>
              <a:rPr lang="it-IT" dirty="0" smtClean="0"/>
              <a:t>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9143" y="1427238"/>
            <a:ext cx="8527143" cy="5188857"/>
          </a:xfrm>
        </p:spPr>
        <p:txBody>
          <a:bodyPr>
            <a:noAutofit/>
          </a:bodyPr>
          <a:lstStyle/>
          <a:p>
            <a:r>
              <a:rPr lang="it-IT" sz="2400" dirty="0" smtClean="0"/>
              <a:t>La strada, in realtà, era stata già aperta da </a:t>
            </a:r>
            <a:r>
              <a:rPr lang="it-IT" sz="2400" dirty="0"/>
              <a:t>Oberto </a:t>
            </a:r>
            <a:r>
              <a:rPr lang="it-IT" sz="2400" dirty="0" smtClean="0"/>
              <a:t>che aveva </a:t>
            </a:r>
            <a:r>
              <a:rPr lang="it-IT" sz="2400" dirty="0"/>
              <a:t>descritto il feudo come una </a:t>
            </a:r>
            <a:r>
              <a:rPr lang="it-IT" sz="2400" dirty="0" smtClean="0"/>
              <a:t>peculiare specie </a:t>
            </a:r>
            <a:r>
              <a:rPr lang="it-IT" sz="2400" dirty="0"/>
              <a:t>di </a:t>
            </a:r>
            <a:r>
              <a:rPr lang="it-IT" sz="2400" dirty="0" smtClean="0"/>
              <a:t>usufrutto, </a:t>
            </a:r>
            <a:r>
              <a:rPr lang="it-IT" sz="2400" dirty="0"/>
              <a:t>molto simile alla proprietà </a:t>
            </a:r>
            <a:r>
              <a:rPr lang="it-IT" sz="2400" dirty="0" smtClean="0"/>
              <a:t>(</a:t>
            </a:r>
            <a:r>
              <a:rPr lang="it-IT" sz="2400" i="1" dirty="0" err="1" smtClean="0">
                <a:solidFill>
                  <a:schemeClr val="tx2"/>
                </a:solidFill>
              </a:rPr>
              <a:t>dominium</a:t>
            </a:r>
            <a:r>
              <a:rPr lang="it-IT" sz="2400" dirty="0" smtClean="0"/>
              <a:t>) in </a:t>
            </a:r>
            <a:r>
              <a:rPr lang="it-IT" sz="2400" dirty="0"/>
              <a:t>quanto </a:t>
            </a:r>
            <a:r>
              <a:rPr lang="it-IT" sz="2400" dirty="0" smtClean="0"/>
              <a:t>trasmissibile agli eredi.</a:t>
            </a:r>
            <a:endParaRPr lang="it-IT" sz="2400" dirty="0"/>
          </a:p>
          <a:p>
            <a:r>
              <a:rPr lang="it-IT" sz="2400" dirty="0" smtClean="0"/>
              <a:t>Oberto aveva fatto un passo ulteriore: il vassallo o feudatario – non avendo la proprietà – non poteva agire con una azione di rivendica. Tuttavia, essendo il suo diritto equiparabile per ampiezza a quello dell’usufruttuario e dell’enfiteuta, al pari di questi poteva difendere in giudizio il proprio diritto con un’azione pretoria (un’</a:t>
            </a:r>
            <a:r>
              <a:rPr lang="it-IT" sz="2400" i="1" dirty="0" err="1" smtClean="0"/>
              <a:t>actio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utilis</a:t>
            </a:r>
            <a:r>
              <a:rPr lang="it-IT" sz="2400" dirty="0" smtClean="0"/>
              <a:t>), vale a dire con una </a:t>
            </a:r>
            <a:r>
              <a:rPr lang="it-IT" sz="2400" i="1" dirty="0" smtClean="0">
                <a:solidFill>
                  <a:srgbClr val="FF8600"/>
                </a:solidFill>
              </a:rPr>
              <a:t>quasi </a:t>
            </a:r>
            <a:r>
              <a:rPr lang="it-IT" sz="2400" i="1" dirty="0" err="1" smtClean="0">
                <a:solidFill>
                  <a:srgbClr val="FF8600"/>
                </a:solidFill>
              </a:rPr>
              <a:t>reivindicatio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Era certamente una forzatura ma, evidentemente, quella soluzione si era già affermata nei tribunali.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64359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47525"/>
            <a:ext cx="7315200" cy="858761"/>
          </a:xfrm>
        </p:spPr>
        <p:txBody>
          <a:bodyPr/>
          <a:lstStyle/>
          <a:p>
            <a:r>
              <a:rPr lang="it-IT" dirty="0" smtClean="0"/>
              <a:t> …a un diritto ‘utile’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2857" y="1560287"/>
            <a:ext cx="8490857" cy="4749074"/>
          </a:xfrm>
        </p:spPr>
        <p:txBody>
          <a:bodyPr>
            <a:normAutofit lnSpcReduction="10000"/>
          </a:bodyPr>
          <a:lstStyle/>
          <a:p>
            <a:r>
              <a:rPr lang="it-IT" sz="2400" dirty="0" err="1">
                <a:cs typeface="Times New Roman" charset="0"/>
              </a:rPr>
              <a:t>Pillio</a:t>
            </a:r>
            <a:r>
              <a:rPr lang="it-IT" sz="2400" dirty="0">
                <a:cs typeface="Times New Roman" charset="0"/>
              </a:rPr>
              <a:t>, </a:t>
            </a:r>
            <a:r>
              <a:rPr lang="it-IT" sz="2400" dirty="0" smtClean="0">
                <a:cs typeface="Times New Roman" charset="0"/>
              </a:rPr>
              <a:t>riprese quel ragionamento e lo portò alle estreme conseguenze trasferendo </a:t>
            </a:r>
            <a:r>
              <a:rPr lang="it-IT" sz="2400" dirty="0">
                <a:cs typeface="Times New Roman" charset="0"/>
              </a:rPr>
              <a:t>il concetto di ‘utile’ dal piano processuale a quello </a:t>
            </a:r>
            <a:r>
              <a:rPr lang="it-IT" sz="2400" dirty="0" smtClean="0">
                <a:cs typeface="Times New Roman" charset="0"/>
              </a:rPr>
              <a:t>sostanziale. </a:t>
            </a:r>
          </a:p>
          <a:p>
            <a:r>
              <a:rPr lang="it-IT" sz="2400" dirty="0" smtClean="0">
                <a:cs typeface="Times New Roman" charset="0"/>
              </a:rPr>
              <a:t>Dietro un’azione ‘utile’ di rivendica, doveva esservi un </a:t>
            </a:r>
            <a:r>
              <a:rPr lang="it-IT" sz="2400" dirty="0">
                <a:cs typeface="Times New Roman" charset="0"/>
              </a:rPr>
              <a:t>diritto reale anch’esso ‘utile’. </a:t>
            </a:r>
            <a:endParaRPr lang="it-IT" sz="2400" dirty="0" smtClean="0">
              <a:cs typeface="Times New Roman" charset="0"/>
            </a:endParaRPr>
          </a:p>
          <a:p>
            <a:r>
              <a:rPr lang="it-IT" sz="2400" dirty="0" smtClean="0"/>
              <a:t>Questo </a:t>
            </a:r>
            <a:r>
              <a:rPr lang="it-IT" sz="2400" dirty="0">
                <a:solidFill>
                  <a:srgbClr val="FF0000"/>
                </a:solidFill>
              </a:rPr>
              <a:t>dominio ‘utile’ </a:t>
            </a:r>
            <a:r>
              <a:rPr lang="it-IT" sz="2400" dirty="0" smtClean="0"/>
              <a:t>(vale a dire l’esercizio </a:t>
            </a:r>
            <a:r>
              <a:rPr lang="it-IT" sz="2400" dirty="0"/>
              <a:t>concreto del </a:t>
            </a:r>
            <a:r>
              <a:rPr lang="it-IT" sz="2400" dirty="0" smtClean="0"/>
              <a:t>diritto reale sul bene) </a:t>
            </a:r>
            <a:r>
              <a:rPr lang="it-IT" sz="2400" dirty="0"/>
              <a:t>si contrapponeva immediatamente e logicamente a un </a:t>
            </a:r>
            <a:r>
              <a:rPr lang="it-IT" sz="2400" dirty="0">
                <a:solidFill>
                  <a:srgbClr val="FF0000"/>
                </a:solidFill>
              </a:rPr>
              <a:t>dominio ‘diretto’ </a:t>
            </a:r>
            <a:r>
              <a:rPr lang="it-IT" sz="2400" dirty="0"/>
              <a:t>(la titolarità </a:t>
            </a:r>
            <a:r>
              <a:rPr lang="it-IT" sz="2400" dirty="0" smtClean="0"/>
              <a:t>astratta del diritto o ‘nuda proprietà’).</a:t>
            </a:r>
          </a:p>
          <a:p>
            <a:r>
              <a:rPr lang="it-IT" sz="2400" dirty="0" smtClean="0"/>
              <a:t>Era </a:t>
            </a:r>
            <a:r>
              <a:rPr lang="it-IT" sz="2400" dirty="0"/>
              <a:t>allora possibile </a:t>
            </a:r>
            <a:r>
              <a:rPr lang="it-IT" sz="2400" dirty="0" smtClean="0">
                <a:solidFill>
                  <a:srgbClr val="FFFF00"/>
                </a:solidFill>
              </a:rPr>
              <a:t>scomporre il </a:t>
            </a:r>
            <a:r>
              <a:rPr lang="it-IT" sz="2400" i="1" dirty="0" err="1" smtClean="0">
                <a:solidFill>
                  <a:srgbClr val="FFFF00"/>
                </a:solidFill>
              </a:rPr>
              <a:t>dominium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r>
              <a:rPr lang="it-IT" sz="2400" dirty="0" smtClean="0"/>
              <a:t>in due diritti separati e perciò attribuibili a soggetti distinti: </a:t>
            </a:r>
            <a:r>
              <a:rPr lang="it-IT" sz="2400" dirty="0" smtClean="0">
                <a:solidFill>
                  <a:srgbClr val="FFFF00"/>
                </a:solidFill>
              </a:rPr>
              <a:t>al </a:t>
            </a:r>
            <a:r>
              <a:rPr lang="it-IT" sz="2400" i="1" dirty="0" smtClean="0">
                <a:solidFill>
                  <a:srgbClr val="FFFF00"/>
                </a:solidFill>
              </a:rPr>
              <a:t>dominus </a:t>
            </a:r>
            <a:r>
              <a:rPr lang="it-IT" sz="2400" dirty="0" smtClean="0">
                <a:solidFill>
                  <a:srgbClr val="FFFF00"/>
                </a:solidFill>
              </a:rPr>
              <a:t>(il proprietario) il dominio ‘diretto’, al feudatario (investito del beneficio) il dominio </a:t>
            </a:r>
            <a:r>
              <a:rPr lang="it-IT" sz="2400" smtClean="0">
                <a:solidFill>
                  <a:srgbClr val="FFFF00"/>
                </a:solidFill>
              </a:rPr>
              <a:t>‘utile’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>
              <a:cs typeface="Times New Roman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789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66035"/>
            <a:ext cx="7315200" cy="803911"/>
          </a:xfrm>
        </p:spPr>
        <p:txBody>
          <a:bodyPr/>
          <a:lstStyle/>
          <a:p>
            <a:r>
              <a:rPr lang="it-IT" dirty="0" smtClean="0"/>
              <a:t>L’atteggiamento della chiesa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9651" y="1782585"/>
            <a:ext cx="8657524" cy="4526775"/>
          </a:xfrm>
        </p:spPr>
        <p:txBody>
          <a:bodyPr>
            <a:normAutofit/>
          </a:bodyPr>
          <a:lstStyle/>
          <a:p>
            <a:r>
              <a:rPr lang="it-IT" sz="2400" dirty="0"/>
              <a:t>La chiesa – che in qualche modo aveva essa stessa stimolato il ‘ritorno a Giustiniano’ – </a:t>
            </a:r>
            <a:r>
              <a:rPr lang="it-IT" sz="2400" dirty="0" smtClean="0"/>
              <a:t>mantiene un atteggiamento </a:t>
            </a:r>
            <a:r>
              <a:rPr lang="it-IT" sz="2400" dirty="0"/>
              <a:t>favorevole </a:t>
            </a:r>
            <a:r>
              <a:rPr lang="it-IT" sz="2400" dirty="0" smtClean="0"/>
              <a:t>verso lo studio del ‘nuovo’ diritto romano.</a:t>
            </a:r>
            <a:endParaRPr lang="it-IT" sz="2400" dirty="0"/>
          </a:p>
          <a:p>
            <a:r>
              <a:rPr lang="it-IT" sz="2400" dirty="0" smtClean="0"/>
              <a:t>Respinge però l’approccio ‘integralista’, (quello per il quale il </a:t>
            </a:r>
            <a:r>
              <a:rPr lang="it-IT" sz="2400" dirty="0"/>
              <a:t>diritto giustinianeo </a:t>
            </a:r>
            <a:r>
              <a:rPr lang="it-IT" sz="2400" dirty="0" smtClean="0"/>
              <a:t>è </a:t>
            </a:r>
            <a:r>
              <a:rPr lang="it-IT" sz="2400" dirty="0"/>
              <a:t>immediatamente </a:t>
            </a:r>
            <a:r>
              <a:rPr lang="it-IT" sz="2400" dirty="0" smtClean="0"/>
              <a:t>vigente ed è l’unico valido): non si può pensare che i </a:t>
            </a:r>
            <a:r>
              <a:rPr lang="it-IT" sz="2400" dirty="0"/>
              <a:t>diritti preesistenti e quelli che stanno prendendo corpo nella società contemporanea </a:t>
            </a:r>
            <a:r>
              <a:rPr lang="it-IT" sz="2400" dirty="0" smtClean="0"/>
              <a:t>cessino di </a:t>
            </a:r>
            <a:r>
              <a:rPr lang="it-IT" sz="2400" dirty="0"/>
              <a:t>essere </a:t>
            </a:r>
            <a:r>
              <a:rPr lang="it-IT" sz="2400" dirty="0" smtClean="0"/>
              <a:t>osservati.</a:t>
            </a:r>
            <a:endParaRPr lang="it-IT" sz="2400" dirty="0"/>
          </a:p>
          <a:p>
            <a:r>
              <a:rPr lang="it-IT" sz="2400" dirty="0" smtClean="0"/>
              <a:t>Piace maggiormente l’atteggiamento più </a:t>
            </a:r>
            <a:r>
              <a:rPr lang="it-IT" sz="2400" dirty="0"/>
              <a:t>elastico </a:t>
            </a:r>
            <a:r>
              <a:rPr lang="it-IT" sz="2400" dirty="0" smtClean="0"/>
              <a:t>e ‘pratico’ impersonato da </a:t>
            </a:r>
            <a:r>
              <a:rPr lang="it-IT" sz="2400" dirty="0" smtClean="0">
                <a:solidFill>
                  <a:srgbClr val="FFFF00"/>
                </a:solidFill>
              </a:rPr>
              <a:t>Martino </a:t>
            </a:r>
            <a:r>
              <a:rPr lang="it-IT" sz="2400" dirty="0" err="1" smtClean="0">
                <a:solidFill>
                  <a:srgbClr val="FFFF00"/>
                </a:solidFill>
              </a:rPr>
              <a:t>Gosia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r>
              <a:rPr lang="it-IT" sz="2400" dirty="0" smtClean="0"/>
              <a:t>e dai suoi allievi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2559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24291"/>
            <a:ext cx="7315200" cy="955371"/>
          </a:xfrm>
        </p:spPr>
        <p:txBody>
          <a:bodyPr>
            <a:normAutofit/>
          </a:bodyPr>
          <a:lstStyle/>
          <a:p>
            <a:r>
              <a:rPr lang="it-IT" dirty="0" smtClean="0"/>
              <a:t>Caratteri differenti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085" y="1724331"/>
            <a:ext cx="8319611" cy="458503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Anche per questo, se a Bologna finisce col prevalere l’impostazione ‘rigorista’ di Bulgaro, al di fuori di Bologna si diffonde soprattutto l’insegnamento di Martino.</a:t>
            </a:r>
          </a:p>
          <a:p>
            <a:r>
              <a:rPr lang="it-IT" sz="2400" dirty="0" smtClean="0"/>
              <a:t>Questa diversità si coglie nei contenuti ma anche nella scelta dei metodi e dei generi letterari adottati dai maestri.</a:t>
            </a:r>
          </a:p>
          <a:p>
            <a:r>
              <a:rPr lang="it-IT" sz="2400" dirty="0" smtClean="0"/>
              <a:t>A </a:t>
            </a:r>
            <a:r>
              <a:rPr lang="it-IT" sz="2400" dirty="0" smtClean="0">
                <a:solidFill>
                  <a:srgbClr val="FFFF00"/>
                </a:solidFill>
              </a:rPr>
              <a:t>Bologna</a:t>
            </a:r>
            <a:r>
              <a:rPr lang="it-IT" sz="2400" dirty="0" smtClean="0"/>
              <a:t> si predilige il </a:t>
            </a:r>
            <a:r>
              <a:rPr lang="it-IT" sz="2400" dirty="0" smtClean="0">
                <a:solidFill>
                  <a:srgbClr val="FFFF00"/>
                </a:solidFill>
              </a:rPr>
              <a:t>metodo analitico </a:t>
            </a:r>
            <a:r>
              <a:rPr lang="it-IT" sz="2400" dirty="0" smtClean="0"/>
              <a:t>e quindi in via principale le glosse (la </a:t>
            </a:r>
            <a:r>
              <a:rPr lang="it-IT" sz="2400" i="1" dirty="0" smtClean="0"/>
              <a:t>summa</a:t>
            </a:r>
            <a:r>
              <a:rPr lang="it-IT" sz="2400" dirty="0" smtClean="0"/>
              <a:t> rappresenta solo un momento – l’ultimo – del processo cognitivo)</a:t>
            </a:r>
          </a:p>
          <a:p>
            <a:r>
              <a:rPr lang="it-IT" sz="2400" dirty="0" smtClean="0"/>
              <a:t>Nelle </a:t>
            </a:r>
            <a:r>
              <a:rPr lang="it-IT" sz="2400" dirty="0" smtClean="0">
                <a:solidFill>
                  <a:srgbClr val="FF0000"/>
                </a:solidFill>
              </a:rPr>
              <a:t>scuole ‘minori’</a:t>
            </a:r>
            <a:r>
              <a:rPr lang="it-IT" sz="2400" dirty="0" smtClean="0"/>
              <a:t>, la maggiore attenzione alla prassi porta a prediligere il </a:t>
            </a:r>
            <a:r>
              <a:rPr lang="it-IT" sz="2400" dirty="0" smtClean="0">
                <a:solidFill>
                  <a:srgbClr val="FF0000"/>
                </a:solidFill>
              </a:rPr>
              <a:t>metodo sintetico/sistematico </a:t>
            </a:r>
            <a:r>
              <a:rPr lang="it-IT" sz="2400" dirty="0" smtClean="0"/>
              <a:t>e quindi il genere delle grandi </a:t>
            </a:r>
            <a:r>
              <a:rPr lang="it-IT" sz="2400" i="1" dirty="0" err="1" smtClean="0"/>
              <a:t>summae</a:t>
            </a:r>
            <a:r>
              <a:rPr lang="it-IT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565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62888"/>
            <a:ext cx="7315200" cy="805156"/>
          </a:xfrm>
        </p:spPr>
        <p:txBody>
          <a:bodyPr/>
          <a:lstStyle/>
          <a:p>
            <a:r>
              <a:rPr lang="it-IT" dirty="0" smtClean="0"/>
              <a:t>Le scuole in Provenza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4831" y="1791754"/>
            <a:ext cx="8448029" cy="4910317"/>
          </a:xfrm>
        </p:spPr>
        <p:txBody>
          <a:bodyPr>
            <a:noAutofit/>
          </a:bodyPr>
          <a:lstStyle/>
          <a:p>
            <a:r>
              <a:rPr lang="it-IT" sz="2400" dirty="0" smtClean="0"/>
              <a:t>Già negli anni ’20 il diritto giustinianeo è insegnato nella Francia meridionale (Provenza) dove soppianta la tradizione teodosiana.</a:t>
            </a:r>
          </a:p>
          <a:p>
            <a:endParaRPr lang="it-IT" sz="2400" dirty="0" smtClean="0"/>
          </a:p>
          <a:p>
            <a:r>
              <a:rPr lang="it-IT" sz="2400" dirty="0" smtClean="0"/>
              <a:t>Queste scuole ripropongono le novità introdotte da Irnerio (sia i testi filologicamente ricostruiti e interamente considerati sia le glosse che collegano e interpretano).</a:t>
            </a:r>
          </a:p>
          <a:p>
            <a:endParaRPr lang="it-IT" sz="2400" dirty="0" smtClean="0"/>
          </a:p>
          <a:p>
            <a:r>
              <a:rPr lang="it-IT" sz="2400" dirty="0" smtClean="0"/>
              <a:t>Più che non le scuole bolognesi, esse mantengono forti legami con l’insegnamento delle arti liberali (il gusto per lo stile ricercato, per la forma dialogata, per le immagini poetiche).</a:t>
            </a:r>
          </a:p>
        </p:txBody>
      </p:sp>
    </p:spTree>
    <p:extLst>
      <p:ext uri="{BB962C8B-B14F-4D97-AF65-F5344CB8AC3E}">
        <p14:creationId xmlns:p14="http://schemas.microsoft.com/office/powerpoint/2010/main" val="22240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9756" y="272165"/>
            <a:ext cx="7469844" cy="963919"/>
          </a:xfrm>
        </p:spPr>
        <p:txBody>
          <a:bodyPr>
            <a:normAutofit/>
          </a:bodyPr>
          <a:lstStyle/>
          <a:p>
            <a:r>
              <a:rPr lang="it-IT" dirty="0" smtClean="0"/>
              <a:t>I prodotti delle scuole provenzali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6793" y="1769075"/>
            <a:ext cx="8561426" cy="487629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In quelle scuole </a:t>
            </a:r>
            <a:r>
              <a:rPr lang="it-IT" sz="2400" dirty="0"/>
              <a:t>fu redatta la prima </a:t>
            </a:r>
            <a:r>
              <a:rPr lang="it-IT" sz="2400" i="1" dirty="0"/>
              <a:t>Summa</a:t>
            </a:r>
            <a:r>
              <a:rPr lang="it-IT" sz="2400" dirty="0"/>
              <a:t> alle Istituzioni </a:t>
            </a:r>
            <a:r>
              <a:rPr lang="it-IT" sz="2400" dirty="0" smtClean="0"/>
              <a:t>(la </a:t>
            </a:r>
            <a:r>
              <a:rPr lang="it-IT" sz="24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Summa ‘</a:t>
            </a:r>
            <a:r>
              <a:rPr lang="it-IT" sz="24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Iustiniani</a:t>
            </a:r>
            <a:r>
              <a:rPr lang="it-IT" sz="24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est in hoc opere’</a:t>
            </a:r>
            <a:r>
              <a:rPr lang="it-IT" sz="2400" dirty="0" smtClean="0"/>
              <a:t>, quella </a:t>
            </a:r>
            <a:r>
              <a:rPr lang="it-IT" sz="2400" dirty="0"/>
              <a:t>che ricorda l’opinione di Pepo sul mutuo). L’autore è anonimo.</a:t>
            </a:r>
          </a:p>
          <a:p>
            <a:r>
              <a:rPr lang="it-IT" sz="2400" dirty="0"/>
              <a:t>Il personaggio di maggior spicco è </a:t>
            </a:r>
            <a:r>
              <a:rPr lang="it-IT" sz="2400" i="1" dirty="0" err="1">
                <a:solidFill>
                  <a:srgbClr val="CCFFCC"/>
                </a:solidFill>
              </a:rPr>
              <a:t>Geraudus</a:t>
            </a:r>
            <a:r>
              <a:rPr lang="it-IT" sz="2400" dirty="0"/>
              <a:t> (</a:t>
            </a:r>
            <a:r>
              <a:rPr lang="it-IT" sz="2400" dirty="0" err="1"/>
              <a:t>Geraud</a:t>
            </a:r>
            <a:r>
              <a:rPr lang="it-IT" sz="2400" dirty="0"/>
              <a:t>) cui si deve la più antica </a:t>
            </a:r>
            <a:r>
              <a:rPr lang="it-IT" sz="2400" i="1" dirty="0"/>
              <a:t>Summa </a:t>
            </a:r>
            <a:r>
              <a:rPr lang="it-IT" sz="2400" i="1" dirty="0" err="1"/>
              <a:t>Codicis</a:t>
            </a:r>
            <a:r>
              <a:rPr lang="it-IT" sz="2400" dirty="0"/>
              <a:t> (la </a:t>
            </a:r>
            <a:r>
              <a:rPr lang="it-IT" sz="2400" i="1" dirty="0">
                <a:solidFill>
                  <a:srgbClr val="CCFFCC"/>
                </a:solidFill>
              </a:rPr>
              <a:t>Summa </a:t>
            </a:r>
            <a:r>
              <a:rPr lang="it-IT" sz="2400" i="1" dirty="0" err="1">
                <a:solidFill>
                  <a:srgbClr val="CCFFCC"/>
                </a:solidFill>
              </a:rPr>
              <a:t>Trecensis</a:t>
            </a:r>
            <a:r>
              <a:rPr lang="it-IT" sz="2400" dirty="0"/>
              <a:t>).</a:t>
            </a:r>
          </a:p>
          <a:p>
            <a:r>
              <a:rPr lang="it-IT" sz="2400" dirty="0"/>
              <a:t>In Provenza insegna anche </a:t>
            </a:r>
            <a:r>
              <a:rPr lang="it-IT" sz="2400" dirty="0" err="1">
                <a:solidFill>
                  <a:srgbClr val="3366FF"/>
                </a:solidFill>
              </a:rPr>
              <a:t>Rogerio</a:t>
            </a:r>
            <a:r>
              <a:rPr lang="it-IT" sz="2400" dirty="0"/>
              <a:t> che ha studiato a Bologna (è allievo di Bulgaro ma anche di Martino). Scrive glosse, opere in forma di dialogo, ma anche una </a:t>
            </a:r>
            <a:r>
              <a:rPr lang="it-IT" sz="2400" i="1" dirty="0"/>
              <a:t>Summa </a:t>
            </a:r>
            <a:r>
              <a:rPr lang="it-IT" sz="2400" i="1" dirty="0" err="1"/>
              <a:t>Codicis</a:t>
            </a:r>
            <a:r>
              <a:rPr lang="it-IT" sz="2400" dirty="0"/>
              <a:t> (rimasta incompleta).</a:t>
            </a:r>
          </a:p>
          <a:p>
            <a:r>
              <a:rPr lang="it-IT" sz="2400" dirty="0"/>
              <a:t>A sostituire lo scomparso </a:t>
            </a:r>
            <a:r>
              <a:rPr lang="it-IT" sz="2400" dirty="0" err="1"/>
              <a:t>Rogerio</a:t>
            </a:r>
            <a:r>
              <a:rPr lang="it-IT" sz="2400" dirty="0"/>
              <a:t> arriva (negli anni ’60 o ’70) il </a:t>
            </a:r>
            <a:r>
              <a:rPr lang="it-IT" sz="2400" dirty="0">
                <a:solidFill>
                  <a:srgbClr val="EF86DB"/>
                </a:solidFill>
              </a:rPr>
              <a:t>Piacentino</a:t>
            </a:r>
            <a:r>
              <a:rPr lang="it-IT" sz="2400" dirty="0"/>
              <a:t>. </a:t>
            </a:r>
            <a:endParaRPr lang="it-IT" sz="2400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699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17526"/>
            <a:ext cx="7315200" cy="839177"/>
          </a:xfrm>
        </p:spPr>
        <p:txBody>
          <a:bodyPr/>
          <a:lstStyle/>
          <a:p>
            <a:r>
              <a:rPr lang="it-IT" dirty="0" smtClean="0"/>
              <a:t>Il nord d’Europa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2246" y="1723713"/>
            <a:ext cx="8311954" cy="470619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Nelle regioni settentrionali del continente, il diritto di Giustiniano viene insegnato in ambito ecclesiastico (scuole episcopali o monastiche).</a:t>
            </a:r>
          </a:p>
          <a:p>
            <a:r>
              <a:rPr lang="it-IT" sz="2400" dirty="0" smtClean="0"/>
              <a:t>Viene insegnato insieme al diritto dei canoni e le tecniche esegetiche vengono impiegate anche allo scopo di integrare i due diritti.</a:t>
            </a:r>
          </a:p>
          <a:p>
            <a:r>
              <a:rPr lang="it-IT" sz="2400" dirty="0" smtClean="0"/>
              <a:t>Nella seconda metà del secolo abbiamo notizie di scuole di diritto a Colonia e a Parigi.</a:t>
            </a:r>
          </a:p>
          <a:p>
            <a:r>
              <a:rPr lang="it-IT" sz="2400" dirty="0" smtClean="0"/>
              <a:t>Già prima l’insegnamento si era sviluppato in centri ecclesiastici anglo-normanni (</a:t>
            </a:r>
            <a:r>
              <a:rPr lang="it-IT" sz="2400" i="1" dirty="0" smtClean="0">
                <a:solidFill>
                  <a:srgbClr val="CCFFCC"/>
                </a:solidFill>
              </a:rPr>
              <a:t>Epitome </a:t>
            </a:r>
            <a:r>
              <a:rPr lang="it-IT" sz="2400" i="1" dirty="0" err="1" smtClean="0">
                <a:solidFill>
                  <a:srgbClr val="CCFFCC"/>
                </a:solidFill>
              </a:rPr>
              <a:t>Exactis</a:t>
            </a:r>
            <a:r>
              <a:rPr lang="it-IT" sz="2400" i="1" dirty="0" smtClean="0">
                <a:solidFill>
                  <a:srgbClr val="CCFFCC"/>
                </a:solidFill>
              </a:rPr>
              <a:t> </a:t>
            </a:r>
            <a:r>
              <a:rPr lang="it-IT" sz="2400" i="1" dirty="0" err="1" smtClean="0">
                <a:solidFill>
                  <a:srgbClr val="CCFFCC"/>
                </a:solidFill>
              </a:rPr>
              <a:t>regibus</a:t>
            </a:r>
            <a:r>
              <a:rPr lang="it-IT" sz="2400" dirty="0" smtClean="0"/>
              <a:t>,</a:t>
            </a:r>
            <a:r>
              <a:rPr lang="it-IT" sz="2400" i="1" dirty="0" smtClean="0">
                <a:solidFill>
                  <a:srgbClr val="CCFFCC"/>
                </a:solidFill>
              </a:rPr>
              <a:t> </a:t>
            </a:r>
            <a:r>
              <a:rPr lang="it-IT" sz="2400" i="1" dirty="0" err="1" smtClean="0">
                <a:solidFill>
                  <a:srgbClr val="CCFFCC"/>
                </a:solidFill>
              </a:rPr>
              <a:t>Exceptiones</a:t>
            </a:r>
            <a:r>
              <a:rPr lang="it-IT" sz="2400" i="1" dirty="0" smtClean="0">
                <a:solidFill>
                  <a:srgbClr val="CCFFCC"/>
                </a:solidFill>
              </a:rPr>
              <a:t> </a:t>
            </a:r>
            <a:r>
              <a:rPr lang="it-IT" sz="2400" i="1" dirty="0" err="1" smtClean="0">
                <a:solidFill>
                  <a:srgbClr val="CCFFCC"/>
                </a:solidFill>
              </a:rPr>
              <a:t>legum</a:t>
            </a:r>
            <a:r>
              <a:rPr lang="it-IT" sz="2400" i="1" dirty="0" smtClean="0">
                <a:solidFill>
                  <a:srgbClr val="CCFFCC"/>
                </a:solidFill>
              </a:rPr>
              <a:t> </a:t>
            </a:r>
            <a:r>
              <a:rPr lang="it-IT" sz="2400" i="1" dirty="0" err="1" smtClean="0">
                <a:solidFill>
                  <a:srgbClr val="CCFFCC"/>
                </a:solidFill>
              </a:rPr>
              <a:t>romanarum</a:t>
            </a:r>
            <a:r>
              <a:rPr lang="it-IT" sz="2400" i="1" dirty="0" smtClean="0">
                <a:solidFill>
                  <a:srgbClr val="CCFFCC"/>
                </a:solidFill>
              </a:rPr>
              <a:t> Petri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66976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28867"/>
            <a:ext cx="7315200" cy="65773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In Inghilterra: </a:t>
            </a:r>
            <a:r>
              <a:rPr lang="it-IT" dirty="0" err="1" smtClean="0"/>
              <a:t>Vacario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49472" y="1417528"/>
            <a:ext cx="86634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L’insegnamento </a:t>
            </a:r>
            <a:r>
              <a:rPr lang="it-IT" sz="2400" dirty="0" err="1" smtClean="0"/>
              <a:t>irneriano</a:t>
            </a:r>
            <a:r>
              <a:rPr lang="it-IT" sz="2400" dirty="0" smtClean="0"/>
              <a:t> giunge  anche in Inghilterra già prima della metà del secolo. A portarlo è un lombardo, </a:t>
            </a:r>
            <a:r>
              <a:rPr lang="it-IT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Vacario</a:t>
            </a:r>
            <a:r>
              <a:rPr lang="it-IT" sz="2400" dirty="0" smtClean="0"/>
              <a:t>, che è giurista e teologo, appositamente invitato dall’arcivescovo di Canterbury.</a:t>
            </a:r>
          </a:p>
          <a:p>
            <a:pPr marL="342900" indent="-342900">
              <a:buFontTx/>
              <a:buChar char="-"/>
            </a:pPr>
            <a:r>
              <a:rPr lang="it-IT" sz="2400" dirty="0" err="1" smtClean="0"/>
              <a:t>Vacario</a:t>
            </a:r>
            <a:r>
              <a:rPr lang="it-IT" sz="2400" dirty="0" smtClean="0"/>
              <a:t> adatta l’insegnamento di Irnerio a un contesto molto differente dove esiste una monarchia stabile e un diritto consuetudinario radicato che però lascia ampia autonomia alla chiesa.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Compone il </a:t>
            </a:r>
            <a:r>
              <a:rPr lang="it-IT" sz="2400" i="1" dirty="0" smtClean="0">
                <a:solidFill>
                  <a:srgbClr val="9E9CE4"/>
                </a:solidFill>
              </a:rPr>
              <a:t>Liber </a:t>
            </a:r>
            <a:r>
              <a:rPr lang="it-IT" sz="2400" i="1" dirty="0" err="1" smtClean="0">
                <a:solidFill>
                  <a:srgbClr val="9E9CE4"/>
                </a:solidFill>
              </a:rPr>
              <a:t>pauperum</a:t>
            </a:r>
            <a:r>
              <a:rPr lang="it-IT" sz="2400" dirty="0" smtClean="0">
                <a:solidFill>
                  <a:srgbClr val="9E9CE4"/>
                </a:solidFill>
              </a:rPr>
              <a:t> </a:t>
            </a:r>
            <a:r>
              <a:rPr lang="it-IT" sz="2400" dirty="0" smtClean="0"/>
              <a:t>ritornando – apparentemente – alla tecnica compilatoria delle età precedenti.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Si tratta in effetti di una selezione ragionata di norme giustinianee e, insieme, di esegesi scolastica ‘moderna’.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Notevole la libertà lasciata agli studenti nello scegliere gli argomenti da approfondire.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1261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38145"/>
            <a:ext cx="7315200" cy="1088661"/>
          </a:xfrm>
        </p:spPr>
        <p:txBody>
          <a:bodyPr>
            <a:normAutofit/>
          </a:bodyPr>
          <a:lstStyle/>
          <a:p>
            <a:r>
              <a:rPr lang="it-IT" dirty="0" smtClean="0"/>
              <a:t>In Italia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472" y="1542270"/>
            <a:ext cx="8572765" cy="4967018"/>
          </a:xfrm>
        </p:spPr>
        <p:txBody>
          <a:bodyPr>
            <a:normAutofit/>
          </a:bodyPr>
          <a:lstStyle/>
          <a:p>
            <a:r>
              <a:rPr lang="it-IT" sz="2400" dirty="0" smtClean="0"/>
              <a:t>A Mantova insegna </a:t>
            </a:r>
            <a:r>
              <a:rPr lang="it-IT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Piacentino</a:t>
            </a:r>
            <a:r>
              <a:rPr lang="it-IT" sz="2400" dirty="0" smtClean="0"/>
              <a:t> che si disputa gli studenti con maestri che insegnano il diritto longobardo-franco.</a:t>
            </a:r>
          </a:p>
          <a:p>
            <a:r>
              <a:rPr lang="it-IT" sz="2400" dirty="0" smtClean="0"/>
              <a:t>Si concentra sul tema delle azioni (</a:t>
            </a:r>
            <a:r>
              <a:rPr lang="it-IT" sz="2400" i="1" dirty="0" smtClean="0">
                <a:solidFill>
                  <a:schemeClr val="tx2"/>
                </a:solidFill>
              </a:rPr>
              <a:t>summa </a:t>
            </a:r>
            <a:r>
              <a:rPr lang="it-IT" sz="2400" i="1" dirty="0" err="1" smtClean="0">
                <a:solidFill>
                  <a:schemeClr val="tx2"/>
                </a:solidFill>
              </a:rPr>
              <a:t>Cum</a:t>
            </a:r>
            <a:r>
              <a:rPr lang="it-IT" sz="2400" i="1" dirty="0" smtClean="0">
                <a:solidFill>
                  <a:schemeClr val="tx2"/>
                </a:solidFill>
              </a:rPr>
              <a:t> </a:t>
            </a:r>
            <a:r>
              <a:rPr lang="it-IT" sz="2400" i="1" dirty="0" err="1" smtClean="0">
                <a:solidFill>
                  <a:schemeClr val="tx2"/>
                </a:solidFill>
              </a:rPr>
              <a:t>essem</a:t>
            </a:r>
            <a:r>
              <a:rPr lang="it-IT" sz="2400" i="1" dirty="0" smtClean="0">
                <a:solidFill>
                  <a:schemeClr val="tx2"/>
                </a:solidFill>
              </a:rPr>
              <a:t> </a:t>
            </a:r>
            <a:r>
              <a:rPr lang="it-IT" sz="2400" i="1" dirty="0" err="1" smtClean="0">
                <a:solidFill>
                  <a:schemeClr val="tx2"/>
                </a:solidFill>
              </a:rPr>
              <a:t>Mantue</a:t>
            </a:r>
            <a:r>
              <a:rPr lang="it-IT" sz="2400" dirty="0" smtClean="0"/>
              <a:t>) ed </a:t>
            </a:r>
            <a:r>
              <a:rPr lang="it-IT" sz="2400" dirty="0"/>
              <a:t>e</a:t>
            </a:r>
            <a:r>
              <a:rPr lang="it-IT" sz="2400" dirty="0" smtClean="0"/>
              <a:t>labora una interessante teoria sulla natura dell’azione: sarebbe semplicemente la faccia processuale del diritto soggettivo o meglio della </a:t>
            </a:r>
            <a:r>
              <a:rPr lang="it-IT" sz="2400" i="1" dirty="0" smtClean="0"/>
              <a:t>causa </a:t>
            </a:r>
            <a:r>
              <a:rPr lang="it-IT" sz="2400" i="1" dirty="0" err="1" smtClean="0"/>
              <a:t>petendi</a:t>
            </a:r>
            <a:r>
              <a:rPr lang="it-IT" sz="2400" dirty="0" smtClean="0"/>
              <a:t> (agisco in rivendica perché sono il proprietario …).</a:t>
            </a:r>
          </a:p>
          <a:p>
            <a:r>
              <a:rPr lang="it-IT" sz="2400" dirty="0" smtClean="0"/>
              <a:t>Si trasferisce poi a Montpellier dove comincia a riprendere il lavoro lasciato incompiuto da </a:t>
            </a:r>
            <a:r>
              <a:rPr lang="it-IT" sz="2400" dirty="0" err="1" smtClean="0"/>
              <a:t>Rogerio</a:t>
            </a:r>
            <a:r>
              <a:rPr lang="it-IT" sz="2400" dirty="0" smtClean="0"/>
              <a:t>. </a:t>
            </a:r>
          </a:p>
          <a:p>
            <a:r>
              <a:rPr lang="it-IT" sz="2400" dirty="0" smtClean="0"/>
              <a:t>Scriverà poi una </a:t>
            </a:r>
            <a:r>
              <a:rPr lang="it-IT" sz="2400" i="1" dirty="0" smtClean="0">
                <a:solidFill>
                  <a:srgbClr val="FF8600"/>
                </a:solidFill>
              </a:rPr>
              <a:t>Summa </a:t>
            </a:r>
            <a:r>
              <a:rPr lang="it-IT" sz="2400" i="1" dirty="0" err="1" smtClean="0">
                <a:solidFill>
                  <a:srgbClr val="FF8600"/>
                </a:solidFill>
              </a:rPr>
              <a:t>Codicis</a:t>
            </a:r>
            <a:r>
              <a:rPr lang="it-IT" sz="2400" dirty="0" smtClean="0">
                <a:solidFill>
                  <a:srgbClr val="FF8600"/>
                </a:solidFill>
              </a:rPr>
              <a:t> </a:t>
            </a:r>
            <a:r>
              <a:rPr lang="it-IT" sz="2400" dirty="0" smtClean="0"/>
              <a:t>e una </a:t>
            </a:r>
            <a:r>
              <a:rPr lang="it-IT" sz="2400" i="1" dirty="0" smtClean="0">
                <a:solidFill>
                  <a:srgbClr val="FF8600"/>
                </a:solidFill>
              </a:rPr>
              <a:t>Summa </a:t>
            </a:r>
            <a:r>
              <a:rPr lang="it-IT" sz="2400" i="1" dirty="0" err="1" smtClean="0">
                <a:solidFill>
                  <a:srgbClr val="FF8600"/>
                </a:solidFill>
              </a:rPr>
              <a:t>Institutionum</a:t>
            </a:r>
            <a:r>
              <a:rPr lang="it-IT" sz="2400" i="1" dirty="0" smtClean="0">
                <a:solidFill>
                  <a:srgbClr val="FF6600"/>
                </a:solidFill>
              </a:rPr>
              <a:t> </a:t>
            </a:r>
            <a:r>
              <a:rPr lang="it-IT" sz="2400" dirty="0" smtClean="0"/>
              <a:t>(avranno entrambe grande </a:t>
            </a:r>
            <a:r>
              <a:rPr lang="it-IT" sz="2400" dirty="0"/>
              <a:t>successo</a:t>
            </a:r>
            <a:r>
              <a:rPr lang="it-IT" sz="2400" dirty="0" smtClean="0"/>
              <a:t>) e comincerà un summa ai </a:t>
            </a:r>
            <a:r>
              <a:rPr lang="it-IT" sz="2400" i="1" dirty="0" smtClean="0"/>
              <a:t>Tres libri</a:t>
            </a:r>
            <a:r>
              <a:rPr lang="it-IT" sz="2400" dirty="0" smtClean="0"/>
              <a:t>. </a:t>
            </a:r>
            <a:endParaRPr lang="it-IT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78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pettiva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Prospettiva.thmx</Template>
  <TotalTime>875</TotalTime>
  <Words>2445</Words>
  <Application>Microsoft Macintosh PowerPoint</Application>
  <PresentationFormat>Presentazione su schermo (4:3)</PresentationFormat>
  <Paragraphs>101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Prospettiva</vt:lpstr>
      <vt:lpstr>Le scuole ‘minori’ </vt:lpstr>
      <vt:lpstr>L’eredità di Irnerio</vt:lpstr>
      <vt:lpstr>L’atteggiamento della chiesa</vt:lpstr>
      <vt:lpstr>Caratteri differenti</vt:lpstr>
      <vt:lpstr>Le scuole in Provenza</vt:lpstr>
      <vt:lpstr>I prodotti delle scuole provenzali</vt:lpstr>
      <vt:lpstr>Il nord d’Europa</vt:lpstr>
      <vt:lpstr>In Inghilterra: Vacario</vt:lpstr>
      <vt:lpstr>In Italia </vt:lpstr>
      <vt:lpstr> Le Questiones de iuris subtilitatibus </vt:lpstr>
      <vt:lpstr>Giovanni Bassiano</vt:lpstr>
      <vt:lpstr>L’arbor actionum</vt:lpstr>
      <vt:lpstr>Novità nel metodo (le quaestiones) e nei contenuti</vt:lpstr>
      <vt:lpstr>La causa finale</vt:lpstr>
      <vt:lpstr>Dig. 50.17.1</vt:lpstr>
      <vt:lpstr>La teoria della ‘causa’</vt:lpstr>
      <vt:lpstr>Il diritto pubblico</vt:lpstr>
      <vt:lpstr>Pillio da Medicina</vt:lpstr>
      <vt:lpstr>Il metodo ‘brocardico’</vt:lpstr>
      <vt:lpstr>Il diritto feudale</vt:lpstr>
      <vt:lpstr>Da un’actio utilis …</vt:lpstr>
      <vt:lpstr> …a un diritto ‘utile’ 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scuole ‘minori’</dc:title>
  <dc:creator>Luca Loschiavo</dc:creator>
  <cp:lastModifiedBy>Luca Loschiavo</cp:lastModifiedBy>
  <cp:revision>38</cp:revision>
  <dcterms:created xsi:type="dcterms:W3CDTF">2020-04-01T07:01:17Z</dcterms:created>
  <dcterms:modified xsi:type="dcterms:W3CDTF">2021-05-12T07:09:33Z</dcterms:modified>
</cp:coreProperties>
</file>