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6"/>
  </p:handoutMasterIdLst>
  <p:sldIdLst>
    <p:sldId id="257" r:id="rId2"/>
    <p:sldId id="310" r:id="rId3"/>
    <p:sldId id="311" r:id="rId4"/>
    <p:sldId id="312" r:id="rId5"/>
    <p:sldId id="313" r:id="rId6"/>
    <p:sldId id="256" r:id="rId7"/>
    <p:sldId id="258" r:id="rId8"/>
    <p:sldId id="259" r:id="rId9"/>
    <p:sldId id="260" r:id="rId10"/>
    <p:sldId id="296" r:id="rId11"/>
    <p:sldId id="297" r:id="rId12"/>
    <p:sldId id="261" r:id="rId13"/>
    <p:sldId id="298" r:id="rId14"/>
    <p:sldId id="292" r:id="rId15"/>
    <p:sldId id="294" r:id="rId16"/>
    <p:sldId id="262" r:id="rId17"/>
    <p:sldId id="263" r:id="rId18"/>
    <p:sldId id="314" r:id="rId19"/>
    <p:sldId id="315" r:id="rId20"/>
    <p:sldId id="316" r:id="rId21"/>
    <p:sldId id="317" r:id="rId22"/>
    <p:sldId id="318" r:id="rId23"/>
    <p:sldId id="319" r:id="rId24"/>
    <p:sldId id="264" r:id="rId25"/>
    <p:sldId id="265" r:id="rId26"/>
    <p:sldId id="320" r:id="rId27"/>
    <p:sldId id="266" r:id="rId28"/>
    <p:sldId id="267" r:id="rId29"/>
    <p:sldId id="290" r:id="rId30"/>
    <p:sldId id="293" r:id="rId31"/>
    <p:sldId id="268" r:id="rId32"/>
    <p:sldId id="321" r:id="rId33"/>
    <p:sldId id="322" r:id="rId34"/>
    <p:sldId id="323" r:id="rId35"/>
    <p:sldId id="302" r:id="rId36"/>
    <p:sldId id="301" r:id="rId37"/>
    <p:sldId id="303" r:id="rId38"/>
    <p:sldId id="304" r:id="rId39"/>
    <p:sldId id="305" r:id="rId40"/>
    <p:sldId id="306" r:id="rId41"/>
    <p:sldId id="269" r:id="rId42"/>
    <p:sldId id="270" r:id="rId43"/>
    <p:sldId id="271" r:id="rId44"/>
    <p:sldId id="272" r:id="rId45"/>
    <p:sldId id="273" r:id="rId46"/>
    <p:sldId id="295" r:id="rId47"/>
    <p:sldId id="291" r:id="rId48"/>
    <p:sldId id="275" r:id="rId49"/>
    <p:sldId id="276" r:id="rId50"/>
    <p:sldId id="307" r:id="rId51"/>
    <p:sldId id="282" r:id="rId52"/>
    <p:sldId id="283" r:id="rId53"/>
    <p:sldId id="308" r:id="rId54"/>
    <p:sldId id="309" r:id="rId55"/>
    <p:sldId id="277" r:id="rId56"/>
    <p:sldId id="278" r:id="rId57"/>
    <p:sldId id="279" r:id="rId58"/>
    <p:sldId id="284" r:id="rId59"/>
    <p:sldId id="285" r:id="rId60"/>
    <p:sldId id="280" r:id="rId61"/>
    <p:sldId id="324" r:id="rId62"/>
    <p:sldId id="325" r:id="rId63"/>
    <p:sldId id="326" r:id="rId64"/>
    <p:sldId id="327" r:id="rId65"/>
    <p:sldId id="328" r:id="rId66"/>
    <p:sldId id="329" r:id="rId67"/>
    <p:sldId id="330" r:id="rId68"/>
    <p:sldId id="281" r:id="rId69"/>
    <p:sldId id="331" r:id="rId70"/>
    <p:sldId id="332" r:id="rId71"/>
    <p:sldId id="333" r:id="rId72"/>
    <p:sldId id="334" r:id="rId73"/>
    <p:sldId id="335" r:id="rId74"/>
    <p:sldId id="336" r:id="rId75"/>
  </p:sldIdLst>
  <p:sldSz cx="9144000" cy="6858000" type="screen4x3"/>
  <p:notesSz cx="6797675" cy="9874250"/>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6785" autoAdjust="0"/>
    <p:restoredTop sz="94660"/>
  </p:normalViewPr>
  <p:slideViewPr>
    <p:cSldViewPr>
      <p:cViewPr varScale="1">
        <p:scale>
          <a:sx n="112" d="100"/>
          <a:sy n="112" d="100"/>
        </p:scale>
        <p:origin x="2536" y="496"/>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4EDE345-6074-1A7B-4300-65B69A5CF3F2}"/>
              </a:ext>
            </a:extLst>
          </p:cNvPr>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it-IT"/>
          </a:p>
        </p:txBody>
      </p:sp>
      <p:sp>
        <p:nvSpPr>
          <p:cNvPr id="48131" name="Rectangle 3">
            <a:extLst>
              <a:ext uri="{FF2B5EF4-FFF2-40B4-BE49-F238E27FC236}">
                <a16:creationId xmlns:a16="http://schemas.microsoft.com/office/drawing/2014/main" id="{9F4BC505-0DAD-7141-22B6-2888B4F39E54}"/>
              </a:ext>
            </a:extLst>
          </p:cNvPr>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it-IT"/>
          </a:p>
        </p:txBody>
      </p:sp>
      <p:sp>
        <p:nvSpPr>
          <p:cNvPr id="48132" name="Rectangle 4">
            <a:extLst>
              <a:ext uri="{FF2B5EF4-FFF2-40B4-BE49-F238E27FC236}">
                <a16:creationId xmlns:a16="http://schemas.microsoft.com/office/drawing/2014/main" id="{7354B807-7BDA-714E-74D3-030679837B3C}"/>
              </a:ext>
            </a:extLst>
          </p:cNvPr>
          <p:cNvSpPr>
            <a:spLocks noGrp="1" noChangeArrowheads="1"/>
          </p:cNvSpPr>
          <p:nvPr>
            <p:ph type="ftr" sz="quarter" idx="2"/>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it-IT"/>
          </a:p>
        </p:txBody>
      </p:sp>
      <p:sp>
        <p:nvSpPr>
          <p:cNvPr id="48133" name="Rectangle 5">
            <a:extLst>
              <a:ext uri="{FF2B5EF4-FFF2-40B4-BE49-F238E27FC236}">
                <a16:creationId xmlns:a16="http://schemas.microsoft.com/office/drawing/2014/main" id="{28811D26-63D8-DFC8-B884-610D84772BEE}"/>
              </a:ext>
            </a:extLst>
          </p:cNvPr>
          <p:cNvSpPr>
            <a:spLocks noGrp="1" noChangeArrowheads="1"/>
          </p:cNvSpPr>
          <p:nvPr>
            <p:ph type="sldNum" sz="quarter" idx="3"/>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761D1D1-ECC0-EF49-9C1D-5CC1DFDBE70D}" type="slidenum">
              <a:rPr lang="it-IT" altLang="it-IT"/>
              <a:pPr/>
              <a:t>‹N›</a:t>
            </a:fld>
            <a:endParaRPr lang="it-IT" altLang="it-IT"/>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FE4D3A65-BD94-FBF3-1712-684974F7F2D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40069F5-3B9C-B1DE-60B5-95E7CF1F3B1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EF292EA-1E2E-E524-3B8A-DC065B5809D9}"/>
              </a:ext>
            </a:extLst>
          </p:cNvPr>
          <p:cNvSpPr>
            <a:spLocks noGrp="1" noChangeArrowheads="1"/>
          </p:cNvSpPr>
          <p:nvPr>
            <p:ph type="sldNum" sz="quarter" idx="12"/>
          </p:nvPr>
        </p:nvSpPr>
        <p:spPr>
          <a:ln/>
        </p:spPr>
        <p:txBody>
          <a:bodyPr/>
          <a:lstStyle>
            <a:lvl1pPr>
              <a:defRPr/>
            </a:lvl1pPr>
          </a:lstStyle>
          <a:p>
            <a:fld id="{1D58B790-AEB6-8543-BCB5-342AB2D058A6}" type="slidenum">
              <a:rPr lang="it-IT" altLang="it-IT"/>
              <a:pPr/>
              <a:t>‹N›</a:t>
            </a:fld>
            <a:endParaRPr lang="it-IT" altLang="it-IT"/>
          </a:p>
        </p:txBody>
      </p:sp>
    </p:spTree>
    <p:extLst>
      <p:ext uri="{BB962C8B-B14F-4D97-AF65-F5344CB8AC3E}">
        <p14:creationId xmlns:p14="http://schemas.microsoft.com/office/powerpoint/2010/main" val="409521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F21B1B3-B900-1B14-7E90-7CFA4F34918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813F1A6-D028-AD8C-AAF6-CA9BD478B53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55AC560-FE5D-BDD2-3EE7-EF7BF04C8F29}"/>
              </a:ext>
            </a:extLst>
          </p:cNvPr>
          <p:cNvSpPr>
            <a:spLocks noGrp="1" noChangeArrowheads="1"/>
          </p:cNvSpPr>
          <p:nvPr>
            <p:ph type="sldNum" sz="quarter" idx="12"/>
          </p:nvPr>
        </p:nvSpPr>
        <p:spPr>
          <a:ln/>
        </p:spPr>
        <p:txBody>
          <a:bodyPr/>
          <a:lstStyle>
            <a:lvl1pPr>
              <a:defRPr/>
            </a:lvl1pPr>
          </a:lstStyle>
          <a:p>
            <a:fld id="{E992280B-48B6-3C48-935E-D197DBFBCA8B}" type="slidenum">
              <a:rPr lang="it-IT" altLang="it-IT"/>
              <a:pPr/>
              <a:t>‹N›</a:t>
            </a:fld>
            <a:endParaRPr lang="it-IT" altLang="it-IT"/>
          </a:p>
        </p:txBody>
      </p:sp>
    </p:spTree>
    <p:extLst>
      <p:ext uri="{BB962C8B-B14F-4D97-AF65-F5344CB8AC3E}">
        <p14:creationId xmlns:p14="http://schemas.microsoft.com/office/powerpoint/2010/main" val="109855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B7E2704-0F4F-6A7C-EE43-2085AFCD35F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A4A6F5B-6CAA-178B-5329-6692E3C4F30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5A08201-DE36-7C98-0C8C-A606E34B2418}"/>
              </a:ext>
            </a:extLst>
          </p:cNvPr>
          <p:cNvSpPr>
            <a:spLocks noGrp="1" noChangeArrowheads="1"/>
          </p:cNvSpPr>
          <p:nvPr>
            <p:ph type="sldNum" sz="quarter" idx="12"/>
          </p:nvPr>
        </p:nvSpPr>
        <p:spPr>
          <a:ln/>
        </p:spPr>
        <p:txBody>
          <a:bodyPr/>
          <a:lstStyle>
            <a:lvl1pPr>
              <a:defRPr/>
            </a:lvl1pPr>
          </a:lstStyle>
          <a:p>
            <a:fld id="{06EF3527-1A3A-F24D-9295-F3B7B0CB4A61}" type="slidenum">
              <a:rPr lang="it-IT" altLang="it-IT"/>
              <a:pPr/>
              <a:t>‹N›</a:t>
            </a:fld>
            <a:endParaRPr lang="it-IT" altLang="it-IT"/>
          </a:p>
        </p:txBody>
      </p:sp>
    </p:spTree>
    <p:extLst>
      <p:ext uri="{BB962C8B-B14F-4D97-AF65-F5344CB8AC3E}">
        <p14:creationId xmlns:p14="http://schemas.microsoft.com/office/powerpoint/2010/main" val="1092793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27008FC4-A456-9D43-E187-4D4E1CD43197}"/>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C9861A6E-A166-00B9-2166-E5C94F655F3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E1833572-96B1-9265-F7CA-4711DFACF2AB}"/>
              </a:ext>
            </a:extLst>
          </p:cNvPr>
          <p:cNvSpPr>
            <a:spLocks noGrp="1" noChangeArrowheads="1"/>
          </p:cNvSpPr>
          <p:nvPr>
            <p:ph type="sldNum" sz="quarter" idx="12"/>
          </p:nvPr>
        </p:nvSpPr>
        <p:spPr>
          <a:ln/>
        </p:spPr>
        <p:txBody>
          <a:bodyPr/>
          <a:lstStyle>
            <a:lvl1pPr>
              <a:defRPr/>
            </a:lvl1pPr>
          </a:lstStyle>
          <a:p>
            <a:fld id="{5EFB6691-4ECC-5E4C-86D2-6FAC730367DF}" type="slidenum">
              <a:rPr lang="it-IT" altLang="it-IT"/>
              <a:pPr/>
              <a:t>‹N›</a:t>
            </a:fld>
            <a:endParaRPr lang="it-IT" altLang="it-IT"/>
          </a:p>
        </p:txBody>
      </p:sp>
    </p:spTree>
    <p:extLst>
      <p:ext uri="{BB962C8B-B14F-4D97-AF65-F5344CB8AC3E}">
        <p14:creationId xmlns:p14="http://schemas.microsoft.com/office/powerpoint/2010/main" val="421091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7D9F44D-24D6-121C-4AFB-D4D2CCE9C14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8B56256-0FAA-84D5-B09B-A65DAC51E84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F4AADD6-1705-39E6-C684-8041608521B6}"/>
              </a:ext>
            </a:extLst>
          </p:cNvPr>
          <p:cNvSpPr>
            <a:spLocks noGrp="1" noChangeArrowheads="1"/>
          </p:cNvSpPr>
          <p:nvPr>
            <p:ph type="sldNum" sz="quarter" idx="12"/>
          </p:nvPr>
        </p:nvSpPr>
        <p:spPr>
          <a:ln/>
        </p:spPr>
        <p:txBody>
          <a:bodyPr/>
          <a:lstStyle>
            <a:lvl1pPr>
              <a:defRPr/>
            </a:lvl1pPr>
          </a:lstStyle>
          <a:p>
            <a:fld id="{0C96A3CA-676E-614A-B4E4-406CE53D0695}" type="slidenum">
              <a:rPr lang="it-IT" altLang="it-IT"/>
              <a:pPr/>
              <a:t>‹N›</a:t>
            </a:fld>
            <a:endParaRPr lang="it-IT" altLang="it-IT"/>
          </a:p>
        </p:txBody>
      </p:sp>
    </p:spTree>
    <p:extLst>
      <p:ext uri="{BB962C8B-B14F-4D97-AF65-F5344CB8AC3E}">
        <p14:creationId xmlns:p14="http://schemas.microsoft.com/office/powerpoint/2010/main" val="2669883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A84FC61B-2286-FC96-D01F-892B95B4331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4B4E6AD-81AE-27E0-7C56-C4E46176636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2DEB60D-FB48-FDA2-EA02-DEE30BB5BBA8}"/>
              </a:ext>
            </a:extLst>
          </p:cNvPr>
          <p:cNvSpPr>
            <a:spLocks noGrp="1" noChangeArrowheads="1"/>
          </p:cNvSpPr>
          <p:nvPr>
            <p:ph type="sldNum" sz="quarter" idx="12"/>
          </p:nvPr>
        </p:nvSpPr>
        <p:spPr>
          <a:ln/>
        </p:spPr>
        <p:txBody>
          <a:bodyPr/>
          <a:lstStyle>
            <a:lvl1pPr>
              <a:defRPr/>
            </a:lvl1pPr>
          </a:lstStyle>
          <a:p>
            <a:fld id="{B5350232-8DB8-2148-A33B-640A5D73C6BC}" type="slidenum">
              <a:rPr lang="it-IT" altLang="it-IT"/>
              <a:pPr/>
              <a:t>‹N›</a:t>
            </a:fld>
            <a:endParaRPr lang="it-IT" altLang="it-IT"/>
          </a:p>
        </p:txBody>
      </p:sp>
    </p:spTree>
    <p:extLst>
      <p:ext uri="{BB962C8B-B14F-4D97-AF65-F5344CB8AC3E}">
        <p14:creationId xmlns:p14="http://schemas.microsoft.com/office/powerpoint/2010/main" val="23028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B0F8D787-18D3-C991-2233-547078BD3AF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A625E3D-B98D-C11C-35F4-4CDC4C58B87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DD1F095-A51E-8DD7-6AF7-1B4C243190DE}"/>
              </a:ext>
            </a:extLst>
          </p:cNvPr>
          <p:cNvSpPr>
            <a:spLocks noGrp="1" noChangeArrowheads="1"/>
          </p:cNvSpPr>
          <p:nvPr>
            <p:ph type="sldNum" sz="quarter" idx="12"/>
          </p:nvPr>
        </p:nvSpPr>
        <p:spPr>
          <a:ln/>
        </p:spPr>
        <p:txBody>
          <a:bodyPr/>
          <a:lstStyle>
            <a:lvl1pPr>
              <a:defRPr/>
            </a:lvl1pPr>
          </a:lstStyle>
          <a:p>
            <a:fld id="{DCDFCFA0-29B3-D845-9CDA-538267A50623}" type="slidenum">
              <a:rPr lang="it-IT" altLang="it-IT"/>
              <a:pPr/>
              <a:t>‹N›</a:t>
            </a:fld>
            <a:endParaRPr lang="it-IT" altLang="it-IT"/>
          </a:p>
        </p:txBody>
      </p:sp>
    </p:spTree>
    <p:extLst>
      <p:ext uri="{BB962C8B-B14F-4D97-AF65-F5344CB8AC3E}">
        <p14:creationId xmlns:p14="http://schemas.microsoft.com/office/powerpoint/2010/main" val="170064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EBE22808-BDDF-D3C4-83D9-29CA2B582CE5}"/>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B9C80322-93E1-EF3D-D3EF-A2F504CE2C1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3EF4798-8F13-F482-C369-28F1D48092A8}"/>
              </a:ext>
            </a:extLst>
          </p:cNvPr>
          <p:cNvSpPr>
            <a:spLocks noGrp="1" noChangeArrowheads="1"/>
          </p:cNvSpPr>
          <p:nvPr>
            <p:ph type="sldNum" sz="quarter" idx="12"/>
          </p:nvPr>
        </p:nvSpPr>
        <p:spPr>
          <a:ln/>
        </p:spPr>
        <p:txBody>
          <a:bodyPr/>
          <a:lstStyle>
            <a:lvl1pPr>
              <a:defRPr/>
            </a:lvl1pPr>
          </a:lstStyle>
          <a:p>
            <a:fld id="{D4E50483-9ECF-E245-8BAD-76D194DDE00A}" type="slidenum">
              <a:rPr lang="it-IT" altLang="it-IT"/>
              <a:pPr/>
              <a:t>‹N›</a:t>
            </a:fld>
            <a:endParaRPr lang="it-IT" altLang="it-IT"/>
          </a:p>
        </p:txBody>
      </p:sp>
    </p:spTree>
    <p:extLst>
      <p:ext uri="{BB962C8B-B14F-4D97-AF65-F5344CB8AC3E}">
        <p14:creationId xmlns:p14="http://schemas.microsoft.com/office/powerpoint/2010/main" val="1231333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7B2425AB-AAED-2CAE-7E00-AC6621EF8802}"/>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76762D5-0A2A-3255-7012-7130BC545C1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36CFAAE6-90C8-EC48-179D-ECE52CBC5661}"/>
              </a:ext>
            </a:extLst>
          </p:cNvPr>
          <p:cNvSpPr>
            <a:spLocks noGrp="1" noChangeArrowheads="1"/>
          </p:cNvSpPr>
          <p:nvPr>
            <p:ph type="sldNum" sz="quarter" idx="12"/>
          </p:nvPr>
        </p:nvSpPr>
        <p:spPr>
          <a:ln/>
        </p:spPr>
        <p:txBody>
          <a:bodyPr/>
          <a:lstStyle>
            <a:lvl1pPr>
              <a:defRPr/>
            </a:lvl1pPr>
          </a:lstStyle>
          <a:p>
            <a:fld id="{CE624365-858B-7246-B0C3-760FEC91AA90}" type="slidenum">
              <a:rPr lang="it-IT" altLang="it-IT"/>
              <a:pPr/>
              <a:t>‹N›</a:t>
            </a:fld>
            <a:endParaRPr lang="it-IT" altLang="it-IT"/>
          </a:p>
        </p:txBody>
      </p:sp>
    </p:spTree>
    <p:extLst>
      <p:ext uri="{BB962C8B-B14F-4D97-AF65-F5344CB8AC3E}">
        <p14:creationId xmlns:p14="http://schemas.microsoft.com/office/powerpoint/2010/main" val="325636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339209-3D39-957B-A283-DFEB57AFE6A5}"/>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06057EFD-1B57-42CF-EFFE-2C3C8B6AAEF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F02B4389-1F40-5DCD-407B-C48C49464A64}"/>
              </a:ext>
            </a:extLst>
          </p:cNvPr>
          <p:cNvSpPr>
            <a:spLocks noGrp="1" noChangeArrowheads="1"/>
          </p:cNvSpPr>
          <p:nvPr>
            <p:ph type="sldNum" sz="quarter" idx="12"/>
          </p:nvPr>
        </p:nvSpPr>
        <p:spPr>
          <a:ln/>
        </p:spPr>
        <p:txBody>
          <a:bodyPr/>
          <a:lstStyle>
            <a:lvl1pPr>
              <a:defRPr/>
            </a:lvl1pPr>
          </a:lstStyle>
          <a:p>
            <a:fld id="{9A4AE46D-DD65-BF4C-9F29-14287246429A}" type="slidenum">
              <a:rPr lang="it-IT" altLang="it-IT"/>
              <a:pPr/>
              <a:t>‹N›</a:t>
            </a:fld>
            <a:endParaRPr lang="it-IT" altLang="it-IT"/>
          </a:p>
        </p:txBody>
      </p:sp>
    </p:spTree>
    <p:extLst>
      <p:ext uri="{BB962C8B-B14F-4D97-AF65-F5344CB8AC3E}">
        <p14:creationId xmlns:p14="http://schemas.microsoft.com/office/powerpoint/2010/main" val="90794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6BCEC39-5AA7-8DC7-9CD4-BB4C1254B65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CE087E13-F481-7A3F-D0D5-CF821E23E5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2AD5153-46C2-0661-2805-C7259C9BF390}"/>
              </a:ext>
            </a:extLst>
          </p:cNvPr>
          <p:cNvSpPr>
            <a:spLocks noGrp="1" noChangeArrowheads="1"/>
          </p:cNvSpPr>
          <p:nvPr>
            <p:ph type="sldNum" sz="quarter" idx="12"/>
          </p:nvPr>
        </p:nvSpPr>
        <p:spPr>
          <a:ln/>
        </p:spPr>
        <p:txBody>
          <a:bodyPr/>
          <a:lstStyle>
            <a:lvl1pPr>
              <a:defRPr/>
            </a:lvl1pPr>
          </a:lstStyle>
          <a:p>
            <a:fld id="{79EB1C99-D0E2-DD43-BD0F-563D3157ED15}" type="slidenum">
              <a:rPr lang="it-IT" altLang="it-IT"/>
              <a:pPr/>
              <a:t>‹N›</a:t>
            </a:fld>
            <a:endParaRPr lang="it-IT" altLang="it-IT"/>
          </a:p>
        </p:txBody>
      </p:sp>
    </p:spTree>
    <p:extLst>
      <p:ext uri="{BB962C8B-B14F-4D97-AF65-F5344CB8AC3E}">
        <p14:creationId xmlns:p14="http://schemas.microsoft.com/office/powerpoint/2010/main" val="369609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A695D3E8-151C-E3C4-52F7-2C34A97C868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F5020F1-A44C-9A7A-DF42-1A653DDEEC9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84D9D1E-F47A-7332-EBA1-E5B30ABC2064}"/>
              </a:ext>
            </a:extLst>
          </p:cNvPr>
          <p:cNvSpPr>
            <a:spLocks noGrp="1" noChangeArrowheads="1"/>
          </p:cNvSpPr>
          <p:nvPr>
            <p:ph type="sldNum" sz="quarter" idx="12"/>
          </p:nvPr>
        </p:nvSpPr>
        <p:spPr>
          <a:ln/>
        </p:spPr>
        <p:txBody>
          <a:bodyPr/>
          <a:lstStyle>
            <a:lvl1pPr>
              <a:defRPr/>
            </a:lvl1pPr>
          </a:lstStyle>
          <a:p>
            <a:fld id="{4D4A6BF5-BE23-2B42-8266-2F7B1C8A00F9}" type="slidenum">
              <a:rPr lang="it-IT" altLang="it-IT"/>
              <a:pPr/>
              <a:t>‹N›</a:t>
            </a:fld>
            <a:endParaRPr lang="it-IT" altLang="it-IT"/>
          </a:p>
        </p:txBody>
      </p:sp>
    </p:spTree>
    <p:extLst>
      <p:ext uri="{BB962C8B-B14F-4D97-AF65-F5344CB8AC3E}">
        <p14:creationId xmlns:p14="http://schemas.microsoft.com/office/powerpoint/2010/main" val="83166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CCFF66"/>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4A2B8F-BD7F-B079-592C-ACFD13E9AEA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06993451-44A8-76F1-4A36-B9A3822728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1DFB855B-5B8A-B8D5-EBA9-2FE5D6076D7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p>
        </p:txBody>
      </p:sp>
      <p:sp>
        <p:nvSpPr>
          <p:cNvPr id="1029" name="Rectangle 5">
            <a:extLst>
              <a:ext uri="{FF2B5EF4-FFF2-40B4-BE49-F238E27FC236}">
                <a16:creationId xmlns:a16="http://schemas.microsoft.com/office/drawing/2014/main" id="{35E9C7E9-119E-2203-694B-C872563FE4C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p>
        </p:txBody>
      </p:sp>
      <p:sp>
        <p:nvSpPr>
          <p:cNvPr id="1030" name="Rectangle 6">
            <a:extLst>
              <a:ext uri="{FF2B5EF4-FFF2-40B4-BE49-F238E27FC236}">
                <a16:creationId xmlns:a16="http://schemas.microsoft.com/office/drawing/2014/main" id="{81FA0085-EC83-98D4-7FDB-AFA827D360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61A6B36-CF28-AA40-BE38-28CDA22BF9D5}"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a:extLst>
              <a:ext uri="{FF2B5EF4-FFF2-40B4-BE49-F238E27FC236}">
                <a16:creationId xmlns:a16="http://schemas.microsoft.com/office/drawing/2014/main" id="{0FA77E52-1B31-68E7-487F-3480C9054854}"/>
              </a:ext>
            </a:extLst>
          </p:cNvPr>
          <p:cNvSpPr txBox="1">
            <a:spLocks noChangeArrowheads="1"/>
          </p:cNvSpPr>
          <p:nvPr/>
        </p:nvSpPr>
        <p:spPr bwMode="auto">
          <a:xfrm>
            <a:off x="1258888" y="981075"/>
            <a:ext cx="68405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a:t>CHIMICA DELL’OLIO DI OLIVA</a:t>
            </a:r>
          </a:p>
          <a:p>
            <a:pPr eaLnBrk="1" hangingPunct="1">
              <a:spcBef>
                <a:spcPct val="0"/>
              </a:spcBef>
              <a:buFontTx/>
              <a:buNone/>
            </a:pPr>
            <a:endParaRPr lang="it-IT" altLang="it-IT" b="1" dirty="0"/>
          </a:p>
          <a:p>
            <a:pPr eaLnBrk="1" hangingPunct="1">
              <a:spcBef>
                <a:spcPct val="0"/>
              </a:spcBef>
              <a:buFontTx/>
              <a:buNone/>
            </a:pPr>
            <a:endParaRPr lang="it-IT" altLang="it-IT" sz="2400" b="1" dirty="0"/>
          </a:p>
          <a:p>
            <a:pPr eaLnBrk="1" hangingPunct="1">
              <a:spcBef>
                <a:spcPct val="0"/>
              </a:spcBef>
              <a:buFont typeface="Wingdings" pitchFamily="2" charset="2"/>
              <a:buChar char="ü"/>
            </a:pPr>
            <a:r>
              <a:rPr lang="it-IT" altLang="it-IT" sz="2800" b="1" dirty="0"/>
              <a:t>	composizione chimica dell’olio</a:t>
            </a:r>
          </a:p>
          <a:p>
            <a:pPr eaLnBrk="1" hangingPunct="1">
              <a:spcBef>
                <a:spcPct val="0"/>
              </a:spcBef>
              <a:buFont typeface="Wingdings" pitchFamily="2" charset="2"/>
              <a:buChar char="ü"/>
            </a:pPr>
            <a:r>
              <a:rPr lang="it-IT" altLang="it-IT" sz="2800" b="1" dirty="0"/>
              <a:t>	parametri analitici di qualità</a:t>
            </a:r>
          </a:p>
          <a:p>
            <a:pPr eaLnBrk="1" hangingPunct="1">
              <a:spcBef>
                <a:spcPct val="0"/>
              </a:spcBef>
              <a:buFont typeface="Wingdings" pitchFamily="2" charset="2"/>
              <a:buChar char="ü"/>
            </a:pPr>
            <a:r>
              <a:rPr lang="it-IT" altLang="it-IT" sz="2800" b="1" dirty="0"/>
              <a:t>	procedure analitiche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65A4A3F8-4036-D02F-460F-BF2170077328}"/>
              </a:ext>
            </a:extLst>
          </p:cNvPr>
          <p:cNvSpPr>
            <a:spLocks noChangeArrowheads="1"/>
          </p:cNvSpPr>
          <p:nvPr/>
        </p:nvSpPr>
        <p:spPr bwMode="auto">
          <a:xfrm>
            <a:off x="179388" y="260350"/>
            <a:ext cx="878510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000" b="1" dirty="0"/>
              <a:t>Acidi grassi insaturi</a:t>
            </a:r>
          </a:p>
          <a:p>
            <a:pPr eaLnBrk="1" hangingPunct="1">
              <a:spcBef>
                <a:spcPct val="50000"/>
              </a:spcBef>
              <a:buNone/>
            </a:pPr>
            <a:r>
              <a:rPr lang="it-IT" altLang="it-IT" sz="1800" dirty="0"/>
              <a:t>Se è presente un doppio legame è definito monoinsaturo (ad esempio l’acido oleico); se sono presenti due o più doppi legami legami è detto polinsaturo (acido linoleico, acido linolenico). </a:t>
            </a:r>
          </a:p>
          <a:p>
            <a:pPr eaLnBrk="1" hangingPunct="1">
              <a:spcBef>
                <a:spcPct val="50000"/>
              </a:spcBef>
              <a:buFontTx/>
              <a:buNone/>
            </a:pPr>
            <a:r>
              <a:rPr lang="it-IT" altLang="it-IT" sz="1800" dirty="0"/>
              <a:t>Gli acidi grassi polinsaturi sono presenti in quantità, ottimali per il nostro organismo:</a:t>
            </a:r>
          </a:p>
          <a:p>
            <a:pPr eaLnBrk="1" hangingPunct="1">
              <a:spcBef>
                <a:spcPct val="50000"/>
              </a:spcBef>
            </a:pPr>
            <a:r>
              <a:rPr lang="it-IT" altLang="it-IT" sz="1800" dirty="0"/>
              <a:t> infatti pur essendo acidi essenziali (non sintetizzabili dall'uomo, ma indispensabili per alcuni suoi metabolismi) </a:t>
            </a:r>
          </a:p>
          <a:p>
            <a:pPr eaLnBrk="1" hangingPunct="1">
              <a:spcBef>
                <a:spcPct val="50000"/>
              </a:spcBef>
              <a:buNone/>
            </a:pPr>
            <a:endParaRPr lang="it-IT" altLang="it-IT" sz="1800" dirty="0"/>
          </a:p>
          <a:p>
            <a:pPr eaLnBrk="1" hangingPunct="1">
              <a:spcBef>
                <a:spcPct val="50000"/>
              </a:spcBef>
            </a:pPr>
            <a:r>
              <a:rPr lang="it-IT" altLang="it-IT" sz="1800" dirty="0"/>
              <a:t>sono facilmente </a:t>
            </a:r>
            <a:r>
              <a:rPr lang="it-IT" altLang="it-IT" sz="1800" dirty="0" err="1"/>
              <a:t>autossidabili</a:t>
            </a:r>
            <a:r>
              <a:rPr lang="it-IT" altLang="it-IT" sz="1800" dirty="0"/>
              <a:t> con produzione di </a:t>
            </a:r>
            <a:r>
              <a:rPr lang="it-IT" altLang="it-IT" sz="1800" b="1" u="sng" dirty="0"/>
              <a:t>perossidi</a:t>
            </a:r>
            <a:r>
              <a:rPr lang="it-IT" altLang="it-IT" sz="1800" dirty="0"/>
              <a:t> e </a:t>
            </a:r>
            <a:r>
              <a:rPr lang="it-IT" altLang="it-IT" sz="1800" b="1" u="sng" dirty="0"/>
              <a:t>relativi prodotti di decomposizione</a:t>
            </a:r>
            <a:r>
              <a:rPr lang="it-IT" altLang="it-IT" sz="1800" dirty="0"/>
              <a:t>, sostanze nocive all'organismo umano, tanto che un loro accumulo nei tessuti è stato correlato tra le cause di insorgenza di neoplasie.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6678DCF-161A-B38C-B742-DA9A3F9237DD}"/>
              </a:ext>
            </a:extLst>
          </p:cNvPr>
          <p:cNvSpPr>
            <a:spLocks noChangeArrowheads="1"/>
          </p:cNvSpPr>
          <p:nvPr/>
        </p:nvSpPr>
        <p:spPr bwMode="auto">
          <a:xfrm>
            <a:off x="684213" y="476250"/>
            <a:ext cx="8135937"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dirty="0"/>
              <a:t>Negli oli, gli acidi grassi sono generalmente legati con il glicerolo a formare i trigliceridi</a:t>
            </a:r>
            <a:r>
              <a:rPr lang="it-IT" altLang="it-IT" sz="1800" dirty="0"/>
              <a:t>. </a:t>
            </a:r>
          </a:p>
          <a:p>
            <a:pPr eaLnBrk="1" hangingPunct="1">
              <a:spcBef>
                <a:spcPct val="0"/>
              </a:spcBef>
              <a:buFontTx/>
              <a:buNone/>
            </a:pPr>
            <a:endParaRPr lang="it-IT" altLang="it-IT" sz="1800" dirty="0"/>
          </a:p>
          <a:p>
            <a:pPr eaLnBrk="1" hangingPunct="1">
              <a:spcBef>
                <a:spcPct val="0"/>
              </a:spcBef>
              <a:buFontTx/>
              <a:buNone/>
            </a:pPr>
            <a:r>
              <a:rPr lang="it-IT" altLang="it-IT" sz="1800" dirty="0"/>
              <a:t>Gli acidi grassi liberi sono i responsabili dell’acidità dell’olio. </a:t>
            </a:r>
          </a:p>
          <a:p>
            <a:pPr eaLnBrk="1" hangingPunct="1">
              <a:spcBef>
                <a:spcPct val="0"/>
              </a:spcBef>
              <a:buFontTx/>
              <a:buNone/>
            </a:pPr>
            <a:endParaRPr lang="it-IT" altLang="it-IT" sz="1800" dirty="0"/>
          </a:p>
          <a:p>
            <a:pPr eaLnBrk="1" hangingPunct="1">
              <a:spcBef>
                <a:spcPct val="0"/>
              </a:spcBef>
            </a:pPr>
            <a:r>
              <a:rPr lang="it-IT" altLang="it-IT" sz="1800" dirty="0"/>
              <a:t> Nel caso in cui due doppi legami siano separati da un legame singolo (-C=C-C=C-) si parla di doppi legami coniugati (</a:t>
            </a:r>
            <a:r>
              <a:rPr lang="it-IT" altLang="it-IT" sz="1800" b="1" u="sng" dirty="0"/>
              <a:t>dieni coniugati</a:t>
            </a:r>
            <a:r>
              <a:rPr lang="it-IT" altLang="it-IT" sz="1800" dirty="0"/>
              <a:t>). </a:t>
            </a:r>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pPr>
            <a:r>
              <a:rPr lang="it-IT" altLang="it-IT" sz="1800" dirty="0"/>
              <a:t> Nel caso in cui siano presenti 3 doppi legami, alternati a legami singoli, si parla di </a:t>
            </a:r>
            <a:r>
              <a:rPr lang="it-IT" altLang="it-IT" sz="1800" b="1" u="sng" dirty="0" err="1"/>
              <a:t>trieni</a:t>
            </a:r>
            <a:r>
              <a:rPr lang="it-IT" altLang="it-IT" sz="1800" b="1" u="sng" dirty="0"/>
              <a:t> coniugati</a:t>
            </a:r>
            <a:r>
              <a:rPr lang="it-IT" altLang="it-IT" sz="1800" dirty="0"/>
              <a:t> (-C=C-C=C-C=C-). Gli acidi grassi si trovano indicati con questa simbologia:</a:t>
            </a:r>
          </a:p>
          <a:p>
            <a:pPr eaLnBrk="1" hangingPunct="1">
              <a:spcBef>
                <a:spcPct val="0"/>
              </a:spcBef>
            </a:pPr>
            <a:endParaRPr lang="it-IT" altLang="it-IT" sz="1800" dirty="0"/>
          </a:p>
          <a:p>
            <a:pPr eaLnBrk="1" hangingPunct="1">
              <a:spcBef>
                <a:spcPct val="0"/>
              </a:spcBef>
              <a:buFontTx/>
              <a:buNone/>
            </a:pPr>
            <a:r>
              <a:rPr lang="it-IT" altLang="it-IT" sz="2000" b="1" dirty="0"/>
              <a:t>  				</a:t>
            </a:r>
            <a:r>
              <a:rPr lang="it-IT" altLang="it-IT" sz="2400" b="1" dirty="0" err="1"/>
              <a:t>Cx:y</a:t>
            </a:r>
            <a:r>
              <a:rPr lang="it-IT" altLang="it-IT" sz="2400" dirty="0"/>
              <a:t> </a:t>
            </a:r>
          </a:p>
          <a:p>
            <a:pPr eaLnBrk="1" hangingPunct="1">
              <a:spcBef>
                <a:spcPct val="0"/>
              </a:spcBef>
              <a:buFontTx/>
              <a:buNone/>
            </a:pPr>
            <a:endParaRPr lang="it-IT" altLang="it-IT" sz="2400" dirty="0"/>
          </a:p>
          <a:p>
            <a:pPr eaLnBrk="1" hangingPunct="1">
              <a:spcBef>
                <a:spcPct val="0"/>
              </a:spcBef>
              <a:buFontTx/>
              <a:buNone/>
            </a:pPr>
            <a:endParaRPr lang="it-IT" altLang="it-IT" sz="1800" dirty="0"/>
          </a:p>
          <a:p>
            <a:pPr eaLnBrk="1" hangingPunct="1">
              <a:spcBef>
                <a:spcPct val="0"/>
              </a:spcBef>
              <a:buFontTx/>
              <a:buNone/>
            </a:pPr>
            <a:r>
              <a:rPr lang="it-IT" altLang="it-IT" sz="1800" dirty="0"/>
              <a:t>dove x è il numero di atomi di carbonio e y il numero di doppi legami </a:t>
            </a:r>
          </a:p>
          <a:p>
            <a:pPr eaLnBrk="1" hangingPunct="1">
              <a:spcBef>
                <a:spcPct val="0"/>
              </a:spcBef>
              <a:buFontTx/>
              <a:buNone/>
            </a:pPr>
            <a:endParaRPr lang="it-IT" altLang="it-IT" sz="1800" dirty="0"/>
          </a:p>
          <a:p>
            <a:pPr eaLnBrk="1" hangingPunct="1">
              <a:spcBef>
                <a:spcPct val="0"/>
              </a:spcBef>
              <a:buFontTx/>
              <a:buNone/>
            </a:pPr>
            <a:r>
              <a:rPr lang="it-IT" altLang="it-IT" sz="1800" dirty="0"/>
              <a:t>(ad esempio C18:3 acido grasso a 18 atomi di carbonio con 3 doppi legami).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C5B4E845-F070-E554-C431-5387757A24F1}"/>
              </a:ext>
            </a:extLst>
          </p:cNvPr>
          <p:cNvSpPr>
            <a:spLocks noChangeArrowheads="1"/>
          </p:cNvSpPr>
          <p:nvPr/>
        </p:nvSpPr>
        <p:spPr bwMode="auto">
          <a:xfrm>
            <a:off x="0" y="0"/>
            <a:ext cx="9144000" cy="533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nvGrpSpPr>
          <p:cNvPr id="9219" name="Group 9">
            <a:extLst>
              <a:ext uri="{FF2B5EF4-FFF2-40B4-BE49-F238E27FC236}">
                <a16:creationId xmlns:a16="http://schemas.microsoft.com/office/drawing/2014/main" id="{3602AF07-742D-F078-A0B9-BC2D0A1DA3FD}"/>
              </a:ext>
            </a:extLst>
          </p:cNvPr>
          <p:cNvGrpSpPr>
            <a:grpSpLocks/>
          </p:cNvGrpSpPr>
          <p:nvPr/>
        </p:nvGrpSpPr>
        <p:grpSpPr bwMode="auto">
          <a:xfrm>
            <a:off x="0" y="0"/>
            <a:ext cx="9144000" cy="5734050"/>
            <a:chOff x="0" y="0"/>
            <a:chExt cx="5760" cy="3725"/>
          </a:xfrm>
        </p:grpSpPr>
        <p:grpSp>
          <p:nvGrpSpPr>
            <p:cNvPr id="9220" name="Group 7">
              <a:extLst>
                <a:ext uri="{FF2B5EF4-FFF2-40B4-BE49-F238E27FC236}">
                  <a16:creationId xmlns:a16="http://schemas.microsoft.com/office/drawing/2014/main" id="{E4162980-1052-F605-370F-FA56F3E1050C}"/>
                </a:ext>
              </a:extLst>
            </p:cNvPr>
            <p:cNvGrpSpPr>
              <a:grpSpLocks/>
            </p:cNvGrpSpPr>
            <p:nvPr/>
          </p:nvGrpSpPr>
          <p:grpSpPr bwMode="auto">
            <a:xfrm>
              <a:off x="0" y="0"/>
              <a:ext cx="5760" cy="3725"/>
              <a:chOff x="0" y="0"/>
              <a:chExt cx="5760" cy="3725"/>
            </a:xfrm>
          </p:grpSpPr>
          <p:pic>
            <p:nvPicPr>
              <p:cNvPr id="9222" name="Picture 4" descr="english002">
                <a:extLst>
                  <a:ext uri="{FF2B5EF4-FFF2-40B4-BE49-F238E27FC236}">
                    <a16:creationId xmlns:a16="http://schemas.microsoft.com/office/drawing/2014/main" id="{DA6620F3-A3F2-8CA4-CC7B-3F651AE41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
                <a:ext cx="5760" cy="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6">
                <a:extLst>
                  <a:ext uri="{FF2B5EF4-FFF2-40B4-BE49-F238E27FC236}">
                    <a16:creationId xmlns:a16="http://schemas.microsoft.com/office/drawing/2014/main" id="{02DD9025-FA0A-CB7E-B3FE-8C2CAC00DE3E}"/>
                  </a:ext>
                </a:extLst>
              </p:cNvPr>
              <p:cNvSpPr>
                <a:spLocks noChangeArrowheads="1"/>
              </p:cNvSpPr>
              <p:nvPr/>
            </p:nvSpPr>
            <p:spPr bwMode="auto">
              <a:xfrm>
                <a:off x="0" y="0"/>
                <a:ext cx="5760"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9221" name="Rectangle 8">
              <a:extLst>
                <a:ext uri="{FF2B5EF4-FFF2-40B4-BE49-F238E27FC236}">
                  <a16:creationId xmlns:a16="http://schemas.microsoft.com/office/drawing/2014/main" id="{CE3AADE1-4F03-F80E-36C5-AD174AC5CBDC}"/>
                </a:ext>
              </a:extLst>
            </p:cNvPr>
            <p:cNvSpPr>
              <a:spLocks noChangeArrowheads="1"/>
            </p:cNvSpPr>
            <p:nvPr/>
          </p:nvSpPr>
          <p:spPr bwMode="auto">
            <a:xfrm>
              <a:off x="144" y="384"/>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Senza nome">
            <a:extLst>
              <a:ext uri="{FF2B5EF4-FFF2-40B4-BE49-F238E27FC236}">
                <a16:creationId xmlns:a16="http://schemas.microsoft.com/office/drawing/2014/main" id="{723266EE-206D-0353-2947-2D7F49811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8893175"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0E1AF84-5416-77F0-6290-DA9853372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555875"/>
            <a:ext cx="8066088"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93F68B00-3F9B-3CAC-73A4-4DCBDA8AB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95250"/>
            <a:ext cx="89344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EF90DB1-4E61-110A-317D-B079537A6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 y="0"/>
            <a:ext cx="8964488" cy="46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A6526DB6-7C41-EEB7-C2D8-4ADD1A9A4D0D}"/>
              </a:ext>
            </a:extLst>
          </p:cNvPr>
          <p:cNvSpPr txBox="1"/>
          <p:nvPr/>
        </p:nvSpPr>
        <p:spPr>
          <a:xfrm>
            <a:off x="19462" y="4638615"/>
            <a:ext cx="9105076" cy="2246769"/>
          </a:xfrm>
          <a:prstGeom prst="rect">
            <a:avLst/>
          </a:prstGeom>
          <a:noFill/>
        </p:spPr>
        <p:txBody>
          <a:bodyPr wrap="square" rtlCol="0">
            <a:spAutoFit/>
          </a:bodyPr>
          <a:lstStyle/>
          <a:p>
            <a:r>
              <a:rPr lang="it-IT" sz="1400" dirty="0"/>
              <a:t>La formazione di isomeri cis → trans negli acidi grassi dell’olio di oliva non avviene spontaneamente in condizioni normali, ma richiede fattori specifici che alterano la struttura chimica dei doppi legami. Ecco i casi principali:</a:t>
            </a:r>
          </a:p>
          <a:p>
            <a:endParaRPr lang="it-IT" sz="1400" dirty="0"/>
          </a:p>
          <a:p>
            <a:r>
              <a:rPr lang="it-IT" sz="1400" b="1" dirty="0"/>
              <a:t>Trattamenti termici intensi</a:t>
            </a:r>
          </a:p>
          <a:p>
            <a:r>
              <a:rPr lang="it-IT" sz="1400" dirty="0"/>
              <a:t>Raffinazione: durante i processi industriali come deodorazione a vapore ad alta temperatura (180–270 °C), i doppi legami cis degli acidi grassi possono isomerizzare in trans.</a:t>
            </a:r>
          </a:p>
          <a:p>
            <a:endParaRPr lang="it-IT" sz="1400" dirty="0"/>
          </a:p>
          <a:p>
            <a:r>
              <a:rPr lang="it-IT" sz="1400" dirty="0"/>
              <a:t>Gramolatura a caldo o eccessiva: se la pasta di olive supera i limiti di temperatura (tipicamente &gt;27 °C), l’ossidazione e l’isomerizzazione possono aumentare leggermente, anche se in quantità minore rispetto alla raffinazione industriale.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37C40BB8-7AEF-5168-94FF-2544D755B375}"/>
              </a:ext>
            </a:extLst>
          </p:cNvPr>
          <p:cNvSpPr>
            <a:spLocks noChangeArrowheads="1"/>
          </p:cNvSpPr>
          <p:nvPr/>
        </p:nvSpPr>
        <p:spPr bwMode="auto">
          <a:xfrm>
            <a:off x="35496" y="32023"/>
            <a:ext cx="88153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it-IT" sz="2000" b="1" u="sng" dirty="0" err="1"/>
              <a:t>Gliceridi</a:t>
            </a:r>
            <a:endParaRPr lang="en-GB" altLang="it-IT" sz="2000" b="1" u="sng" dirty="0"/>
          </a:p>
          <a:p>
            <a:pPr algn="just" eaLnBrk="1" hangingPunct="1">
              <a:spcBef>
                <a:spcPct val="0"/>
              </a:spcBef>
              <a:buFontTx/>
              <a:buNone/>
            </a:pPr>
            <a:endParaRPr lang="en-GB" altLang="it-IT" sz="2000" b="1" dirty="0"/>
          </a:p>
          <a:p>
            <a:pPr algn="just" eaLnBrk="1" hangingPunct="1">
              <a:spcBef>
                <a:spcPct val="0"/>
              </a:spcBef>
              <a:buFontTx/>
              <a:buNone/>
            </a:pPr>
            <a:r>
              <a:rPr lang="it-IT" altLang="it-IT" sz="1800" dirty="0"/>
              <a:t>I gliceridi sono formati dalla combinazione di una molecola di glicerolo con una o più molecole di acidi grassi. </a:t>
            </a:r>
          </a:p>
          <a:p>
            <a:pPr algn="just" eaLnBrk="1" hangingPunct="1">
              <a:spcBef>
                <a:spcPct val="0"/>
              </a:spcBef>
              <a:buFontTx/>
              <a:buNone/>
            </a:pPr>
            <a:endParaRPr lang="it-IT" altLang="it-IT" sz="1800" dirty="0"/>
          </a:p>
          <a:p>
            <a:pPr algn="just" eaLnBrk="1" hangingPunct="1">
              <a:spcBef>
                <a:spcPct val="0"/>
              </a:spcBef>
              <a:buFontTx/>
              <a:buNone/>
            </a:pPr>
            <a:r>
              <a:rPr lang="it-IT" altLang="it-IT" sz="1800" dirty="0"/>
              <a:t>Nel caso in cui sia presente un acido grasso si parla di </a:t>
            </a:r>
            <a:r>
              <a:rPr lang="it-IT" altLang="it-IT" sz="1800" dirty="0" err="1"/>
              <a:t>monogliceridi</a:t>
            </a:r>
            <a:r>
              <a:rPr lang="it-IT" altLang="it-IT" sz="1800" dirty="0"/>
              <a:t>, due,   </a:t>
            </a:r>
            <a:r>
              <a:rPr lang="it-IT" altLang="it-IT" sz="1800" dirty="0" err="1"/>
              <a:t>digliceridi</a:t>
            </a:r>
            <a:r>
              <a:rPr lang="it-IT" altLang="it-IT" sz="1800" dirty="0"/>
              <a:t> o tre, trigliceridi. </a:t>
            </a:r>
            <a:endParaRPr lang="en-GB" altLang="it-IT" sz="1800" dirty="0"/>
          </a:p>
        </p:txBody>
      </p:sp>
      <p:grpSp>
        <p:nvGrpSpPr>
          <p:cNvPr id="13315" name="Group 11">
            <a:extLst>
              <a:ext uri="{FF2B5EF4-FFF2-40B4-BE49-F238E27FC236}">
                <a16:creationId xmlns:a16="http://schemas.microsoft.com/office/drawing/2014/main" id="{554A5EFA-EB98-36F6-6CB9-5571D7F8CCB8}"/>
              </a:ext>
            </a:extLst>
          </p:cNvPr>
          <p:cNvGrpSpPr>
            <a:grpSpLocks/>
          </p:cNvGrpSpPr>
          <p:nvPr/>
        </p:nvGrpSpPr>
        <p:grpSpPr bwMode="auto">
          <a:xfrm>
            <a:off x="590326" y="2348880"/>
            <a:ext cx="7705725" cy="4175125"/>
            <a:chOff x="288" y="1200"/>
            <a:chExt cx="5136" cy="3072"/>
          </a:xfrm>
        </p:grpSpPr>
        <p:grpSp>
          <p:nvGrpSpPr>
            <p:cNvPr id="13316" name="Group 9">
              <a:extLst>
                <a:ext uri="{FF2B5EF4-FFF2-40B4-BE49-F238E27FC236}">
                  <a16:creationId xmlns:a16="http://schemas.microsoft.com/office/drawing/2014/main" id="{DEC26EA2-CCD1-7C72-B105-07307FC3999C}"/>
                </a:ext>
              </a:extLst>
            </p:cNvPr>
            <p:cNvGrpSpPr>
              <a:grpSpLocks/>
            </p:cNvGrpSpPr>
            <p:nvPr/>
          </p:nvGrpSpPr>
          <p:grpSpPr bwMode="auto">
            <a:xfrm>
              <a:off x="385" y="1253"/>
              <a:ext cx="4899" cy="3019"/>
              <a:chOff x="385" y="1253"/>
              <a:chExt cx="4899" cy="3019"/>
            </a:xfrm>
          </p:grpSpPr>
          <p:pic>
            <p:nvPicPr>
              <p:cNvPr id="13318" name="Picture 4" descr="english004">
                <a:extLst>
                  <a:ext uri="{FF2B5EF4-FFF2-40B4-BE49-F238E27FC236}">
                    <a16:creationId xmlns:a16="http://schemas.microsoft.com/office/drawing/2014/main" id="{C2E9C630-ADC0-4069-3ECB-563FEF48A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 y="1253"/>
                <a:ext cx="4899" cy="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8">
                <a:extLst>
                  <a:ext uri="{FF2B5EF4-FFF2-40B4-BE49-F238E27FC236}">
                    <a16:creationId xmlns:a16="http://schemas.microsoft.com/office/drawing/2014/main" id="{2CEB7EC7-F64C-4430-155F-9DD563216D71}"/>
                  </a:ext>
                </a:extLst>
              </p:cNvPr>
              <p:cNvSpPr>
                <a:spLocks noChangeArrowheads="1"/>
              </p:cNvSpPr>
              <p:nvPr/>
            </p:nvSpPr>
            <p:spPr bwMode="auto">
              <a:xfrm>
                <a:off x="480" y="1440"/>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13317" name="Rectangle 10">
              <a:extLst>
                <a:ext uri="{FF2B5EF4-FFF2-40B4-BE49-F238E27FC236}">
                  <a16:creationId xmlns:a16="http://schemas.microsoft.com/office/drawing/2014/main" id="{AA85007D-9436-931C-D45D-F925F7432E73}"/>
                </a:ext>
              </a:extLst>
            </p:cNvPr>
            <p:cNvSpPr>
              <a:spLocks noChangeArrowheads="1"/>
            </p:cNvSpPr>
            <p:nvPr/>
          </p:nvSpPr>
          <p:spPr bwMode="auto">
            <a:xfrm>
              <a:off x="288" y="1200"/>
              <a:ext cx="5136"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13A82906-ACA0-757A-39EF-D7E444FFBE9A}"/>
              </a:ext>
            </a:extLst>
          </p:cNvPr>
          <p:cNvSpPr>
            <a:spLocks noChangeArrowheads="1"/>
          </p:cNvSpPr>
          <p:nvPr/>
        </p:nvSpPr>
        <p:spPr bwMode="auto">
          <a:xfrm>
            <a:off x="0" y="332854"/>
            <a:ext cx="89644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600" dirty="0"/>
              <a:t>Nei grassi naturali, gli acidi grassi si ritrovano sotto forma di trigliceridi. Gli acidi grassi presenti nella molecola dei trigliceridi possono mostrare delle differenze. La numerazione degli atomi di C del glicerolo che forma il trigliceridi sono numerati 1, 2 e 3, dove il C2 è l’atomo centrale della catena. </a:t>
            </a:r>
          </a:p>
          <a:p>
            <a:pPr algn="just" eaLnBrk="1" hangingPunct="1">
              <a:spcBef>
                <a:spcPct val="0"/>
              </a:spcBef>
              <a:buFontTx/>
              <a:buNone/>
            </a:pPr>
            <a:endParaRPr lang="it-IT" altLang="it-IT" sz="1600" dirty="0"/>
          </a:p>
          <a:p>
            <a:pPr algn="just" eaLnBrk="1" hangingPunct="1">
              <a:spcBef>
                <a:spcPct val="0"/>
              </a:spcBef>
              <a:buFontTx/>
              <a:buNone/>
            </a:pPr>
            <a:r>
              <a:rPr lang="it-IT" altLang="it-IT" sz="1600" dirty="0"/>
              <a:t>Negli oli di </a:t>
            </a:r>
            <a:r>
              <a:rPr lang="it-IT" altLang="it-IT" sz="1600" b="1" dirty="0"/>
              <a:t>buona qualità</a:t>
            </a:r>
            <a:r>
              <a:rPr lang="it-IT" altLang="it-IT" sz="1600" dirty="0"/>
              <a:t> e di recente produzione sono presenti solo </a:t>
            </a:r>
            <a:r>
              <a:rPr lang="it-IT" altLang="it-IT" sz="1600" b="1" dirty="0"/>
              <a:t>tracce di 1,2 </a:t>
            </a:r>
            <a:r>
              <a:rPr lang="it-IT" altLang="it-IT" sz="1600" b="1" dirty="0" err="1"/>
              <a:t>digliceridi</a:t>
            </a:r>
            <a:r>
              <a:rPr lang="it-IT" altLang="it-IT" sz="1600" dirty="0"/>
              <a:t>; questi si formano infatti come intermedi nella biosintesi dei trigliceridi e parzialmente come prodotto di processi lipolitici. </a:t>
            </a:r>
          </a:p>
          <a:p>
            <a:pPr algn="just" eaLnBrk="1" hangingPunct="1">
              <a:spcBef>
                <a:spcPct val="0"/>
              </a:spcBef>
              <a:buFontTx/>
              <a:buNone/>
            </a:pPr>
            <a:endParaRPr lang="it-IT" altLang="it-IT" sz="1600" dirty="0"/>
          </a:p>
          <a:p>
            <a:pPr algn="just" eaLnBrk="1" hangingPunct="1">
              <a:spcBef>
                <a:spcPct val="0"/>
              </a:spcBef>
              <a:buFontTx/>
              <a:buNone/>
            </a:pPr>
            <a:r>
              <a:rPr lang="it-IT" altLang="it-IT" sz="1600" dirty="0"/>
              <a:t>Durante </a:t>
            </a:r>
            <a:r>
              <a:rPr lang="it-IT" altLang="it-IT" sz="1600" b="1" dirty="0"/>
              <a:t>l’invecchiamento</a:t>
            </a:r>
            <a:r>
              <a:rPr lang="it-IT" altLang="it-IT" sz="1600" dirty="0"/>
              <a:t>, </a:t>
            </a:r>
            <a:r>
              <a:rPr lang="it-IT" altLang="it-IT" sz="1600" b="1" dirty="0"/>
              <a:t>gli 1,2 </a:t>
            </a:r>
            <a:r>
              <a:rPr lang="it-IT" altLang="it-IT" sz="1600" b="1" dirty="0" err="1"/>
              <a:t>digliceridi</a:t>
            </a:r>
            <a:r>
              <a:rPr lang="it-IT" altLang="it-IT" sz="1600" b="1" dirty="0"/>
              <a:t> si trasformano in 1,3 </a:t>
            </a:r>
            <a:r>
              <a:rPr lang="it-IT" altLang="it-IT" sz="1600" b="1" dirty="0" err="1"/>
              <a:t>digliceridi</a:t>
            </a:r>
            <a:r>
              <a:rPr lang="it-IT" altLang="it-IT" sz="1600" dirty="0"/>
              <a:t>. Quindi l’incremento del contenuto di 1,3 </a:t>
            </a:r>
            <a:r>
              <a:rPr lang="it-IT" altLang="it-IT" sz="1600" dirty="0" err="1"/>
              <a:t>digliceridi</a:t>
            </a:r>
            <a:r>
              <a:rPr lang="it-IT" altLang="it-IT" sz="1600" dirty="0"/>
              <a:t> è indice di </a:t>
            </a:r>
            <a:r>
              <a:rPr lang="it-IT" altLang="it-IT" sz="1600" b="1" dirty="0"/>
              <a:t>prolungata o cattiva conservazione dell’olio</a:t>
            </a:r>
            <a:r>
              <a:rPr lang="it-IT" altLang="it-IT" sz="1600" dirty="0"/>
              <a:t>. </a:t>
            </a:r>
          </a:p>
          <a:p>
            <a:pPr algn="just" eaLnBrk="1" hangingPunct="1">
              <a:spcBef>
                <a:spcPct val="0"/>
              </a:spcBef>
              <a:buFontTx/>
              <a:buNone/>
            </a:pPr>
            <a:endParaRPr lang="it-IT" altLang="it-IT" sz="1600" dirty="0"/>
          </a:p>
          <a:p>
            <a:pPr algn="just" eaLnBrk="1" hangingPunct="1">
              <a:spcBef>
                <a:spcPct val="0"/>
              </a:spcBef>
              <a:buFontTx/>
              <a:buNone/>
            </a:pPr>
            <a:r>
              <a:rPr lang="it-IT" altLang="it-IT" sz="1600" dirty="0"/>
              <a:t>Negli oli di buona qualità il rapporto 1,2/1,3 </a:t>
            </a:r>
            <a:r>
              <a:rPr lang="it-IT" altLang="it-IT" sz="1600" dirty="0" err="1"/>
              <a:t>digliceridi</a:t>
            </a:r>
            <a:r>
              <a:rPr lang="it-IT" altLang="it-IT" sz="1600" dirty="0"/>
              <a:t> è superiore a 1. Di conseguenza oli con bassa acidità, ma un rapporto </a:t>
            </a:r>
            <a:r>
              <a:rPr lang="it-IT" altLang="it-IT" sz="1600" b="1" dirty="0">
                <a:solidFill>
                  <a:srgbClr val="FF0000"/>
                </a:solidFill>
              </a:rPr>
              <a:t>1,2/1,3 &lt;1</a:t>
            </a:r>
            <a:r>
              <a:rPr lang="it-IT" altLang="it-IT" sz="1600" dirty="0"/>
              <a:t> possono essere il risultato di una deacidificazione  fraudolenta. </a:t>
            </a:r>
          </a:p>
        </p:txBody>
      </p:sp>
      <p:sp>
        <p:nvSpPr>
          <p:cNvPr id="14339" name="Rectangle 5">
            <a:extLst>
              <a:ext uri="{FF2B5EF4-FFF2-40B4-BE49-F238E27FC236}">
                <a16:creationId xmlns:a16="http://schemas.microsoft.com/office/drawing/2014/main" id="{6ED06CE4-810C-322E-0E42-D6F6EA098590}"/>
              </a:ext>
            </a:extLst>
          </p:cNvPr>
          <p:cNvSpPr>
            <a:spLocks noChangeArrowheads="1"/>
          </p:cNvSpPr>
          <p:nvPr/>
        </p:nvSpPr>
        <p:spPr bwMode="auto">
          <a:xfrm>
            <a:off x="0" y="-73025"/>
            <a:ext cx="1401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400" b="1" u="sng"/>
              <a:t>Gliceridi</a:t>
            </a:r>
          </a:p>
        </p:txBody>
      </p:sp>
      <p:pic>
        <p:nvPicPr>
          <p:cNvPr id="14340" name="Picture 6">
            <a:extLst>
              <a:ext uri="{FF2B5EF4-FFF2-40B4-BE49-F238E27FC236}">
                <a16:creationId xmlns:a16="http://schemas.microsoft.com/office/drawing/2014/main" id="{E07AD60B-A2CF-9BF8-4809-01B069651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565476"/>
            <a:ext cx="74390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0C941F49-814B-BAA4-8A2A-2C960F9B7090}"/>
              </a:ext>
            </a:extLst>
          </p:cNvPr>
          <p:cNvSpPr/>
          <p:nvPr/>
        </p:nvSpPr>
        <p:spPr>
          <a:xfrm>
            <a:off x="-124" y="2492896"/>
            <a:ext cx="8964612" cy="923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B19EBCE-13BD-6583-A4E5-E4BAEA08E2CF}"/>
              </a:ext>
            </a:extLst>
          </p:cNvPr>
          <p:cNvSpPr txBox="1"/>
          <p:nvPr/>
        </p:nvSpPr>
        <p:spPr>
          <a:xfrm>
            <a:off x="107504" y="76562"/>
            <a:ext cx="7272808" cy="400110"/>
          </a:xfrm>
          <a:prstGeom prst="rect">
            <a:avLst/>
          </a:prstGeom>
          <a:noFill/>
        </p:spPr>
        <p:txBody>
          <a:bodyPr wrap="square" rtlCol="0">
            <a:spAutoFit/>
          </a:bodyPr>
          <a:lstStyle/>
          <a:p>
            <a:r>
              <a:rPr lang="it-IT" sz="2000" b="1" dirty="0"/>
              <a:t>METODI DI ANALISI PER ACIDI GRASSI E GLICERIDI </a:t>
            </a:r>
          </a:p>
        </p:txBody>
      </p:sp>
      <p:pic>
        <p:nvPicPr>
          <p:cNvPr id="4" name="Immagine 3" descr="Immagine che contiene diagramma, testo, schermata, Piano&#10;&#10;Il contenuto generato dall'IA potrebbe non essere corretto.">
            <a:extLst>
              <a:ext uri="{FF2B5EF4-FFF2-40B4-BE49-F238E27FC236}">
                <a16:creationId xmlns:a16="http://schemas.microsoft.com/office/drawing/2014/main" id="{EA2E4263-48ED-24A9-D760-006B8F173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58" y="2112071"/>
            <a:ext cx="5171186" cy="2973114"/>
          </a:xfrm>
          <a:prstGeom prst="rect">
            <a:avLst/>
          </a:prstGeom>
        </p:spPr>
      </p:pic>
      <p:sp>
        <p:nvSpPr>
          <p:cNvPr id="5" name="CasellaDiTesto 4">
            <a:extLst>
              <a:ext uri="{FF2B5EF4-FFF2-40B4-BE49-F238E27FC236}">
                <a16:creationId xmlns:a16="http://schemas.microsoft.com/office/drawing/2014/main" id="{9855B643-7F97-D8E2-A11B-6E45849C3498}"/>
              </a:ext>
            </a:extLst>
          </p:cNvPr>
          <p:cNvSpPr txBox="1"/>
          <p:nvPr/>
        </p:nvSpPr>
        <p:spPr>
          <a:xfrm>
            <a:off x="107504" y="693566"/>
            <a:ext cx="8550696" cy="646331"/>
          </a:xfrm>
          <a:prstGeom prst="rect">
            <a:avLst/>
          </a:prstGeom>
          <a:noFill/>
        </p:spPr>
        <p:txBody>
          <a:bodyPr wrap="square" rtlCol="0">
            <a:spAutoFit/>
          </a:bodyPr>
          <a:lstStyle/>
          <a:p>
            <a:r>
              <a:rPr lang="it-IT" dirty="0"/>
              <a:t>Il metodo di elezione per l’analisi degli acidi grassi dell’olio di oliva e la gas-cromatografia.</a:t>
            </a:r>
          </a:p>
        </p:txBody>
      </p:sp>
      <p:sp>
        <p:nvSpPr>
          <p:cNvPr id="12" name="CasellaDiTesto 11">
            <a:extLst>
              <a:ext uri="{FF2B5EF4-FFF2-40B4-BE49-F238E27FC236}">
                <a16:creationId xmlns:a16="http://schemas.microsoft.com/office/drawing/2014/main" id="{E1C9C510-711D-635D-648D-B8E324D93FE4}"/>
              </a:ext>
            </a:extLst>
          </p:cNvPr>
          <p:cNvSpPr txBox="1"/>
          <p:nvPr/>
        </p:nvSpPr>
        <p:spPr>
          <a:xfrm>
            <a:off x="5436097" y="1334373"/>
            <a:ext cx="3248372" cy="5509200"/>
          </a:xfrm>
          <a:prstGeom prst="rect">
            <a:avLst/>
          </a:prstGeom>
          <a:noFill/>
        </p:spPr>
        <p:txBody>
          <a:bodyPr wrap="square" rtlCol="0">
            <a:spAutoFit/>
          </a:bodyPr>
          <a:lstStyle/>
          <a:p>
            <a:r>
              <a:rPr lang="it-IT" sz="1600" dirty="0"/>
              <a:t>L’analisi del profilo degli acidi grassi comporta:</a:t>
            </a:r>
          </a:p>
          <a:p>
            <a:r>
              <a:rPr lang="it-IT" sz="1600" b="1" dirty="0"/>
              <a:t>l’estrazione</a:t>
            </a:r>
            <a:r>
              <a:rPr lang="it-IT" sz="1600" dirty="0"/>
              <a:t>, la </a:t>
            </a:r>
            <a:r>
              <a:rPr lang="it-IT" sz="1600" b="1" dirty="0"/>
              <a:t>preparazione</a:t>
            </a:r>
            <a:r>
              <a:rPr lang="it-IT" sz="1600" dirty="0"/>
              <a:t> e la </a:t>
            </a:r>
            <a:r>
              <a:rPr lang="it-IT" sz="1600" b="1" dirty="0"/>
              <a:t>quantificazione</a:t>
            </a:r>
            <a:r>
              <a:rPr lang="it-IT" sz="1600" dirty="0"/>
              <a:t> degli esteri metilici degli acidi grassi (FAME)</a:t>
            </a:r>
            <a:endParaRPr lang="it-IT" sz="1600" b="1" dirty="0"/>
          </a:p>
          <a:p>
            <a:r>
              <a:rPr lang="it-IT" sz="1600" dirty="0"/>
              <a:t>La preparazione dei FAME a partire dai lipidi estratti è stata effettuata seguendo la norma UNI EN ISO 12966-2:2017</a:t>
            </a:r>
          </a:p>
          <a:p>
            <a:endParaRPr lang="it-IT" sz="1600" dirty="0"/>
          </a:p>
          <a:p>
            <a:r>
              <a:rPr lang="it-IT" sz="1600" dirty="0"/>
              <a:t>I lipidi estratti sono stati esterificati per convertire gli acidi grassi nei loro corrispondenti </a:t>
            </a:r>
            <a:r>
              <a:rPr lang="it-IT" sz="1600" dirty="0" err="1"/>
              <a:t>metil</a:t>
            </a:r>
            <a:r>
              <a:rPr lang="it-IT" sz="1600" dirty="0"/>
              <a:t> esteri, necessari per l’analisi mediante gascromatografia.</a:t>
            </a:r>
          </a:p>
          <a:p>
            <a:endParaRPr lang="it-IT" sz="1600" dirty="0"/>
          </a:p>
          <a:p>
            <a:r>
              <a:rPr lang="it-IT" sz="1600" dirty="0"/>
              <a:t>I FAME sono stati quindi analizzati utilizzando gascromatografia capillare con rivelatore a ionizzazione di fiamma (GC-FID), seguendo la norma UNI EN ISO 12966-4:2015</a:t>
            </a:r>
          </a:p>
        </p:txBody>
      </p:sp>
    </p:spTree>
    <p:extLst>
      <p:ext uri="{BB962C8B-B14F-4D97-AF65-F5344CB8AC3E}">
        <p14:creationId xmlns:p14="http://schemas.microsoft.com/office/powerpoint/2010/main" val="2386500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FF2222-3AFE-0D58-F4F5-F0D63CC78DF4}"/>
              </a:ext>
            </a:extLst>
          </p:cNvPr>
          <p:cNvSpPr txBox="1"/>
          <p:nvPr/>
        </p:nvSpPr>
        <p:spPr>
          <a:xfrm>
            <a:off x="269776" y="116632"/>
            <a:ext cx="8604448" cy="6186309"/>
          </a:xfrm>
          <a:prstGeom prst="rect">
            <a:avLst/>
          </a:prstGeom>
          <a:noFill/>
        </p:spPr>
        <p:txBody>
          <a:bodyPr wrap="square" rtlCol="0">
            <a:spAutoFit/>
          </a:bodyPr>
          <a:lstStyle/>
          <a:p>
            <a:r>
              <a:rPr lang="it-IT" dirty="0"/>
              <a:t>Contenuti principali della norma UNI EN ISO 12966-2:2017</a:t>
            </a:r>
          </a:p>
          <a:p>
            <a:endParaRPr lang="it-IT" dirty="0"/>
          </a:p>
          <a:p>
            <a:r>
              <a:rPr lang="it-IT" b="1" dirty="0"/>
              <a:t>Scopo:</a:t>
            </a:r>
          </a:p>
          <a:p>
            <a:r>
              <a:rPr lang="it-IT" dirty="0"/>
              <a:t>Definire i metodi per preparare esteri metilici degli acidi grassi (FAME) partendo dai lipidi presenti negli oli o grassi.</a:t>
            </a:r>
          </a:p>
          <a:p>
            <a:r>
              <a:rPr lang="it-IT" dirty="0"/>
              <a:t>Garantire che i derivati siano adatti per l’analisi gascromatografica successiva.</a:t>
            </a:r>
          </a:p>
          <a:p>
            <a:endParaRPr lang="it-IT" dirty="0"/>
          </a:p>
          <a:p>
            <a:r>
              <a:rPr lang="it-IT" b="1" dirty="0"/>
              <a:t>Campo di applicazione:</a:t>
            </a:r>
          </a:p>
          <a:p>
            <a:r>
              <a:rPr lang="it-IT" dirty="0"/>
              <a:t>Oli vegetali e animali, grassi commestibili, margarine, prodotti alimentari contenenti lipidi.</a:t>
            </a:r>
          </a:p>
          <a:p>
            <a:endParaRPr lang="it-IT" dirty="0"/>
          </a:p>
          <a:p>
            <a:r>
              <a:rPr lang="it-IT" b="1" dirty="0"/>
              <a:t>Procedura generale:</a:t>
            </a:r>
          </a:p>
          <a:p>
            <a:r>
              <a:rPr lang="it-IT" dirty="0"/>
              <a:t>Estrazione dei lipidi dal campione (se non già isolati);</a:t>
            </a:r>
          </a:p>
          <a:p>
            <a:r>
              <a:rPr lang="it-IT" dirty="0"/>
              <a:t>Esterificazione degli acidi grassi in FAME tramite reagenti chimici (tipicamente metanolo e catalizzatori acidi o basici);</a:t>
            </a:r>
          </a:p>
          <a:p>
            <a:r>
              <a:rPr lang="it-IT" dirty="0"/>
              <a:t>Purificazione e raccolta dei FAME per l’analisi GC.</a:t>
            </a:r>
          </a:p>
          <a:p>
            <a:endParaRPr lang="it-IT" dirty="0"/>
          </a:p>
          <a:p>
            <a:r>
              <a:rPr lang="it-IT" b="1" dirty="0"/>
              <a:t>Obiettivi tecnologici:</a:t>
            </a:r>
          </a:p>
          <a:p>
            <a:r>
              <a:rPr lang="it-IT" dirty="0"/>
              <a:t>Ottenere derivati stabili e volatili;</a:t>
            </a:r>
          </a:p>
          <a:p>
            <a:r>
              <a:rPr lang="it-IT" dirty="0"/>
              <a:t>Evitare alterazioni degli acidi grassi durante la </a:t>
            </a:r>
            <a:r>
              <a:rPr lang="it-IT" dirty="0" err="1"/>
              <a:t>derivatizzazione</a:t>
            </a:r>
            <a:r>
              <a:rPr lang="it-IT" dirty="0"/>
              <a:t>;</a:t>
            </a:r>
          </a:p>
          <a:p>
            <a:r>
              <a:rPr lang="it-IT" dirty="0"/>
              <a:t>Consentire la quantificazione accurata dei singoli acidi grassi tramite gascromatografia.</a:t>
            </a:r>
          </a:p>
        </p:txBody>
      </p:sp>
    </p:spTree>
    <p:extLst>
      <p:ext uri="{BB962C8B-B14F-4D97-AF65-F5344CB8AC3E}">
        <p14:creationId xmlns:p14="http://schemas.microsoft.com/office/powerpoint/2010/main" val="92153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3309C4B9-A72B-6169-C1FE-8CFD8D7C485C}"/>
              </a:ext>
            </a:extLst>
          </p:cNvPr>
          <p:cNvSpPr txBox="1"/>
          <p:nvPr/>
        </p:nvSpPr>
        <p:spPr>
          <a:xfrm>
            <a:off x="12612" y="0"/>
            <a:ext cx="9217024" cy="6740307"/>
          </a:xfrm>
          <a:prstGeom prst="rect">
            <a:avLst/>
          </a:prstGeom>
          <a:noFill/>
        </p:spPr>
        <p:txBody>
          <a:bodyPr wrap="square">
            <a:spAutoFit/>
          </a:bodyPr>
          <a:lstStyle/>
          <a:p>
            <a:r>
              <a:rPr lang="it-IT" b="1" dirty="0"/>
              <a:t>DEFINIZIONE MERCEOLOGICA DI OLIO EXTRAVERGINE DI OLIVA</a:t>
            </a:r>
          </a:p>
          <a:p>
            <a:endParaRPr lang="it-IT" dirty="0"/>
          </a:p>
          <a:p>
            <a:r>
              <a:rPr lang="it-IT" dirty="0"/>
              <a:t>secondo il Regolamento (UE) n. 1308/2013 (Organizzazione comune dei mercati agricoli) e il Regolamento di esecuzione (UE) 2022/2104:</a:t>
            </a:r>
          </a:p>
          <a:p>
            <a:endParaRPr lang="it-IT" dirty="0"/>
          </a:p>
          <a:p>
            <a:r>
              <a:rPr lang="it-IT" dirty="0"/>
              <a:t>“Olio di oliva di categoria superiore ottenuto direttamente dalle olive e unicamente mediante procedimenti meccanici.”</a:t>
            </a:r>
          </a:p>
          <a:p>
            <a:endParaRPr lang="it-IT" dirty="0"/>
          </a:p>
          <a:p>
            <a:r>
              <a:rPr lang="it-IT" dirty="0"/>
              <a:t>Caratteristiche merceologiche principali</a:t>
            </a:r>
          </a:p>
          <a:p>
            <a:r>
              <a:rPr lang="it-IT" dirty="0"/>
              <a:t>Per essere classificato come extra vergine, l’olio deve rispettare contemporaneamente requisiti </a:t>
            </a:r>
            <a:r>
              <a:rPr lang="it-IT" b="1" dirty="0"/>
              <a:t>chimico-fisici </a:t>
            </a:r>
            <a:r>
              <a:rPr lang="it-IT" dirty="0"/>
              <a:t>e </a:t>
            </a:r>
            <a:r>
              <a:rPr lang="it-IT" b="1" dirty="0"/>
              <a:t>organolettici</a:t>
            </a:r>
            <a:r>
              <a:rPr lang="it-IT" dirty="0"/>
              <a:t>:</a:t>
            </a:r>
          </a:p>
          <a:p>
            <a:endParaRPr lang="it-IT" dirty="0"/>
          </a:p>
          <a:p>
            <a:r>
              <a:rPr lang="it-IT" dirty="0"/>
              <a:t>1. Requisiti chimico-fisici</a:t>
            </a:r>
          </a:p>
          <a:p>
            <a:r>
              <a:rPr lang="it-IT" dirty="0"/>
              <a:t>Acidità libera, espressa in acido oleico: ≤ 0,8 g per 100 g di olio</a:t>
            </a:r>
          </a:p>
          <a:p>
            <a:r>
              <a:rPr lang="it-IT" dirty="0"/>
              <a:t>Indice di perossidi: ≤ 20 </a:t>
            </a:r>
            <a:r>
              <a:rPr lang="it-IT" dirty="0" err="1"/>
              <a:t>meq</a:t>
            </a:r>
            <a:r>
              <a:rPr lang="it-IT" dirty="0"/>
              <a:t> O₂/kg</a:t>
            </a:r>
          </a:p>
          <a:p>
            <a:r>
              <a:rPr lang="it-IT" dirty="0"/>
              <a:t>Assorbanza UV (K232, K270, </a:t>
            </a:r>
            <a:r>
              <a:rPr lang="el-GR" dirty="0"/>
              <a:t>Δ</a:t>
            </a:r>
            <a:r>
              <a:rPr lang="it-IT" dirty="0"/>
              <a:t>K): nei limiti stabiliti dal Reg. (UE) 2022/2104</a:t>
            </a:r>
          </a:p>
          <a:p>
            <a:r>
              <a:rPr lang="it-IT" dirty="0"/>
              <a:t>Assenza di contaminanti o difetti dovuti a processi chimici o fisici</a:t>
            </a:r>
          </a:p>
          <a:p>
            <a:endParaRPr lang="it-IT" dirty="0"/>
          </a:p>
          <a:p>
            <a:r>
              <a:rPr lang="it-IT" dirty="0"/>
              <a:t>2. Requisiti organolettici (panel test)</a:t>
            </a:r>
          </a:p>
          <a:p>
            <a:r>
              <a:rPr lang="it-IT" dirty="0"/>
              <a:t>Mediana del fruttato &gt; 0</a:t>
            </a:r>
          </a:p>
          <a:p>
            <a:r>
              <a:rPr lang="it-IT" dirty="0"/>
              <a:t>Mediana dei difetti = 0</a:t>
            </a:r>
          </a:p>
          <a:p>
            <a:endParaRPr lang="it-IT" dirty="0"/>
          </a:p>
          <a:p>
            <a:r>
              <a:rPr lang="it-IT" dirty="0"/>
              <a:t>La valutazione sensoriale è condotta da un panel test ufficiale riconosciuto dal Ministero dell’Agricoltura che solitamente opera presso le Camere di Commercio</a:t>
            </a:r>
          </a:p>
        </p:txBody>
      </p:sp>
    </p:spTree>
    <p:extLst>
      <p:ext uri="{BB962C8B-B14F-4D97-AF65-F5344CB8AC3E}">
        <p14:creationId xmlns:p14="http://schemas.microsoft.com/office/powerpoint/2010/main" val="3587062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51278F-E78A-634C-A046-5358A18BDE79}"/>
              </a:ext>
            </a:extLst>
          </p:cNvPr>
          <p:cNvSpPr txBox="1"/>
          <p:nvPr/>
        </p:nvSpPr>
        <p:spPr>
          <a:xfrm>
            <a:off x="18316" y="116632"/>
            <a:ext cx="9144000" cy="6247864"/>
          </a:xfrm>
          <a:prstGeom prst="rect">
            <a:avLst/>
          </a:prstGeom>
          <a:noFill/>
        </p:spPr>
        <p:txBody>
          <a:bodyPr wrap="square" rtlCol="0">
            <a:spAutoFit/>
          </a:bodyPr>
          <a:lstStyle/>
          <a:p>
            <a:r>
              <a:rPr lang="it-IT" sz="1600" dirty="0"/>
              <a:t>La norma UNI EN ISO 12966-4:2015 riguarda la determinazione degli esteri metilici degli acidi grassi (FAME) in grassi e oli di origine animale e vegetale mediante cromatografia capillare in fase gassosa (GC). </a:t>
            </a:r>
          </a:p>
          <a:p>
            <a:endParaRPr lang="it-IT" sz="1600" dirty="0"/>
          </a:p>
          <a:p>
            <a:r>
              <a:rPr lang="it-IT" sz="1600" dirty="0"/>
              <a:t>Questa parte della norma è specifica per l'analisi di FAME derivati da transesterificazione o esterificazione di grassi, oli e acidi grassi.</a:t>
            </a:r>
          </a:p>
          <a:p>
            <a:endParaRPr lang="it-IT" sz="1600" dirty="0"/>
          </a:p>
          <a:p>
            <a:r>
              <a:rPr lang="it-IT" sz="1600" dirty="0"/>
              <a:t>Struttura della norma UNI EN ISO 12966-4:2015</a:t>
            </a:r>
          </a:p>
          <a:p>
            <a:endParaRPr lang="it-IT" sz="1600" dirty="0"/>
          </a:p>
          <a:p>
            <a:r>
              <a:rPr lang="it-IT" sz="1600" dirty="0"/>
              <a:t>La norma è suddivisa nei seguenti capitoli principali:</a:t>
            </a:r>
          </a:p>
          <a:p>
            <a:endParaRPr lang="it-IT" sz="1600" dirty="0"/>
          </a:p>
          <a:p>
            <a:r>
              <a:rPr lang="it-IT" sz="1600" b="1" dirty="0"/>
              <a:t>Scopo</a:t>
            </a:r>
            <a:r>
              <a:rPr lang="it-IT" sz="1600" dirty="0"/>
              <a:t>: Definisce il metodo per la determinazione dei FAME mediante cromatografia capillare in fase gassosa.</a:t>
            </a:r>
          </a:p>
          <a:p>
            <a:r>
              <a:rPr lang="it-IT" sz="1600" b="1" dirty="0"/>
              <a:t>Riferimenti normativi</a:t>
            </a:r>
            <a:r>
              <a:rPr lang="it-IT" sz="1600" dirty="0"/>
              <a:t>: Elenca le norme di riferimento indispensabili per l'applicazione della norma.</a:t>
            </a:r>
          </a:p>
          <a:p>
            <a:r>
              <a:rPr lang="it-IT" sz="1600" b="1" dirty="0"/>
              <a:t>Principio</a:t>
            </a:r>
            <a:r>
              <a:rPr lang="it-IT" sz="1600" dirty="0"/>
              <a:t>: Descrive il principio della determinazione dei FAME.</a:t>
            </a:r>
          </a:p>
          <a:p>
            <a:r>
              <a:rPr lang="it-IT" sz="1600" b="1" dirty="0"/>
              <a:t>Reagenti e materiali</a:t>
            </a:r>
            <a:r>
              <a:rPr lang="it-IT" sz="1600" dirty="0"/>
              <a:t>: Specifica i reagenti e i materiali necessari per l'analisi.</a:t>
            </a:r>
          </a:p>
          <a:p>
            <a:r>
              <a:rPr lang="it-IT" sz="1600" b="1" dirty="0"/>
              <a:t>Apparecchiatura</a:t>
            </a:r>
            <a:r>
              <a:rPr lang="it-IT" sz="1600" dirty="0"/>
              <a:t>: Dettaglia l'apparecchiatura richiesta per la cromatografia capillare in fase gassosa.</a:t>
            </a:r>
          </a:p>
          <a:p>
            <a:r>
              <a:rPr lang="it-IT" sz="1600" b="1" dirty="0"/>
              <a:t>Preparazione del campione</a:t>
            </a:r>
            <a:r>
              <a:rPr lang="it-IT" sz="1600" dirty="0"/>
              <a:t>: Fornisce le linee guida per la preparazione del campione da analizzare.</a:t>
            </a:r>
          </a:p>
          <a:p>
            <a:r>
              <a:rPr lang="it-IT" sz="1600" b="1" dirty="0"/>
              <a:t>Procedura</a:t>
            </a:r>
            <a:r>
              <a:rPr lang="it-IT" sz="1600" dirty="0"/>
              <a:t>: Descrive la procedura analitica per la determinazione dei FAME.</a:t>
            </a:r>
          </a:p>
          <a:p>
            <a:r>
              <a:rPr lang="it-IT" sz="1600" b="1" dirty="0"/>
              <a:t>Calcolo dei risultati</a:t>
            </a:r>
            <a:r>
              <a:rPr lang="it-IT" sz="1600" dirty="0"/>
              <a:t>: Indica come calcolare i risultati ottenuti dall'analisi.</a:t>
            </a:r>
          </a:p>
          <a:p>
            <a:r>
              <a:rPr lang="it-IT" sz="1600" b="1" dirty="0"/>
              <a:t>Espressione dei risultati</a:t>
            </a:r>
            <a:r>
              <a:rPr lang="it-IT" sz="1600" dirty="0"/>
              <a:t>: Specifica come esprimere i risultati in termini di percentuale di FAME.</a:t>
            </a:r>
          </a:p>
          <a:p>
            <a:r>
              <a:rPr lang="it-IT" sz="1600" b="1" dirty="0"/>
              <a:t>Precisione</a:t>
            </a:r>
            <a:r>
              <a:rPr lang="it-IT" sz="1600" dirty="0"/>
              <a:t>: Fornisce informazioni sulla precisione del metodo.</a:t>
            </a:r>
          </a:p>
          <a:p>
            <a:r>
              <a:rPr lang="it-IT" sz="1600" b="1" dirty="0"/>
              <a:t>Rapporto di prova</a:t>
            </a:r>
            <a:r>
              <a:rPr lang="it-IT" sz="1600" dirty="0"/>
              <a:t>: Definisce gli elementi che devono essere inclusi nel rapporto di prova.</a:t>
            </a:r>
          </a:p>
        </p:txBody>
      </p:sp>
    </p:spTree>
    <p:extLst>
      <p:ext uri="{BB962C8B-B14F-4D97-AF65-F5344CB8AC3E}">
        <p14:creationId xmlns:p14="http://schemas.microsoft.com/office/powerpoint/2010/main" val="2457766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CACEE6F-0CB0-21B5-3F44-53E9556926A7}"/>
              </a:ext>
            </a:extLst>
          </p:cNvPr>
          <p:cNvSpPr txBox="1"/>
          <p:nvPr/>
        </p:nvSpPr>
        <p:spPr>
          <a:xfrm>
            <a:off x="110113" y="35332"/>
            <a:ext cx="2877711" cy="369332"/>
          </a:xfrm>
          <a:prstGeom prst="rect">
            <a:avLst/>
          </a:prstGeom>
          <a:noFill/>
        </p:spPr>
        <p:txBody>
          <a:bodyPr wrap="none" rtlCol="0">
            <a:spAutoFit/>
          </a:bodyPr>
          <a:lstStyle/>
          <a:p>
            <a:r>
              <a:rPr lang="it-IT" b="1" dirty="0"/>
              <a:t>Aspetti tecnici e analitici</a:t>
            </a:r>
          </a:p>
        </p:txBody>
      </p:sp>
      <p:sp>
        <p:nvSpPr>
          <p:cNvPr id="4" name="CasellaDiTesto 3">
            <a:extLst>
              <a:ext uri="{FF2B5EF4-FFF2-40B4-BE49-F238E27FC236}">
                <a16:creationId xmlns:a16="http://schemas.microsoft.com/office/drawing/2014/main" id="{32FEEE00-E37F-1B67-0E69-236D5C6B8828}"/>
              </a:ext>
            </a:extLst>
          </p:cNvPr>
          <p:cNvSpPr txBox="1"/>
          <p:nvPr/>
        </p:nvSpPr>
        <p:spPr>
          <a:xfrm>
            <a:off x="179512" y="836712"/>
            <a:ext cx="7776864" cy="4801314"/>
          </a:xfrm>
          <a:prstGeom prst="rect">
            <a:avLst/>
          </a:prstGeom>
          <a:noFill/>
        </p:spPr>
        <p:txBody>
          <a:bodyPr wrap="square" rtlCol="0">
            <a:spAutoFit/>
          </a:bodyPr>
          <a:lstStyle/>
          <a:p>
            <a:r>
              <a:rPr lang="it-IT" b="1" dirty="0"/>
              <a:t>1. Preparazione del campione</a:t>
            </a:r>
          </a:p>
          <a:p>
            <a:r>
              <a:rPr lang="it-IT" dirty="0"/>
              <a:t>L’olio viene pesato direttamente (generalmente 50–100 mg) in un piccolo contenitore.</a:t>
            </a:r>
          </a:p>
          <a:p>
            <a:r>
              <a:rPr lang="it-IT" dirty="0"/>
              <a:t>Non è necessaria l’estrazione perché i trigliceridi sono già in forma liquida e solubile.</a:t>
            </a:r>
          </a:p>
          <a:p>
            <a:endParaRPr lang="it-IT" dirty="0"/>
          </a:p>
          <a:p>
            <a:r>
              <a:rPr lang="it-IT" b="1" dirty="0"/>
              <a:t>2. Transesterificazione / Esterificazione</a:t>
            </a:r>
          </a:p>
          <a:p>
            <a:r>
              <a:rPr lang="it-IT" dirty="0"/>
              <a:t>Per trigliceridi (la maggior parte dell’olio di oliva):</a:t>
            </a:r>
          </a:p>
          <a:p>
            <a:r>
              <a:rPr lang="it-IT" dirty="0"/>
              <a:t>Transesterificazione basica con metanolo e KOH o </a:t>
            </a:r>
            <a:r>
              <a:rPr lang="it-IT" dirty="0" err="1"/>
              <a:t>NaOH</a:t>
            </a:r>
            <a:r>
              <a:rPr lang="it-IT" dirty="0"/>
              <a:t>: converte i trigliceridi in FAME.</a:t>
            </a:r>
          </a:p>
          <a:p>
            <a:endParaRPr lang="it-IT" dirty="0"/>
          </a:p>
          <a:p>
            <a:r>
              <a:rPr lang="it-IT" b="1" dirty="0"/>
              <a:t>3. Preparazione per GC</a:t>
            </a:r>
          </a:p>
          <a:p>
            <a:r>
              <a:rPr lang="it-IT" dirty="0"/>
              <a:t>Dopo la reazione:</a:t>
            </a:r>
          </a:p>
          <a:p>
            <a:r>
              <a:rPr lang="it-IT" dirty="0"/>
              <a:t>Si aggiunge acqua e solvente apolare (es. esano) per estrarre i FAME.</a:t>
            </a:r>
          </a:p>
          <a:p>
            <a:r>
              <a:rPr lang="it-IT" dirty="0"/>
              <a:t>Si separa la fase organica contenente i FAME.</a:t>
            </a:r>
          </a:p>
          <a:p>
            <a:r>
              <a:rPr lang="it-IT" dirty="0"/>
              <a:t>Si inietta il campione in GC per la determinazione del profilo degli acidi grassi.</a:t>
            </a:r>
          </a:p>
        </p:txBody>
      </p:sp>
    </p:spTree>
    <p:extLst>
      <p:ext uri="{BB962C8B-B14F-4D97-AF65-F5344CB8AC3E}">
        <p14:creationId xmlns:p14="http://schemas.microsoft.com/office/powerpoint/2010/main" val="65301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A89D8E-195D-1577-0F22-43F2F8F01EBD}"/>
              </a:ext>
            </a:extLst>
          </p:cNvPr>
          <p:cNvSpPr txBox="1"/>
          <p:nvPr/>
        </p:nvSpPr>
        <p:spPr>
          <a:xfrm>
            <a:off x="663010" y="341727"/>
            <a:ext cx="5400600" cy="369332"/>
          </a:xfrm>
          <a:prstGeom prst="rect">
            <a:avLst/>
          </a:prstGeom>
          <a:noFill/>
        </p:spPr>
        <p:txBody>
          <a:bodyPr wrap="square" rtlCol="0">
            <a:spAutoFit/>
          </a:bodyPr>
          <a:lstStyle/>
          <a:p>
            <a:r>
              <a:rPr lang="it-IT" b="1" dirty="0"/>
              <a:t>CONDIZIONI STRUMENTALI</a:t>
            </a:r>
          </a:p>
        </p:txBody>
      </p:sp>
      <p:graphicFrame>
        <p:nvGraphicFramePr>
          <p:cNvPr id="3" name="Tabella 2">
            <a:extLst>
              <a:ext uri="{FF2B5EF4-FFF2-40B4-BE49-F238E27FC236}">
                <a16:creationId xmlns:a16="http://schemas.microsoft.com/office/drawing/2014/main" id="{F7381133-765F-2F52-3ED6-8E2A6C9ED223}"/>
              </a:ext>
            </a:extLst>
          </p:cNvPr>
          <p:cNvGraphicFramePr>
            <a:graphicFrameLocks noGrp="1"/>
          </p:cNvGraphicFramePr>
          <p:nvPr>
            <p:extLst>
              <p:ext uri="{D42A27DB-BD31-4B8C-83A1-F6EECF244321}">
                <p14:modId xmlns:p14="http://schemas.microsoft.com/office/powerpoint/2010/main" val="2047416314"/>
              </p:ext>
            </p:extLst>
          </p:nvPr>
        </p:nvGraphicFramePr>
        <p:xfrm>
          <a:off x="683568" y="1052736"/>
          <a:ext cx="6096000" cy="29667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72532347"/>
                    </a:ext>
                  </a:extLst>
                </a:gridCol>
                <a:gridCol w="3048000">
                  <a:extLst>
                    <a:ext uri="{9D8B030D-6E8A-4147-A177-3AD203B41FA5}">
                      <a16:colId xmlns:a16="http://schemas.microsoft.com/office/drawing/2014/main" val="4267042242"/>
                    </a:ext>
                  </a:extLst>
                </a:gridCol>
              </a:tblGrid>
              <a:tr h="370840">
                <a:tc>
                  <a:txBody>
                    <a:bodyPr/>
                    <a:lstStyle/>
                    <a:p>
                      <a:pPr marL="0" algn="l" defTabSz="914400" rtl="0" eaLnBrk="1" latinLnBrk="0" hangingPunct="1"/>
                      <a:r>
                        <a:rPr lang="it-IT" sz="1600" b="0" kern="1200" dirty="0">
                          <a:solidFill>
                            <a:schemeClr val="dk1"/>
                          </a:solidFill>
                          <a:latin typeface="+mn-lt"/>
                          <a:ea typeface="+mn-ea"/>
                          <a:cs typeface="+mn-cs"/>
                        </a:rPr>
                        <a:t>DETECTOR</a:t>
                      </a:r>
                    </a:p>
                  </a:txBody>
                  <a:tcPr/>
                </a:tc>
                <a:tc>
                  <a:txBody>
                    <a:bodyPr/>
                    <a:lstStyle/>
                    <a:p>
                      <a:pPr marL="0" algn="l" defTabSz="914400" rtl="0" eaLnBrk="1" latinLnBrk="0" hangingPunct="1"/>
                      <a:r>
                        <a:rPr lang="it-IT" sz="1600" b="0" kern="1200" dirty="0">
                          <a:solidFill>
                            <a:schemeClr val="dk1"/>
                          </a:solidFill>
                          <a:latin typeface="+mn-lt"/>
                          <a:ea typeface="+mn-ea"/>
                          <a:cs typeface="+mn-cs"/>
                        </a:rPr>
                        <a:t>FID</a:t>
                      </a:r>
                    </a:p>
                  </a:txBody>
                  <a:tcPr/>
                </a:tc>
                <a:extLst>
                  <a:ext uri="{0D108BD9-81ED-4DB2-BD59-A6C34878D82A}">
                    <a16:rowId xmlns:a16="http://schemas.microsoft.com/office/drawing/2014/main" val="1152805433"/>
                  </a:ext>
                </a:extLst>
              </a:tr>
              <a:tr h="370840">
                <a:tc>
                  <a:txBody>
                    <a:bodyPr/>
                    <a:lstStyle/>
                    <a:p>
                      <a:r>
                        <a:rPr lang="it-IT" sz="1600" dirty="0"/>
                        <a:t>COLONNA</a:t>
                      </a:r>
                    </a:p>
                  </a:txBody>
                  <a:tcPr/>
                </a:tc>
                <a:tc>
                  <a:txBody>
                    <a:bodyPr/>
                    <a:lstStyle/>
                    <a:p>
                      <a:r>
                        <a:rPr lang="it-IT" dirty="0"/>
                        <a:t>DB-WAX, 30 m</a:t>
                      </a:r>
                    </a:p>
                  </a:txBody>
                  <a:tcPr/>
                </a:tc>
                <a:extLst>
                  <a:ext uri="{0D108BD9-81ED-4DB2-BD59-A6C34878D82A}">
                    <a16:rowId xmlns:a16="http://schemas.microsoft.com/office/drawing/2014/main" val="4261509399"/>
                  </a:ext>
                </a:extLst>
              </a:tr>
              <a:tr h="370840">
                <a:tc>
                  <a:txBody>
                    <a:bodyPr/>
                    <a:lstStyle/>
                    <a:p>
                      <a:r>
                        <a:rPr lang="it-IT" sz="1600" dirty="0"/>
                        <a:t>GAS CARRIER</a:t>
                      </a:r>
                    </a:p>
                  </a:txBody>
                  <a:tcPr/>
                </a:tc>
                <a:tc>
                  <a:txBody>
                    <a:bodyPr/>
                    <a:lstStyle/>
                    <a:p>
                      <a:r>
                        <a:rPr lang="it-IT" dirty="0"/>
                        <a:t>He</a:t>
                      </a:r>
                    </a:p>
                  </a:txBody>
                  <a:tcPr/>
                </a:tc>
                <a:extLst>
                  <a:ext uri="{0D108BD9-81ED-4DB2-BD59-A6C34878D82A}">
                    <a16:rowId xmlns:a16="http://schemas.microsoft.com/office/drawing/2014/main" val="3402472535"/>
                  </a:ext>
                </a:extLst>
              </a:tr>
              <a:tr h="370840">
                <a:tc>
                  <a:txBody>
                    <a:bodyPr/>
                    <a:lstStyle/>
                    <a:p>
                      <a:r>
                        <a:rPr lang="it-IT" sz="1600" dirty="0"/>
                        <a:t>VOLUME DI INIEZIONE</a:t>
                      </a:r>
                    </a:p>
                  </a:txBody>
                  <a:tcPr/>
                </a:tc>
                <a:tc>
                  <a:txBody>
                    <a:bodyPr/>
                    <a:lstStyle/>
                    <a:p>
                      <a:r>
                        <a:rPr lang="it-IT" dirty="0"/>
                        <a:t>1 </a:t>
                      </a:r>
                      <a:r>
                        <a:rPr lang="it-IT" dirty="0" err="1"/>
                        <a:t>microL</a:t>
                      </a:r>
                      <a:endParaRPr lang="it-IT" dirty="0"/>
                    </a:p>
                  </a:txBody>
                  <a:tcPr/>
                </a:tc>
                <a:extLst>
                  <a:ext uri="{0D108BD9-81ED-4DB2-BD59-A6C34878D82A}">
                    <a16:rowId xmlns:a16="http://schemas.microsoft.com/office/drawing/2014/main" val="973682910"/>
                  </a:ext>
                </a:extLst>
              </a:tr>
              <a:tr h="370840">
                <a:tc>
                  <a:txBody>
                    <a:bodyPr/>
                    <a:lstStyle/>
                    <a:p>
                      <a:r>
                        <a:rPr lang="it-IT" sz="1600" dirty="0"/>
                        <a:t>SPLIT RATIO</a:t>
                      </a:r>
                    </a:p>
                  </a:txBody>
                  <a:tcPr/>
                </a:tc>
                <a:tc>
                  <a:txBody>
                    <a:bodyPr/>
                    <a:lstStyle/>
                    <a:p>
                      <a:r>
                        <a:rPr lang="it-IT" dirty="0"/>
                        <a:t>1:20</a:t>
                      </a:r>
                    </a:p>
                  </a:txBody>
                  <a:tcPr/>
                </a:tc>
                <a:extLst>
                  <a:ext uri="{0D108BD9-81ED-4DB2-BD59-A6C34878D82A}">
                    <a16:rowId xmlns:a16="http://schemas.microsoft.com/office/drawing/2014/main" val="3124608313"/>
                  </a:ext>
                </a:extLst>
              </a:tr>
              <a:tr h="370840">
                <a:tc>
                  <a:txBody>
                    <a:bodyPr/>
                    <a:lstStyle/>
                    <a:p>
                      <a:r>
                        <a:rPr lang="it-IT" sz="1600" dirty="0"/>
                        <a:t>FLOW RATE</a:t>
                      </a:r>
                    </a:p>
                  </a:txBody>
                  <a:tcPr/>
                </a:tc>
                <a:tc>
                  <a:txBody>
                    <a:bodyPr/>
                    <a:lstStyle/>
                    <a:p>
                      <a:r>
                        <a:rPr lang="it-IT" dirty="0"/>
                        <a:t>2 ml/min</a:t>
                      </a:r>
                    </a:p>
                  </a:txBody>
                  <a:tcPr/>
                </a:tc>
                <a:extLst>
                  <a:ext uri="{0D108BD9-81ED-4DB2-BD59-A6C34878D82A}">
                    <a16:rowId xmlns:a16="http://schemas.microsoft.com/office/drawing/2014/main" val="2788173806"/>
                  </a:ext>
                </a:extLst>
              </a:tr>
              <a:tr h="370840">
                <a:tc>
                  <a:txBody>
                    <a:bodyPr/>
                    <a:lstStyle/>
                    <a:p>
                      <a:r>
                        <a:rPr lang="it-IT" sz="1600" dirty="0"/>
                        <a:t>TEMPERATURA INIETTORE</a:t>
                      </a:r>
                    </a:p>
                  </a:txBody>
                  <a:tcPr/>
                </a:tc>
                <a:tc>
                  <a:txBody>
                    <a:bodyPr/>
                    <a:lstStyle/>
                    <a:p>
                      <a:r>
                        <a:rPr lang="it-IT" dirty="0"/>
                        <a:t>250°C</a:t>
                      </a:r>
                    </a:p>
                  </a:txBody>
                  <a:tcPr/>
                </a:tc>
                <a:extLst>
                  <a:ext uri="{0D108BD9-81ED-4DB2-BD59-A6C34878D82A}">
                    <a16:rowId xmlns:a16="http://schemas.microsoft.com/office/drawing/2014/main" val="1834282314"/>
                  </a:ext>
                </a:extLst>
              </a:tr>
              <a:tr h="370840">
                <a:tc>
                  <a:txBody>
                    <a:bodyPr/>
                    <a:lstStyle/>
                    <a:p>
                      <a:r>
                        <a:rPr lang="it-IT" sz="1600" dirty="0"/>
                        <a:t>TEMPERATURA DETECTOR</a:t>
                      </a:r>
                    </a:p>
                  </a:txBody>
                  <a:tcPr/>
                </a:tc>
                <a:tc>
                  <a:txBody>
                    <a:bodyPr/>
                    <a:lstStyle/>
                    <a:p>
                      <a:r>
                        <a:rPr lang="it-IT" dirty="0"/>
                        <a:t>250°C</a:t>
                      </a:r>
                    </a:p>
                  </a:txBody>
                  <a:tcPr/>
                </a:tc>
                <a:extLst>
                  <a:ext uri="{0D108BD9-81ED-4DB2-BD59-A6C34878D82A}">
                    <a16:rowId xmlns:a16="http://schemas.microsoft.com/office/drawing/2014/main" val="1957066343"/>
                  </a:ext>
                </a:extLst>
              </a:tr>
            </a:tbl>
          </a:graphicData>
        </a:graphic>
      </p:graphicFrame>
      <p:sp>
        <p:nvSpPr>
          <p:cNvPr id="5" name="CasellaDiTesto 4">
            <a:extLst>
              <a:ext uri="{FF2B5EF4-FFF2-40B4-BE49-F238E27FC236}">
                <a16:creationId xmlns:a16="http://schemas.microsoft.com/office/drawing/2014/main" id="{61B60B9F-7B34-D57D-FC9D-336ABE544A5D}"/>
              </a:ext>
            </a:extLst>
          </p:cNvPr>
          <p:cNvSpPr txBox="1"/>
          <p:nvPr/>
        </p:nvSpPr>
        <p:spPr>
          <a:xfrm>
            <a:off x="663010" y="4298196"/>
            <a:ext cx="3326552" cy="369332"/>
          </a:xfrm>
          <a:prstGeom prst="rect">
            <a:avLst/>
          </a:prstGeom>
          <a:noFill/>
        </p:spPr>
        <p:txBody>
          <a:bodyPr wrap="none" rtlCol="0">
            <a:spAutoFit/>
          </a:bodyPr>
          <a:lstStyle/>
          <a:p>
            <a:r>
              <a:rPr lang="it-IT" dirty="0"/>
              <a:t>Programmata di temperatura:  </a:t>
            </a:r>
          </a:p>
        </p:txBody>
      </p:sp>
      <p:graphicFrame>
        <p:nvGraphicFramePr>
          <p:cNvPr id="6" name="Tabella 5">
            <a:extLst>
              <a:ext uri="{FF2B5EF4-FFF2-40B4-BE49-F238E27FC236}">
                <a16:creationId xmlns:a16="http://schemas.microsoft.com/office/drawing/2014/main" id="{ABD045C0-E5F8-C229-737C-6FCB1C01E2F3}"/>
              </a:ext>
            </a:extLst>
          </p:cNvPr>
          <p:cNvGraphicFramePr>
            <a:graphicFrameLocks noGrp="1"/>
          </p:cNvGraphicFramePr>
          <p:nvPr>
            <p:extLst>
              <p:ext uri="{D42A27DB-BD31-4B8C-83A1-F6EECF244321}">
                <p14:modId xmlns:p14="http://schemas.microsoft.com/office/powerpoint/2010/main" val="3513444389"/>
              </p:ext>
            </p:extLst>
          </p:nvPr>
        </p:nvGraphicFramePr>
        <p:xfrm>
          <a:off x="692706" y="470281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3010910"/>
                    </a:ext>
                  </a:extLst>
                </a:gridCol>
                <a:gridCol w="3048000">
                  <a:extLst>
                    <a:ext uri="{9D8B030D-6E8A-4147-A177-3AD203B41FA5}">
                      <a16:colId xmlns:a16="http://schemas.microsoft.com/office/drawing/2014/main" val="1976007877"/>
                    </a:ext>
                  </a:extLst>
                </a:gridCol>
              </a:tblGrid>
              <a:tr h="370840">
                <a:tc>
                  <a:txBody>
                    <a:bodyPr/>
                    <a:lstStyle/>
                    <a:p>
                      <a:pPr marL="0" algn="l" defTabSz="914400" rtl="0" eaLnBrk="1" latinLnBrk="0" hangingPunct="1"/>
                      <a:r>
                        <a:rPr lang="it-IT" sz="1800" b="0" kern="1200" dirty="0">
                          <a:solidFill>
                            <a:schemeClr val="dk1"/>
                          </a:solidFill>
                          <a:latin typeface="+mn-lt"/>
                          <a:ea typeface="+mn-ea"/>
                          <a:cs typeface="+mn-cs"/>
                        </a:rPr>
                        <a:t>T iniziale</a:t>
                      </a:r>
                    </a:p>
                  </a:txBody>
                  <a:tcPr/>
                </a:tc>
                <a:tc>
                  <a:txBody>
                    <a:bodyPr/>
                    <a:lstStyle/>
                    <a:p>
                      <a:pPr marL="0" algn="l" defTabSz="914400" rtl="0" eaLnBrk="1" latinLnBrk="0" hangingPunct="1"/>
                      <a:r>
                        <a:rPr lang="it-IT" sz="1800" b="0" kern="1200" dirty="0">
                          <a:solidFill>
                            <a:schemeClr val="dk1"/>
                          </a:solidFill>
                          <a:latin typeface="+mn-lt"/>
                          <a:ea typeface="+mn-ea"/>
                          <a:cs typeface="+mn-cs"/>
                        </a:rPr>
                        <a:t>100°C</a:t>
                      </a:r>
                    </a:p>
                  </a:txBody>
                  <a:tcPr/>
                </a:tc>
                <a:extLst>
                  <a:ext uri="{0D108BD9-81ED-4DB2-BD59-A6C34878D82A}">
                    <a16:rowId xmlns:a16="http://schemas.microsoft.com/office/drawing/2014/main" val="3027888794"/>
                  </a:ext>
                </a:extLst>
              </a:tr>
              <a:tr h="370840">
                <a:tc>
                  <a:txBody>
                    <a:bodyPr/>
                    <a:lstStyle/>
                    <a:p>
                      <a:r>
                        <a:rPr lang="it-IT" dirty="0"/>
                        <a:t>rampa</a:t>
                      </a:r>
                    </a:p>
                  </a:txBody>
                  <a:tcPr/>
                </a:tc>
                <a:tc>
                  <a:txBody>
                    <a:bodyPr/>
                    <a:lstStyle/>
                    <a:p>
                      <a:r>
                        <a:rPr lang="it-IT" dirty="0"/>
                        <a:t>5°C/min</a:t>
                      </a:r>
                    </a:p>
                  </a:txBody>
                  <a:tcPr/>
                </a:tc>
                <a:extLst>
                  <a:ext uri="{0D108BD9-81ED-4DB2-BD59-A6C34878D82A}">
                    <a16:rowId xmlns:a16="http://schemas.microsoft.com/office/drawing/2014/main" val="913043790"/>
                  </a:ext>
                </a:extLst>
              </a:tr>
              <a:tr h="370840">
                <a:tc>
                  <a:txBody>
                    <a:bodyPr/>
                    <a:lstStyle/>
                    <a:p>
                      <a:r>
                        <a:rPr lang="it-IT" dirty="0"/>
                        <a:t>T finale </a:t>
                      </a:r>
                    </a:p>
                  </a:txBody>
                  <a:tcPr/>
                </a:tc>
                <a:tc>
                  <a:txBody>
                    <a:bodyPr/>
                    <a:lstStyle/>
                    <a:p>
                      <a:r>
                        <a:rPr lang="it-IT" dirty="0"/>
                        <a:t>230°C</a:t>
                      </a:r>
                    </a:p>
                  </a:txBody>
                  <a:tcPr/>
                </a:tc>
                <a:extLst>
                  <a:ext uri="{0D108BD9-81ED-4DB2-BD59-A6C34878D82A}">
                    <a16:rowId xmlns:a16="http://schemas.microsoft.com/office/drawing/2014/main" val="3657387593"/>
                  </a:ext>
                </a:extLst>
              </a:tr>
            </a:tbl>
          </a:graphicData>
        </a:graphic>
      </p:graphicFrame>
    </p:spTree>
    <p:extLst>
      <p:ext uri="{BB962C8B-B14F-4D97-AF65-F5344CB8AC3E}">
        <p14:creationId xmlns:p14="http://schemas.microsoft.com/office/powerpoint/2010/main" val="2712092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C8F6781-D62A-7B4A-9D4B-F62962332FB4}"/>
              </a:ext>
            </a:extLst>
          </p:cNvPr>
          <p:cNvSpPr txBox="1"/>
          <p:nvPr/>
        </p:nvSpPr>
        <p:spPr>
          <a:xfrm>
            <a:off x="323528" y="908720"/>
            <a:ext cx="8352928" cy="1754326"/>
          </a:xfrm>
          <a:prstGeom prst="rect">
            <a:avLst/>
          </a:prstGeom>
          <a:noFill/>
        </p:spPr>
        <p:txBody>
          <a:bodyPr wrap="square" rtlCol="0">
            <a:spAutoFit/>
          </a:bodyPr>
          <a:lstStyle/>
          <a:p>
            <a:pPr algn="just"/>
            <a:r>
              <a:rPr lang="it-IT" dirty="0"/>
              <a:t>Ogni picco corrisponde a un acido grasso metilato (FAME) specifico.</a:t>
            </a:r>
          </a:p>
          <a:p>
            <a:pPr algn="just"/>
            <a:r>
              <a:rPr lang="it-IT" dirty="0"/>
              <a:t>L’area del picco è proporzionale alla quantità di quel FAME nel campione.</a:t>
            </a:r>
          </a:p>
          <a:p>
            <a:pPr algn="just"/>
            <a:r>
              <a:rPr lang="it-IT" dirty="0"/>
              <a:t>Sommando tutte le aree dei picchi, ottieni l’area totale.</a:t>
            </a:r>
          </a:p>
          <a:p>
            <a:pPr algn="just"/>
            <a:endParaRPr lang="it-IT" dirty="0"/>
          </a:p>
          <a:p>
            <a:pPr algn="just"/>
            <a:r>
              <a:rPr lang="it-IT" dirty="0"/>
              <a:t>Il contenuto percentuale di ciascun acido grasso si calcola come:</a:t>
            </a:r>
          </a:p>
          <a:p>
            <a:pPr algn="just"/>
            <a:r>
              <a:rPr lang="it-IT" dirty="0"/>
              <a:t>Percentuale del singolo acido grasso</a:t>
            </a:r>
          </a:p>
        </p:txBody>
      </p:sp>
      <p:sp>
        <p:nvSpPr>
          <p:cNvPr id="3" name="CasellaDiTesto 2">
            <a:extLst>
              <a:ext uri="{FF2B5EF4-FFF2-40B4-BE49-F238E27FC236}">
                <a16:creationId xmlns:a16="http://schemas.microsoft.com/office/drawing/2014/main" id="{A1763349-35C9-6A78-B059-930D2666A8B9}"/>
              </a:ext>
            </a:extLst>
          </p:cNvPr>
          <p:cNvSpPr txBox="1"/>
          <p:nvPr/>
        </p:nvSpPr>
        <p:spPr>
          <a:xfrm>
            <a:off x="323528" y="260648"/>
            <a:ext cx="4198585" cy="369332"/>
          </a:xfrm>
          <a:prstGeom prst="rect">
            <a:avLst/>
          </a:prstGeom>
          <a:noFill/>
        </p:spPr>
        <p:txBody>
          <a:bodyPr wrap="none" rtlCol="0">
            <a:spAutoFit/>
          </a:bodyPr>
          <a:lstStyle/>
          <a:p>
            <a:r>
              <a:rPr lang="it-IT" b="1" dirty="0"/>
              <a:t>Calcolo del contenuto in acidi grassi</a:t>
            </a:r>
          </a:p>
        </p:txBody>
      </p:sp>
      <p:pic>
        <p:nvPicPr>
          <p:cNvPr id="5" name="Immagine 4" descr="Immagine che contiene testo, linea, Carattere, tipografia&#10;&#10;Il contenuto generato dall'IA potrebbe non essere corretto.">
            <a:extLst>
              <a:ext uri="{FF2B5EF4-FFF2-40B4-BE49-F238E27FC236}">
                <a16:creationId xmlns:a16="http://schemas.microsoft.com/office/drawing/2014/main" id="{4309E7F7-8D48-49AF-57A5-4B670B5C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741180"/>
            <a:ext cx="2887061" cy="3909864"/>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51DB193F-BC48-40B6-EAEB-9BE6FD4E8E59}"/>
                  </a:ext>
                </a:extLst>
              </p:cNvPr>
              <p:cNvSpPr txBox="1"/>
              <p:nvPr/>
            </p:nvSpPr>
            <p:spPr>
              <a:xfrm>
                <a:off x="4139952" y="4018939"/>
                <a:ext cx="4181360" cy="677173"/>
              </a:xfrm>
              <a:prstGeom prst="rect">
                <a:avLst/>
              </a:prstGeom>
              <a:noFill/>
            </p:spPr>
            <p:txBody>
              <a:bodyPr wrap="square" lIns="0" tIns="0" rIns="0" bIns="0" rtlCol="0">
                <a:spAutoFit/>
              </a:bodyPr>
              <a:lstStyle/>
              <a:p>
                <a:r>
                  <a:rPr lang="it-IT" dirty="0">
                    <a:latin typeface="Times New Roman" panose="02020603050405020304" pitchFamily="18" charset="0"/>
                    <a:cs typeface="Times New Roman" panose="02020603050405020304" pitchFamily="18" charset="0"/>
                  </a:rPr>
                  <a:t>% FAME</a:t>
                </a:r>
                <a14:m>
                  <m:oMath xmlns:m="http://schemas.openxmlformats.org/officeDocument/2006/math">
                    <m:r>
                      <a:rPr lang="it-IT" b="0" i="0" smtClean="0">
                        <a:latin typeface="Cambria Math" panose="02040503050406030204" pitchFamily="18" charset="0"/>
                      </a:rPr>
                      <m:t>1</m:t>
                    </m:r>
                    <m:r>
                      <a:rPr lang="it-IT"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𝑎𝑟𝑒𝑎</m:t>
                        </m:r>
                        <m:r>
                          <a:rPr lang="it-IT" b="0" i="1" smtClean="0">
                            <a:latin typeface="Cambria Math" panose="02040503050406030204" pitchFamily="18" charset="0"/>
                          </a:rPr>
                          <m:t> </m:t>
                        </m:r>
                        <m:r>
                          <a:rPr lang="it-IT" b="0" i="1" smtClean="0">
                            <a:latin typeface="Cambria Math" panose="02040503050406030204" pitchFamily="18" charset="0"/>
                          </a:rPr>
                          <m:t>𝐹𝐴𝑀𝐸</m:t>
                        </m:r>
                        <m:r>
                          <a:rPr lang="it-IT" b="0" i="1" smtClean="0">
                            <a:latin typeface="Cambria Math" panose="02040503050406030204" pitchFamily="18" charset="0"/>
                          </a:rPr>
                          <m:t>1</m:t>
                        </m:r>
                      </m:num>
                      <m:den>
                        <m:r>
                          <a:rPr lang="it-IT" b="0" i="1" smtClean="0">
                            <a:latin typeface="Cambria Math" panose="02040503050406030204" pitchFamily="18" charset="0"/>
                          </a:rPr>
                          <m:t>𝑠𝑜𝑚𝑚𝑎</m:t>
                        </m:r>
                        <m:r>
                          <a:rPr lang="it-IT" b="0" i="1" smtClean="0">
                            <a:latin typeface="Cambria Math" panose="02040503050406030204" pitchFamily="18" charset="0"/>
                          </a:rPr>
                          <m:t> </m:t>
                        </m:r>
                        <m:r>
                          <a:rPr lang="it-IT" b="0" i="1" smtClean="0">
                            <a:latin typeface="Cambria Math" panose="02040503050406030204" pitchFamily="18" charset="0"/>
                          </a:rPr>
                          <m:t>𝑎𝑟𝑒𝑒</m:t>
                        </m:r>
                        <m:r>
                          <a:rPr lang="it-IT" b="0" i="1" smtClean="0">
                            <a:latin typeface="Cambria Math" panose="02040503050406030204" pitchFamily="18" charset="0"/>
                          </a:rPr>
                          <m:t> </m:t>
                        </m:r>
                        <m:r>
                          <a:rPr lang="it-IT" b="0" i="1" smtClean="0">
                            <a:latin typeface="Cambria Math" panose="02040503050406030204" pitchFamily="18" charset="0"/>
                          </a:rPr>
                          <m:t>𝑡𝑜𝑡𝑎𝑙𝑒</m:t>
                        </m:r>
                        <m:r>
                          <a:rPr lang="it-IT" b="0" i="1" smtClean="0">
                            <a:latin typeface="Cambria Math" panose="02040503050406030204" pitchFamily="18" charset="0"/>
                          </a:rPr>
                          <m:t> </m:t>
                        </m:r>
                      </m:den>
                    </m:f>
                  </m:oMath>
                </a14:m>
                <a:r>
                  <a:rPr lang="it-IT" b="0" dirty="0">
                    <a:latin typeface="Times New Roman" panose="02020603050405020304" pitchFamily="18" charset="0"/>
                    <a:cs typeface="Times New Roman" panose="02020603050405020304" pitchFamily="18" charset="0"/>
                  </a:rPr>
                  <a:t>x100</a:t>
                </a:r>
              </a:p>
              <a:p>
                <a:endParaRPr lang="it-IT" dirty="0">
                  <a:latin typeface="Times New Roman" panose="02020603050405020304" pitchFamily="18" charset="0"/>
                  <a:cs typeface="Times New Roman" panose="02020603050405020304" pitchFamily="18" charset="0"/>
                </a:endParaRPr>
              </a:p>
            </p:txBody>
          </p:sp>
        </mc:Choice>
        <mc:Fallback xmlns="">
          <p:sp>
            <p:nvSpPr>
              <p:cNvPr id="6" name="CasellaDiTesto 5">
                <a:extLst>
                  <a:ext uri="{FF2B5EF4-FFF2-40B4-BE49-F238E27FC236}">
                    <a16:creationId xmlns:a16="http://schemas.microsoft.com/office/drawing/2014/main" id="{51DB193F-BC48-40B6-EAEB-9BE6FD4E8E59}"/>
                  </a:ext>
                </a:extLst>
              </p:cNvPr>
              <p:cNvSpPr txBox="1">
                <a:spLocks noRot="1" noChangeAspect="1" noMove="1" noResize="1" noEditPoints="1" noAdjustHandles="1" noChangeArrowheads="1" noChangeShapeType="1" noTextEdit="1"/>
              </p:cNvSpPr>
              <p:nvPr/>
            </p:nvSpPr>
            <p:spPr>
              <a:xfrm>
                <a:off x="4139952" y="4018939"/>
                <a:ext cx="4181360" cy="677173"/>
              </a:xfrm>
              <a:prstGeom prst="rect">
                <a:avLst/>
              </a:prstGeom>
              <a:blipFill>
                <a:blip r:embed="rId3"/>
                <a:stretch>
                  <a:fillRect l="-3323" t="-3704"/>
                </a:stretch>
              </a:blipFill>
            </p:spPr>
            <p:txBody>
              <a:bodyPr/>
              <a:lstStyle/>
              <a:p>
                <a:r>
                  <a:rPr lang="it-IT">
                    <a:noFill/>
                  </a:rPr>
                  <a:t> </a:t>
                </a:r>
              </a:p>
            </p:txBody>
          </p:sp>
        </mc:Fallback>
      </mc:AlternateContent>
    </p:spTree>
    <p:extLst>
      <p:ext uri="{BB962C8B-B14F-4D97-AF65-F5344CB8AC3E}">
        <p14:creationId xmlns:p14="http://schemas.microsoft.com/office/powerpoint/2010/main" val="4155674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7CCA0747-EE75-BF14-129E-B33946AEDA22}"/>
              </a:ext>
            </a:extLst>
          </p:cNvPr>
          <p:cNvSpPr>
            <a:spLocks noChangeArrowheads="1"/>
          </p:cNvSpPr>
          <p:nvPr/>
        </p:nvSpPr>
        <p:spPr bwMode="auto">
          <a:xfrm>
            <a:off x="0" y="30361"/>
            <a:ext cx="9144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2000" b="1" u="sng" dirty="0"/>
              <a:t>Insaponificabile</a:t>
            </a:r>
          </a:p>
          <a:p>
            <a:pPr algn="just" eaLnBrk="1" hangingPunct="1">
              <a:spcBef>
                <a:spcPct val="0"/>
              </a:spcBef>
              <a:buFontTx/>
              <a:buNone/>
            </a:pPr>
            <a:endParaRPr lang="en-GB" altLang="it-IT" sz="1800" b="1" dirty="0"/>
          </a:p>
          <a:p>
            <a:pPr algn="just" eaLnBrk="1" hangingPunct="1">
              <a:spcBef>
                <a:spcPct val="0"/>
              </a:spcBef>
              <a:buFontTx/>
              <a:buNone/>
            </a:pPr>
            <a:endParaRPr lang="en-GB" altLang="it-IT" sz="1800" b="1" dirty="0"/>
          </a:p>
          <a:p>
            <a:pPr algn="just" eaLnBrk="1" hangingPunct="1">
              <a:spcBef>
                <a:spcPct val="0"/>
              </a:spcBef>
              <a:buFontTx/>
              <a:buNone/>
            </a:pPr>
            <a:r>
              <a:rPr lang="it-IT" altLang="it-IT" sz="1800" dirty="0"/>
              <a:t>Questa frazione è costituita da un gruppo numeroso di microcomponenti che hanno la caratteristica comune di non formare saponi se trattati con una base forte (</a:t>
            </a:r>
            <a:r>
              <a:rPr lang="it-IT" altLang="it-IT" sz="1800" dirty="0" err="1"/>
              <a:t>NaOH</a:t>
            </a:r>
            <a:r>
              <a:rPr lang="it-IT" altLang="it-IT" sz="1800" dirty="0"/>
              <a:t> o KOH) concentrata a caldo. Anche se è presente in quantità modeste (1% circa) è importantissima da un punto di vista nutrizionale e, da un punto di vista analitico, molti di questi parametri permettono di controllare la genuinità e la qualità dell'olio.</a:t>
            </a:r>
          </a:p>
          <a:p>
            <a:pPr algn="just" eaLnBrk="1" hangingPunct="1">
              <a:spcBef>
                <a:spcPct val="0"/>
              </a:spcBef>
              <a:buFontTx/>
              <a:buNone/>
            </a:pPr>
            <a:endParaRPr lang="it-IT" altLang="it-IT" sz="1800" dirty="0"/>
          </a:p>
          <a:p>
            <a:pPr algn="just" eaLnBrk="1" hangingPunct="1">
              <a:spcBef>
                <a:spcPct val="0"/>
              </a:spcBef>
              <a:buFontTx/>
              <a:buNone/>
            </a:pPr>
            <a:r>
              <a:rPr lang="it-IT" altLang="it-IT" sz="1800" dirty="0"/>
              <a:t>I suoi componenti principali sono: </a:t>
            </a:r>
          </a:p>
        </p:txBody>
      </p:sp>
      <p:sp>
        <p:nvSpPr>
          <p:cNvPr id="15363" name="Rectangle 5">
            <a:extLst>
              <a:ext uri="{FF2B5EF4-FFF2-40B4-BE49-F238E27FC236}">
                <a16:creationId xmlns:a16="http://schemas.microsoft.com/office/drawing/2014/main" id="{908404D8-14E4-61E5-EDF1-6EE0AC629EDA}"/>
              </a:ext>
            </a:extLst>
          </p:cNvPr>
          <p:cNvSpPr>
            <a:spLocks noChangeArrowheads="1"/>
          </p:cNvSpPr>
          <p:nvPr/>
        </p:nvSpPr>
        <p:spPr bwMode="auto">
          <a:xfrm>
            <a:off x="275691" y="3048226"/>
            <a:ext cx="10318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1800" b="1" u="sng" dirty="0" err="1"/>
              <a:t>Steroli</a:t>
            </a:r>
            <a:endParaRPr lang="en-GB" altLang="it-IT" sz="1800" dirty="0"/>
          </a:p>
        </p:txBody>
      </p:sp>
      <p:sp>
        <p:nvSpPr>
          <p:cNvPr id="15364" name="Rectangle 6">
            <a:extLst>
              <a:ext uri="{FF2B5EF4-FFF2-40B4-BE49-F238E27FC236}">
                <a16:creationId xmlns:a16="http://schemas.microsoft.com/office/drawing/2014/main" id="{AF44E029-64D1-D138-3D42-A0A0FC9B067B}"/>
              </a:ext>
            </a:extLst>
          </p:cNvPr>
          <p:cNvSpPr>
            <a:spLocks noChangeArrowheads="1"/>
          </p:cNvSpPr>
          <p:nvPr/>
        </p:nvSpPr>
        <p:spPr bwMode="auto">
          <a:xfrm>
            <a:off x="275691" y="3429000"/>
            <a:ext cx="24923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u="sng" dirty="0" err="1"/>
              <a:t>Eritrodiolo</a:t>
            </a:r>
            <a:r>
              <a:rPr lang="it-IT" altLang="it-IT" sz="1800" b="1" u="sng" dirty="0"/>
              <a:t> e </a:t>
            </a:r>
            <a:r>
              <a:rPr lang="it-IT" altLang="it-IT" sz="1800" b="1" u="sng" dirty="0" err="1"/>
              <a:t>Uvaolo</a:t>
            </a:r>
            <a:endParaRPr lang="en-GB" altLang="it-IT" sz="1800" dirty="0"/>
          </a:p>
        </p:txBody>
      </p:sp>
      <p:sp>
        <p:nvSpPr>
          <p:cNvPr id="15365" name="Rectangle 7">
            <a:extLst>
              <a:ext uri="{FF2B5EF4-FFF2-40B4-BE49-F238E27FC236}">
                <a16:creationId xmlns:a16="http://schemas.microsoft.com/office/drawing/2014/main" id="{8D28AE75-08F2-C033-6C59-311272C103BF}"/>
              </a:ext>
            </a:extLst>
          </p:cNvPr>
          <p:cNvSpPr>
            <a:spLocks noChangeArrowheads="1"/>
          </p:cNvSpPr>
          <p:nvPr/>
        </p:nvSpPr>
        <p:spPr bwMode="auto">
          <a:xfrm>
            <a:off x="299408" y="4188530"/>
            <a:ext cx="8360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1800" b="1" u="sng" dirty="0"/>
              <a:t>Cere</a:t>
            </a:r>
            <a:endParaRPr lang="en-GB" altLang="it-IT" sz="1800" b="1" dirty="0"/>
          </a:p>
        </p:txBody>
      </p:sp>
      <p:sp>
        <p:nvSpPr>
          <p:cNvPr id="15366" name="Rectangle 8">
            <a:extLst>
              <a:ext uri="{FF2B5EF4-FFF2-40B4-BE49-F238E27FC236}">
                <a16:creationId xmlns:a16="http://schemas.microsoft.com/office/drawing/2014/main" id="{B65FDD37-01FB-0651-C6DC-57E48F71E867}"/>
              </a:ext>
            </a:extLst>
          </p:cNvPr>
          <p:cNvSpPr>
            <a:spLocks noChangeArrowheads="1"/>
          </p:cNvSpPr>
          <p:nvPr/>
        </p:nvSpPr>
        <p:spPr bwMode="auto">
          <a:xfrm>
            <a:off x="271785" y="5268565"/>
            <a:ext cx="3940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u="sng" dirty="0"/>
              <a:t>Tocoferoli e vitamine liposolubili </a:t>
            </a:r>
            <a:endParaRPr lang="en-GB" altLang="it-IT" sz="1800" dirty="0"/>
          </a:p>
        </p:txBody>
      </p:sp>
      <p:sp>
        <p:nvSpPr>
          <p:cNvPr id="15367" name="Rectangle 9">
            <a:extLst>
              <a:ext uri="{FF2B5EF4-FFF2-40B4-BE49-F238E27FC236}">
                <a16:creationId xmlns:a16="http://schemas.microsoft.com/office/drawing/2014/main" id="{049DB109-1359-86D5-0AEB-13060A20CCDF}"/>
              </a:ext>
            </a:extLst>
          </p:cNvPr>
          <p:cNvSpPr>
            <a:spLocks noChangeArrowheads="1"/>
          </p:cNvSpPr>
          <p:nvPr/>
        </p:nvSpPr>
        <p:spPr bwMode="auto">
          <a:xfrm>
            <a:off x="308521" y="4966864"/>
            <a:ext cx="152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u="sng" dirty="0"/>
              <a:t>Idrocarburi</a:t>
            </a:r>
            <a:endParaRPr lang="en-GB" altLang="it-IT" sz="1800" dirty="0"/>
          </a:p>
        </p:txBody>
      </p:sp>
      <p:sp>
        <p:nvSpPr>
          <p:cNvPr id="4" name="Rectangle 5">
            <a:extLst>
              <a:ext uri="{FF2B5EF4-FFF2-40B4-BE49-F238E27FC236}">
                <a16:creationId xmlns:a16="http://schemas.microsoft.com/office/drawing/2014/main" id="{79B0CA5E-5AAA-37A9-88B1-F49FD03EE1CE}"/>
              </a:ext>
            </a:extLst>
          </p:cNvPr>
          <p:cNvSpPr>
            <a:spLocks noChangeArrowheads="1"/>
          </p:cNvSpPr>
          <p:nvPr/>
        </p:nvSpPr>
        <p:spPr bwMode="auto">
          <a:xfrm>
            <a:off x="299408" y="6017395"/>
            <a:ext cx="10027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1800" b="1" u="sng" dirty="0" err="1"/>
              <a:t>Fenoli</a:t>
            </a:r>
            <a:endParaRPr lang="en-GB" altLang="it-IT" sz="1800" dirty="0"/>
          </a:p>
        </p:txBody>
      </p:sp>
      <p:sp>
        <p:nvSpPr>
          <p:cNvPr id="6" name="CasellaDiTesto 5">
            <a:extLst>
              <a:ext uri="{FF2B5EF4-FFF2-40B4-BE49-F238E27FC236}">
                <a16:creationId xmlns:a16="http://schemas.microsoft.com/office/drawing/2014/main" id="{4DF53E67-4DE5-9B5B-C4CE-22E06C9DE018}"/>
              </a:ext>
            </a:extLst>
          </p:cNvPr>
          <p:cNvSpPr txBox="1"/>
          <p:nvPr/>
        </p:nvSpPr>
        <p:spPr>
          <a:xfrm>
            <a:off x="3563888" y="3105834"/>
            <a:ext cx="4596492" cy="646331"/>
          </a:xfrm>
          <a:prstGeom prst="rect">
            <a:avLst/>
          </a:prstGeom>
          <a:noFill/>
        </p:spPr>
        <p:txBody>
          <a:bodyPr wrap="square">
            <a:spAutoFit/>
          </a:bodyPr>
          <a:lstStyle/>
          <a:p>
            <a:pPr>
              <a:buNone/>
            </a:pPr>
            <a:r>
              <a:rPr lang="it-IT" dirty="0">
                <a:solidFill>
                  <a:srgbClr val="000000"/>
                </a:solidFill>
                <a:effectLst/>
                <a:latin typeface="Times New Roman" panose="02020603050405020304" pitchFamily="18" charset="0"/>
              </a:rPr>
              <a:t>Metodo di analisi</a:t>
            </a:r>
          </a:p>
          <a:p>
            <a:pPr>
              <a:buNone/>
            </a:pPr>
            <a:r>
              <a:rPr lang="it-IT" dirty="0">
                <a:solidFill>
                  <a:srgbClr val="000000"/>
                </a:solidFill>
                <a:effectLst/>
                <a:latin typeface="Times New Roman" panose="02020603050405020304" pitchFamily="18" charset="0"/>
              </a:rPr>
              <a:t>COI/T.20/ Doc. No 26/Rev. 5</a:t>
            </a:r>
          </a:p>
        </p:txBody>
      </p:sp>
      <p:sp>
        <p:nvSpPr>
          <p:cNvPr id="8" name="CasellaDiTesto 7">
            <a:extLst>
              <a:ext uri="{FF2B5EF4-FFF2-40B4-BE49-F238E27FC236}">
                <a16:creationId xmlns:a16="http://schemas.microsoft.com/office/drawing/2014/main" id="{A698BE0F-3E47-4FC0-AAB1-1F7D6D2B71FC}"/>
              </a:ext>
            </a:extLst>
          </p:cNvPr>
          <p:cNvSpPr txBox="1"/>
          <p:nvPr/>
        </p:nvSpPr>
        <p:spPr>
          <a:xfrm>
            <a:off x="3534477" y="5889199"/>
            <a:ext cx="4596492" cy="646331"/>
          </a:xfrm>
          <a:prstGeom prst="rect">
            <a:avLst/>
          </a:prstGeom>
          <a:noFill/>
        </p:spPr>
        <p:txBody>
          <a:bodyPr wrap="square">
            <a:spAutoFit/>
          </a:bodyPr>
          <a:lstStyle/>
          <a:p>
            <a:pPr>
              <a:buNone/>
            </a:pPr>
            <a:r>
              <a:rPr lang="it-IT" dirty="0">
                <a:solidFill>
                  <a:srgbClr val="000000"/>
                </a:solidFill>
                <a:effectLst/>
                <a:latin typeface="Times New Roman" panose="02020603050405020304" pitchFamily="18" charset="0"/>
              </a:rPr>
              <a:t>Metodo di analisi </a:t>
            </a:r>
          </a:p>
          <a:p>
            <a:pPr>
              <a:buNone/>
            </a:pPr>
            <a:r>
              <a:rPr lang="it-IT" dirty="0">
                <a:solidFill>
                  <a:srgbClr val="000000"/>
                </a:solidFill>
                <a:effectLst/>
                <a:latin typeface="Times New Roman" panose="02020603050405020304" pitchFamily="18" charset="0"/>
              </a:rPr>
              <a:t>COI/T.20/Doc. No 29/Rev.2</a:t>
            </a:r>
          </a:p>
        </p:txBody>
      </p:sp>
      <p:sp>
        <p:nvSpPr>
          <p:cNvPr id="10" name="CasellaDiTesto 9">
            <a:extLst>
              <a:ext uri="{FF2B5EF4-FFF2-40B4-BE49-F238E27FC236}">
                <a16:creationId xmlns:a16="http://schemas.microsoft.com/office/drawing/2014/main" id="{654B17D7-6A50-3057-AD09-3CCDDD6646DB}"/>
              </a:ext>
            </a:extLst>
          </p:cNvPr>
          <p:cNvSpPr txBox="1"/>
          <p:nvPr/>
        </p:nvSpPr>
        <p:spPr>
          <a:xfrm>
            <a:off x="3534477" y="4078813"/>
            <a:ext cx="4596492" cy="646331"/>
          </a:xfrm>
          <a:prstGeom prst="rect">
            <a:avLst/>
          </a:prstGeom>
          <a:noFill/>
        </p:spPr>
        <p:txBody>
          <a:bodyPr wrap="square">
            <a:spAutoFit/>
          </a:bodyPr>
          <a:lstStyle/>
          <a:p>
            <a:pPr>
              <a:buNone/>
            </a:pPr>
            <a:r>
              <a:rPr lang="it-IT" dirty="0">
                <a:solidFill>
                  <a:srgbClr val="000000"/>
                </a:solidFill>
                <a:effectLst/>
                <a:latin typeface="Times New Roman" panose="02020603050405020304" pitchFamily="18" charset="0"/>
              </a:rPr>
              <a:t>Metodo di Analisi </a:t>
            </a:r>
          </a:p>
          <a:p>
            <a:pPr>
              <a:buNone/>
            </a:pPr>
            <a:r>
              <a:rPr lang="it-IT" dirty="0">
                <a:solidFill>
                  <a:srgbClr val="000000"/>
                </a:solidFill>
                <a:effectLst/>
                <a:latin typeface="Times New Roman" panose="02020603050405020304" pitchFamily="18" charset="0"/>
              </a:rPr>
              <a:t>COI/T.20/Doc. No 28/Rev. 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CADED981-8C3D-5AEA-E728-B72ED85568C9}"/>
              </a:ext>
            </a:extLst>
          </p:cNvPr>
          <p:cNvSpPr>
            <a:spLocks noChangeArrowheads="1"/>
          </p:cNvSpPr>
          <p:nvPr/>
        </p:nvSpPr>
        <p:spPr bwMode="auto">
          <a:xfrm>
            <a:off x="0" y="0"/>
            <a:ext cx="8893175"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it-IT" sz="1800" b="1" u="sng" dirty="0" err="1"/>
              <a:t>Steroli</a:t>
            </a:r>
            <a:endParaRPr lang="en-GB" altLang="it-IT" sz="1800" b="1" u="sng" dirty="0"/>
          </a:p>
          <a:p>
            <a:pPr algn="just" eaLnBrk="1" hangingPunct="1">
              <a:spcBef>
                <a:spcPct val="0"/>
              </a:spcBef>
              <a:buFontTx/>
              <a:buNone/>
            </a:pPr>
            <a:endParaRPr lang="en-GB" altLang="it-IT" sz="1800" b="1" u="sng" dirty="0"/>
          </a:p>
          <a:p>
            <a:pPr algn="just" eaLnBrk="1" hangingPunct="1">
              <a:spcBef>
                <a:spcPct val="0"/>
              </a:spcBef>
              <a:buFontTx/>
              <a:buNone/>
            </a:pPr>
            <a:r>
              <a:rPr lang="it-IT" altLang="it-IT" sz="1600" dirty="0"/>
              <a:t>Sono sintetizzati in natura a partire dallo </a:t>
            </a:r>
            <a:r>
              <a:rPr lang="it-IT" altLang="it-IT" sz="1600" b="1" u="sng" dirty="0"/>
              <a:t>squalene</a:t>
            </a:r>
            <a:r>
              <a:rPr lang="it-IT" altLang="it-IT" sz="1600" dirty="0"/>
              <a:t> e sono presenti in notevoli quantità; la loro composizione percentuale è una caratteristica specifica della specie botanica e non resta influenzata dalle variazioni genetiche e di conseguenza ha una grande importanza ai fini analitici; la loro analisi consente per esempio di riconoscere la presenza di olio di colza o cartamo modificati aggiunti per frode all'olio di oliva. </a:t>
            </a:r>
          </a:p>
          <a:p>
            <a:pPr algn="just" eaLnBrk="1" hangingPunct="1">
              <a:spcBef>
                <a:spcPct val="0"/>
              </a:spcBef>
              <a:buFontTx/>
              <a:buNone/>
            </a:pPr>
            <a:endParaRPr lang="it-IT" altLang="it-IT" sz="1600" dirty="0"/>
          </a:p>
          <a:p>
            <a:pPr algn="just" eaLnBrk="1" hangingPunct="1">
              <a:spcBef>
                <a:spcPct val="0"/>
              </a:spcBef>
              <a:buFontTx/>
              <a:buNone/>
            </a:pPr>
            <a:r>
              <a:rPr lang="it-IT" altLang="it-IT" sz="1600" dirty="0"/>
              <a:t>Nell'olio di oliva il </a:t>
            </a:r>
            <a:r>
              <a:rPr lang="it-IT" altLang="it-IT" sz="1600" b="1" dirty="0">
                <a:solidFill>
                  <a:srgbClr val="FF0000"/>
                </a:solidFill>
              </a:rPr>
              <a:t>94 - 97% degli steroli </a:t>
            </a:r>
            <a:r>
              <a:rPr lang="it-IT" altLang="it-IT" sz="1600" dirty="0"/>
              <a:t>è costituito da </a:t>
            </a:r>
            <a:r>
              <a:rPr lang="it-IT" altLang="it-IT" sz="1600" b="1" dirty="0">
                <a:solidFill>
                  <a:srgbClr val="FF0000"/>
                </a:solidFill>
              </a:rPr>
              <a:t>beta-sitosterolo</a:t>
            </a:r>
            <a:r>
              <a:rPr lang="it-IT" altLang="it-IT" sz="1600" dirty="0"/>
              <a:t>, valori inferiori segnalano la presenza di oli di semi. </a:t>
            </a:r>
          </a:p>
          <a:p>
            <a:pPr algn="just" eaLnBrk="1" hangingPunct="1">
              <a:spcBef>
                <a:spcPct val="0"/>
              </a:spcBef>
              <a:buFontTx/>
              <a:buNone/>
            </a:pPr>
            <a:endParaRPr lang="it-IT" altLang="it-IT" sz="1600" dirty="0"/>
          </a:p>
          <a:p>
            <a:pPr algn="just" eaLnBrk="1" hangingPunct="1">
              <a:spcBef>
                <a:spcPct val="0"/>
              </a:spcBef>
              <a:buFontTx/>
              <a:buNone/>
            </a:pPr>
            <a:r>
              <a:rPr lang="it-IT" altLang="it-IT" sz="1600" dirty="0"/>
              <a:t>Gli steroli sono composti che esplicano il loro ruolo biochimico all’interno delle membrane cellulari. La loro composizione è tipica della specie botanica dalla quale provengono. </a:t>
            </a:r>
          </a:p>
          <a:p>
            <a:pPr algn="just" eaLnBrk="1" hangingPunct="1">
              <a:spcBef>
                <a:spcPct val="0"/>
              </a:spcBef>
              <a:buFontTx/>
              <a:buNone/>
            </a:pPr>
            <a:endParaRPr lang="it-IT" altLang="it-IT" sz="1600" dirty="0"/>
          </a:p>
          <a:p>
            <a:pPr algn="just" eaLnBrk="1" hangingPunct="1">
              <a:spcBef>
                <a:spcPct val="0"/>
              </a:spcBef>
              <a:buFontTx/>
              <a:buNone/>
            </a:pPr>
            <a:r>
              <a:rPr lang="it-IT" altLang="it-IT" sz="1600" b="1" dirty="0"/>
              <a:t>La frazione sterolica può essere quindi utilizzata come indice di purezza dell’olio. </a:t>
            </a:r>
          </a:p>
        </p:txBody>
      </p:sp>
      <p:pic>
        <p:nvPicPr>
          <p:cNvPr id="16387" name="Picture 5">
            <a:extLst>
              <a:ext uri="{FF2B5EF4-FFF2-40B4-BE49-F238E27FC236}">
                <a16:creationId xmlns:a16="http://schemas.microsoft.com/office/drawing/2014/main" id="{62463516-C529-192A-8077-A7ED328E0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114800"/>
            <a:ext cx="80645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AF7A5B6-F60D-AC96-D3CE-BDD0EEB4C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212976"/>
            <a:ext cx="3733942" cy="3312368"/>
          </a:xfrm>
          <a:prstGeom prst="rect">
            <a:avLst/>
          </a:prstGeom>
        </p:spPr>
      </p:pic>
      <p:sp>
        <p:nvSpPr>
          <p:cNvPr id="6" name="CasellaDiTesto 5">
            <a:extLst>
              <a:ext uri="{FF2B5EF4-FFF2-40B4-BE49-F238E27FC236}">
                <a16:creationId xmlns:a16="http://schemas.microsoft.com/office/drawing/2014/main" id="{24CA2345-49D0-1F81-CEA0-CFEAD8F8075C}"/>
              </a:ext>
            </a:extLst>
          </p:cNvPr>
          <p:cNvSpPr txBox="1"/>
          <p:nvPr/>
        </p:nvSpPr>
        <p:spPr>
          <a:xfrm>
            <a:off x="323528" y="1628800"/>
            <a:ext cx="3733942" cy="1477328"/>
          </a:xfrm>
          <a:prstGeom prst="rect">
            <a:avLst/>
          </a:prstGeom>
          <a:noFill/>
        </p:spPr>
        <p:txBody>
          <a:bodyPr wrap="square" rtlCol="0">
            <a:spAutoFit/>
          </a:bodyPr>
          <a:lstStyle/>
          <a:p>
            <a:pPr algn="just"/>
            <a:r>
              <a:rPr lang="it-IT" dirty="0"/>
              <a:t>Beta-sitosterolo è noto per la sua capacità di ridurre l'assorbimento del colesterolo nell'intestino contribuendo a mantenere un corretto profilo dei lipidi ematici</a:t>
            </a:r>
          </a:p>
        </p:txBody>
      </p:sp>
      <p:sp>
        <p:nvSpPr>
          <p:cNvPr id="8" name="CasellaDiTesto 7">
            <a:extLst>
              <a:ext uri="{FF2B5EF4-FFF2-40B4-BE49-F238E27FC236}">
                <a16:creationId xmlns:a16="http://schemas.microsoft.com/office/drawing/2014/main" id="{8D9079B7-C48E-2545-7315-1027852BBDC7}"/>
              </a:ext>
            </a:extLst>
          </p:cNvPr>
          <p:cNvSpPr txBox="1"/>
          <p:nvPr/>
        </p:nvSpPr>
        <p:spPr>
          <a:xfrm>
            <a:off x="755576" y="332656"/>
            <a:ext cx="2501582" cy="369332"/>
          </a:xfrm>
          <a:prstGeom prst="rect">
            <a:avLst/>
          </a:prstGeom>
          <a:noFill/>
        </p:spPr>
        <p:txBody>
          <a:bodyPr wrap="none" rtlCol="0">
            <a:spAutoFit/>
          </a:bodyPr>
          <a:lstStyle/>
          <a:p>
            <a:r>
              <a:rPr lang="it-IT" b="1" dirty="0"/>
              <a:t>BETA SITOSTEROLO</a:t>
            </a:r>
          </a:p>
        </p:txBody>
      </p:sp>
    </p:spTree>
    <p:extLst>
      <p:ext uri="{BB962C8B-B14F-4D97-AF65-F5344CB8AC3E}">
        <p14:creationId xmlns:p14="http://schemas.microsoft.com/office/powerpoint/2010/main" val="1813611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0AA74B8A-DEAF-5DE6-46D4-DD98A5BCDFA2}"/>
              </a:ext>
            </a:extLst>
          </p:cNvPr>
          <p:cNvSpPr>
            <a:spLocks noChangeArrowheads="1"/>
          </p:cNvSpPr>
          <p:nvPr/>
        </p:nvSpPr>
        <p:spPr bwMode="auto">
          <a:xfrm>
            <a:off x="0" y="44450"/>
            <a:ext cx="91440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800" b="1" u="sng"/>
              <a:t>Eritrodiolo e Uvaolo</a:t>
            </a:r>
          </a:p>
          <a:p>
            <a:pPr algn="just" eaLnBrk="1" hangingPunct="1">
              <a:spcBef>
                <a:spcPct val="0"/>
              </a:spcBef>
              <a:buFontTx/>
              <a:buNone/>
            </a:pPr>
            <a:endParaRPr lang="en-GB" altLang="it-IT" sz="1800" b="1"/>
          </a:p>
          <a:p>
            <a:pPr algn="just" eaLnBrk="1" hangingPunct="1">
              <a:spcBef>
                <a:spcPct val="0"/>
              </a:spcBef>
              <a:buFontTx/>
              <a:buNone/>
            </a:pPr>
            <a:r>
              <a:rPr lang="it-IT" altLang="it-IT" sz="1800"/>
              <a:t>Questi composti sono triterpeni con </a:t>
            </a:r>
            <a:r>
              <a:rPr lang="it-IT" altLang="it-IT" sz="1800" b="1"/>
              <a:t>due funzionalità alcoliche</a:t>
            </a:r>
            <a:r>
              <a:rPr lang="it-IT" altLang="it-IT" sz="1800"/>
              <a:t> che sono naturalmente presenti negli oli di oliva ottenuti per pressatura. </a:t>
            </a:r>
            <a:r>
              <a:rPr lang="it-IT" altLang="it-IT" sz="1800" b="1"/>
              <a:t>Essi si ritrovano principalmente in grande concentrazione nella buccia e nel nocciolo della drupa.</a:t>
            </a:r>
            <a:r>
              <a:rPr lang="it-IT" altLang="it-IT" sz="1800"/>
              <a:t>  Negli oli ottenuti per estrazione con solvente il loro contenuto è significativamente maggiore grazie all’azione drastica del solvente. Quindi la loro presenza in oli ottenuti per pressione può indicare una fraudolenta miscelazione con olio ottenuto per estrazione con solvente.</a:t>
            </a:r>
          </a:p>
        </p:txBody>
      </p:sp>
      <p:grpSp>
        <p:nvGrpSpPr>
          <p:cNvPr id="17411" name="Group 9">
            <a:extLst>
              <a:ext uri="{FF2B5EF4-FFF2-40B4-BE49-F238E27FC236}">
                <a16:creationId xmlns:a16="http://schemas.microsoft.com/office/drawing/2014/main" id="{E685912D-8C1E-F075-BF16-2D4D6D69F0E7}"/>
              </a:ext>
            </a:extLst>
          </p:cNvPr>
          <p:cNvGrpSpPr>
            <a:grpSpLocks/>
          </p:cNvGrpSpPr>
          <p:nvPr/>
        </p:nvGrpSpPr>
        <p:grpSpPr bwMode="auto">
          <a:xfrm>
            <a:off x="0" y="3043238"/>
            <a:ext cx="5795963" cy="3814762"/>
            <a:chOff x="0" y="1728"/>
            <a:chExt cx="3936" cy="2491"/>
          </a:xfrm>
        </p:grpSpPr>
        <p:grpSp>
          <p:nvGrpSpPr>
            <p:cNvPr id="17413" name="Group 7">
              <a:extLst>
                <a:ext uri="{FF2B5EF4-FFF2-40B4-BE49-F238E27FC236}">
                  <a16:creationId xmlns:a16="http://schemas.microsoft.com/office/drawing/2014/main" id="{FACA15E1-F778-C6F5-FFE3-D96D3B2F2D03}"/>
                </a:ext>
              </a:extLst>
            </p:cNvPr>
            <p:cNvGrpSpPr>
              <a:grpSpLocks/>
            </p:cNvGrpSpPr>
            <p:nvPr/>
          </p:nvGrpSpPr>
          <p:grpSpPr bwMode="auto">
            <a:xfrm>
              <a:off x="0" y="1728"/>
              <a:ext cx="3936" cy="2491"/>
              <a:chOff x="0" y="1728"/>
              <a:chExt cx="3936" cy="2491"/>
            </a:xfrm>
          </p:grpSpPr>
          <p:pic>
            <p:nvPicPr>
              <p:cNvPr id="17415" name="Picture 5" descr="amelio english001">
                <a:extLst>
                  <a:ext uri="{FF2B5EF4-FFF2-40B4-BE49-F238E27FC236}">
                    <a16:creationId xmlns:a16="http://schemas.microsoft.com/office/drawing/2014/main" id="{A9192FB1-EF69-4CE3-3E81-1564EFA9F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1752"/>
                <a:ext cx="3493" cy="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6">
                <a:extLst>
                  <a:ext uri="{FF2B5EF4-FFF2-40B4-BE49-F238E27FC236}">
                    <a16:creationId xmlns:a16="http://schemas.microsoft.com/office/drawing/2014/main" id="{862BEABC-3BD6-1CB8-F046-8C12010EE22D}"/>
                  </a:ext>
                </a:extLst>
              </p:cNvPr>
              <p:cNvSpPr>
                <a:spLocks noChangeArrowheads="1"/>
              </p:cNvSpPr>
              <p:nvPr/>
            </p:nvSpPr>
            <p:spPr bwMode="auto">
              <a:xfrm>
                <a:off x="0" y="1728"/>
                <a:ext cx="3936" cy="24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17414" name="Rectangle 8">
              <a:extLst>
                <a:ext uri="{FF2B5EF4-FFF2-40B4-BE49-F238E27FC236}">
                  <a16:creationId xmlns:a16="http://schemas.microsoft.com/office/drawing/2014/main" id="{752E09BA-2ABF-7B86-2F93-217E52854202}"/>
                </a:ext>
              </a:extLst>
            </p:cNvPr>
            <p:cNvSpPr>
              <a:spLocks noChangeArrowheads="1"/>
            </p:cNvSpPr>
            <p:nvPr/>
          </p:nvSpPr>
          <p:spPr bwMode="auto">
            <a:xfrm>
              <a:off x="240" y="1872"/>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pic>
        <p:nvPicPr>
          <p:cNvPr id="17412" name="Picture 10">
            <a:extLst>
              <a:ext uri="{FF2B5EF4-FFF2-40B4-BE49-F238E27FC236}">
                <a16:creationId xmlns:a16="http://schemas.microsoft.com/office/drawing/2014/main" id="{4769FBF3-004D-B928-34C9-050E8BB56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492375"/>
            <a:ext cx="4427537"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E3941A5B-6050-4815-9280-1622867406C2}"/>
              </a:ext>
            </a:extLst>
          </p:cNvPr>
          <p:cNvSpPr>
            <a:spLocks noChangeArrowheads="1"/>
          </p:cNvSpPr>
          <p:nvPr/>
        </p:nvSpPr>
        <p:spPr bwMode="auto">
          <a:xfrm>
            <a:off x="0" y="123825"/>
            <a:ext cx="879316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it-IT" sz="1800" b="1" u="sng"/>
              <a:t>Cere</a:t>
            </a:r>
          </a:p>
          <a:p>
            <a:pPr algn="just" eaLnBrk="1" hangingPunct="1">
              <a:spcBef>
                <a:spcPct val="0"/>
              </a:spcBef>
              <a:buFontTx/>
              <a:buNone/>
            </a:pPr>
            <a:endParaRPr lang="en-GB" altLang="it-IT" sz="1800" b="1" u="sng"/>
          </a:p>
          <a:p>
            <a:pPr algn="just" eaLnBrk="1" hangingPunct="1">
              <a:spcBef>
                <a:spcPct val="0"/>
              </a:spcBef>
              <a:buFontTx/>
              <a:buNone/>
            </a:pPr>
            <a:r>
              <a:rPr lang="it-IT" altLang="it-IT" sz="1800" b="1"/>
              <a:t>Le cere si trovano sulla buccia della drupa</a:t>
            </a:r>
            <a:r>
              <a:rPr lang="it-IT" altLang="it-IT" sz="1800"/>
              <a:t> e svolgono diverse funzioni, tra le quali un controllo sulla perdita di acqua per evaporazione dai tessuti sottostanti, la resistenza all’acqua, e la protezione nei confronti di alcuni parassiti. Inoltre le cere proteggono il frutto da microrganismi patogeni, sia per quanto riguardo la penetrazione e lo sviluppo.</a:t>
            </a:r>
          </a:p>
          <a:p>
            <a:pPr algn="just" eaLnBrk="1" hangingPunct="1">
              <a:spcBef>
                <a:spcPct val="0"/>
              </a:spcBef>
              <a:buFontTx/>
              <a:buNone/>
            </a:pPr>
            <a:endParaRPr lang="en-GB" altLang="it-IT" sz="1800" b="1"/>
          </a:p>
          <a:p>
            <a:pPr algn="just" eaLnBrk="1" hangingPunct="1">
              <a:spcBef>
                <a:spcPct val="0"/>
              </a:spcBef>
              <a:buFontTx/>
              <a:buNone/>
            </a:pPr>
            <a:r>
              <a:rPr lang="it-IT" altLang="it-IT" sz="1800"/>
              <a:t>Le cere, presenti in minima quantità, raggiungono valori alti negli </a:t>
            </a:r>
            <a:r>
              <a:rPr lang="it-IT" altLang="it-IT" sz="1800" b="1"/>
              <a:t>oli di sansa</a:t>
            </a:r>
            <a:r>
              <a:rPr lang="it-IT" altLang="it-IT" sz="1800"/>
              <a:t> </a:t>
            </a:r>
            <a:r>
              <a:rPr lang="it-IT" altLang="it-IT" sz="1800" b="1"/>
              <a:t>(maggiori del 2%)</a:t>
            </a:r>
            <a:r>
              <a:rPr lang="it-IT" altLang="it-IT" sz="1800"/>
              <a:t> per i quali sono un fattore di riconoscimento. </a:t>
            </a:r>
          </a:p>
          <a:p>
            <a:pPr algn="just" eaLnBrk="1" hangingPunct="1">
              <a:spcBef>
                <a:spcPct val="0"/>
              </a:spcBef>
              <a:buFontTx/>
              <a:buNone/>
            </a:pPr>
            <a:endParaRPr lang="it-IT" altLang="it-IT" sz="1800"/>
          </a:p>
          <a:p>
            <a:pPr algn="just" eaLnBrk="1" hangingPunct="1">
              <a:spcBef>
                <a:spcPct val="0"/>
              </a:spcBef>
              <a:buFontTx/>
              <a:buNone/>
            </a:pPr>
            <a:r>
              <a:rPr lang="it-IT" altLang="it-IT" sz="1800"/>
              <a:t>Queste molecole sono di </a:t>
            </a:r>
            <a:r>
              <a:rPr lang="it-IT" altLang="it-IT" sz="1800" b="1" u="sng"/>
              <a:t>notevole interesse analitico.</a:t>
            </a:r>
          </a:p>
          <a:p>
            <a:pPr algn="just" eaLnBrk="1" hangingPunct="1">
              <a:spcBef>
                <a:spcPct val="0"/>
              </a:spcBef>
              <a:buFontTx/>
              <a:buNone/>
            </a:pPr>
            <a:endParaRPr lang="it-IT" altLang="it-IT" sz="1800" b="1"/>
          </a:p>
          <a:p>
            <a:pPr algn="just" eaLnBrk="1" hangingPunct="1">
              <a:spcBef>
                <a:spcPct val="0"/>
              </a:spcBef>
              <a:buFontTx/>
              <a:buNone/>
            </a:pPr>
            <a:r>
              <a:rPr lang="it-IT" altLang="it-IT" sz="1800" b="1"/>
              <a:t>Le cere sono molecole formate dalla combinazione di un alcol alifatico con un acido grasso.</a:t>
            </a:r>
            <a:r>
              <a:rPr lang="it-IT" altLang="it-IT" sz="1800"/>
              <a:t> </a:t>
            </a:r>
          </a:p>
          <a:p>
            <a:pPr algn="just" eaLnBrk="1" hangingPunct="1">
              <a:spcBef>
                <a:spcPct val="0"/>
              </a:spcBef>
              <a:buFontTx/>
              <a:buNone/>
            </a:pPr>
            <a:endParaRPr lang="it-IT" altLang="it-IT" sz="1800"/>
          </a:p>
          <a:p>
            <a:pPr algn="just" eaLnBrk="1" hangingPunct="1">
              <a:spcBef>
                <a:spcPct val="0"/>
              </a:spcBef>
              <a:buFontTx/>
              <a:buNone/>
            </a:pPr>
            <a:r>
              <a:rPr lang="it-IT" altLang="it-IT" sz="1800"/>
              <a:t>Una frode recente è quella di commercializzare olio di sansa come olio di oliva dopo averlo decerato facendo precipitare le cere con acetone a freddo e separandole per filtrazione o centrifugazione</a:t>
            </a:r>
            <a:r>
              <a:rPr lang="it-IT" altLang="it-IT" sz="1800" b="1" u="sng"/>
              <a:t>;</a:t>
            </a:r>
          </a:p>
          <a:p>
            <a:pPr algn="just" eaLnBrk="1" hangingPunct="1">
              <a:spcBef>
                <a:spcPct val="0"/>
              </a:spcBef>
              <a:buFontTx/>
              <a:buNone/>
            </a:pPr>
            <a:endParaRPr lang="it-IT" altLang="it-IT" sz="1800" b="1" u="sng"/>
          </a:p>
          <a:p>
            <a:pPr algn="just" eaLnBrk="1" hangingPunct="1">
              <a:spcBef>
                <a:spcPct val="0"/>
              </a:spcBef>
              <a:buFontTx/>
              <a:buNone/>
            </a:pPr>
            <a:r>
              <a:rPr lang="it-IT" altLang="it-IT" sz="1800" b="1" u="sng"/>
              <a:t>è possibile individuare la frode andando a determinare analiticamente la composizione percentuale degli alcoli superiori (C26, C28, C30), modificata dalle suddette operazioni.</a:t>
            </a:r>
            <a:r>
              <a:rPr lang="it-IT" altLang="it-IT" sz="180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2823FD5-F6B0-2CFC-7D4D-F31B570F3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68421AB-B0E7-40AD-1DA4-AFF242CFB880}"/>
              </a:ext>
            </a:extLst>
          </p:cNvPr>
          <p:cNvSpPr txBox="1"/>
          <p:nvPr/>
        </p:nvSpPr>
        <p:spPr>
          <a:xfrm>
            <a:off x="323528" y="404664"/>
            <a:ext cx="8568952" cy="5355312"/>
          </a:xfrm>
          <a:prstGeom prst="rect">
            <a:avLst/>
          </a:prstGeom>
          <a:noFill/>
        </p:spPr>
        <p:txBody>
          <a:bodyPr wrap="square" rtlCol="0">
            <a:spAutoFit/>
          </a:bodyPr>
          <a:lstStyle/>
          <a:p>
            <a:pPr algn="just"/>
            <a:r>
              <a:rPr lang="it-IT" dirty="0"/>
              <a:t>Cosa significa “solo procedimenti meccanici”</a:t>
            </a:r>
          </a:p>
          <a:p>
            <a:pPr algn="just"/>
            <a:endParaRPr lang="it-IT" dirty="0"/>
          </a:p>
          <a:p>
            <a:pPr algn="just"/>
            <a:r>
              <a:rPr lang="it-IT" dirty="0"/>
              <a:t>Dal punto di vista normativo e tecnologico, la definizione comporta che:</a:t>
            </a:r>
          </a:p>
          <a:p>
            <a:pPr algn="just"/>
            <a:endParaRPr lang="it-IT" dirty="0"/>
          </a:p>
          <a:p>
            <a:pPr algn="just"/>
            <a:r>
              <a:rPr lang="it-IT" dirty="0"/>
              <a:t>•	L’olio deve essere ottenuto direttamente dal frutto dell’olivo mediante lavorazioni che non includono solventi chimici, processi di estrazione con calore o trasformazioni chimiche tra cui </a:t>
            </a:r>
            <a:r>
              <a:rPr lang="it-IT" dirty="0" err="1"/>
              <a:t>riesterificazione</a:t>
            </a:r>
            <a:r>
              <a:rPr lang="it-IT" dirty="0"/>
              <a:t>. </a:t>
            </a:r>
          </a:p>
          <a:p>
            <a:pPr algn="just"/>
            <a:endParaRPr lang="it-IT" dirty="0"/>
          </a:p>
          <a:p>
            <a:pPr algn="just"/>
            <a:r>
              <a:rPr lang="it-IT" dirty="0"/>
              <a:t>•	Le fasi ammesse sono relativamente “mild”: lavaggio, defogliazione, frangitura, gramolatura, separazione (pressione o più comunemente centrifugazione), decantazione/filtrazione.</a:t>
            </a:r>
          </a:p>
          <a:p>
            <a:pPr algn="just"/>
            <a:endParaRPr lang="it-IT" dirty="0"/>
          </a:p>
          <a:p>
            <a:pPr algn="just"/>
            <a:r>
              <a:rPr lang="it-IT" dirty="0"/>
              <a:t>•	Si richiede che i processi fisici non causino alterazioni dell’olio che possano comprometterne le caratteristiche chimico-fisiche o organolettiche.</a:t>
            </a:r>
          </a:p>
          <a:p>
            <a:pPr algn="just"/>
            <a:endParaRPr lang="it-IT" dirty="0"/>
          </a:p>
          <a:p>
            <a:pPr algn="just"/>
            <a:r>
              <a:rPr lang="it-IT" dirty="0"/>
              <a:t>•	spesso all’interno della produzione EVOO si introduce anche il concetto di “estrazione a freddo”, ovvero che la temperatura non superi un certo limite (tipico ~ 27 °C) per preservare i composti fenolici, gli aromi e la qualità sensoriale.</a:t>
            </a:r>
          </a:p>
          <a:p>
            <a:pPr algn="just"/>
            <a:endParaRPr lang="it-IT" dirty="0"/>
          </a:p>
        </p:txBody>
      </p:sp>
    </p:spTree>
    <p:extLst>
      <p:ext uri="{BB962C8B-B14F-4D97-AF65-F5344CB8AC3E}">
        <p14:creationId xmlns:p14="http://schemas.microsoft.com/office/powerpoint/2010/main" val="1308329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D57E654-A532-B091-7878-6496BB741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4582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4DC6E3CE-C443-C8F9-33D3-D82D649CACC8}"/>
              </a:ext>
            </a:extLst>
          </p:cNvPr>
          <p:cNvSpPr>
            <a:spLocks noChangeArrowheads="1"/>
          </p:cNvSpPr>
          <p:nvPr/>
        </p:nvSpPr>
        <p:spPr bwMode="auto">
          <a:xfrm>
            <a:off x="0" y="-30163"/>
            <a:ext cx="9144000" cy="532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2000" b="1" u="sng"/>
              <a:t>Fenoli</a:t>
            </a:r>
          </a:p>
          <a:p>
            <a:pPr algn="just" eaLnBrk="1" hangingPunct="1">
              <a:spcBef>
                <a:spcPct val="0"/>
              </a:spcBef>
              <a:buFontTx/>
              <a:buNone/>
            </a:pPr>
            <a:endParaRPr lang="en-GB" altLang="it-IT" sz="2000" b="1"/>
          </a:p>
          <a:p>
            <a:pPr algn="just" eaLnBrk="1" hangingPunct="1">
              <a:spcBef>
                <a:spcPct val="0"/>
              </a:spcBef>
              <a:buFontTx/>
              <a:buNone/>
            </a:pPr>
            <a:r>
              <a:rPr lang="it-IT" altLang="it-IT" sz="1800"/>
              <a:t>I composti fenolici sono presenti nell’olio di oliva in quantità variabili </a:t>
            </a:r>
            <a:r>
              <a:rPr lang="it-IT" altLang="it-IT" sz="1800" b="1" u="sng"/>
              <a:t>(50 – 700 mg/Kg)</a:t>
            </a:r>
            <a:r>
              <a:rPr lang="it-IT" altLang="it-IT" sz="1800"/>
              <a:t>  e hanno un importante ruolo per quanto riguarda:</a:t>
            </a:r>
          </a:p>
          <a:p>
            <a:pPr algn="just" eaLnBrk="1" hangingPunct="1">
              <a:spcBef>
                <a:spcPct val="0"/>
              </a:spcBef>
              <a:buFontTx/>
              <a:buNone/>
            </a:pPr>
            <a:endParaRPr lang="it-IT" altLang="it-IT" sz="1800"/>
          </a:p>
          <a:p>
            <a:pPr algn="just" eaLnBrk="1" hangingPunct="1">
              <a:spcBef>
                <a:spcPct val="0"/>
              </a:spcBef>
            </a:pPr>
            <a:r>
              <a:rPr lang="it-IT" altLang="it-IT" sz="1800"/>
              <a:t> la stabilità del prodotto </a:t>
            </a:r>
          </a:p>
          <a:p>
            <a:pPr algn="just" eaLnBrk="1" hangingPunct="1">
              <a:spcBef>
                <a:spcPct val="0"/>
              </a:spcBef>
            </a:pPr>
            <a:r>
              <a:rPr lang="it-IT" altLang="it-IT" sz="1800"/>
              <a:t>caratteristiche di salubrità </a:t>
            </a:r>
          </a:p>
          <a:p>
            <a:pPr algn="just" eaLnBrk="1" hangingPunct="1">
              <a:spcBef>
                <a:spcPct val="0"/>
              </a:spcBef>
            </a:pPr>
            <a:r>
              <a:rPr lang="it-IT" altLang="it-IT" sz="1800"/>
              <a:t> sapore</a:t>
            </a:r>
          </a:p>
          <a:p>
            <a:pPr algn="just" eaLnBrk="1" hangingPunct="1">
              <a:spcBef>
                <a:spcPct val="0"/>
              </a:spcBef>
            </a:pPr>
            <a:endParaRPr lang="it-IT" altLang="it-IT" sz="1800"/>
          </a:p>
          <a:p>
            <a:pPr algn="just" eaLnBrk="1" hangingPunct="1">
              <a:spcBef>
                <a:spcPct val="0"/>
              </a:spcBef>
              <a:buFontTx/>
              <a:buNone/>
            </a:pPr>
            <a:r>
              <a:rPr lang="it-IT" altLang="it-IT" sz="1800"/>
              <a:t>La composizione fenolica dipende da:</a:t>
            </a:r>
          </a:p>
          <a:p>
            <a:pPr algn="just" eaLnBrk="1" hangingPunct="1">
              <a:spcBef>
                <a:spcPct val="0"/>
              </a:spcBef>
              <a:buFontTx/>
              <a:buNone/>
            </a:pPr>
            <a:endParaRPr lang="it-IT" altLang="it-IT" sz="1800"/>
          </a:p>
          <a:p>
            <a:pPr algn="just" eaLnBrk="1" hangingPunct="1">
              <a:spcBef>
                <a:spcPct val="0"/>
              </a:spcBef>
            </a:pPr>
            <a:r>
              <a:rPr lang="it-IT" altLang="it-IT" sz="1800" b="1"/>
              <a:t>cultivar</a:t>
            </a:r>
            <a:r>
              <a:rPr lang="it-IT" altLang="it-IT" sz="1800"/>
              <a:t> </a:t>
            </a:r>
          </a:p>
          <a:p>
            <a:pPr algn="just" eaLnBrk="1" hangingPunct="1">
              <a:spcBef>
                <a:spcPct val="0"/>
              </a:spcBef>
            </a:pPr>
            <a:r>
              <a:rPr lang="it-IT" altLang="it-IT" sz="1800" b="1"/>
              <a:t>stadio di maturazione</a:t>
            </a:r>
            <a:r>
              <a:rPr lang="it-IT" altLang="it-IT" sz="1800"/>
              <a:t>, </a:t>
            </a:r>
          </a:p>
          <a:p>
            <a:pPr algn="just" eaLnBrk="1" hangingPunct="1">
              <a:spcBef>
                <a:spcPct val="0"/>
              </a:spcBef>
              <a:buFontTx/>
              <a:buNone/>
            </a:pPr>
            <a:endParaRPr lang="it-IT" altLang="it-IT" sz="1800"/>
          </a:p>
          <a:p>
            <a:pPr algn="just" eaLnBrk="1" hangingPunct="1">
              <a:spcBef>
                <a:spcPct val="0"/>
              </a:spcBef>
              <a:buFontTx/>
              <a:buNone/>
            </a:pPr>
            <a:r>
              <a:rPr lang="it-IT" altLang="it-IT" sz="1800"/>
              <a:t>inoltre è influenzata da:</a:t>
            </a:r>
          </a:p>
          <a:p>
            <a:pPr algn="just" eaLnBrk="1" hangingPunct="1">
              <a:spcBef>
                <a:spcPct val="0"/>
              </a:spcBef>
              <a:buFontTx/>
              <a:buNone/>
            </a:pPr>
            <a:endParaRPr lang="it-IT" altLang="it-IT" sz="1800"/>
          </a:p>
          <a:p>
            <a:pPr algn="just" eaLnBrk="1" hangingPunct="1">
              <a:spcBef>
                <a:spcPct val="0"/>
              </a:spcBef>
            </a:pPr>
            <a:r>
              <a:rPr lang="it-IT" altLang="it-IT" sz="1800" b="1"/>
              <a:t>processo di molitura</a:t>
            </a:r>
            <a:r>
              <a:rPr lang="it-IT" altLang="it-IT" sz="1800"/>
              <a:t> </a:t>
            </a:r>
          </a:p>
          <a:p>
            <a:pPr algn="just" eaLnBrk="1" hangingPunct="1">
              <a:spcBef>
                <a:spcPct val="0"/>
              </a:spcBef>
            </a:pPr>
            <a:r>
              <a:rPr lang="it-IT" altLang="it-IT" sz="1800" b="1"/>
              <a:t>condizioni e tempi di conservazione. </a:t>
            </a:r>
            <a:endParaRPr lang="en-GB" altLang="it-IT" sz="1800" b="1"/>
          </a:p>
          <a:p>
            <a:pPr algn="just">
              <a:spcBef>
                <a:spcPct val="0"/>
              </a:spcBef>
              <a:buFontTx/>
              <a:buNone/>
            </a:pPr>
            <a:endParaRPr lang="en-GB" altLang="it-IT" sz="18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Cosa sono i polifenoli nell’EVOO</a:t>
            </a:r>
          </a:p>
        </p:txBody>
      </p:sp>
      <p:sp>
        <p:nvSpPr>
          <p:cNvPr id="3" name="Content Placeholder 2"/>
          <p:cNvSpPr>
            <a:spLocks noGrp="1"/>
          </p:cNvSpPr>
          <p:nvPr>
            <p:ph idx="1"/>
          </p:nvPr>
        </p:nvSpPr>
        <p:spPr/>
        <p:txBody>
          <a:bodyPr/>
          <a:lstStyle/>
          <a:p>
            <a:r>
              <a:t>• Composti fenolici presenti naturalmente nel frutto dell’olivo.</a:t>
            </a:r>
          </a:p>
          <a:p>
            <a:r>
              <a:t>• Appartengono ai fitochimici secondari con funzioni antiossidanti.</a:t>
            </a:r>
          </a:p>
          <a:p>
            <a:r>
              <a:t>• Principali classi: alcoli fenolici (tirosolo, idrossitirosolo), secoiridoidi (oleuropeina, oleocanthal), lignani e flavonoidi.</a:t>
            </a:r>
          </a:p>
          <a:p>
            <a:r>
              <a:t>• Contribuiscono a gusto, stabilità e qualità dell’olio.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Benefici per la salute</a:t>
            </a:r>
          </a:p>
        </p:txBody>
      </p:sp>
      <p:sp>
        <p:nvSpPr>
          <p:cNvPr id="3" name="Content Placeholder 2"/>
          <p:cNvSpPr>
            <a:spLocks noGrp="1"/>
          </p:cNvSpPr>
          <p:nvPr>
            <p:ph idx="1"/>
          </p:nvPr>
        </p:nvSpPr>
        <p:spPr/>
        <p:txBody>
          <a:bodyPr/>
          <a:lstStyle/>
          <a:p>
            <a:r>
              <a:t>• Azione antiossidante: neutralizzano i radicali liberi e riducono lo stress ossidativo.</a:t>
            </a:r>
          </a:p>
          <a:p>
            <a:r>
              <a:t>• Azione anti‑infiammatoria e protettiva sul sistema cardiovascolare.</a:t>
            </a:r>
          </a:p>
          <a:p>
            <a:r>
              <a:t>• Effetti neuroprotettivi e potenziale ruolo nella prevenzione del declino cognitivo.</a:t>
            </a:r>
          </a:p>
          <a:p>
            <a:r>
              <a:t>• L’EFSA riconosce l’idrossitirosolo come protettore dei lipidi ematici dallo stress ossidativo.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Polifenoli, qualità e conservazione</a:t>
            </a:r>
          </a:p>
        </p:txBody>
      </p:sp>
      <p:sp>
        <p:nvSpPr>
          <p:cNvPr id="3" name="Content Placeholder 2"/>
          <p:cNvSpPr>
            <a:spLocks noGrp="1"/>
          </p:cNvSpPr>
          <p:nvPr>
            <p:ph idx="1"/>
          </p:nvPr>
        </p:nvSpPr>
        <p:spPr/>
        <p:txBody>
          <a:bodyPr/>
          <a:lstStyle/>
          <a:p>
            <a:r>
              <a:rPr dirty="0"/>
              <a:t>• Alto </a:t>
            </a:r>
            <a:r>
              <a:rPr dirty="0" err="1"/>
              <a:t>contenuto</a:t>
            </a:r>
            <a:r>
              <a:rPr dirty="0"/>
              <a:t> di </a:t>
            </a:r>
            <a:r>
              <a:rPr dirty="0" err="1"/>
              <a:t>polifenoli</a:t>
            </a:r>
            <a:r>
              <a:rPr dirty="0"/>
              <a:t> = </a:t>
            </a:r>
            <a:r>
              <a:rPr dirty="0" err="1"/>
              <a:t>maggiore</a:t>
            </a:r>
            <a:r>
              <a:rPr dirty="0"/>
              <a:t> </a:t>
            </a:r>
            <a:r>
              <a:rPr dirty="0" err="1"/>
              <a:t>stabilità</a:t>
            </a:r>
            <a:r>
              <a:rPr dirty="0"/>
              <a:t> </a:t>
            </a:r>
            <a:r>
              <a:rPr dirty="0" err="1"/>
              <a:t>ossidativa</a:t>
            </a:r>
            <a:r>
              <a:rPr dirty="0"/>
              <a:t> e </a:t>
            </a:r>
            <a:r>
              <a:rPr dirty="0" err="1"/>
              <a:t>qualità</a:t>
            </a:r>
            <a:r>
              <a:rPr dirty="0"/>
              <a:t> </a:t>
            </a:r>
            <a:r>
              <a:rPr dirty="0" err="1"/>
              <a:t>sensoriale</a:t>
            </a:r>
            <a:r>
              <a:rPr dirty="0"/>
              <a:t> (amaro, </a:t>
            </a:r>
            <a:r>
              <a:rPr dirty="0" err="1"/>
              <a:t>piccante</a:t>
            </a:r>
            <a:r>
              <a:rPr dirty="0"/>
              <a:t>).</a:t>
            </a:r>
          </a:p>
          <a:p>
            <a:r>
              <a:rPr dirty="0"/>
              <a:t>• Fattori </a:t>
            </a:r>
            <a:r>
              <a:rPr dirty="0" err="1"/>
              <a:t>influenti</a:t>
            </a:r>
            <a:r>
              <a:rPr dirty="0"/>
              <a:t>: cultivar, </a:t>
            </a:r>
            <a:r>
              <a:rPr dirty="0" err="1"/>
              <a:t>grado</a:t>
            </a:r>
            <a:r>
              <a:rPr dirty="0"/>
              <a:t> di </a:t>
            </a:r>
            <a:r>
              <a:rPr dirty="0" err="1"/>
              <a:t>maturazione</a:t>
            </a:r>
            <a:r>
              <a:rPr dirty="0"/>
              <a:t>, </a:t>
            </a:r>
            <a:r>
              <a:rPr dirty="0" err="1"/>
              <a:t>metodo</a:t>
            </a:r>
            <a:r>
              <a:rPr dirty="0"/>
              <a:t> di </a:t>
            </a:r>
            <a:r>
              <a:rPr dirty="0" err="1"/>
              <a:t>estrazione</a:t>
            </a:r>
            <a:r>
              <a:rPr dirty="0"/>
              <a:t>, </a:t>
            </a:r>
            <a:r>
              <a:rPr dirty="0" err="1"/>
              <a:t>stoccaggio</a:t>
            </a:r>
            <a:r>
              <a:rPr dirty="0"/>
              <a:t>.</a:t>
            </a:r>
          </a:p>
          <a:p>
            <a:r>
              <a:rPr dirty="0"/>
              <a:t>• Olive </a:t>
            </a:r>
            <a:r>
              <a:rPr dirty="0" err="1"/>
              <a:t>verdi</a:t>
            </a:r>
            <a:r>
              <a:rPr dirty="0"/>
              <a:t> e </a:t>
            </a:r>
            <a:r>
              <a:rPr dirty="0" err="1"/>
              <a:t>raccolta</a:t>
            </a:r>
            <a:r>
              <a:rPr dirty="0"/>
              <a:t> </a:t>
            </a:r>
            <a:r>
              <a:rPr dirty="0" err="1"/>
              <a:t>precoce</a:t>
            </a:r>
            <a:r>
              <a:rPr dirty="0"/>
              <a:t> → </a:t>
            </a:r>
            <a:r>
              <a:rPr dirty="0" err="1"/>
              <a:t>più</a:t>
            </a:r>
            <a:r>
              <a:rPr dirty="0"/>
              <a:t> </a:t>
            </a:r>
            <a:r>
              <a:rPr dirty="0" err="1"/>
              <a:t>polifenoli</a:t>
            </a:r>
            <a:r>
              <a:rPr dirty="0"/>
              <a:t>.</a:t>
            </a:r>
          </a:p>
          <a:p>
            <a:r>
              <a:rPr dirty="0"/>
              <a:t>• </a:t>
            </a:r>
            <a:r>
              <a:rPr dirty="0" err="1"/>
              <a:t>Conservare</a:t>
            </a:r>
            <a:r>
              <a:rPr dirty="0"/>
              <a:t> al </a:t>
            </a:r>
            <a:r>
              <a:rPr dirty="0" err="1"/>
              <a:t>buio</a:t>
            </a:r>
            <a:r>
              <a:rPr dirty="0"/>
              <a:t> e al fresco per </a:t>
            </a:r>
            <a:r>
              <a:rPr dirty="0" err="1"/>
              <a:t>ridurre</a:t>
            </a:r>
            <a:r>
              <a:rPr dirty="0"/>
              <a:t> la </a:t>
            </a:r>
            <a:r>
              <a:rPr dirty="0" err="1"/>
              <a:t>perdita</a:t>
            </a:r>
            <a:r>
              <a:rPr dirty="0"/>
              <a:t> di </a:t>
            </a:r>
            <a:r>
              <a:rPr dirty="0" err="1"/>
              <a:t>composti</a:t>
            </a:r>
            <a:r>
              <a:rPr dirty="0"/>
              <a:t> </a:t>
            </a:r>
            <a:r>
              <a:rPr dirty="0" err="1"/>
              <a:t>fenolici</a:t>
            </a:r>
            <a:r>
              <a:rPr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5518CB25-77AF-947F-B384-33A02A641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9">
            <a:extLst>
              <a:ext uri="{FF2B5EF4-FFF2-40B4-BE49-F238E27FC236}">
                <a16:creationId xmlns:a16="http://schemas.microsoft.com/office/drawing/2014/main" id="{5F98CAAD-5F30-A7C0-C754-DE70ADD26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C519A7FC-9A0C-BAD5-D92E-CBBC54872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4A7F76CA-C36B-74F4-18BA-628E018FF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8893175"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1647404D-EF80-A204-49A9-0B3A30EB6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89947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0548EF5-B963-AA67-3EF6-5BE83D20762C}"/>
              </a:ext>
            </a:extLst>
          </p:cNvPr>
          <p:cNvSpPr txBox="1"/>
          <p:nvPr/>
        </p:nvSpPr>
        <p:spPr>
          <a:xfrm>
            <a:off x="13523" y="116633"/>
            <a:ext cx="4918517" cy="2677656"/>
          </a:xfrm>
          <a:prstGeom prst="rect">
            <a:avLst/>
          </a:prstGeom>
          <a:noFill/>
        </p:spPr>
        <p:txBody>
          <a:bodyPr wrap="square" rtlCol="0">
            <a:spAutoFit/>
          </a:bodyPr>
          <a:lstStyle/>
          <a:p>
            <a:r>
              <a:rPr lang="it-IT" b="1" dirty="0"/>
              <a:t>Impianto di frangitura/frangitore</a:t>
            </a:r>
          </a:p>
          <a:p>
            <a:endParaRPr lang="it-IT" sz="1500" dirty="0"/>
          </a:p>
          <a:p>
            <a:pPr algn="just"/>
            <a:r>
              <a:rPr lang="it-IT" sz="1500" dirty="0"/>
              <a:t>Il frutto deve essere schiacciato in modo meccanico (a coltelli, dischi o mole) per ottenere la “pasta d’olive”.</a:t>
            </a:r>
          </a:p>
          <a:p>
            <a:pPr algn="just"/>
            <a:r>
              <a:rPr lang="it-IT" sz="1500" dirty="0"/>
              <a:t>Deve essere curato il riscaldamento indesiderato: temperatura eccessiva durante la frangitura può deteriorare gli aromi, i composti fenolici e aumentare i difetti. </a:t>
            </a:r>
          </a:p>
          <a:p>
            <a:pPr algn="just"/>
            <a:r>
              <a:rPr lang="it-IT" sz="1500" dirty="0"/>
              <a:t>Bisogna minimizzare i danni alle olive (es. olive schiacciate troppo presto, olive danneggiate) che aumentano l’acidità libera e peggiorano la qualità. </a:t>
            </a:r>
          </a:p>
        </p:txBody>
      </p:sp>
      <p:pic>
        <p:nvPicPr>
          <p:cNvPr id="5" name="Immagine 4" descr="Immagine che contiene macchina, Ricambio auto, acciaio, metallo&#10;&#10;Il contenuto generato dall'IA potrebbe non essere corretto.">
            <a:extLst>
              <a:ext uri="{FF2B5EF4-FFF2-40B4-BE49-F238E27FC236}">
                <a16:creationId xmlns:a16="http://schemas.microsoft.com/office/drawing/2014/main" id="{ADD691F6-66FF-C73E-AA2C-3517F009C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663" y="382016"/>
            <a:ext cx="3874874" cy="2507701"/>
          </a:xfrm>
          <a:prstGeom prst="rect">
            <a:avLst/>
          </a:prstGeom>
        </p:spPr>
      </p:pic>
      <p:sp>
        <p:nvSpPr>
          <p:cNvPr id="6" name="CasellaDiTesto 5">
            <a:extLst>
              <a:ext uri="{FF2B5EF4-FFF2-40B4-BE49-F238E27FC236}">
                <a16:creationId xmlns:a16="http://schemas.microsoft.com/office/drawing/2014/main" id="{B2CE7CB0-DE32-BB33-10FB-3966B6529D7B}"/>
              </a:ext>
            </a:extLst>
          </p:cNvPr>
          <p:cNvSpPr txBox="1"/>
          <p:nvPr/>
        </p:nvSpPr>
        <p:spPr>
          <a:xfrm>
            <a:off x="6012160" y="30065"/>
            <a:ext cx="2403222" cy="369332"/>
          </a:xfrm>
          <a:prstGeom prst="rect">
            <a:avLst/>
          </a:prstGeom>
          <a:noFill/>
        </p:spPr>
        <p:txBody>
          <a:bodyPr wrap="none" rtlCol="0">
            <a:spAutoFit/>
          </a:bodyPr>
          <a:lstStyle/>
          <a:p>
            <a:r>
              <a:rPr lang="it-IT" b="1" dirty="0"/>
              <a:t>Frangitore a martelli</a:t>
            </a:r>
          </a:p>
        </p:txBody>
      </p:sp>
      <p:sp>
        <p:nvSpPr>
          <p:cNvPr id="8" name="CasellaDiTesto 7">
            <a:extLst>
              <a:ext uri="{FF2B5EF4-FFF2-40B4-BE49-F238E27FC236}">
                <a16:creationId xmlns:a16="http://schemas.microsoft.com/office/drawing/2014/main" id="{E158DED3-0A7A-BC99-FE81-82B9EDAFF172}"/>
              </a:ext>
            </a:extLst>
          </p:cNvPr>
          <p:cNvSpPr txBox="1"/>
          <p:nvPr/>
        </p:nvSpPr>
        <p:spPr>
          <a:xfrm>
            <a:off x="13523" y="2996947"/>
            <a:ext cx="2904985" cy="3816429"/>
          </a:xfrm>
          <a:prstGeom prst="rect">
            <a:avLst/>
          </a:prstGeom>
          <a:noFill/>
        </p:spPr>
        <p:txBody>
          <a:bodyPr wrap="square">
            <a:spAutoFit/>
          </a:bodyPr>
          <a:lstStyle/>
          <a:p>
            <a:r>
              <a:rPr lang="it-IT" b="1" dirty="0"/>
              <a:t>Gramolatura</a:t>
            </a:r>
          </a:p>
          <a:p>
            <a:endParaRPr lang="it-IT" sz="1600" dirty="0"/>
          </a:p>
          <a:p>
            <a:pPr algn="just"/>
            <a:r>
              <a:rPr lang="it-IT" sz="1600" dirty="0"/>
              <a:t>La pasta viene mescolata lentamente per permettere la coalescenza delle gocce d’olio e facilitarne la separazione. </a:t>
            </a:r>
          </a:p>
          <a:p>
            <a:pPr algn="just"/>
            <a:endParaRPr lang="it-IT" sz="1600" dirty="0"/>
          </a:p>
          <a:p>
            <a:pPr algn="just"/>
            <a:r>
              <a:rPr lang="it-IT" sz="1600" dirty="0"/>
              <a:t>Anche qui la temperatura e il tempo sono critici: tempi troppo lunghi o temperature troppo elevate aumentano l’ossidazione, la perdita di composti aromatici, e il rischio di difetti.</a:t>
            </a:r>
          </a:p>
        </p:txBody>
      </p:sp>
      <p:pic>
        <p:nvPicPr>
          <p:cNvPr id="10" name="Immagine 9" descr="Immagine che contiene macchina, Alluminio, acciaio, interno&#10;&#10;Il contenuto generato dall'IA potrebbe non essere corretto.">
            <a:extLst>
              <a:ext uri="{FF2B5EF4-FFF2-40B4-BE49-F238E27FC236}">
                <a16:creationId xmlns:a16="http://schemas.microsoft.com/office/drawing/2014/main" id="{C966E74F-D8AA-ED19-B8C4-433399048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574" y="3140968"/>
            <a:ext cx="3089594" cy="1658052"/>
          </a:xfrm>
          <a:prstGeom prst="rect">
            <a:avLst/>
          </a:prstGeom>
        </p:spPr>
      </p:pic>
      <p:pic>
        <p:nvPicPr>
          <p:cNvPr id="12" name="Immagine 11" descr="Immagine che contiene bicicletta, terreno&#10;&#10;Il contenuto generato dall'IA potrebbe non essere corretto.">
            <a:extLst>
              <a:ext uri="{FF2B5EF4-FFF2-40B4-BE49-F238E27FC236}">
                <a16:creationId xmlns:a16="http://schemas.microsoft.com/office/drawing/2014/main" id="{3353ADCD-6FBB-61FF-816B-EC50F787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4574108"/>
            <a:ext cx="2790160" cy="2095252"/>
          </a:xfrm>
          <a:prstGeom prst="rect">
            <a:avLst/>
          </a:prstGeom>
        </p:spPr>
      </p:pic>
    </p:spTree>
    <p:extLst>
      <p:ext uri="{BB962C8B-B14F-4D97-AF65-F5344CB8AC3E}">
        <p14:creationId xmlns:p14="http://schemas.microsoft.com/office/powerpoint/2010/main" val="4152813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98675F03-5242-ADD4-C252-6C9E6EB09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DEEB163D-98C7-60A1-5772-8125523B75EC}"/>
              </a:ext>
            </a:extLst>
          </p:cNvPr>
          <p:cNvSpPr>
            <a:spLocks noChangeArrowheads="1"/>
          </p:cNvSpPr>
          <p:nvPr/>
        </p:nvSpPr>
        <p:spPr bwMode="auto">
          <a:xfrm>
            <a:off x="0" y="104775"/>
            <a:ext cx="889317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600" b="1" u="sng"/>
              <a:t>Componenti dell’aroma</a:t>
            </a:r>
          </a:p>
          <a:p>
            <a:pPr algn="ctr" eaLnBrk="1" hangingPunct="1">
              <a:spcBef>
                <a:spcPct val="0"/>
              </a:spcBef>
              <a:buFontTx/>
              <a:buNone/>
            </a:pPr>
            <a:endParaRPr lang="en-GB" altLang="it-IT" sz="1600" b="1"/>
          </a:p>
          <a:p>
            <a:pPr algn="just" eaLnBrk="1" hangingPunct="1">
              <a:spcBef>
                <a:spcPct val="0"/>
              </a:spcBef>
              <a:buFontTx/>
              <a:buNone/>
            </a:pPr>
            <a:r>
              <a:rPr lang="it-IT" altLang="it-IT" sz="1600"/>
              <a:t>Le sostanze che conferiscono l’aroma dell’olio sono circa </a:t>
            </a:r>
            <a:r>
              <a:rPr lang="it-IT" altLang="it-IT" sz="1600" b="1"/>
              <a:t>150 molecole appartenenti a diversi classi di composti chimici quali aldeidi chetoni, esteri.</a:t>
            </a:r>
            <a:r>
              <a:rPr lang="it-IT" altLang="it-IT" sz="1600"/>
              <a:t> Sebbene la loro concentrazione sia relativamente bassa essi sono I principali responsabili delle caratteristiche aromatiche e di flavour tipiche dei diversi oli. Fra i più significativi abbiamo: 2 - esanale, trans, 2 - esenolo, acetato di esenile.</a:t>
            </a:r>
          </a:p>
        </p:txBody>
      </p:sp>
      <p:grpSp>
        <p:nvGrpSpPr>
          <p:cNvPr id="28675" name="Group 9">
            <a:extLst>
              <a:ext uri="{FF2B5EF4-FFF2-40B4-BE49-F238E27FC236}">
                <a16:creationId xmlns:a16="http://schemas.microsoft.com/office/drawing/2014/main" id="{4FB8E308-4787-1822-AC8F-DB2A8F703CB7}"/>
              </a:ext>
            </a:extLst>
          </p:cNvPr>
          <p:cNvGrpSpPr>
            <a:grpSpLocks/>
          </p:cNvGrpSpPr>
          <p:nvPr/>
        </p:nvGrpSpPr>
        <p:grpSpPr bwMode="auto">
          <a:xfrm>
            <a:off x="0" y="1905000"/>
            <a:ext cx="9756775" cy="4991100"/>
            <a:chOff x="0" y="1200"/>
            <a:chExt cx="4848" cy="3144"/>
          </a:xfrm>
        </p:grpSpPr>
        <p:grpSp>
          <p:nvGrpSpPr>
            <p:cNvPr id="28676" name="Group 7">
              <a:extLst>
                <a:ext uri="{FF2B5EF4-FFF2-40B4-BE49-F238E27FC236}">
                  <a16:creationId xmlns:a16="http://schemas.microsoft.com/office/drawing/2014/main" id="{30D64D78-3011-1104-2D70-1C0A2182833C}"/>
                </a:ext>
              </a:extLst>
            </p:cNvPr>
            <p:cNvGrpSpPr>
              <a:grpSpLocks/>
            </p:cNvGrpSpPr>
            <p:nvPr/>
          </p:nvGrpSpPr>
          <p:grpSpPr bwMode="auto">
            <a:xfrm>
              <a:off x="0" y="1200"/>
              <a:ext cx="4848" cy="3144"/>
              <a:chOff x="0" y="1200"/>
              <a:chExt cx="4848" cy="3144"/>
            </a:xfrm>
          </p:grpSpPr>
          <p:pic>
            <p:nvPicPr>
              <p:cNvPr id="28678" name="Picture 5" descr="amelio english006">
                <a:extLst>
                  <a:ext uri="{FF2B5EF4-FFF2-40B4-BE49-F238E27FC236}">
                    <a16:creationId xmlns:a16="http://schemas.microsoft.com/office/drawing/2014/main" id="{99321C57-6FF9-49FB-22E7-BB2B51E5B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7"/>
                <a:ext cx="4468" cy="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6">
                <a:extLst>
                  <a:ext uri="{FF2B5EF4-FFF2-40B4-BE49-F238E27FC236}">
                    <a16:creationId xmlns:a16="http://schemas.microsoft.com/office/drawing/2014/main" id="{D90AEA5A-1A2C-04BB-06B7-0FD3CB498336}"/>
                  </a:ext>
                </a:extLst>
              </p:cNvPr>
              <p:cNvSpPr>
                <a:spLocks noChangeArrowheads="1"/>
              </p:cNvSpPr>
              <p:nvPr/>
            </p:nvSpPr>
            <p:spPr bwMode="auto">
              <a:xfrm>
                <a:off x="0" y="1200"/>
                <a:ext cx="4848" cy="24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28677" name="Rectangle 8">
              <a:extLst>
                <a:ext uri="{FF2B5EF4-FFF2-40B4-BE49-F238E27FC236}">
                  <a16:creationId xmlns:a16="http://schemas.microsoft.com/office/drawing/2014/main" id="{7D8074F9-6483-5CFD-1205-64820395AA5B}"/>
                </a:ext>
              </a:extLst>
            </p:cNvPr>
            <p:cNvSpPr>
              <a:spLocks noChangeArrowheads="1"/>
            </p:cNvSpPr>
            <p:nvPr/>
          </p:nvSpPr>
          <p:spPr bwMode="auto">
            <a:xfrm>
              <a:off x="144" y="1440"/>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9">
            <a:extLst>
              <a:ext uri="{FF2B5EF4-FFF2-40B4-BE49-F238E27FC236}">
                <a16:creationId xmlns:a16="http://schemas.microsoft.com/office/drawing/2014/main" id="{40EA45C9-F1ED-740F-0532-7C88246FE088}"/>
              </a:ext>
            </a:extLst>
          </p:cNvPr>
          <p:cNvGrpSpPr>
            <a:grpSpLocks/>
          </p:cNvGrpSpPr>
          <p:nvPr/>
        </p:nvGrpSpPr>
        <p:grpSpPr bwMode="auto">
          <a:xfrm>
            <a:off x="900113" y="2924175"/>
            <a:ext cx="7235825" cy="3933825"/>
            <a:chOff x="0" y="2032"/>
            <a:chExt cx="3936" cy="2288"/>
          </a:xfrm>
        </p:grpSpPr>
        <p:grpSp>
          <p:nvGrpSpPr>
            <p:cNvPr id="29700" name="Group 7">
              <a:extLst>
                <a:ext uri="{FF2B5EF4-FFF2-40B4-BE49-F238E27FC236}">
                  <a16:creationId xmlns:a16="http://schemas.microsoft.com/office/drawing/2014/main" id="{4E322F0D-BB7B-D84E-0573-AECE79426050}"/>
                </a:ext>
              </a:extLst>
            </p:cNvPr>
            <p:cNvGrpSpPr>
              <a:grpSpLocks/>
            </p:cNvGrpSpPr>
            <p:nvPr/>
          </p:nvGrpSpPr>
          <p:grpSpPr bwMode="auto">
            <a:xfrm>
              <a:off x="0" y="2032"/>
              <a:ext cx="3936" cy="2288"/>
              <a:chOff x="0" y="2016"/>
              <a:chExt cx="3936" cy="2288"/>
            </a:xfrm>
          </p:grpSpPr>
          <p:pic>
            <p:nvPicPr>
              <p:cNvPr id="29702" name="Picture 5" descr="amelio english003">
                <a:extLst>
                  <a:ext uri="{FF2B5EF4-FFF2-40B4-BE49-F238E27FC236}">
                    <a16:creationId xmlns:a16="http://schemas.microsoft.com/office/drawing/2014/main" id="{ED79311E-3865-5C7F-9811-65279F9FA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9"/>
                <a:ext cx="3742" cy="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6">
                <a:extLst>
                  <a:ext uri="{FF2B5EF4-FFF2-40B4-BE49-F238E27FC236}">
                    <a16:creationId xmlns:a16="http://schemas.microsoft.com/office/drawing/2014/main" id="{11FBBE2B-63C7-DDE8-6F75-D16C5CAB7A64}"/>
                  </a:ext>
                </a:extLst>
              </p:cNvPr>
              <p:cNvSpPr>
                <a:spLocks noChangeArrowheads="1"/>
              </p:cNvSpPr>
              <p:nvPr/>
            </p:nvSpPr>
            <p:spPr bwMode="auto">
              <a:xfrm>
                <a:off x="0" y="2016"/>
                <a:ext cx="3936" cy="24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29701" name="Rectangle 8">
              <a:extLst>
                <a:ext uri="{FF2B5EF4-FFF2-40B4-BE49-F238E27FC236}">
                  <a16:creationId xmlns:a16="http://schemas.microsoft.com/office/drawing/2014/main" id="{912DE4CE-C94D-BDB7-A5BD-6CE1821DABD4}"/>
                </a:ext>
              </a:extLst>
            </p:cNvPr>
            <p:cNvSpPr>
              <a:spLocks noChangeArrowheads="1"/>
            </p:cNvSpPr>
            <p:nvPr/>
          </p:nvSpPr>
          <p:spPr bwMode="auto">
            <a:xfrm>
              <a:off x="96" y="2208"/>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29699" name="Rectangle 4">
            <a:extLst>
              <a:ext uri="{FF2B5EF4-FFF2-40B4-BE49-F238E27FC236}">
                <a16:creationId xmlns:a16="http://schemas.microsoft.com/office/drawing/2014/main" id="{7229C2C2-FFBB-B48A-F657-CC24FC2D465D}"/>
              </a:ext>
            </a:extLst>
          </p:cNvPr>
          <p:cNvSpPr>
            <a:spLocks noChangeArrowheads="1"/>
          </p:cNvSpPr>
          <p:nvPr/>
        </p:nvSpPr>
        <p:spPr bwMode="auto">
          <a:xfrm>
            <a:off x="0" y="0"/>
            <a:ext cx="91440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600" b="1" u="sng"/>
              <a:t>Tocoferoli e vitamine liposolubili </a:t>
            </a:r>
          </a:p>
          <a:p>
            <a:pPr algn="just" eaLnBrk="1" hangingPunct="1">
              <a:spcBef>
                <a:spcPct val="0"/>
              </a:spcBef>
              <a:buFontTx/>
              <a:buNone/>
            </a:pPr>
            <a:endParaRPr lang="en-GB" altLang="it-IT" sz="1600" b="1"/>
          </a:p>
          <a:p>
            <a:pPr algn="just" eaLnBrk="1" hangingPunct="1">
              <a:spcBef>
                <a:spcPct val="0"/>
              </a:spcBef>
              <a:buFontTx/>
              <a:buNone/>
            </a:pPr>
            <a:r>
              <a:rPr lang="it-IT" altLang="it-IT" sz="1600"/>
              <a:t>Sono presenti </a:t>
            </a:r>
            <a:r>
              <a:rPr lang="it-IT" altLang="it-IT" sz="1600" b="1"/>
              <a:t>provitamina A</a:t>
            </a:r>
            <a:r>
              <a:rPr lang="it-IT" altLang="it-IT" sz="1600"/>
              <a:t> (beta - carotene), </a:t>
            </a:r>
            <a:r>
              <a:rPr lang="it-IT" altLang="it-IT" sz="1600" b="1"/>
              <a:t>vitamina F</a:t>
            </a:r>
            <a:r>
              <a:rPr lang="it-IT" altLang="it-IT" sz="1600"/>
              <a:t> (acido linoleico + acido linolenico), </a:t>
            </a:r>
            <a:r>
              <a:rPr lang="it-IT" altLang="it-IT" sz="1600" b="1"/>
              <a:t>vitamina E</a:t>
            </a:r>
            <a:r>
              <a:rPr lang="it-IT" altLang="it-IT" sz="1600"/>
              <a:t> (</a:t>
            </a:r>
            <a:r>
              <a:rPr lang="it-IT" altLang="it-IT" sz="1600">
                <a:latin typeface="Symbol" pitchFamily="2" charset="2"/>
              </a:rPr>
              <a:t>a</a:t>
            </a:r>
            <a:r>
              <a:rPr lang="it-IT" altLang="it-IT" sz="1600"/>
              <a:t> - tocoferolo) che ha una spiccata azione antiossidante, esaltata dalla presenza dei fosfolipidi, ed è presente negli oli vergini in quantità che varia da 150 a 200 mg/100 g di olio, assente invece negli oli rettificati. </a:t>
            </a:r>
            <a:r>
              <a:rPr lang="en-GB" altLang="it-IT" sz="1600"/>
              <a:t>E' presente anche la </a:t>
            </a:r>
            <a:r>
              <a:rPr lang="en-GB" altLang="it-IT" sz="1600" b="1"/>
              <a:t>vitamina C</a:t>
            </a:r>
            <a:r>
              <a:rPr lang="en-GB" altLang="it-IT" sz="1600"/>
              <a:t> sotto forma di ascorbil palmitato e la </a:t>
            </a:r>
            <a:r>
              <a:rPr lang="en-GB" altLang="it-IT" sz="1600" b="1"/>
              <a:t>vitamina D</a:t>
            </a:r>
            <a:r>
              <a:rPr lang="en-GB" altLang="it-IT" sz="1600"/>
              <a:t>. </a:t>
            </a:r>
          </a:p>
          <a:p>
            <a:pPr algn="just" eaLnBrk="1" hangingPunct="1">
              <a:spcBef>
                <a:spcPct val="0"/>
              </a:spcBef>
              <a:buFontTx/>
              <a:buNone/>
            </a:pPr>
            <a:endParaRPr lang="en-GB" altLang="it-IT" sz="1600" b="1"/>
          </a:p>
          <a:p>
            <a:pPr algn="just" eaLnBrk="1" hangingPunct="1">
              <a:spcBef>
                <a:spcPct val="0"/>
              </a:spcBef>
              <a:buFontTx/>
              <a:buNone/>
            </a:pPr>
            <a:r>
              <a:rPr lang="it-IT" altLang="it-IT" sz="1600"/>
              <a:t>Questi composti sono presenti nell’olio di oliva ad una concentrazione di </a:t>
            </a:r>
            <a:r>
              <a:rPr lang="it-IT" altLang="it-IT" sz="1600" b="1"/>
              <a:t>150 – 250mg/Kg</a:t>
            </a:r>
            <a:r>
              <a:rPr lang="it-IT" altLang="it-IT" sz="1600"/>
              <a:t>, </a:t>
            </a:r>
          </a:p>
          <a:p>
            <a:pPr algn="just" eaLnBrk="1" hangingPunct="1">
              <a:spcBef>
                <a:spcPct val="0"/>
              </a:spcBef>
              <a:buFontTx/>
              <a:buNone/>
            </a:pPr>
            <a:endParaRPr lang="it-IT" altLang="it-IT" sz="1600"/>
          </a:p>
          <a:p>
            <a:pPr algn="just" eaLnBrk="1" hangingPunct="1">
              <a:spcBef>
                <a:spcPct val="0"/>
              </a:spcBef>
              <a:buFontTx/>
              <a:buNone/>
            </a:pPr>
            <a:r>
              <a:rPr lang="it-IT" altLang="it-IT" sz="1600"/>
              <a:t>Normalmente sono presenti nella forma </a:t>
            </a:r>
            <a:r>
              <a:rPr lang="en-GB" altLang="it-IT" sz="1600"/>
              <a:t>α</a:t>
            </a:r>
            <a:r>
              <a:rPr lang="it-IT" altLang="it-IT" sz="1600"/>
              <a:t>, </a:t>
            </a:r>
            <a:r>
              <a:rPr lang="en-GB" altLang="it-IT" sz="1600"/>
              <a:t>β</a:t>
            </a:r>
            <a:r>
              <a:rPr lang="it-IT" altLang="it-IT" sz="1600"/>
              <a:t>, </a:t>
            </a:r>
            <a:r>
              <a:rPr lang="en-GB" altLang="it-IT" sz="1600"/>
              <a:t>γ</a:t>
            </a:r>
            <a:r>
              <a:rPr lang="it-IT" altLang="it-IT" sz="1600"/>
              <a:t> e </a:t>
            </a:r>
            <a:r>
              <a:rPr lang="en-GB" altLang="it-IT" sz="1600"/>
              <a:t>δ</a:t>
            </a:r>
            <a:r>
              <a:rPr lang="it-IT" altLang="it-IT" sz="1600"/>
              <a:t>. Di queste, la forma </a:t>
            </a:r>
            <a:r>
              <a:rPr lang="en-GB" altLang="it-IT" sz="1600"/>
              <a:t>α</a:t>
            </a:r>
            <a:r>
              <a:rPr lang="it-IT" altLang="it-IT" sz="1600"/>
              <a:t> (vit. E) è la più abbondante (90/95%). </a:t>
            </a:r>
            <a:r>
              <a:rPr lang="it-IT" altLang="it-IT" sz="1600" b="1"/>
              <a:t>I tocoferoli sono responsabili dell’attività antiossidante negli oli espostti alla luce. Hanno una elevata protezione nei confronti delle radiazioni UV.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61A35352-F57F-5A52-6950-BF4D57BC6C73}"/>
              </a:ext>
            </a:extLst>
          </p:cNvPr>
          <p:cNvSpPr>
            <a:spLocks noChangeArrowheads="1"/>
          </p:cNvSpPr>
          <p:nvPr/>
        </p:nvSpPr>
        <p:spPr bwMode="auto">
          <a:xfrm>
            <a:off x="0" y="36513"/>
            <a:ext cx="91440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800" b="1" u="sng"/>
              <a:t>Idrocarburi</a:t>
            </a:r>
          </a:p>
          <a:p>
            <a:pPr algn="just" eaLnBrk="1" hangingPunct="1">
              <a:spcBef>
                <a:spcPct val="0"/>
              </a:spcBef>
              <a:buFontTx/>
              <a:buNone/>
            </a:pPr>
            <a:endParaRPr lang="en-GB" altLang="it-IT" sz="1800" b="1"/>
          </a:p>
          <a:p>
            <a:pPr algn="just" eaLnBrk="1" hangingPunct="1">
              <a:spcBef>
                <a:spcPct val="0"/>
              </a:spcBef>
              <a:buFontTx/>
              <a:buNone/>
            </a:pPr>
            <a:r>
              <a:rPr lang="it-IT" altLang="it-IT" sz="1800"/>
              <a:t>Gli idrocarburi costituiscono circa la metà dell'insaponificabile (30 - 40%.; Queste molecole sono composte esclusivamente da atomi di carbonio e idrogeno. </a:t>
            </a:r>
          </a:p>
          <a:p>
            <a:pPr algn="just" eaLnBrk="1" hangingPunct="1">
              <a:spcBef>
                <a:spcPct val="0"/>
              </a:spcBef>
              <a:buFontTx/>
              <a:buNone/>
            </a:pPr>
            <a:r>
              <a:rPr lang="it-IT" altLang="it-IT" sz="1800"/>
              <a:t>Quelli saturi, da C11 a C35, sono a catena lineare o ramificata.</a:t>
            </a:r>
          </a:p>
          <a:p>
            <a:pPr algn="just" eaLnBrk="1" hangingPunct="1">
              <a:spcBef>
                <a:spcPct val="0"/>
              </a:spcBef>
              <a:buFontTx/>
              <a:buNone/>
            </a:pPr>
            <a:r>
              <a:rPr lang="it-IT" altLang="it-IT" sz="1800"/>
              <a:t>Il principale idrocarburo presente nell’olio di oliva è lo </a:t>
            </a:r>
            <a:r>
              <a:rPr lang="it-IT" altLang="it-IT" sz="1800" b="1"/>
              <a:t>squalene</a:t>
            </a:r>
            <a:r>
              <a:rPr lang="it-IT" altLang="it-IT" sz="1800"/>
              <a:t> (C30). Lo squalene è un importante intermedio nella sintesi biologica degli </a:t>
            </a:r>
            <a:r>
              <a:rPr lang="it-IT" altLang="it-IT" sz="1800" b="1"/>
              <a:t>steroli</a:t>
            </a:r>
            <a:r>
              <a:rPr lang="it-IT" altLang="it-IT" sz="1800"/>
              <a:t>, esso è presente in ad una concentrazione di circa 1500 – 2000 mg/Kg;  il </a:t>
            </a:r>
            <a:r>
              <a:rPr lang="en-GB" altLang="it-IT" sz="1800"/>
              <a:t>β</a:t>
            </a:r>
            <a:r>
              <a:rPr lang="it-IT" altLang="it-IT" sz="1800" i="1"/>
              <a:t>-carotene</a:t>
            </a:r>
            <a:r>
              <a:rPr lang="it-IT" altLang="it-IT" sz="1800"/>
              <a:t> (C40), è il precursore della vitamina A, responsabile del colore giallo-arancio, la sua concentrazione è di  300 – 400 mg/Kg. </a:t>
            </a:r>
          </a:p>
        </p:txBody>
      </p:sp>
      <p:grpSp>
        <p:nvGrpSpPr>
          <p:cNvPr id="30723" name="Group 9">
            <a:extLst>
              <a:ext uri="{FF2B5EF4-FFF2-40B4-BE49-F238E27FC236}">
                <a16:creationId xmlns:a16="http://schemas.microsoft.com/office/drawing/2014/main" id="{B78993A6-26BC-DB68-054E-D03B8C34DC2B}"/>
              </a:ext>
            </a:extLst>
          </p:cNvPr>
          <p:cNvGrpSpPr>
            <a:grpSpLocks/>
          </p:cNvGrpSpPr>
          <p:nvPr/>
        </p:nvGrpSpPr>
        <p:grpSpPr bwMode="auto">
          <a:xfrm>
            <a:off x="590550" y="2913063"/>
            <a:ext cx="8374063" cy="3900487"/>
            <a:chOff x="0" y="2160"/>
            <a:chExt cx="3648" cy="2008"/>
          </a:xfrm>
        </p:grpSpPr>
        <p:grpSp>
          <p:nvGrpSpPr>
            <p:cNvPr id="30724" name="Group 7">
              <a:extLst>
                <a:ext uri="{FF2B5EF4-FFF2-40B4-BE49-F238E27FC236}">
                  <a16:creationId xmlns:a16="http://schemas.microsoft.com/office/drawing/2014/main" id="{4F53F84E-E88F-7956-F0F5-B6EDB1151986}"/>
                </a:ext>
              </a:extLst>
            </p:cNvPr>
            <p:cNvGrpSpPr>
              <a:grpSpLocks/>
            </p:cNvGrpSpPr>
            <p:nvPr/>
          </p:nvGrpSpPr>
          <p:grpSpPr bwMode="auto">
            <a:xfrm>
              <a:off x="0" y="2160"/>
              <a:ext cx="3648" cy="2008"/>
              <a:chOff x="0" y="2160"/>
              <a:chExt cx="3648" cy="2008"/>
            </a:xfrm>
          </p:grpSpPr>
          <p:pic>
            <p:nvPicPr>
              <p:cNvPr id="30726" name="Picture 5" descr="amelio english004">
                <a:extLst>
                  <a:ext uri="{FF2B5EF4-FFF2-40B4-BE49-F238E27FC236}">
                    <a16:creationId xmlns:a16="http://schemas.microsoft.com/office/drawing/2014/main" id="{8800C563-8A02-72C8-49BC-B8B317A35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0"/>
                <a:ext cx="3560"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6">
                <a:extLst>
                  <a:ext uri="{FF2B5EF4-FFF2-40B4-BE49-F238E27FC236}">
                    <a16:creationId xmlns:a16="http://schemas.microsoft.com/office/drawing/2014/main" id="{3B8EB5C3-F112-DFF9-D917-01DB95F95C53}"/>
                  </a:ext>
                </a:extLst>
              </p:cNvPr>
              <p:cNvSpPr>
                <a:spLocks noChangeArrowheads="1"/>
              </p:cNvSpPr>
              <p:nvPr/>
            </p:nvSpPr>
            <p:spPr bwMode="auto">
              <a:xfrm>
                <a:off x="0" y="2160"/>
                <a:ext cx="3648" cy="19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30725" name="Rectangle 8">
              <a:extLst>
                <a:ext uri="{FF2B5EF4-FFF2-40B4-BE49-F238E27FC236}">
                  <a16:creationId xmlns:a16="http://schemas.microsoft.com/office/drawing/2014/main" id="{106E62F9-028F-A247-DB79-77ADA033AF9F}"/>
                </a:ext>
              </a:extLst>
            </p:cNvPr>
            <p:cNvSpPr>
              <a:spLocks noChangeArrowheads="1"/>
            </p:cNvSpPr>
            <p:nvPr/>
          </p:nvSpPr>
          <p:spPr bwMode="auto">
            <a:xfrm>
              <a:off x="96" y="2208"/>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C4D8E360-6FBF-0714-8D4E-F609DD50921A}"/>
              </a:ext>
            </a:extLst>
          </p:cNvPr>
          <p:cNvSpPr>
            <a:spLocks noChangeArrowheads="1"/>
          </p:cNvSpPr>
          <p:nvPr/>
        </p:nvSpPr>
        <p:spPr bwMode="auto">
          <a:xfrm>
            <a:off x="250825" y="620713"/>
            <a:ext cx="85645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endParaRPr lang="it-IT" altLang="it-IT" sz="1800"/>
          </a:p>
          <a:p>
            <a:pPr algn="just" eaLnBrk="1" hangingPunct="1">
              <a:spcBef>
                <a:spcPct val="0"/>
              </a:spcBef>
              <a:buFontTx/>
              <a:buNone/>
            </a:pPr>
            <a:r>
              <a:rPr lang="it-IT" altLang="it-IT" sz="1800"/>
              <a:t>Inoltre sono presenti piccole concentrazioni di idrocarburi policiclici aromatici (PAH). I PAH sono di origine antropica, anche se non è esclusa una piccola componente derivata da vie metaboliche biologiche. </a:t>
            </a:r>
          </a:p>
        </p:txBody>
      </p:sp>
      <p:sp>
        <p:nvSpPr>
          <p:cNvPr id="31747" name="Rectangle 6">
            <a:extLst>
              <a:ext uri="{FF2B5EF4-FFF2-40B4-BE49-F238E27FC236}">
                <a16:creationId xmlns:a16="http://schemas.microsoft.com/office/drawing/2014/main" id="{87859494-F8F0-9A76-7921-E2705E32A7D5}"/>
              </a:ext>
            </a:extLst>
          </p:cNvPr>
          <p:cNvSpPr>
            <a:spLocks noChangeArrowheads="1"/>
          </p:cNvSpPr>
          <p:nvPr/>
        </p:nvSpPr>
        <p:spPr bwMode="auto">
          <a:xfrm>
            <a:off x="0" y="188913"/>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u="sng"/>
              <a:t>Idrocarburi</a:t>
            </a:r>
          </a:p>
        </p:txBody>
      </p:sp>
      <p:grpSp>
        <p:nvGrpSpPr>
          <p:cNvPr id="31748" name="Group 10">
            <a:extLst>
              <a:ext uri="{FF2B5EF4-FFF2-40B4-BE49-F238E27FC236}">
                <a16:creationId xmlns:a16="http://schemas.microsoft.com/office/drawing/2014/main" id="{B716D697-71BD-EBF1-1834-2DFBFA53179A}"/>
              </a:ext>
            </a:extLst>
          </p:cNvPr>
          <p:cNvGrpSpPr>
            <a:grpSpLocks/>
          </p:cNvGrpSpPr>
          <p:nvPr/>
        </p:nvGrpSpPr>
        <p:grpSpPr bwMode="auto">
          <a:xfrm>
            <a:off x="611188" y="1811338"/>
            <a:ext cx="8204200" cy="4841875"/>
            <a:chOff x="0" y="1344"/>
            <a:chExt cx="4320" cy="2847"/>
          </a:xfrm>
        </p:grpSpPr>
        <p:grpSp>
          <p:nvGrpSpPr>
            <p:cNvPr id="31749" name="Group 8">
              <a:extLst>
                <a:ext uri="{FF2B5EF4-FFF2-40B4-BE49-F238E27FC236}">
                  <a16:creationId xmlns:a16="http://schemas.microsoft.com/office/drawing/2014/main" id="{FE2F7677-D8BF-7358-E677-9CE580E1A6EB}"/>
                </a:ext>
              </a:extLst>
            </p:cNvPr>
            <p:cNvGrpSpPr>
              <a:grpSpLocks/>
            </p:cNvGrpSpPr>
            <p:nvPr/>
          </p:nvGrpSpPr>
          <p:grpSpPr bwMode="auto">
            <a:xfrm>
              <a:off x="0" y="1344"/>
              <a:ext cx="4320" cy="2847"/>
              <a:chOff x="0" y="1344"/>
              <a:chExt cx="4320" cy="2847"/>
            </a:xfrm>
          </p:grpSpPr>
          <p:pic>
            <p:nvPicPr>
              <p:cNvPr id="31751" name="Picture 5" descr="amelio english005">
                <a:extLst>
                  <a:ext uri="{FF2B5EF4-FFF2-40B4-BE49-F238E27FC236}">
                    <a16:creationId xmlns:a16="http://schemas.microsoft.com/office/drawing/2014/main" id="{29AF4C03-CC3D-598B-5FF6-B571057D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4"/>
                <a:ext cx="4037" cy="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7">
                <a:extLst>
                  <a:ext uri="{FF2B5EF4-FFF2-40B4-BE49-F238E27FC236}">
                    <a16:creationId xmlns:a16="http://schemas.microsoft.com/office/drawing/2014/main" id="{E1C26DB7-7A63-F2C2-E97C-2170B6CB4137}"/>
                  </a:ext>
                </a:extLst>
              </p:cNvPr>
              <p:cNvSpPr>
                <a:spLocks noChangeArrowheads="1"/>
              </p:cNvSpPr>
              <p:nvPr/>
            </p:nvSpPr>
            <p:spPr bwMode="auto">
              <a:xfrm>
                <a:off x="0" y="1344"/>
                <a:ext cx="4320" cy="24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31750" name="Rectangle 9">
              <a:extLst>
                <a:ext uri="{FF2B5EF4-FFF2-40B4-BE49-F238E27FC236}">
                  <a16:creationId xmlns:a16="http://schemas.microsoft.com/office/drawing/2014/main" id="{E5C83D83-67F5-F032-247A-CE60804FC8A9}"/>
                </a:ext>
              </a:extLst>
            </p:cNvPr>
            <p:cNvSpPr>
              <a:spLocks noChangeArrowheads="1"/>
            </p:cNvSpPr>
            <p:nvPr/>
          </p:nvSpPr>
          <p:spPr bwMode="auto">
            <a:xfrm>
              <a:off x="144" y="1536"/>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A6E1C241-FB97-5B17-0372-9552953BB416}"/>
              </a:ext>
            </a:extLst>
          </p:cNvPr>
          <p:cNvSpPr>
            <a:spLocks noChangeArrowheads="1"/>
          </p:cNvSpPr>
          <p:nvPr/>
        </p:nvSpPr>
        <p:spPr bwMode="auto">
          <a:xfrm>
            <a:off x="0" y="260350"/>
            <a:ext cx="88201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800" b="1" u="sng"/>
              <a:t>Alcoli</a:t>
            </a:r>
            <a:r>
              <a:rPr lang="it-IT" altLang="it-IT" sz="1800" u="sng"/>
              <a:t> </a:t>
            </a:r>
          </a:p>
          <a:p>
            <a:pPr algn="just" eaLnBrk="1" hangingPunct="1">
              <a:spcBef>
                <a:spcPct val="0"/>
              </a:spcBef>
              <a:buFontTx/>
              <a:buNone/>
            </a:pPr>
            <a:endParaRPr lang="it-IT" altLang="it-IT" sz="1800"/>
          </a:p>
          <a:p>
            <a:pPr algn="just" eaLnBrk="1" hangingPunct="1">
              <a:spcBef>
                <a:spcPct val="0"/>
              </a:spcBef>
              <a:buFontTx/>
              <a:buNone/>
            </a:pPr>
            <a:r>
              <a:rPr lang="it-IT" altLang="it-IT" sz="1800"/>
              <a:t>Gli alcoli si trovano in piccolissime quantità alcoli alifatici da C22 a C30; in quantità maggiori (500 mg/l, circa il 25 - 30% dell'insaponificabile) sono presenti gli alcoli triterpenici, importanti per riconoscere l'olio di sansa decerato. </a:t>
            </a:r>
          </a:p>
        </p:txBody>
      </p:sp>
      <p:sp>
        <p:nvSpPr>
          <p:cNvPr id="32771" name="Rectangle 6">
            <a:extLst>
              <a:ext uri="{FF2B5EF4-FFF2-40B4-BE49-F238E27FC236}">
                <a16:creationId xmlns:a16="http://schemas.microsoft.com/office/drawing/2014/main" id="{6402CFAB-AABC-E3A8-05CF-BF2E31563F29}"/>
              </a:ext>
            </a:extLst>
          </p:cNvPr>
          <p:cNvSpPr>
            <a:spLocks noChangeArrowheads="1"/>
          </p:cNvSpPr>
          <p:nvPr/>
        </p:nvSpPr>
        <p:spPr bwMode="auto">
          <a:xfrm>
            <a:off x="0" y="2740025"/>
            <a:ext cx="88931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it-IT" sz="1800" b="1" u="sng"/>
              <a:t>Xenobiotici</a:t>
            </a:r>
            <a:endParaRPr lang="en-GB" altLang="it-IT" sz="1800"/>
          </a:p>
          <a:p>
            <a:pPr algn="just" eaLnBrk="1" hangingPunct="1">
              <a:spcBef>
                <a:spcPct val="0"/>
              </a:spcBef>
              <a:buFontTx/>
              <a:buNone/>
            </a:pPr>
            <a:r>
              <a:rPr lang="it-IT" altLang="it-IT" sz="1800"/>
              <a:t>Con il termine ‘xenobiotici’ si intendono quei composti provenienti dall’attività antropica e pertanto queste molecole sono considerate estranee al prodotto olio. Tra questi composti i </a:t>
            </a:r>
            <a:r>
              <a:rPr lang="it-IT" altLang="it-IT" sz="1800" b="1"/>
              <a:t>PAH</a:t>
            </a:r>
            <a:r>
              <a:rPr lang="it-IT" altLang="it-IT" sz="1800"/>
              <a:t> (benzene, toluene, xilene etc) che possono essere ritrovati come contaminanti ambientali ma possono anche essere dovuti alla contaminazione di processo (ad esempio estrazione con solvente).  Altri contaminanti possono essere I </a:t>
            </a:r>
            <a:r>
              <a:rPr lang="it-IT" altLang="it-IT" sz="1800" b="1"/>
              <a:t>solventi alogenati</a:t>
            </a:r>
            <a:r>
              <a:rPr lang="it-IT" altLang="it-IT" sz="1800"/>
              <a:t> e i </a:t>
            </a:r>
            <a:r>
              <a:rPr lang="it-IT" altLang="it-IT" sz="1800" b="1"/>
              <a:t>pesticidi</a:t>
            </a:r>
            <a:r>
              <a:rPr lang="it-IT" altLang="it-IT" sz="1800"/>
              <a:t> usati ad esempio per combattere la mosca dell’olivo (</a:t>
            </a:r>
            <a:r>
              <a:rPr lang="it-IT" altLang="it-IT" sz="1800" i="1"/>
              <a:t>Bactrocera oleae Gmel</a:t>
            </a:r>
            <a:r>
              <a:rPr lang="it-IT" altLang="it-IT" sz="1800"/>
              <a:t>.). E’ da tenere presente che  i processi di raffinazione eliminano solitamente la maggior parte dei fitosanitari.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8BEDB88D-78A8-127E-BBA0-0C745153E94B}"/>
              </a:ext>
            </a:extLst>
          </p:cNvPr>
          <p:cNvSpPr>
            <a:spLocks noChangeArrowheads="1"/>
          </p:cNvSpPr>
          <p:nvPr/>
        </p:nvSpPr>
        <p:spPr bwMode="auto">
          <a:xfrm>
            <a:off x="0" y="476250"/>
            <a:ext cx="9144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0"/>
              </a:spcBef>
              <a:buFontTx/>
              <a:buNone/>
            </a:pPr>
            <a:r>
              <a:rPr lang="it-IT" altLang="it-IT" sz="2000" b="1" u="sng"/>
              <a:t>Pigmenti colorati</a:t>
            </a:r>
            <a:r>
              <a:rPr lang="it-IT" altLang="it-IT" sz="2000" u="sng"/>
              <a:t> </a:t>
            </a:r>
          </a:p>
          <a:p>
            <a:pPr algn="just" eaLnBrk="1" hangingPunct="1">
              <a:lnSpc>
                <a:spcPct val="120000"/>
              </a:lnSpc>
              <a:spcBef>
                <a:spcPct val="0"/>
              </a:spcBef>
              <a:buFontTx/>
              <a:buNone/>
            </a:pPr>
            <a:endParaRPr lang="it-IT" altLang="it-IT" sz="2000"/>
          </a:p>
          <a:p>
            <a:pPr algn="just" eaLnBrk="1" hangingPunct="1">
              <a:lnSpc>
                <a:spcPct val="120000"/>
              </a:lnSpc>
              <a:spcBef>
                <a:spcPct val="0"/>
              </a:spcBef>
              <a:buFontTx/>
              <a:buNone/>
            </a:pPr>
            <a:r>
              <a:rPr lang="it-IT" altLang="it-IT" sz="1800"/>
              <a:t>Come pigmenti sono presenti </a:t>
            </a:r>
            <a:r>
              <a:rPr lang="it-IT" altLang="it-IT" sz="1800" b="1"/>
              <a:t>carotenoidi</a:t>
            </a:r>
            <a:r>
              <a:rPr lang="it-IT" altLang="it-IT" sz="1800"/>
              <a:t> e </a:t>
            </a:r>
            <a:r>
              <a:rPr lang="it-IT" altLang="it-IT" sz="1800" b="1"/>
              <a:t>clorofilla</a:t>
            </a:r>
            <a:r>
              <a:rPr lang="it-IT" altLang="it-IT" sz="1800"/>
              <a:t>; la quantità di carotenoidi è influenzata da fattori biologici (ambiente) e tecnologici (sistemi di estrazione, modo e duata della conservazione), ma mediamente varia da qualche mg a 100 mg/100g di olio; fra i carotenoidi (ne sono presenti circa 80 composti) il più importante è il beta - carotene o provitamina A. Anche la presenza di clorofilla è variabile e molto dipende dal grado di maturazione delle olive (ne sono ricche le olive non ancora invaiate) e dal sistema di estrazione (ne sono ricchi gli oli di seconda pressione); mediamente in un olio di 1 - 2 mesi la quantità di clorofilla può variare da 1 a 10 ppm (si arriva a 50 ppm nei «verdoni»), ma con il tempo degrada trasformandosi in composti di colore giallo, tanto che un olio di 7 -8 mesi ne può essere privo.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1AD1A901-B12B-2199-3C31-6409261C4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627563"/>
            <a:ext cx="25146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a:extLst>
              <a:ext uri="{FF2B5EF4-FFF2-40B4-BE49-F238E27FC236}">
                <a16:creationId xmlns:a16="http://schemas.microsoft.com/office/drawing/2014/main" id="{30A3EC90-7DA7-0D13-755D-E9170DB68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3">
            <a:extLst>
              <a:ext uri="{FF2B5EF4-FFF2-40B4-BE49-F238E27FC236}">
                <a16:creationId xmlns:a16="http://schemas.microsoft.com/office/drawing/2014/main" id="{F70D4C81-1DCC-A509-2D77-AFFCD4F8B646}"/>
              </a:ext>
            </a:extLst>
          </p:cNvPr>
          <p:cNvSpPr>
            <a:spLocks noChangeArrowheads="1"/>
          </p:cNvSpPr>
          <p:nvPr/>
        </p:nvSpPr>
        <p:spPr bwMode="auto">
          <a:xfrm>
            <a:off x="3419475" y="1484313"/>
            <a:ext cx="936625" cy="10080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5843" name="Oval 4">
            <a:extLst>
              <a:ext uri="{FF2B5EF4-FFF2-40B4-BE49-F238E27FC236}">
                <a16:creationId xmlns:a16="http://schemas.microsoft.com/office/drawing/2014/main" id="{CA2BF8E4-8123-61B0-6CB1-7463C9205E8E}"/>
              </a:ext>
            </a:extLst>
          </p:cNvPr>
          <p:cNvSpPr>
            <a:spLocks noChangeArrowheads="1"/>
          </p:cNvSpPr>
          <p:nvPr/>
        </p:nvSpPr>
        <p:spPr bwMode="auto">
          <a:xfrm>
            <a:off x="4787900" y="1484313"/>
            <a:ext cx="936625" cy="10080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5844" name="Oval 5">
            <a:extLst>
              <a:ext uri="{FF2B5EF4-FFF2-40B4-BE49-F238E27FC236}">
                <a16:creationId xmlns:a16="http://schemas.microsoft.com/office/drawing/2014/main" id="{451D83A2-2CB3-7729-54A0-9769EAE32714}"/>
              </a:ext>
            </a:extLst>
          </p:cNvPr>
          <p:cNvSpPr>
            <a:spLocks noChangeArrowheads="1"/>
          </p:cNvSpPr>
          <p:nvPr/>
        </p:nvSpPr>
        <p:spPr bwMode="auto">
          <a:xfrm>
            <a:off x="5364163" y="4724400"/>
            <a:ext cx="936625" cy="1008063"/>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5845" name="Oval 6">
            <a:extLst>
              <a:ext uri="{FF2B5EF4-FFF2-40B4-BE49-F238E27FC236}">
                <a16:creationId xmlns:a16="http://schemas.microsoft.com/office/drawing/2014/main" id="{54048B25-A378-FF86-BFF0-BB545AD10CBE}"/>
              </a:ext>
            </a:extLst>
          </p:cNvPr>
          <p:cNvSpPr>
            <a:spLocks noChangeArrowheads="1"/>
          </p:cNvSpPr>
          <p:nvPr/>
        </p:nvSpPr>
        <p:spPr bwMode="auto">
          <a:xfrm>
            <a:off x="6732588" y="4652963"/>
            <a:ext cx="936625" cy="10080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5846" name="Oval 7">
            <a:extLst>
              <a:ext uri="{FF2B5EF4-FFF2-40B4-BE49-F238E27FC236}">
                <a16:creationId xmlns:a16="http://schemas.microsoft.com/office/drawing/2014/main" id="{DCA6A097-C1B6-81EC-E1F2-EB28062150CD}"/>
              </a:ext>
            </a:extLst>
          </p:cNvPr>
          <p:cNvSpPr>
            <a:spLocks noChangeArrowheads="1"/>
          </p:cNvSpPr>
          <p:nvPr/>
        </p:nvSpPr>
        <p:spPr bwMode="auto">
          <a:xfrm>
            <a:off x="3924300" y="4941888"/>
            <a:ext cx="1152525" cy="10080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5847" name="Oval 8">
            <a:extLst>
              <a:ext uri="{FF2B5EF4-FFF2-40B4-BE49-F238E27FC236}">
                <a16:creationId xmlns:a16="http://schemas.microsoft.com/office/drawing/2014/main" id="{7740E9B6-21D8-F204-4290-FA065A09D03D}"/>
              </a:ext>
            </a:extLst>
          </p:cNvPr>
          <p:cNvSpPr>
            <a:spLocks noChangeArrowheads="1"/>
          </p:cNvSpPr>
          <p:nvPr/>
        </p:nvSpPr>
        <p:spPr bwMode="auto">
          <a:xfrm>
            <a:off x="6011863" y="1557338"/>
            <a:ext cx="1152525" cy="10080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nvGrpSpPr>
          <p:cNvPr id="35848" name="Group 12">
            <a:extLst>
              <a:ext uri="{FF2B5EF4-FFF2-40B4-BE49-F238E27FC236}">
                <a16:creationId xmlns:a16="http://schemas.microsoft.com/office/drawing/2014/main" id="{902AA1EC-94A8-B4CA-F621-07D72EA95F10}"/>
              </a:ext>
            </a:extLst>
          </p:cNvPr>
          <p:cNvGrpSpPr>
            <a:grpSpLocks/>
          </p:cNvGrpSpPr>
          <p:nvPr/>
        </p:nvGrpSpPr>
        <p:grpSpPr bwMode="auto">
          <a:xfrm>
            <a:off x="533400" y="609600"/>
            <a:ext cx="8001000" cy="5448300"/>
            <a:chOff x="336" y="384"/>
            <a:chExt cx="5040" cy="3432"/>
          </a:xfrm>
        </p:grpSpPr>
        <p:grpSp>
          <p:nvGrpSpPr>
            <p:cNvPr id="35849" name="Group 10">
              <a:extLst>
                <a:ext uri="{FF2B5EF4-FFF2-40B4-BE49-F238E27FC236}">
                  <a16:creationId xmlns:a16="http://schemas.microsoft.com/office/drawing/2014/main" id="{DA649789-A396-3075-5AC9-F5A4B4F8C8EB}"/>
                </a:ext>
              </a:extLst>
            </p:cNvPr>
            <p:cNvGrpSpPr>
              <a:grpSpLocks/>
            </p:cNvGrpSpPr>
            <p:nvPr/>
          </p:nvGrpSpPr>
          <p:grpSpPr bwMode="auto">
            <a:xfrm>
              <a:off x="336" y="384"/>
              <a:ext cx="5040" cy="3432"/>
              <a:chOff x="336" y="384"/>
              <a:chExt cx="5040" cy="3432"/>
            </a:xfrm>
          </p:grpSpPr>
          <p:pic>
            <p:nvPicPr>
              <p:cNvPr id="35851" name="Picture 2" descr="english003">
                <a:extLst>
                  <a:ext uri="{FF2B5EF4-FFF2-40B4-BE49-F238E27FC236}">
                    <a16:creationId xmlns:a16="http://schemas.microsoft.com/office/drawing/2014/main" id="{A611043A-45EA-FD52-D272-5D0D8BD2D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436"/>
                <a:ext cx="4877" cy="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Rectangle 9">
                <a:extLst>
                  <a:ext uri="{FF2B5EF4-FFF2-40B4-BE49-F238E27FC236}">
                    <a16:creationId xmlns:a16="http://schemas.microsoft.com/office/drawing/2014/main" id="{861ADF08-6580-C894-688A-E35751A862C2}"/>
                  </a:ext>
                </a:extLst>
              </p:cNvPr>
              <p:cNvSpPr>
                <a:spLocks noChangeArrowheads="1"/>
              </p:cNvSpPr>
              <p:nvPr/>
            </p:nvSpPr>
            <p:spPr bwMode="auto">
              <a:xfrm>
                <a:off x="336" y="384"/>
                <a:ext cx="5040" cy="3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35850" name="Rectangle 11">
              <a:extLst>
                <a:ext uri="{FF2B5EF4-FFF2-40B4-BE49-F238E27FC236}">
                  <a16:creationId xmlns:a16="http://schemas.microsoft.com/office/drawing/2014/main" id="{9A450A70-CA33-905D-4316-8BDE4C6AB9F3}"/>
                </a:ext>
              </a:extLst>
            </p:cNvPr>
            <p:cNvSpPr>
              <a:spLocks noChangeArrowheads="1"/>
            </p:cNvSpPr>
            <p:nvPr/>
          </p:nvSpPr>
          <p:spPr bwMode="auto">
            <a:xfrm>
              <a:off x="528" y="720"/>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72CE5FC3-050E-E46C-05D5-88385A1D99C9}"/>
              </a:ext>
            </a:extLst>
          </p:cNvPr>
          <p:cNvSpPr>
            <a:spLocks noChangeArrowheads="1"/>
          </p:cNvSpPr>
          <p:nvPr/>
        </p:nvSpPr>
        <p:spPr bwMode="auto">
          <a:xfrm>
            <a:off x="0" y="0"/>
            <a:ext cx="88201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it-IT" sz="1800" b="1"/>
              <a:t>Acidità</a:t>
            </a:r>
          </a:p>
          <a:p>
            <a:pPr algn="just" eaLnBrk="1" hangingPunct="1">
              <a:spcBef>
                <a:spcPct val="50000"/>
              </a:spcBef>
              <a:buFontTx/>
              <a:buNone/>
            </a:pPr>
            <a:endParaRPr lang="en-US" altLang="it-IT" sz="1800"/>
          </a:p>
          <a:p>
            <a:pPr algn="just" eaLnBrk="1" hangingPunct="1">
              <a:spcBef>
                <a:spcPct val="50000"/>
              </a:spcBef>
              <a:buFontTx/>
              <a:buNone/>
            </a:pPr>
            <a:r>
              <a:rPr lang="en-US" altLang="it-IT" sz="1800"/>
              <a:t>L’acidità esprime la </a:t>
            </a:r>
            <a:r>
              <a:rPr lang="en-US" altLang="it-IT" sz="1800" b="1" u="sng"/>
              <a:t>percentuale (in peso)</a:t>
            </a:r>
            <a:r>
              <a:rPr lang="en-US" altLang="it-IT" sz="1800"/>
              <a:t> di acidi grassi liberi nell’olio in esame. </a:t>
            </a:r>
          </a:p>
          <a:p>
            <a:pPr algn="just" eaLnBrk="1" hangingPunct="1">
              <a:spcBef>
                <a:spcPct val="50000"/>
              </a:spcBef>
              <a:buFontTx/>
              <a:buNone/>
            </a:pPr>
            <a:r>
              <a:rPr lang="en-US" altLang="it-IT" sz="1800"/>
              <a:t>Gli acidi grassi liberi sono presenti anche in oli ottenuti da olive sane, ma una volta che si sono formati i triglicerdi, essi vanno incontro ad una progressiva deacilazione, con conseguente aumento dell’acidità libera. Questo è dovuto all’azione di enzimi </a:t>
            </a:r>
            <a:r>
              <a:rPr lang="en-US" altLang="it-IT" sz="1800" b="1"/>
              <a:t>(lipasi)</a:t>
            </a:r>
            <a:r>
              <a:rPr lang="en-US" altLang="it-IT" sz="1800"/>
              <a:t> naturalmente presenti nel frutto. </a:t>
            </a:r>
          </a:p>
          <a:p>
            <a:pPr algn="just" eaLnBrk="1" hangingPunct="1">
              <a:spcBef>
                <a:spcPct val="50000"/>
              </a:spcBef>
              <a:buFontTx/>
              <a:buNone/>
            </a:pPr>
            <a:r>
              <a:rPr lang="en-US" altLang="it-IT" sz="1800"/>
              <a:t>Le lipasi sono responsabili del distacco degli acidi grassi dai trigliceridi (lipolisi). </a:t>
            </a:r>
          </a:p>
          <a:p>
            <a:pPr algn="just" eaLnBrk="1" hangingPunct="1">
              <a:spcBef>
                <a:spcPct val="50000"/>
              </a:spcBef>
              <a:buFontTx/>
              <a:buNone/>
            </a:pPr>
            <a:r>
              <a:rPr lang="en-US" altLang="it-IT" sz="1800"/>
              <a:t>Lo stesso meccanismo lipolitico può essere causato da enzimi prodotti da microrganismi che crescono sul frutto. Quindi la conservazione delle olive in fase pre-molitura in ambienti puliti può influire sulla qualità dell’olio. </a:t>
            </a:r>
            <a:endParaRPr lang="en-US" altLang="it-IT" sz="18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9777C4B-E8E7-5D28-2994-2DA5F2942619}"/>
              </a:ext>
            </a:extLst>
          </p:cNvPr>
          <p:cNvSpPr txBox="1"/>
          <p:nvPr/>
        </p:nvSpPr>
        <p:spPr>
          <a:xfrm>
            <a:off x="226182" y="332656"/>
            <a:ext cx="5400600" cy="2719206"/>
          </a:xfrm>
          <a:prstGeom prst="rect">
            <a:avLst/>
          </a:prstGeom>
          <a:noFill/>
        </p:spPr>
        <p:txBody>
          <a:bodyPr wrap="square">
            <a:spAutoFit/>
          </a:bodyPr>
          <a:lstStyle/>
          <a:p>
            <a:pPr lvl="0">
              <a:lnSpc>
                <a:spcPct val="115000"/>
              </a:lnSpc>
              <a:spcAft>
                <a:spcPts val="800"/>
              </a:spcAft>
              <a:tabLst>
                <a:tab pos="457200" algn="l"/>
              </a:tabLst>
            </a:pPr>
            <a:r>
              <a:rPr lang="it-IT" sz="1600" b="1" kern="0" dirty="0">
                <a:solidFill>
                  <a:srgbClr val="000000"/>
                </a:solidFill>
                <a:effectLst/>
                <a:ea typeface="Times New Roman" panose="02020603050405020304" pitchFamily="18" charset="0"/>
                <a:cs typeface="Arial" panose="020B0604020202020204" pitchFamily="34" charset="0"/>
              </a:rPr>
              <a:t>Separazione meccanica (centrifugazione/pressione)</a:t>
            </a:r>
            <a:r>
              <a:rPr lang="it-IT" sz="1600" kern="0" dirty="0">
                <a:solidFill>
                  <a:srgbClr val="000000"/>
                </a:solidFill>
                <a:effectLst/>
                <a:ea typeface="Times New Roman" panose="02020603050405020304" pitchFamily="18" charset="0"/>
                <a:cs typeface="Arial" panose="020B0604020202020204" pitchFamily="34" charset="0"/>
              </a:rPr>
              <a:t>l passaggio da pasta a “olio + acqua + sansa” avviene tramite mezzi meccanici (spremitura tradizionale o più comunemente centrifugazione).</a:t>
            </a:r>
            <a:endParaRPr lang="it-IT" sz="1600" kern="100" dirty="0">
              <a:solidFill>
                <a:srgbClr val="000000"/>
              </a:solidFill>
              <a:ea typeface="Times New Roman" panose="02020603050405020304" pitchFamily="18" charset="0"/>
              <a:cs typeface="Arial" panose="020B0604020202020204" pitchFamily="34" charset="0"/>
            </a:endParaRPr>
          </a:p>
          <a:p>
            <a:pPr lvl="0" algn="just">
              <a:lnSpc>
                <a:spcPct val="115000"/>
              </a:lnSpc>
              <a:spcAft>
                <a:spcPts val="800"/>
              </a:spcAft>
              <a:tabLst>
                <a:tab pos="457200" algn="l"/>
              </a:tabLst>
            </a:pPr>
            <a:r>
              <a:rPr lang="it-IT" sz="1600" kern="0" dirty="0">
                <a:solidFill>
                  <a:srgbClr val="000000"/>
                </a:solidFill>
                <a:effectLst/>
                <a:ea typeface="Times New Roman" panose="02020603050405020304" pitchFamily="18" charset="0"/>
                <a:cs typeface="Arial" panose="020B0604020202020204" pitchFamily="34" charset="0"/>
              </a:rPr>
              <a:t>L’uso di centrifughe a due fasi/tre fasi, gestione dell’acqua di vegetazione, ottimizzazione dell’efficienza estrattiva sono importanti: ad esempio, la tecnologia può essere migliorata per aumentare la resa senza compromettere la qualità. </a:t>
            </a:r>
            <a:endParaRPr lang="it-IT" sz="1600" kern="100" dirty="0">
              <a:solidFill>
                <a:srgbClr val="000000"/>
              </a:solidFill>
              <a:effectLst/>
              <a:ea typeface="Aptos" panose="020B0004020202020204" pitchFamily="34" charset="0"/>
              <a:cs typeface="Arial" panose="020B0604020202020204" pitchFamily="34" charset="0"/>
            </a:endParaRPr>
          </a:p>
        </p:txBody>
      </p:sp>
      <p:pic>
        <p:nvPicPr>
          <p:cNvPr id="7" name="Immagine 6" descr="Immagine che contiene macchina, acciaio, interno, ingegneria&#10;&#10;Il contenuto generato dall'IA potrebbe non essere corretto.">
            <a:extLst>
              <a:ext uri="{FF2B5EF4-FFF2-40B4-BE49-F238E27FC236}">
                <a16:creationId xmlns:a16="http://schemas.microsoft.com/office/drawing/2014/main" id="{C195F63C-D560-FB3D-86D5-9AC592002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573016"/>
            <a:ext cx="3341977" cy="2520280"/>
          </a:xfrm>
          <a:prstGeom prst="rect">
            <a:avLst/>
          </a:prstGeom>
        </p:spPr>
      </p:pic>
      <p:pic>
        <p:nvPicPr>
          <p:cNvPr id="9" name="Immagine 8" descr="Immagine che contiene stampante, macchina, ingegneria&#10;&#10;Il contenuto generato dall'IA potrebbe non essere corretto.">
            <a:extLst>
              <a:ext uri="{FF2B5EF4-FFF2-40B4-BE49-F238E27FC236}">
                <a16:creationId xmlns:a16="http://schemas.microsoft.com/office/drawing/2014/main" id="{5559E5C2-ADD1-0F93-4E0F-2D9BA5484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246" y="4223552"/>
            <a:ext cx="4343778" cy="1869744"/>
          </a:xfrm>
          <a:prstGeom prst="rect">
            <a:avLst/>
          </a:prstGeom>
        </p:spPr>
      </p:pic>
      <p:pic>
        <p:nvPicPr>
          <p:cNvPr id="11" name="Immagine 10" descr="Immagine che contiene macchina, argento&#10;&#10;Il contenuto generato dall'IA potrebbe non essere corretto.">
            <a:extLst>
              <a:ext uri="{FF2B5EF4-FFF2-40B4-BE49-F238E27FC236}">
                <a16:creationId xmlns:a16="http://schemas.microsoft.com/office/drawing/2014/main" id="{84C50D94-14F1-1218-A486-FFBCAB04E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091" y="880211"/>
            <a:ext cx="2575469" cy="2520280"/>
          </a:xfrm>
          <a:prstGeom prst="rect">
            <a:avLst/>
          </a:prstGeom>
        </p:spPr>
      </p:pic>
    </p:spTree>
    <p:extLst>
      <p:ext uri="{BB962C8B-B14F-4D97-AF65-F5344CB8AC3E}">
        <p14:creationId xmlns:p14="http://schemas.microsoft.com/office/powerpoint/2010/main" val="1938787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8744D03E-1EA0-49E5-1C37-CFB0D57E8198}"/>
              </a:ext>
            </a:extLst>
          </p:cNvPr>
          <p:cNvSpPr>
            <a:spLocks noChangeArrowheads="1"/>
          </p:cNvSpPr>
          <p:nvPr/>
        </p:nvSpPr>
        <p:spPr bwMode="auto">
          <a:xfrm>
            <a:off x="179388" y="387350"/>
            <a:ext cx="8964612"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it-IT" sz="1800" b="1"/>
              <a:t>L’acidità viene determinata attraverso una titolazione acido-base.</a:t>
            </a:r>
          </a:p>
          <a:p>
            <a:pPr algn="just" eaLnBrk="1" hangingPunct="1">
              <a:spcBef>
                <a:spcPct val="0"/>
              </a:spcBef>
              <a:buFontTx/>
              <a:buNone/>
            </a:pPr>
            <a:endParaRPr lang="en-US" altLang="it-IT" sz="1800" b="1"/>
          </a:p>
          <a:p>
            <a:pPr algn="just" eaLnBrk="1" hangingPunct="1">
              <a:spcBef>
                <a:spcPct val="0"/>
              </a:spcBef>
              <a:buFontTx/>
              <a:buNone/>
            </a:pPr>
            <a:endParaRPr lang="en-US" altLang="it-IT" sz="1800" b="1"/>
          </a:p>
          <a:p>
            <a:pPr algn="just" eaLnBrk="1" hangingPunct="1">
              <a:spcBef>
                <a:spcPct val="0"/>
              </a:spcBef>
              <a:buFontTx/>
              <a:buNone/>
            </a:pPr>
            <a:r>
              <a:rPr lang="en-US" altLang="it-IT" sz="1800"/>
              <a:t>Ad una quantità nota di olio viene aggiunto un solvente opportuno (lipofilo) e un indicatore acido-base (fenolftaleina). Alla soluzione vengono poi aggiunti volumi noti di KOH ad una concentrazione nota. L’indicatore diventa rosa persistente appena tutti gli acidi grassi liberi hanno reagito con il KOH.</a:t>
            </a:r>
          </a:p>
          <a:p>
            <a:pPr algn="just" eaLnBrk="1" hangingPunct="1">
              <a:spcBef>
                <a:spcPct val="0"/>
              </a:spcBef>
              <a:buFontTx/>
              <a:buNone/>
            </a:pPr>
            <a:r>
              <a:rPr lang="en-US" altLang="it-IT" sz="1800"/>
              <a:t>A questo punto si calcola la quantità di KOH utilizzata e si risale all’acidità.</a:t>
            </a:r>
          </a:p>
          <a:p>
            <a:pPr algn="just" eaLnBrk="1" hangingPunct="1">
              <a:spcBef>
                <a:spcPct val="0"/>
              </a:spcBef>
              <a:buFontTx/>
              <a:buNone/>
            </a:pPr>
            <a:endParaRPr lang="en-US" altLang="it-IT" sz="1800"/>
          </a:p>
          <a:p>
            <a:pPr algn="just" eaLnBrk="1" hangingPunct="1">
              <a:spcBef>
                <a:spcPct val="0"/>
              </a:spcBef>
              <a:buFontTx/>
              <a:buNone/>
            </a:pPr>
            <a:r>
              <a:rPr lang="en-US" altLang="it-IT" sz="1800"/>
              <a:t>L’acidità indica, in un olio nuovo la qualità delle olive mentre in un olio conservato lo stato di conservazione.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67B1B2FD-A1A2-8229-E7D1-FEA8CA1A1D89}"/>
              </a:ext>
            </a:extLst>
          </p:cNvPr>
          <p:cNvSpPr txBox="1">
            <a:spLocks noChangeArrowheads="1"/>
          </p:cNvSpPr>
          <p:nvPr/>
        </p:nvSpPr>
        <p:spPr bwMode="auto">
          <a:xfrm>
            <a:off x="457200" y="381000"/>
            <a:ext cx="70866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a:t>REAGENTI</a:t>
            </a:r>
          </a:p>
          <a:p>
            <a:pPr eaLnBrk="1" hangingPunct="1">
              <a:spcBef>
                <a:spcPct val="0"/>
              </a:spcBef>
              <a:buFontTx/>
              <a:buNone/>
            </a:pPr>
            <a:endParaRPr lang="it-IT" altLang="it-IT" sz="1800"/>
          </a:p>
          <a:p>
            <a:pPr eaLnBrk="1" hangingPunct="1">
              <a:spcBef>
                <a:spcPct val="0"/>
              </a:spcBef>
              <a:buFontTx/>
              <a:buNone/>
            </a:pPr>
            <a:r>
              <a:rPr lang="it-IT" altLang="it-IT" sz="1800"/>
              <a:t>Etere etilico</a:t>
            </a:r>
          </a:p>
          <a:p>
            <a:pPr eaLnBrk="1" hangingPunct="1">
              <a:spcBef>
                <a:spcPct val="0"/>
              </a:spcBef>
              <a:buFontTx/>
              <a:buNone/>
            </a:pPr>
            <a:r>
              <a:rPr lang="it-IT" altLang="it-IT" sz="1800"/>
              <a:t>Etanolo 95%</a:t>
            </a:r>
          </a:p>
          <a:p>
            <a:pPr eaLnBrk="1" hangingPunct="1">
              <a:spcBef>
                <a:spcPct val="0"/>
              </a:spcBef>
              <a:buFontTx/>
              <a:buNone/>
            </a:pPr>
            <a:r>
              <a:rPr lang="it-IT" altLang="it-IT" sz="1800"/>
              <a:t>Soluzione acquosa KOH 0.1 M</a:t>
            </a:r>
          </a:p>
          <a:p>
            <a:pPr eaLnBrk="1" hangingPunct="1">
              <a:spcBef>
                <a:spcPct val="0"/>
              </a:spcBef>
              <a:buFontTx/>
              <a:buNone/>
            </a:pPr>
            <a:r>
              <a:rPr lang="it-IT" altLang="it-IT" sz="1800"/>
              <a:t>Soluzione etanolica di fenolftaleina 10 g/l</a:t>
            </a:r>
          </a:p>
          <a:p>
            <a:pPr eaLnBrk="1" hangingPunct="1">
              <a:spcBef>
                <a:spcPct val="0"/>
              </a:spcBef>
              <a:buFontTx/>
              <a:buNone/>
            </a:pPr>
            <a:endParaRPr lang="it-IT" altLang="it-IT" sz="1800"/>
          </a:p>
          <a:p>
            <a:pPr eaLnBrk="1" hangingPunct="1">
              <a:spcBef>
                <a:spcPct val="0"/>
              </a:spcBef>
              <a:buFontTx/>
              <a:buNone/>
            </a:pPr>
            <a:r>
              <a:rPr lang="it-IT" altLang="it-IT" sz="1800" b="1"/>
              <a:t>PROCEDURA</a:t>
            </a:r>
          </a:p>
          <a:p>
            <a:pPr eaLnBrk="1" hangingPunct="1">
              <a:spcBef>
                <a:spcPct val="0"/>
              </a:spcBef>
              <a:buFontTx/>
              <a:buNone/>
            </a:pPr>
            <a:endParaRPr lang="it-IT" altLang="it-IT" sz="1800"/>
          </a:p>
          <a:p>
            <a:pPr eaLnBrk="1" hangingPunct="1">
              <a:spcBef>
                <a:spcPct val="0"/>
              </a:spcBef>
              <a:buFontTx/>
              <a:buNone/>
            </a:pPr>
            <a:r>
              <a:rPr lang="it-IT" altLang="it-IT" sz="1800"/>
              <a:t>Pesare in una beuta da 250 ml 5 g di olio</a:t>
            </a:r>
          </a:p>
          <a:p>
            <a:pPr eaLnBrk="1" hangingPunct="1">
              <a:spcBef>
                <a:spcPct val="0"/>
              </a:spcBef>
              <a:buFontTx/>
              <a:buNone/>
            </a:pPr>
            <a:r>
              <a:rPr lang="it-IT" altLang="it-IT" sz="1800"/>
              <a:t>Preparare 50 ml di una miscela di etere etilico etanolo 95 % 1:1  aggiungere 1 ml della soluzione di fenolftaleina  e neutralizzare la miscela con alcune gocce di soluzione di KOH 0.1 M fino ad evidente colorazione violetta.</a:t>
            </a:r>
          </a:p>
          <a:p>
            <a:pPr eaLnBrk="1" hangingPunct="1">
              <a:spcBef>
                <a:spcPct val="0"/>
              </a:spcBef>
              <a:buFontTx/>
              <a:buNone/>
            </a:pPr>
            <a:r>
              <a:rPr lang="it-IT" altLang="it-IT" sz="1800"/>
              <a:t>Aggiungere la miscela al campione e sciogliere mediante agitazione. La soluzione ritorna incolore per la presenza degli acidi grassi.</a:t>
            </a:r>
          </a:p>
          <a:p>
            <a:pPr eaLnBrk="1" hangingPunct="1">
              <a:spcBef>
                <a:spcPct val="0"/>
              </a:spcBef>
              <a:buFontTx/>
              <a:buNone/>
            </a:pPr>
            <a:r>
              <a:rPr lang="it-IT" altLang="it-IT" sz="1800"/>
              <a:t>Titolare facendo defluire lentamente la soluzione titolante di KOH 0.1 M fino al viraggio dell’indicatore (colorazione rosa della fenolftaleina persistente per almeno 10 s).</a:t>
            </a:r>
          </a:p>
          <a:p>
            <a:pPr eaLnBrk="1" hangingPunct="1">
              <a:spcBef>
                <a:spcPct val="0"/>
              </a:spcBef>
              <a:buFontTx/>
              <a:buNone/>
            </a:pPr>
            <a:endParaRPr lang="it-IT" altLang="it-IT" sz="1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EB70C6AE-A2F7-A880-8106-03863161F66C}"/>
              </a:ext>
            </a:extLst>
          </p:cNvPr>
          <p:cNvSpPr txBox="1">
            <a:spLocks noChangeArrowheads="1"/>
          </p:cNvSpPr>
          <p:nvPr/>
        </p:nvSpPr>
        <p:spPr bwMode="auto">
          <a:xfrm>
            <a:off x="533400" y="533400"/>
            <a:ext cx="73850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ESPRESSIONE DEI RISULTATI</a:t>
            </a:r>
          </a:p>
          <a:p>
            <a:pPr eaLnBrk="1" hangingPunct="1">
              <a:spcBef>
                <a:spcPct val="0"/>
              </a:spcBef>
              <a:buFontTx/>
              <a:buNone/>
            </a:pPr>
            <a:endParaRPr lang="it-IT" altLang="it-IT" sz="1800"/>
          </a:p>
          <a:p>
            <a:pPr eaLnBrk="1" hangingPunct="1">
              <a:spcBef>
                <a:spcPct val="0"/>
              </a:spcBef>
              <a:buFontTx/>
              <a:buNone/>
            </a:pPr>
            <a:r>
              <a:rPr lang="it-IT" altLang="it-IT" sz="1800"/>
              <a:t>L’acidità viene espressa come:</a:t>
            </a:r>
          </a:p>
          <a:p>
            <a:pPr eaLnBrk="1" hangingPunct="1">
              <a:spcBef>
                <a:spcPct val="0"/>
              </a:spcBef>
              <a:buFontTx/>
              <a:buNone/>
            </a:pPr>
            <a:endParaRPr lang="it-IT" altLang="it-IT" sz="1800"/>
          </a:p>
          <a:p>
            <a:pPr eaLnBrk="1" hangingPunct="1">
              <a:spcBef>
                <a:spcPct val="0"/>
              </a:spcBef>
              <a:buFontTx/>
              <a:buNone/>
            </a:pPr>
            <a:r>
              <a:rPr lang="it-IT" altLang="it-IT" sz="1800"/>
              <a:t>V*c*(M/1000)*(100/m)</a:t>
            </a:r>
          </a:p>
          <a:p>
            <a:pPr eaLnBrk="1" hangingPunct="1">
              <a:spcBef>
                <a:spcPct val="0"/>
              </a:spcBef>
              <a:buFontTx/>
              <a:buNone/>
            </a:pPr>
            <a:endParaRPr lang="it-IT" altLang="it-IT" sz="1800"/>
          </a:p>
          <a:p>
            <a:pPr eaLnBrk="1" hangingPunct="1">
              <a:spcBef>
                <a:spcPct val="0"/>
              </a:spcBef>
              <a:buFontTx/>
              <a:buNone/>
            </a:pPr>
            <a:r>
              <a:rPr lang="it-IT" altLang="it-IT" sz="1800"/>
              <a:t>Dove V è il volume in ml della soluzione di KOH usata</a:t>
            </a:r>
          </a:p>
          <a:p>
            <a:pPr eaLnBrk="1" hangingPunct="1">
              <a:spcBef>
                <a:spcPct val="0"/>
              </a:spcBef>
              <a:buFontTx/>
              <a:buNone/>
            </a:pPr>
            <a:r>
              <a:rPr lang="it-IT" altLang="it-IT" sz="1800"/>
              <a:t>c è la concentrazione della soluzione di KOH </a:t>
            </a:r>
          </a:p>
          <a:p>
            <a:pPr eaLnBrk="1" hangingPunct="1">
              <a:spcBef>
                <a:spcPct val="0"/>
              </a:spcBef>
              <a:buFontTx/>
              <a:buNone/>
            </a:pPr>
            <a:r>
              <a:rPr lang="it-IT" altLang="it-IT" sz="1800"/>
              <a:t>M è il peso molecolare dell’acido adottato per l’espressione dei risultati </a:t>
            </a:r>
          </a:p>
          <a:p>
            <a:pPr eaLnBrk="1" hangingPunct="1">
              <a:spcBef>
                <a:spcPct val="0"/>
              </a:spcBef>
              <a:buFontTx/>
              <a:buNone/>
            </a:pPr>
            <a:r>
              <a:rPr lang="it-IT" altLang="it-IT" sz="1800"/>
              <a:t>Acido oleico=282</a:t>
            </a:r>
          </a:p>
          <a:p>
            <a:pPr eaLnBrk="1" hangingPunct="1">
              <a:spcBef>
                <a:spcPct val="0"/>
              </a:spcBef>
              <a:buFontTx/>
              <a:buNone/>
            </a:pPr>
            <a:r>
              <a:rPr lang="it-IT" altLang="it-IT" sz="1800"/>
              <a:t>m è il peso in g della sostanza da analizzare</a:t>
            </a:r>
          </a:p>
          <a:p>
            <a:pPr eaLnBrk="1" hangingPunct="1">
              <a:spcBef>
                <a:spcPct val="0"/>
              </a:spcBef>
              <a:buFontTx/>
              <a:buNone/>
            </a:pPr>
            <a:endParaRPr lang="it-IT" altLang="it-IT"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5E79F421-D5AC-4DF1-5622-E7DEF5B4F699}"/>
              </a:ext>
            </a:extLst>
          </p:cNvPr>
          <p:cNvSpPr txBox="1">
            <a:spLocks noChangeArrowheads="1"/>
          </p:cNvSpPr>
          <p:nvPr/>
        </p:nvSpPr>
        <p:spPr bwMode="auto">
          <a:xfrm>
            <a:off x="107950" y="204788"/>
            <a:ext cx="889317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600" b="1"/>
              <a:t>OLIO DI OLIVA RAFFINATO</a:t>
            </a:r>
            <a:r>
              <a:rPr lang="it-IT" altLang="it-IT" sz="1600"/>
              <a:t> </a:t>
            </a:r>
          </a:p>
          <a:p>
            <a:pPr algn="just" eaLnBrk="1" hangingPunct="1">
              <a:spcBef>
                <a:spcPct val="0"/>
              </a:spcBef>
              <a:buFontTx/>
              <a:buNone/>
            </a:pPr>
            <a:endParaRPr lang="it-IT" altLang="it-IT" sz="1600"/>
          </a:p>
          <a:p>
            <a:pPr algn="just" eaLnBrk="1" hangingPunct="1">
              <a:spcBef>
                <a:spcPct val="0"/>
              </a:spcBef>
              <a:buFontTx/>
              <a:buNone/>
            </a:pPr>
            <a:r>
              <a:rPr lang="it-IT" altLang="it-IT" sz="1600"/>
              <a:t>Olio di oliva ottenuto dalla raffinazione dell'olio di oliva vergine, con un tenore di acidità libera, espresso in acido oleico, non superiore a 0,3 g per 100 g e avente le altre caratteristiche conformi a quelle previste per questa categoria.</a:t>
            </a:r>
          </a:p>
          <a:p>
            <a:pPr algn="just" eaLnBrk="1" hangingPunct="1">
              <a:spcBef>
                <a:spcPct val="0"/>
              </a:spcBef>
              <a:buFontTx/>
              <a:buNone/>
            </a:pPr>
            <a:r>
              <a:rPr lang="it-IT" altLang="it-IT" sz="1600"/>
              <a:t> </a:t>
            </a:r>
          </a:p>
          <a:p>
            <a:pPr algn="just" eaLnBrk="1" hangingPunct="1">
              <a:spcBef>
                <a:spcPct val="0"/>
              </a:spcBef>
              <a:buFontTx/>
              <a:buNone/>
            </a:pPr>
            <a:r>
              <a:rPr lang="it-IT" altLang="it-IT" sz="1600" b="1"/>
              <a:t>OLIO DI OLIVA - COMPOSTO DI OLI DI OLIVA RAFFINATI E OLI DI OLIVA VERGINI</a:t>
            </a:r>
            <a:r>
              <a:rPr lang="it-IT" altLang="it-IT" sz="1600"/>
              <a:t> </a:t>
            </a:r>
          </a:p>
          <a:p>
            <a:pPr algn="just" eaLnBrk="1" hangingPunct="1">
              <a:spcBef>
                <a:spcPct val="0"/>
              </a:spcBef>
              <a:buFontTx/>
              <a:buNone/>
            </a:pPr>
            <a:endParaRPr lang="it-IT" altLang="it-IT" sz="1600"/>
          </a:p>
          <a:p>
            <a:pPr algn="just" eaLnBrk="1" hangingPunct="1">
              <a:spcBef>
                <a:spcPct val="0"/>
              </a:spcBef>
              <a:buFontTx/>
              <a:buNone/>
            </a:pPr>
            <a:r>
              <a:rPr lang="it-IT" altLang="it-IT" sz="1600"/>
              <a:t>Olio di oliva ottenuto dal taglio di olio di oliva raffinato con olio di oliva vergine diverso dall'olio lampante, con un tenore di acidità libera, espresso in acido oleico, non superiore a 1 g per 100 g e avente le altre caratteristiche conformi a quelle previste per questa categoria.</a:t>
            </a:r>
          </a:p>
          <a:p>
            <a:pPr algn="just" eaLnBrk="1" hangingPunct="1">
              <a:spcBef>
                <a:spcPct val="0"/>
              </a:spcBef>
              <a:buFontTx/>
              <a:buNone/>
            </a:pPr>
            <a:r>
              <a:rPr lang="it-IT" altLang="it-IT" sz="1600"/>
              <a:t> </a:t>
            </a:r>
          </a:p>
          <a:p>
            <a:pPr algn="just" eaLnBrk="1" hangingPunct="1">
              <a:spcBef>
                <a:spcPct val="0"/>
              </a:spcBef>
              <a:buFontTx/>
              <a:buNone/>
            </a:pPr>
            <a:r>
              <a:rPr lang="it-IT" altLang="it-IT" sz="1600" b="1"/>
              <a:t>OLIO DI SANSA DI OLIVA GREGGIO </a:t>
            </a:r>
          </a:p>
          <a:p>
            <a:pPr algn="just" eaLnBrk="1" hangingPunct="1">
              <a:spcBef>
                <a:spcPct val="0"/>
              </a:spcBef>
              <a:buFontTx/>
              <a:buNone/>
            </a:pPr>
            <a:endParaRPr lang="it-IT" altLang="it-IT" sz="1600" b="1"/>
          </a:p>
          <a:p>
            <a:pPr algn="just" eaLnBrk="1" hangingPunct="1">
              <a:spcBef>
                <a:spcPct val="0"/>
              </a:spcBef>
              <a:buFontTx/>
              <a:buNone/>
            </a:pPr>
            <a:r>
              <a:rPr lang="it-IT" altLang="it-IT" sz="1600"/>
              <a:t>Olio ottenuto dalla sansa d'oliva mediante trattamento con solventi o mediante processi fisici, oppure olio corrispondente all'olio di oliva lampante, fatte salve talune specifiche caratteristiche escluso l'olio ottenuto attraverso la riesterificazione e le miscele con oli di altra natura, e avente le altre caratteristiche conformi a quelle previste per questa categoria.</a:t>
            </a:r>
          </a:p>
          <a:p>
            <a:pPr algn="just" eaLnBrk="1" hangingPunct="1">
              <a:spcBef>
                <a:spcPct val="0"/>
              </a:spcBef>
              <a:buFontTx/>
              <a:buNone/>
            </a:pPr>
            <a:r>
              <a:rPr lang="it-IT" altLang="it-IT" sz="1600"/>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3817E27-3062-83EE-CE9A-70ECBB216021}"/>
              </a:ext>
            </a:extLst>
          </p:cNvPr>
          <p:cNvSpPr>
            <a:spLocks noChangeArrowheads="1"/>
          </p:cNvSpPr>
          <p:nvPr/>
        </p:nvSpPr>
        <p:spPr bwMode="auto">
          <a:xfrm>
            <a:off x="323850" y="911225"/>
            <a:ext cx="88201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a:t>OLIO DI SANSA DI OLIVA RAFFINATO </a:t>
            </a:r>
          </a:p>
          <a:p>
            <a:pPr eaLnBrk="1" hangingPunct="1">
              <a:spcBef>
                <a:spcPct val="0"/>
              </a:spcBef>
              <a:buFontTx/>
              <a:buNone/>
            </a:pPr>
            <a:endParaRPr lang="it-IT" altLang="it-IT" sz="1800" b="1"/>
          </a:p>
          <a:p>
            <a:pPr eaLnBrk="1" hangingPunct="1">
              <a:spcBef>
                <a:spcPct val="0"/>
              </a:spcBef>
              <a:buFontTx/>
              <a:buNone/>
            </a:pPr>
            <a:r>
              <a:rPr lang="it-IT" altLang="it-IT" sz="1800"/>
              <a:t>Olio ottenuto dalla raffinazione dell'olio di sansa di oliva greggio, con un tenore di acidità libera, espresso in acido oleico, non superiore a 0,3 g per 100 g e avente le altre caratteristiche conformi a quelle previste per questa categoria.</a:t>
            </a:r>
          </a:p>
          <a:p>
            <a:pPr eaLnBrk="1" hangingPunct="1">
              <a:spcBef>
                <a:spcPct val="0"/>
              </a:spcBef>
              <a:buFontTx/>
              <a:buNone/>
            </a:pPr>
            <a:r>
              <a:rPr lang="it-IT" altLang="it-IT" sz="1800"/>
              <a:t> </a:t>
            </a:r>
          </a:p>
          <a:p>
            <a:pPr eaLnBrk="1" hangingPunct="1">
              <a:spcBef>
                <a:spcPct val="0"/>
              </a:spcBef>
              <a:buFontTx/>
              <a:buNone/>
            </a:pPr>
            <a:r>
              <a:rPr lang="it-IT" altLang="it-IT" sz="1800" b="1"/>
              <a:t>OLIO DI SANSA DI OLIVA</a:t>
            </a:r>
            <a:r>
              <a:rPr lang="it-IT" altLang="it-IT" sz="1800"/>
              <a:t> </a:t>
            </a:r>
          </a:p>
          <a:p>
            <a:pPr eaLnBrk="1" hangingPunct="1">
              <a:spcBef>
                <a:spcPct val="0"/>
              </a:spcBef>
              <a:buFontTx/>
              <a:buNone/>
            </a:pPr>
            <a:endParaRPr lang="it-IT" altLang="it-IT" sz="1800"/>
          </a:p>
          <a:p>
            <a:pPr eaLnBrk="1" hangingPunct="1">
              <a:spcBef>
                <a:spcPct val="0"/>
              </a:spcBef>
              <a:buFontTx/>
              <a:buNone/>
            </a:pPr>
            <a:r>
              <a:rPr lang="it-IT" altLang="it-IT" sz="1800"/>
              <a:t>Olio ottenuto dal taglio di olio di sansa di oliva raffinato e di olio di oliva vergine diverso dall'olio lampante, con un tenore di acidità libera, espresso in acido oleico, non superiore a 1 g per 100 g e avente le altre caratteristiche conformi a quelle previste per questa categoria.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FD768A9C-2E84-B707-6034-019831C6592F}"/>
              </a:ext>
            </a:extLst>
          </p:cNvPr>
          <p:cNvSpPr>
            <a:spLocks noChangeArrowheads="1"/>
          </p:cNvSpPr>
          <p:nvPr/>
        </p:nvSpPr>
        <p:spPr bwMode="auto">
          <a:xfrm>
            <a:off x="0" y="0"/>
            <a:ext cx="9144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it-IT" sz="1800" b="1"/>
              <a:t>Il numero di perossidi</a:t>
            </a:r>
          </a:p>
          <a:p>
            <a:pPr algn="just" eaLnBrk="1" hangingPunct="1">
              <a:spcBef>
                <a:spcPct val="50000"/>
              </a:spcBef>
              <a:buFontTx/>
              <a:buNone/>
            </a:pPr>
            <a:r>
              <a:rPr lang="en-US" altLang="it-IT" sz="1800"/>
              <a:t>I perossidi si formano a causa di reazione di ossidazione indotte dall’ossigeno disciolto nell’olio in presenza di altri fattori contemporaneamente presenti come ad esempio i </a:t>
            </a:r>
            <a:r>
              <a:rPr lang="en-US" altLang="it-IT" sz="1800" b="1"/>
              <a:t>pigmenti (clorofille e feofitine), oppure metalli che agiscono da catilizzatori</a:t>
            </a:r>
            <a:r>
              <a:rPr lang="en-US" altLang="it-IT" sz="1800"/>
              <a:t>. </a:t>
            </a:r>
          </a:p>
          <a:p>
            <a:pPr algn="just" eaLnBrk="1" hangingPunct="1">
              <a:spcBef>
                <a:spcPct val="50000"/>
              </a:spcBef>
              <a:buFontTx/>
              <a:buNone/>
            </a:pPr>
            <a:r>
              <a:rPr lang="en-US" altLang="it-IT" sz="1800"/>
              <a:t>In particolare si possono distingure due tipi di ossidazione:</a:t>
            </a:r>
          </a:p>
          <a:p>
            <a:pPr algn="just" eaLnBrk="1" hangingPunct="1">
              <a:spcBef>
                <a:spcPct val="50000"/>
              </a:spcBef>
              <a:buFontTx/>
              <a:buNone/>
            </a:pPr>
            <a:endParaRPr lang="en-US" altLang="it-IT" sz="1800"/>
          </a:p>
          <a:p>
            <a:pPr algn="just" eaLnBrk="1" hangingPunct="1">
              <a:spcBef>
                <a:spcPct val="50000"/>
              </a:spcBef>
              <a:buFontTx/>
              <a:buNone/>
            </a:pPr>
            <a:r>
              <a:rPr lang="en-US" altLang="it-IT" sz="1800"/>
              <a:t>L’</a:t>
            </a:r>
            <a:r>
              <a:rPr lang="en-US" altLang="it-IT" sz="1800" b="1"/>
              <a:t>auto-ossidazione </a:t>
            </a:r>
            <a:r>
              <a:rPr lang="en-US" altLang="it-IT" sz="1800"/>
              <a:t> e la </a:t>
            </a:r>
            <a:r>
              <a:rPr lang="en-US" altLang="it-IT" sz="1800" b="1"/>
              <a:t>foto-ossidazione</a:t>
            </a:r>
            <a:r>
              <a:rPr lang="en-US" altLang="it-IT" sz="1800"/>
              <a:t>. In entrambi i casi si giunge alla formazione di perossidi. </a:t>
            </a:r>
          </a:p>
          <a:p>
            <a:pPr algn="just" eaLnBrk="1" hangingPunct="1">
              <a:spcBef>
                <a:spcPct val="50000"/>
              </a:spcBef>
              <a:buFontTx/>
              <a:buNone/>
            </a:pPr>
            <a:r>
              <a:rPr lang="en-US" altLang="it-IT" sz="1800"/>
              <a:t>Il meccansimo di formazione dei perossidi passa attraverso la generazione  di un radicale libero da parte di un acido grasso insaturo che reagendo con una molecola di ossigeno froma il radicale perossidico.</a:t>
            </a:r>
          </a:p>
          <a:p>
            <a:pPr algn="just" eaLnBrk="1" hangingPunct="1">
              <a:spcBef>
                <a:spcPct val="50000"/>
              </a:spcBef>
              <a:buFontTx/>
              <a:buNone/>
            </a:pPr>
            <a:r>
              <a:rPr lang="en-US" altLang="it-IT" sz="1800"/>
              <a:t>Questo reagisce con un altra molecola di acido grasso fromando un idroperossido (autoossidazione).</a:t>
            </a:r>
          </a:p>
          <a:p>
            <a:pPr algn="just" eaLnBrk="1" hangingPunct="1">
              <a:spcBef>
                <a:spcPct val="50000"/>
              </a:spcBef>
              <a:buFontTx/>
              <a:buNone/>
            </a:pPr>
            <a:endParaRPr lang="en-US" altLang="it-IT" sz="1800"/>
          </a:p>
          <a:p>
            <a:pPr algn="just" eaLnBrk="1" hangingPunct="1">
              <a:spcBef>
                <a:spcPct val="50000"/>
              </a:spcBef>
              <a:buFontTx/>
              <a:buNone/>
            </a:pPr>
            <a:r>
              <a:rPr lang="en-US" altLang="it-IT" sz="1800"/>
              <a:t>Nel caso della fotoossidazione la radiazione UV attiva una molecola di pigmento (clorofilla) che inizia il processo di ossidazione utilizzando l’ossigeno disciolto nell’olio.</a:t>
            </a:r>
          </a:p>
        </p:txBody>
      </p:sp>
      <p:sp>
        <p:nvSpPr>
          <p:cNvPr id="43011" name="Rectangle 7">
            <a:extLst>
              <a:ext uri="{FF2B5EF4-FFF2-40B4-BE49-F238E27FC236}">
                <a16:creationId xmlns:a16="http://schemas.microsoft.com/office/drawing/2014/main" id="{CD0451A3-7E67-DADF-10B6-5568534A537C}"/>
              </a:ext>
            </a:extLst>
          </p:cNvPr>
          <p:cNvSpPr>
            <a:spLocks noChangeArrowheads="1"/>
          </p:cNvSpPr>
          <p:nvPr/>
        </p:nvSpPr>
        <p:spPr bwMode="auto">
          <a:xfrm>
            <a:off x="-36513" y="5826125"/>
            <a:ext cx="9144001"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it-IT" sz="1800"/>
              <a:t>I metalli favoriscono l’ossidazione, ma senza il contributo della radiazione UV, la presenza di sostanze come i polifenoli, i tocoferoli, il beta-carotene si oppongono efficaciemente alla propagazione dell’ossidazione.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1">
            <a:extLst>
              <a:ext uri="{FF2B5EF4-FFF2-40B4-BE49-F238E27FC236}">
                <a16:creationId xmlns:a16="http://schemas.microsoft.com/office/drawing/2014/main" id="{AB9CD871-DC80-FDDA-4226-CBDECDF648E8}"/>
              </a:ext>
            </a:extLst>
          </p:cNvPr>
          <p:cNvGrpSpPr>
            <a:grpSpLocks/>
          </p:cNvGrpSpPr>
          <p:nvPr/>
        </p:nvGrpSpPr>
        <p:grpSpPr bwMode="auto">
          <a:xfrm>
            <a:off x="0" y="0"/>
            <a:ext cx="9144000" cy="6386513"/>
            <a:chOff x="0" y="0"/>
            <a:chExt cx="5760" cy="4023"/>
          </a:xfrm>
        </p:grpSpPr>
        <p:grpSp>
          <p:nvGrpSpPr>
            <p:cNvPr id="44035" name="Group 8">
              <a:extLst>
                <a:ext uri="{FF2B5EF4-FFF2-40B4-BE49-F238E27FC236}">
                  <a16:creationId xmlns:a16="http://schemas.microsoft.com/office/drawing/2014/main" id="{F4D85730-A637-C2B4-26EF-0167A539043D}"/>
                </a:ext>
              </a:extLst>
            </p:cNvPr>
            <p:cNvGrpSpPr>
              <a:grpSpLocks/>
            </p:cNvGrpSpPr>
            <p:nvPr/>
          </p:nvGrpSpPr>
          <p:grpSpPr bwMode="auto">
            <a:xfrm>
              <a:off x="0" y="0"/>
              <a:ext cx="5760" cy="4023"/>
              <a:chOff x="0" y="0"/>
              <a:chExt cx="5760" cy="4023"/>
            </a:xfrm>
          </p:grpSpPr>
          <p:pic>
            <p:nvPicPr>
              <p:cNvPr id="44038" name="Picture 4" descr="english009">
                <a:extLst>
                  <a:ext uri="{FF2B5EF4-FFF2-40B4-BE49-F238E27FC236}">
                    <a16:creationId xmlns:a16="http://schemas.microsoft.com/office/drawing/2014/main" id="{CBCB4CEB-4A95-6CF8-4024-BF776A0BD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descr="english010">
                <a:extLst>
                  <a:ext uri="{FF2B5EF4-FFF2-40B4-BE49-F238E27FC236}">
                    <a16:creationId xmlns:a16="http://schemas.microsoft.com/office/drawing/2014/main" id="{4014D84B-EA0C-DE65-0B4E-50944A19C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
                <a:ext cx="5760" cy="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6">
                <a:extLst>
                  <a:ext uri="{FF2B5EF4-FFF2-40B4-BE49-F238E27FC236}">
                    <a16:creationId xmlns:a16="http://schemas.microsoft.com/office/drawing/2014/main" id="{45D87860-600A-71EF-CC05-1CEF6805F71F}"/>
                  </a:ext>
                </a:extLst>
              </p:cNvPr>
              <p:cNvSpPr>
                <a:spLocks noChangeArrowheads="1"/>
              </p:cNvSpPr>
              <p:nvPr/>
            </p:nvSpPr>
            <p:spPr bwMode="auto">
              <a:xfrm>
                <a:off x="0" y="2160"/>
                <a:ext cx="5760" cy="24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44041" name="Rectangle 7">
                <a:extLst>
                  <a:ext uri="{FF2B5EF4-FFF2-40B4-BE49-F238E27FC236}">
                    <a16:creationId xmlns:a16="http://schemas.microsoft.com/office/drawing/2014/main" id="{9220C254-0DE3-E7B3-9D97-5FB421F305E7}"/>
                  </a:ext>
                </a:extLst>
              </p:cNvPr>
              <p:cNvSpPr>
                <a:spLocks noChangeArrowheads="1"/>
              </p:cNvSpPr>
              <p:nvPr/>
            </p:nvSpPr>
            <p:spPr bwMode="auto">
              <a:xfrm>
                <a:off x="0" y="0"/>
                <a:ext cx="5760" cy="19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44036" name="Rectangle 9">
              <a:extLst>
                <a:ext uri="{FF2B5EF4-FFF2-40B4-BE49-F238E27FC236}">
                  <a16:creationId xmlns:a16="http://schemas.microsoft.com/office/drawing/2014/main" id="{7A508269-CD4B-2FA7-9360-81D4740ACA20}"/>
                </a:ext>
              </a:extLst>
            </p:cNvPr>
            <p:cNvSpPr>
              <a:spLocks noChangeArrowheads="1"/>
            </p:cNvSpPr>
            <p:nvPr/>
          </p:nvSpPr>
          <p:spPr bwMode="auto">
            <a:xfrm>
              <a:off x="144" y="144"/>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44037" name="Rectangle 10">
              <a:extLst>
                <a:ext uri="{FF2B5EF4-FFF2-40B4-BE49-F238E27FC236}">
                  <a16:creationId xmlns:a16="http://schemas.microsoft.com/office/drawing/2014/main" id="{A0238837-2199-F2F9-77DF-4064E10F4BAF}"/>
                </a:ext>
              </a:extLst>
            </p:cNvPr>
            <p:cNvSpPr>
              <a:spLocks noChangeArrowheads="1"/>
            </p:cNvSpPr>
            <p:nvPr/>
          </p:nvSpPr>
          <p:spPr bwMode="auto">
            <a:xfrm>
              <a:off x="144" y="2208"/>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F1E05485-9B1C-B4EF-B486-67A38C5F317F}"/>
              </a:ext>
            </a:extLst>
          </p:cNvPr>
          <p:cNvSpPr>
            <a:spLocks noChangeArrowheads="1"/>
          </p:cNvSpPr>
          <p:nvPr/>
        </p:nvSpPr>
        <p:spPr bwMode="auto">
          <a:xfrm>
            <a:off x="0" y="620713"/>
            <a:ext cx="9144000"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it-IT" sz="1800"/>
              <a:t>Il contenuto di perossidi nell’olio in esame è espresso come </a:t>
            </a:r>
            <a:r>
              <a:rPr lang="en-US" altLang="it-IT" sz="1800" b="1"/>
              <a:t>Il numero di perossidi.</a:t>
            </a:r>
          </a:p>
          <a:p>
            <a:pPr algn="just" eaLnBrk="1" hangingPunct="1">
              <a:spcBef>
                <a:spcPct val="0"/>
              </a:spcBef>
              <a:buFontTx/>
              <a:buNone/>
            </a:pPr>
            <a:r>
              <a:rPr lang="en-US" altLang="it-IT" sz="1800"/>
              <a:t>Ad un &gt; stato di degradazione ossidativa dell’olio corrisponde un &gt; numero di perossidi.</a:t>
            </a:r>
          </a:p>
          <a:p>
            <a:pPr algn="just" eaLnBrk="1" hangingPunct="1">
              <a:spcBef>
                <a:spcPct val="0"/>
              </a:spcBef>
              <a:buFontTx/>
              <a:buNone/>
            </a:pPr>
            <a:endParaRPr lang="en-US" altLang="it-IT" sz="1800"/>
          </a:p>
          <a:p>
            <a:pPr algn="just" eaLnBrk="1" hangingPunct="1">
              <a:spcBef>
                <a:spcPct val="0"/>
              </a:spcBef>
              <a:buFontTx/>
              <a:buNone/>
            </a:pPr>
            <a:r>
              <a:rPr lang="en-US" altLang="it-IT" sz="1800"/>
              <a:t>Da parte loro i perossidi sono soggetti ad andare incontro ad ulteriore ossidazione con formazione di aldeidi, chetoni etc..</a:t>
            </a:r>
          </a:p>
          <a:p>
            <a:pPr algn="just" eaLnBrk="1" hangingPunct="1">
              <a:spcBef>
                <a:spcPct val="0"/>
              </a:spcBef>
              <a:buFontTx/>
              <a:buNone/>
            </a:pPr>
            <a:r>
              <a:rPr lang="en-US" altLang="it-IT" sz="1800"/>
              <a:t>Questi composti, denominati composti di </a:t>
            </a:r>
            <a:r>
              <a:rPr lang="en-US" altLang="it-IT" sz="1800" b="1"/>
              <a:t>ossidazione secondaria</a:t>
            </a:r>
            <a:r>
              <a:rPr lang="en-US" altLang="it-IT" sz="1800"/>
              <a:t>, sono responsabile dell’</a:t>
            </a:r>
            <a:r>
              <a:rPr lang="en-US" altLang="it-IT" sz="1800" b="1"/>
              <a:t>irrancidimento</a:t>
            </a:r>
            <a:r>
              <a:rPr lang="en-US" altLang="it-IT" sz="1800"/>
              <a:t> dell’olio.</a:t>
            </a:r>
          </a:p>
          <a:p>
            <a:pPr algn="just" eaLnBrk="1" hangingPunct="1">
              <a:spcBef>
                <a:spcPct val="0"/>
              </a:spcBef>
              <a:buFontTx/>
              <a:buNone/>
            </a:pPr>
            <a:endParaRPr lang="en-US" altLang="it-IT" sz="1800"/>
          </a:p>
          <a:p>
            <a:pPr algn="just" eaLnBrk="1" hangingPunct="1">
              <a:spcBef>
                <a:spcPct val="0"/>
              </a:spcBef>
              <a:buFontTx/>
              <a:buNone/>
            </a:pPr>
            <a:r>
              <a:rPr lang="en-US" altLang="it-IT" sz="1800"/>
              <a:t>Alcuni enzimi (lipoossigenasi) naturalmente presenti nel frutto sono responsabili di una concentrazione ‘naturale’ di perossidi nell’oliva prima della spremitura. </a:t>
            </a:r>
            <a:r>
              <a:rPr lang="en-US" altLang="it-IT" sz="1800" b="1"/>
              <a:t>Particolari circostanze ambientali (temperatura inferiore allo zero o infestazioni), oppure una cattiva modalità di raccolta o di conservazione delle olive provocano ulteriori processi ossidativi.</a:t>
            </a:r>
          </a:p>
          <a:p>
            <a:pPr algn="just" eaLnBrk="1" hangingPunct="1">
              <a:spcBef>
                <a:spcPct val="0"/>
              </a:spcBef>
              <a:buFontTx/>
              <a:buNone/>
            </a:pPr>
            <a:endParaRPr lang="en-US" altLang="it-IT" sz="1800" b="1"/>
          </a:p>
          <a:p>
            <a:pPr algn="just" eaLnBrk="1" hangingPunct="1">
              <a:spcBef>
                <a:spcPct val="0"/>
              </a:spcBef>
              <a:buFontTx/>
              <a:buNone/>
            </a:pPr>
            <a:r>
              <a:rPr lang="en-US" altLang="it-IT" sz="1800"/>
              <a:t>Anche durante la frangitura i perossidi possono aumentare nel caso in cui si verifichino errori di processo o a causa di scarsa igiene nelle presse o nelle vasche.</a:t>
            </a:r>
          </a:p>
          <a:p>
            <a:pPr algn="just" eaLnBrk="1" hangingPunct="1">
              <a:spcBef>
                <a:spcPct val="0"/>
              </a:spcBef>
              <a:buFontTx/>
              <a:buNone/>
            </a:pPr>
            <a:endParaRPr lang="en-US" altLang="it-IT" sz="1800"/>
          </a:p>
          <a:p>
            <a:pPr algn="just" eaLnBrk="1" hangingPunct="1">
              <a:spcBef>
                <a:spcPct val="0"/>
              </a:spcBef>
              <a:buFontTx/>
              <a:buNone/>
            </a:pPr>
            <a:r>
              <a:rPr lang="en-US" altLang="it-IT" sz="1800"/>
              <a:t>Infine, una esposizione dell’olio alla </a:t>
            </a:r>
            <a:r>
              <a:rPr lang="en-US" altLang="it-IT" sz="1800" b="1"/>
              <a:t>luce</a:t>
            </a:r>
            <a:r>
              <a:rPr lang="en-US" altLang="it-IT" sz="1800"/>
              <a:t>, al </a:t>
            </a:r>
            <a:r>
              <a:rPr lang="en-US" altLang="it-IT" sz="1800" b="1"/>
              <a:t>calore</a:t>
            </a:r>
            <a:r>
              <a:rPr lang="en-US" altLang="it-IT" sz="1800"/>
              <a:t>, e all’aria sono causa di un precoce processo ossidativo con fromazione di perossidi.</a:t>
            </a:r>
          </a:p>
          <a:p>
            <a:pPr algn="just" eaLnBrk="1" hangingPunct="1">
              <a:spcBef>
                <a:spcPct val="0"/>
              </a:spcBef>
              <a:buFontTx/>
              <a:buNone/>
            </a:pPr>
            <a:endParaRPr lang="en-US" altLang="it-IT" sz="1800"/>
          </a:p>
          <a:p>
            <a:pPr algn="just" eaLnBrk="1" hangingPunct="1">
              <a:spcBef>
                <a:spcPct val="0"/>
              </a:spcBef>
              <a:buFontTx/>
              <a:buNone/>
            </a:pPr>
            <a:r>
              <a:rPr lang="en-US" altLang="it-IT" sz="1800"/>
              <a:t>Il numero di perossidi è determinato attraverso una titolazione di ossido-riduzione.</a:t>
            </a:r>
            <a:endParaRPr lang="it-IT" altLang="it-IT" sz="1800"/>
          </a:p>
        </p:txBody>
      </p:sp>
      <p:sp>
        <p:nvSpPr>
          <p:cNvPr id="45059" name="Rectangle 5">
            <a:extLst>
              <a:ext uri="{FF2B5EF4-FFF2-40B4-BE49-F238E27FC236}">
                <a16:creationId xmlns:a16="http://schemas.microsoft.com/office/drawing/2014/main" id="{84A9F6AB-78F6-76D9-3FAC-919BEF84D5C6}"/>
              </a:ext>
            </a:extLst>
          </p:cNvPr>
          <p:cNvSpPr>
            <a:spLocks noChangeArrowheads="1"/>
          </p:cNvSpPr>
          <p:nvPr/>
        </p:nvSpPr>
        <p:spPr bwMode="auto">
          <a:xfrm>
            <a:off x="0" y="0"/>
            <a:ext cx="255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IT" sz="1800" b="1"/>
              <a:t>Il numero di perossidi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DE859ED8-8BEF-6EDE-DD6A-7F86ADB4BF06}"/>
              </a:ext>
            </a:extLst>
          </p:cNvPr>
          <p:cNvSpPr txBox="1">
            <a:spLocks noChangeArrowheads="1"/>
          </p:cNvSpPr>
          <p:nvPr/>
        </p:nvSpPr>
        <p:spPr bwMode="auto">
          <a:xfrm>
            <a:off x="533400" y="381000"/>
            <a:ext cx="76644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DETERMINAZIONE DEL NUMERO DI PEROSSIDI NELL’OLIO  D’OLIVA</a:t>
            </a:r>
          </a:p>
          <a:p>
            <a:pPr eaLnBrk="1" hangingPunct="1">
              <a:spcBef>
                <a:spcPct val="0"/>
              </a:spcBef>
              <a:buFontTx/>
              <a:buNone/>
            </a:pPr>
            <a:endParaRPr lang="it-IT" altLang="it-IT" sz="1800"/>
          </a:p>
          <a:p>
            <a:pPr eaLnBrk="1" hangingPunct="1">
              <a:spcBef>
                <a:spcPct val="0"/>
              </a:spcBef>
              <a:buFontTx/>
              <a:buNone/>
            </a:pPr>
            <a:r>
              <a:rPr lang="it-IT" altLang="it-IT" sz="1800"/>
              <a:t>REAGENTI</a:t>
            </a:r>
          </a:p>
          <a:p>
            <a:pPr eaLnBrk="1" hangingPunct="1">
              <a:spcBef>
                <a:spcPct val="0"/>
              </a:spcBef>
              <a:buFontTx/>
              <a:buNone/>
            </a:pPr>
            <a:endParaRPr lang="it-IT" altLang="it-IT" sz="1800"/>
          </a:p>
          <a:p>
            <a:pPr eaLnBrk="1" hangingPunct="1">
              <a:spcBef>
                <a:spcPct val="0"/>
              </a:spcBef>
              <a:buFontTx/>
              <a:buNone/>
            </a:pPr>
            <a:r>
              <a:rPr lang="it-IT" altLang="it-IT" sz="1800"/>
              <a:t>Cloroformio</a:t>
            </a:r>
          </a:p>
          <a:p>
            <a:pPr eaLnBrk="1" hangingPunct="1">
              <a:spcBef>
                <a:spcPct val="0"/>
              </a:spcBef>
              <a:buFontTx/>
              <a:buNone/>
            </a:pPr>
            <a:r>
              <a:rPr lang="it-IT" altLang="it-IT" sz="1800"/>
              <a:t>Acido acetico glaciale</a:t>
            </a:r>
          </a:p>
          <a:p>
            <a:pPr eaLnBrk="1" hangingPunct="1">
              <a:spcBef>
                <a:spcPct val="0"/>
              </a:spcBef>
              <a:buFontTx/>
              <a:buNone/>
            </a:pPr>
            <a:r>
              <a:rPr lang="it-IT" altLang="it-IT" sz="1800"/>
              <a:t>Soluzione acquosa satura di KI</a:t>
            </a:r>
          </a:p>
          <a:p>
            <a:pPr eaLnBrk="1" hangingPunct="1">
              <a:spcBef>
                <a:spcPct val="0"/>
              </a:spcBef>
              <a:buFontTx/>
              <a:buNone/>
            </a:pPr>
            <a:r>
              <a:rPr lang="it-IT" altLang="it-IT" sz="1800"/>
              <a:t>Soluzione acquosa di tiosolfato di sodio 0.02 N</a:t>
            </a:r>
          </a:p>
          <a:p>
            <a:pPr eaLnBrk="1" hangingPunct="1">
              <a:spcBef>
                <a:spcPct val="0"/>
              </a:spcBef>
              <a:buFontTx/>
              <a:buNone/>
            </a:pPr>
            <a:r>
              <a:rPr lang="it-IT" altLang="it-IT" sz="1800"/>
              <a:t>Soluzione acquosa di amido 10 g/l</a:t>
            </a:r>
          </a:p>
          <a:p>
            <a:pPr eaLnBrk="1" hangingPunct="1">
              <a:spcBef>
                <a:spcPct val="0"/>
              </a:spcBef>
              <a:buFontTx/>
              <a:buNone/>
            </a:pPr>
            <a:endParaRPr lang="it-IT" altLang="it-IT" sz="1800"/>
          </a:p>
        </p:txBody>
      </p:sp>
      <p:sp>
        <p:nvSpPr>
          <p:cNvPr id="46083" name="Text Box 3">
            <a:extLst>
              <a:ext uri="{FF2B5EF4-FFF2-40B4-BE49-F238E27FC236}">
                <a16:creationId xmlns:a16="http://schemas.microsoft.com/office/drawing/2014/main" id="{178BC314-F3B9-38D3-286A-2429A4759C28}"/>
              </a:ext>
            </a:extLst>
          </p:cNvPr>
          <p:cNvSpPr txBox="1">
            <a:spLocks noChangeArrowheads="1"/>
          </p:cNvSpPr>
          <p:nvPr/>
        </p:nvSpPr>
        <p:spPr bwMode="auto">
          <a:xfrm>
            <a:off x="609600" y="3505200"/>
            <a:ext cx="70675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PROCEDURA</a:t>
            </a:r>
          </a:p>
          <a:p>
            <a:pPr eaLnBrk="1" hangingPunct="1">
              <a:spcBef>
                <a:spcPct val="0"/>
              </a:spcBef>
              <a:buFontTx/>
              <a:buNone/>
            </a:pPr>
            <a:endParaRPr lang="it-IT" altLang="it-IT" sz="1800"/>
          </a:p>
          <a:p>
            <a:pPr eaLnBrk="1" hangingPunct="1">
              <a:spcBef>
                <a:spcPct val="0"/>
              </a:spcBef>
              <a:buFontTx/>
              <a:buNone/>
            </a:pPr>
            <a:r>
              <a:rPr lang="it-IT" altLang="it-IT" sz="1800"/>
              <a:t>Pesare in un pallone da 250 ml circa 5 g di olio.</a:t>
            </a:r>
          </a:p>
          <a:p>
            <a:pPr eaLnBrk="1" hangingPunct="1">
              <a:spcBef>
                <a:spcPct val="0"/>
              </a:spcBef>
              <a:buFontTx/>
              <a:buNone/>
            </a:pPr>
            <a:r>
              <a:rPr lang="it-IT" altLang="it-IT" sz="1800"/>
              <a:t>Aggiungere 5 ml di cloroformio e sciogliere il campione agitando.</a:t>
            </a:r>
          </a:p>
          <a:p>
            <a:pPr eaLnBrk="1" hangingPunct="1">
              <a:spcBef>
                <a:spcPct val="0"/>
              </a:spcBef>
              <a:buFontTx/>
              <a:buNone/>
            </a:pPr>
            <a:r>
              <a:rPr lang="it-IT" altLang="it-IT" sz="1800"/>
              <a:t>Aggiungere 8 ml di acido acetico glaciale</a:t>
            </a:r>
          </a:p>
          <a:p>
            <a:pPr eaLnBrk="1" hangingPunct="1">
              <a:spcBef>
                <a:spcPct val="0"/>
              </a:spcBef>
              <a:buFontTx/>
              <a:buNone/>
            </a:pPr>
            <a:r>
              <a:rPr lang="it-IT" altLang="it-IT" sz="1800"/>
              <a:t>Aggiungere 0.5 ml di soluzione di ioduro di potassio (KI) satura.</a:t>
            </a:r>
          </a:p>
          <a:p>
            <a:pPr eaLnBrk="1" hangingPunct="1">
              <a:spcBef>
                <a:spcPct val="0"/>
              </a:spcBef>
              <a:buFontTx/>
              <a:buNone/>
            </a:pPr>
            <a:r>
              <a:rPr lang="it-IT" altLang="it-IT" sz="1800"/>
              <a:t>Agitare per 1 minuto e lasciar riposare al buio per 5 minuti esatti.</a:t>
            </a:r>
          </a:p>
          <a:p>
            <a:pPr eaLnBrk="1" hangingPunct="1">
              <a:spcBef>
                <a:spcPct val="0"/>
              </a:spcBef>
              <a:buFontTx/>
              <a:buNone/>
            </a:pPr>
            <a:r>
              <a:rPr lang="it-IT" altLang="it-IT" sz="1800"/>
              <a:t>Aggiungere 40 ml di acqua distillata</a:t>
            </a:r>
          </a:p>
          <a:p>
            <a:pPr eaLnBrk="1" hangingPunct="1">
              <a:spcBef>
                <a:spcPct val="0"/>
              </a:spcBef>
              <a:buFontTx/>
              <a:buNone/>
            </a:pPr>
            <a:r>
              <a:rPr lang="it-IT" altLang="it-IT" sz="1800"/>
              <a:t>Aggiungere 0.5 ml della soluzione di amido (indicatore).</a:t>
            </a:r>
          </a:p>
          <a:p>
            <a:pPr eaLnBrk="1" hangingPunct="1">
              <a:spcBef>
                <a:spcPct val="0"/>
              </a:spcBef>
              <a:buFontTx/>
              <a:buNone/>
            </a:pPr>
            <a:r>
              <a:rPr lang="it-IT" altLang="it-IT" sz="1800"/>
              <a:t>Titolare in agitazione con una soluzione di tiosolfato di sodio 0.02 N.</a:t>
            </a:r>
          </a:p>
          <a:p>
            <a:pPr eaLnBrk="1" hangingPunct="1">
              <a:spcBef>
                <a:spcPct val="0"/>
              </a:spcBef>
              <a:buFontTx/>
              <a:buNone/>
            </a:pPr>
            <a:endParaRPr lang="it-IT" altLang="it-IT" sz="1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14B9098C-ED8E-E57C-EF81-33148369C7AA}"/>
              </a:ext>
            </a:extLst>
          </p:cNvPr>
          <p:cNvSpPr txBox="1">
            <a:spLocks noChangeArrowheads="1"/>
          </p:cNvSpPr>
          <p:nvPr/>
        </p:nvSpPr>
        <p:spPr bwMode="auto">
          <a:xfrm>
            <a:off x="304800" y="381000"/>
            <a:ext cx="839787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ESPRESSIONE DEI RISULTATI</a:t>
            </a:r>
          </a:p>
          <a:p>
            <a:pPr eaLnBrk="1" hangingPunct="1">
              <a:spcBef>
                <a:spcPct val="0"/>
              </a:spcBef>
              <a:buFontTx/>
              <a:buNone/>
            </a:pPr>
            <a:endParaRPr lang="it-IT" altLang="it-IT" sz="1800"/>
          </a:p>
          <a:p>
            <a:pPr eaLnBrk="1" hangingPunct="1">
              <a:spcBef>
                <a:spcPct val="0"/>
              </a:spcBef>
              <a:buFontTx/>
              <a:buNone/>
            </a:pPr>
            <a:r>
              <a:rPr lang="it-IT" altLang="it-IT" sz="1800"/>
              <a:t>Il numero di perossidi (P.V.) espresso in milliequivalenti di ossigeno attivo per kg viene dato dalla formula:</a:t>
            </a:r>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r>
              <a:rPr lang="it-IT" altLang="it-IT" sz="1800"/>
              <a:t>P.V.=(V*T/m)*1000</a:t>
            </a:r>
          </a:p>
          <a:p>
            <a:pPr eaLnBrk="1" hangingPunct="1">
              <a:spcBef>
                <a:spcPct val="0"/>
              </a:spcBef>
              <a:buFontTx/>
              <a:buNone/>
            </a:pPr>
            <a:endParaRPr lang="it-IT" altLang="it-IT" sz="1800"/>
          </a:p>
          <a:p>
            <a:pPr eaLnBrk="1" hangingPunct="1">
              <a:spcBef>
                <a:spcPct val="0"/>
              </a:spcBef>
              <a:buFontTx/>
              <a:buNone/>
            </a:pPr>
            <a:r>
              <a:rPr lang="it-IT" altLang="it-IT" sz="1800"/>
              <a:t>dove:</a:t>
            </a:r>
          </a:p>
          <a:p>
            <a:pPr eaLnBrk="1" hangingPunct="1">
              <a:spcBef>
                <a:spcPct val="0"/>
              </a:spcBef>
              <a:buFontTx/>
              <a:buNone/>
            </a:pPr>
            <a:r>
              <a:rPr lang="it-IT" altLang="it-IT" sz="1800"/>
              <a:t>V sono i ml della soluzione di tiosolfato di sodio usati per la prova</a:t>
            </a:r>
          </a:p>
          <a:p>
            <a:pPr eaLnBrk="1" hangingPunct="1">
              <a:spcBef>
                <a:spcPct val="0"/>
              </a:spcBef>
              <a:buFontTx/>
              <a:buNone/>
            </a:pPr>
            <a:r>
              <a:rPr lang="it-IT" altLang="it-IT" sz="1800"/>
              <a:t>T è la normalità della soluzione di tiosolfato di sodio</a:t>
            </a:r>
          </a:p>
          <a:p>
            <a:pPr eaLnBrk="1" hangingPunct="1">
              <a:spcBef>
                <a:spcPct val="0"/>
              </a:spcBef>
              <a:buFontTx/>
              <a:buNone/>
            </a:pPr>
            <a:r>
              <a:rPr lang="it-IT" altLang="it-IT" sz="1800"/>
              <a:t>m è il peso in g della sostanza da analizzare</a:t>
            </a:r>
          </a:p>
          <a:p>
            <a:pPr eaLnBrk="1" hangingPunct="1">
              <a:spcBef>
                <a:spcPct val="0"/>
              </a:spcBef>
              <a:buFontTx/>
              <a:buNone/>
            </a:pPr>
            <a:endParaRPr lang="it-IT" altLang="it-IT"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8">
            <a:extLst>
              <a:ext uri="{FF2B5EF4-FFF2-40B4-BE49-F238E27FC236}">
                <a16:creationId xmlns:a16="http://schemas.microsoft.com/office/drawing/2014/main" id="{22F7142E-1C4E-EAA2-9283-25CD46F2F84E}"/>
              </a:ext>
            </a:extLst>
          </p:cNvPr>
          <p:cNvGrpSpPr>
            <a:grpSpLocks/>
          </p:cNvGrpSpPr>
          <p:nvPr/>
        </p:nvGrpSpPr>
        <p:grpSpPr bwMode="auto">
          <a:xfrm>
            <a:off x="0" y="-387350"/>
            <a:ext cx="9144000" cy="6858000"/>
            <a:chOff x="240" y="96"/>
            <a:chExt cx="5151" cy="3585"/>
          </a:xfrm>
        </p:grpSpPr>
        <p:grpSp>
          <p:nvGrpSpPr>
            <p:cNvPr id="3075" name="Group 6">
              <a:extLst>
                <a:ext uri="{FF2B5EF4-FFF2-40B4-BE49-F238E27FC236}">
                  <a16:creationId xmlns:a16="http://schemas.microsoft.com/office/drawing/2014/main" id="{67C20575-2620-972F-09F6-EC22E872181D}"/>
                </a:ext>
              </a:extLst>
            </p:cNvPr>
            <p:cNvGrpSpPr>
              <a:grpSpLocks/>
            </p:cNvGrpSpPr>
            <p:nvPr/>
          </p:nvGrpSpPr>
          <p:grpSpPr bwMode="auto">
            <a:xfrm>
              <a:off x="240" y="96"/>
              <a:ext cx="5151" cy="3585"/>
              <a:chOff x="240" y="96"/>
              <a:chExt cx="5151" cy="3585"/>
            </a:xfrm>
          </p:grpSpPr>
          <p:pic>
            <p:nvPicPr>
              <p:cNvPr id="3077" name="Picture 4" descr="english003">
                <a:extLst>
                  <a:ext uri="{FF2B5EF4-FFF2-40B4-BE49-F238E27FC236}">
                    <a16:creationId xmlns:a16="http://schemas.microsoft.com/office/drawing/2014/main" id="{C1F842CD-EDA5-C338-9DB5-1992FA5FE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103" cy="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5">
                <a:extLst>
                  <a:ext uri="{FF2B5EF4-FFF2-40B4-BE49-F238E27FC236}">
                    <a16:creationId xmlns:a16="http://schemas.microsoft.com/office/drawing/2014/main" id="{7B846681-A57C-ACD7-B4EB-5D2E00BCD9D2}"/>
                  </a:ext>
                </a:extLst>
              </p:cNvPr>
              <p:cNvSpPr>
                <a:spLocks noChangeArrowheads="1"/>
              </p:cNvSpPr>
              <p:nvPr/>
            </p:nvSpPr>
            <p:spPr bwMode="auto">
              <a:xfrm>
                <a:off x="240" y="96"/>
                <a:ext cx="5136" cy="3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3076" name="Rectangle 7">
              <a:extLst>
                <a:ext uri="{FF2B5EF4-FFF2-40B4-BE49-F238E27FC236}">
                  <a16:creationId xmlns:a16="http://schemas.microsoft.com/office/drawing/2014/main" id="{01D47917-BD55-F104-78F6-4F573F8366D9}"/>
                </a:ext>
              </a:extLst>
            </p:cNvPr>
            <p:cNvSpPr>
              <a:spLocks noChangeArrowheads="1"/>
            </p:cNvSpPr>
            <p:nvPr/>
          </p:nvSpPr>
          <p:spPr bwMode="auto">
            <a:xfrm>
              <a:off x="384" y="432"/>
              <a:ext cx="288" cy="43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4069969F-8135-76D4-7FFD-39F539ACA4D0}"/>
              </a:ext>
            </a:extLst>
          </p:cNvPr>
          <p:cNvSpPr>
            <a:spLocks noChangeArrowheads="1"/>
          </p:cNvSpPr>
          <p:nvPr/>
        </p:nvSpPr>
        <p:spPr bwMode="auto">
          <a:xfrm>
            <a:off x="0" y="161925"/>
            <a:ext cx="9144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it-IT" sz="1800" b="1"/>
              <a:t>Analisi spettrofotometrica nell’UV</a:t>
            </a:r>
          </a:p>
          <a:p>
            <a:pPr algn="just" eaLnBrk="1" hangingPunct="1">
              <a:spcBef>
                <a:spcPct val="0"/>
              </a:spcBef>
              <a:buFontTx/>
              <a:buNone/>
            </a:pPr>
            <a:endParaRPr lang="it-IT" altLang="it-IT" sz="1800"/>
          </a:p>
          <a:p>
            <a:pPr algn="just" eaLnBrk="1" hangingPunct="1">
              <a:spcBef>
                <a:spcPct val="0"/>
              </a:spcBef>
              <a:buFontTx/>
              <a:buNone/>
            </a:pPr>
            <a:r>
              <a:rPr lang="en-GB" altLang="it-IT" sz="1800"/>
              <a:t>Questo test consiste nel misurare l’assorbanza di un campione di olio, diluito in opportuno solvente, in un certo range di radiazione e di valutare tre paramentri (K232, K270,ΔK). </a:t>
            </a:r>
          </a:p>
          <a:p>
            <a:pPr algn="just" eaLnBrk="1" hangingPunct="1">
              <a:spcBef>
                <a:spcPct val="0"/>
              </a:spcBef>
              <a:buFontTx/>
              <a:buNone/>
            </a:pPr>
            <a:endParaRPr lang="en-GB" altLang="it-IT" sz="1800"/>
          </a:p>
          <a:p>
            <a:pPr algn="just" eaLnBrk="1" hangingPunct="1">
              <a:spcBef>
                <a:spcPct val="0"/>
              </a:spcBef>
              <a:buFontTx/>
              <a:buNone/>
            </a:pPr>
            <a:r>
              <a:rPr lang="en-GB" altLang="it-IT" sz="1800"/>
              <a:t>Il valore K232 è proporzionale alla concentrazione di dieni coniugati, </a:t>
            </a:r>
          </a:p>
          <a:p>
            <a:pPr algn="just" eaLnBrk="1" hangingPunct="1">
              <a:spcBef>
                <a:spcPct val="0"/>
              </a:spcBef>
              <a:buFontTx/>
              <a:buNone/>
            </a:pPr>
            <a:r>
              <a:rPr lang="en-GB" altLang="it-IT" sz="1800"/>
              <a:t>mentre il valore di K270 è proporzionale alla concentrazione di trieni coniugati.</a:t>
            </a:r>
          </a:p>
          <a:p>
            <a:pPr algn="just" eaLnBrk="1" hangingPunct="1">
              <a:spcBef>
                <a:spcPct val="0"/>
              </a:spcBef>
              <a:buFontTx/>
              <a:buNone/>
            </a:pPr>
            <a:endParaRPr lang="en-GB" altLang="it-IT" sz="1800"/>
          </a:p>
          <a:p>
            <a:pPr algn="just" eaLnBrk="1" hangingPunct="1">
              <a:spcBef>
                <a:spcPct val="0"/>
              </a:spcBef>
              <a:buFontTx/>
              <a:buNone/>
            </a:pPr>
            <a:r>
              <a:rPr lang="en-GB" altLang="it-IT" sz="1800"/>
              <a:t>Inoltre composti di ossidazione di dieni coniugati concorrono al valore di K232, mentre composti di ossidazione secondaria (aldeidi, chetoni) contribuiscono al valore di K270.</a:t>
            </a:r>
          </a:p>
          <a:p>
            <a:pPr algn="just" eaLnBrk="1" hangingPunct="1">
              <a:spcBef>
                <a:spcPct val="0"/>
              </a:spcBef>
              <a:buFontTx/>
              <a:buNone/>
            </a:pPr>
            <a:endParaRPr lang="en-GB" altLang="it-IT" sz="1800"/>
          </a:p>
          <a:p>
            <a:pPr algn="just" eaLnBrk="1" hangingPunct="1">
              <a:spcBef>
                <a:spcPct val="0"/>
              </a:spcBef>
              <a:buFontTx/>
              <a:buNone/>
            </a:pPr>
            <a:r>
              <a:rPr lang="en-US" altLang="it-IT" sz="1800"/>
              <a:t>Durante l’analisi se il valore di K270 supera il valore limite, il campione viene passato su allumina (per eliminare i composti di ossidazione secondaria) e misurato  nuovamente. </a:t>
            </a:r>
          </a:p>
          <a:p>
            <a:pPr algn="just" eaLnBrk="1" hangingPunct="1">
              <a:spcBef>
                <a:spcPct val="0"/>
              </a:spcBef>
              <a:buFontTx/>
              <a:buNone/>
            </a:pPr>
            <a:endParaRPr lang="en-US" altLang="it-IT" sz="1800"/>
          </a:p>
          <a:p>
            <a:pPr algn="just" eaLnBrk="1" hangingPunct="1">
              <a:spcBef>
                <a:spcPct val="0"/>
              </a:spcBef>
              <a:buFontTx/>
              <a:buNone/>
            </a:pPr>
            <a:r>
              <a:rPr lang="en-US" altLang="it-IT" sz="1800"/>
              <a:t>Il ΔK è il risultato di un calcolo. </a:t>
            </a:r>
          </a:p>
          <a:p>
            <a:pPr algn="just" eaLnBrk="1" hangingPunct="1">
              <a:spcBef>
                <a:spcPct val="0"/>
              </a:spcBef>
              <a:buFontTx/>
              <a:buNone/>
            </a:pPr>
            <a:endParaRPr lang="en-US" altLang="it-IT" sz="1800"/>
          </a:p>
          <a:p>
            <a:pPr algn="just" eaLnBrk="1" hangingPunct="1">
              <a:spcBef>
                <a:spcPct val="0"/>
              </a:spcBef>
              <a:buFontTx/>
              <a:buNone/>
            </a:pPr>
            <a:r>
              <a:rPr lang="en-US" altLang="it-IT" sz="1800"/>
              <a:t>In passato era utilizzato come indice di purezza, oggi si preferisce considerarlo un indice di invecchiamento. </a:t>
            </a:r>
          </a:p>
          <a:p>
            <a:pPr algn="just" eaLnBrk="1" hangingPunct="1">
              <a:spcBef>
                <a:spcPct val="0"/>
              </a:spcBef>
              <a:buFontTx/>
              <a:buNone/>
            </a:pPr>
            <a:endParaRPr lang="en-US" altLang="it-IT" sz="1800"/>
          </a:p>
          <a:p>
            <a:pPr algn="just" eaLnBrk="1" hangingPunct="1">
              <a:spcBef>
                <a:spcPct val="0"/>
              </a:spcBef>
              <a:buFontTx/>
              <a:buNone/>
            </a:pPr>
            <a:r>
              <a:rPr lang="en-US" altLang="it-IT" sz="1800" b="1"/>
              <a:t>Il valore di ΔK aumenta proporzionalmente ai fenomeni di ossidazione</a:t>
            </a:r>
            <a:endParaRPr lang="en-GB" altLang="it-IT" sz="1800"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Analisi spettrofotometrica dell’olio d’oliva</a:t>
            </a:r>
          </a:p>
        </p:txBody>
      </p:sp>
      <p:sp>
        <p:nvSpPr>
          <p:cNvPr id="3" name="Subtitle 2"/>
          <p:cNvSpPr>
            <a:spLocks noGrp="1"/>
          </p:cNvSpPr>
          <p:nvPr>
            <p:ph type="subTitle" idx="1"/>
          </p:nvPr>
        </p:nvSpPr>
        <p:spPr/>
        <p:txBody>
          <a:bodyPr/>
          <a:lstStyle/>
          <a:p>
            <a:r>
              <a:t>Indici di ossidazione e purezza (K232, K270, ΔK)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Significato chimico degli indici spettrofotometrici</a:t>
            </a:r>
          </a:p>
        </p:txBody>
      </p:sp>
      <p:sp>
        <p:nvSpPr>
          <p:cNvPr id="3" name="Content Placeholder 2"/>
          <p:cNvSpPr>
            <a:spLocks noGrp="1"/>
          </p:cNvSpPr>
          <p:nvPr>
            <p:ph idx="1"/>
          </p:nvPr>
        </p:nvSpPr>
        <p:spPr/>
        <p:txBody>
          <a:bodyPr/>
          <a:lstStyle/>
          <a:p>
            <a:r>
              <a:t>Gli indici K232, K270 e ΔK sono parametri UV utilizzati per valutare lo stato ossidativo e la purezza dell’olio d’oliva. Si basano sulle transizioni elettroniche dei doppi legami coniugati presenti negli acidi grassi ossidati, principali componenti della frazione lipidica dell’olio.</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Indice K232</a:t>
            </a:r>
          </a:p>
        </p:txBody>
      </p:sp>
      <p:sp>
        <p:nvSpPr>
          <p:cNvPr id="3" name="Content Placeholder 2"/>
          <p:cNvSpPr>
            <a:spLocks noGrp="1"/>
          </p:cNvSpPr>
          <p:nvPr>
            <p:ph idx="1"/>
          </p:nvPr>
        </p:nvSpPr>
        <p:spPr/>
        <p:txBody>
          <a:bodyPr/>
          <a:lstStyle/>
          <a:p>
            <a:r>
              <a:t>• Misurato a 232 nm (spettrofotometria UV)</a:t>
            </a:r>
          </a:p>
          <a:p>
            <a:r>
              <a:t>• Indica la presenza di dieni coniugati – prodotti primari dell’ossidazione</a:t>
            </a:r>
          </a:p>
          <a:p>
            <a:r>
              <a:t>• Aumenta nelle prime fasi dell’ossidazione o in oli da olive mature o mal conservate</a:t>
            </a:r>
          </a:p>
          <a:p>
            <a:r>
              <a:t>• Limite EVO: ≤ 2.50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Indice K270</a:t>
            </a:r>
          </a:p>
        </p:txBody>
      </p:sp>
      <p:sp>
        <p:nvSpPr>
          <p:cNvPr id="3" name="Content Placeholder 2"/>
          <p:cNvSpPr>
            <a:spLocks noGrp="1"/>
          </p:cNvSpPr>
          <p:nvPr>
            <p:ph idx="1"/>
          </p:nvPr>
        </p:nvSpPr>
        <p:spPr/>
        <p:txBody>
          <a:bodyPr/>
          <a:lstStyle/>
          <a:p>
            <a:r>
              <a:t>• Misurato a 270 nm</a:t>
            </a:r>
          </a:p>
          <a:p>
            <a:r>
              <a:t>• Indica la presenza di trieni coniugati e prodotti secondari dell’ossidazione (aldeidi, chetoni, acidi carbonilici)</a:t>
            </a:r>
          </a:p>
          <a:p>
            <a:r>
              <a:t>• Valori alti → ossidazione avanzata o miscelazione con oli raffinati</a:t>
            </a:r>
          </a:p>
          <a:p>
            <a:r>
              <a:t>• Limite EVO: ≤ 0.22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Indice ΔK (Delta K)</a:t>
            </a:r>
          </a:p>
        </p:txBody>
      </p:sp>
      <p:sp>
        <p:nvSpPr>
          <p:cNvPr id="3" name="Content Placeholder 2"/>
          <p:cNvSpPr>
            <a:spLocks noGrp="1"/>
          </p:cNvSpPr>
          <p:nvPr>
            <p:ph idx="1"/>
          </p:nvPr>
        </p:nvSpPr>
        <p:spPr/>
        <p:txBody>
          <a:bodyPr/>
          <a:lstStyle/>
          <a:p>
            <a:r>
              <a:t>• Calcolato da assorbanze a 266, 270 e 274 nm</a:t>
            </a:r>
          </a:p>
          <a:p>
            <a:r>
              <a:t>• Indice di purezza e autenticità</a:t>
            </a:r>
          </a:p>
          <a:p>
            <a:r>
              <a:t>• Valori alti → oli raffinati, decolorati o deodorati</a:t>
            </a:r>
          </a:p>
          <a:p>
            <a:r>
              <a:t>• Limite EVO: ≤ 0.01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Evoluzione chimica dei parametri</a:t>
            </a:r>
          </a:p>
        </p:txBody>
      </p:sp>
      <p:sp>
        <p:nvSpPr>
          <p:cNvPr id="3" name="Content Placeholder 2"/>
          <p:cNvSpPr>
            <a:spLocks noGrp="1"/>
          </p:cNvSpPr>
          <p:nvPr>
            <p:ph idx="1"/>
          </p:nvPr>
        </p:nvSpPr>
        <p:spPr/>
        <p:txBody>
          <a:bodyPr/>
          <a:lstStyle/>
          <a:p>
            <a:r>
              <a:t>• K232 → formazione di idroperossidi (prodotti primari)</a:t>
            </a:r>
          </a:p>
          <a:p>
            <a:r>
              <a:t>• K270 → degradazione di idroperossidi in carbonili e trieni coniugati (prodotti secondari)</a:t>
            </a:r>
          </a:p>
          <a:p>
            <a:r>
              <a:t>• ΔK → deviazioni nello spettro UV dovute a trattamenti o adulterazioni</a:t>
            </a:r>
          </a:p>
          <a:p>
            <a:r>
              <a:t>→ La progressione indica ossidazione, invecchiamento o adulterazione industriale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Sintesi dei parametri</a:t>
            </a:r>
          </a:p>
        </p:txBody>
      </p:sp>
      <p:sp>
        <p:nvSpPr>
          <p:cNvPr id="3" name="Content Placeholder 2"/>
          <p:cNvSpPr>
            <a:spLocks noGrp="1"/>
          </p:cNvSpPr>
          <p:nvPr>
            <p:ph idx="1"/>
          </p:nvPr>
        </p:nvSpPr>
        <p:spPr/>
        <p:txBody>
          <a:bodyPr/>
          <a:lstStyle/>
          <a:p>
            <a:r>
              <a:t>Parametro | λ (nm) | Cosa misura | Se alto indica | Limite EVO</a:t>
            </a:r>
          </a:p>
          <a:p>
            <a:r>
              <a:t>K232 | 232 | Prodotti primari | Ossidazione iniziale | ≤ 2.50</a:t>
            </a:r>
          </a:p>
          <a:p>
            <a:r>
              <a:t>K270 | 270 | Prodotti secondari | Ossidazione avanzata | ≤ 0.22</a:t>
            </a:r>
          </a:p>
          <a:p>
            <a:r>
              <a:t>ΔK | 266–274 | Purezza/adulterazione | Raffinazione o miscela | ≤ 0.01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8">
            <a:extLst>
              <a:ext uri="{FF2B5EF4-FFF2-40B4-BE49-F238E27FC236}">
                <a16:creationId xmlns:a16="http://schemas.microsoft.com/office/drawing/2014/main" id="{7C9BA626-B1F8-C027-1B4B-1880CD6D3A7A}"/>
              </a:ext>
            </a:extLst>
          </p:cNvPr>
          <p:cNvGrpSpPr>
            <a:grpSpLocks/>
          </p:cNvGrpSpPr>
          <p:nvPr/>
        </p:nvGrpSpPr>
        <p:grpSpPr bwMode="auto">
          <a:xfrm>
            <a:off x="0" y="0"/>
            <a:ext cx="9144000" cy="6858000"/>
            <a:chOff x="0" y="0"/>
            <a:chExt cx="5760" cy="4077"/>
          </a:xfrm>
        </p:grpSpPr>
        <p:grpSp>
          <p:nvGrpSpPr>
            <p:cNvPr id="49155" name="Group 6">
              <a:extLst>
                <a:ext uri="{FF2B5EF4-FFF2-40B4-BE49-F238E27FC236}">
                  <a16:creationId xmlns:a16="http://schemas.microsoft.com/office/drawing/2014/main" id="{32C8FD4B-CE66-A91D-545C-0A4A0C74230C}"/>
                </a:ext>
              </a:extLst>
            </p:cNvPr>
            <p:cNvGrpSpPr>
              <a:grpSpLocks/>
            </p:cNvGrpSpPr>
            <p:nvPr/>
          </p:nvGrpSpPr>
          <p:grpSpPr bwMode="auto">
            <a:xfrm>
              <a:off x="0" y="0"/>
              <a:ext cx="5760" cy="4077"/>
              <a:chOff x="0" y="0"/>
              <a:chExt cx="5760" cy="4077"/>
            </a:xfrm>
          </p:grpSpPr>
          <p:pic>
            <p:nvPicPr>
              <p:cNvPr id="49157" name="Picture 4" descr="english006">
                <a:extLst>
                  <a:ext uri="{FF2B5EF4-FFF2-40B4-BE49-F238E27FC236}">
                    <a16:creationId xmlns:a16="http://schemas.microsoft.com/office/drawing/2014/main" id="{8930FB4C-DD09-F9D4-899E-2C73C0FA1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5">
                <a:extLst>
                  <a:ext uri="{FF2B5EF4-FFF2-40B4-BE49-F238E27FC236}">
                    <a16:creationId xmlns:a16="http://schemas.microsoft.com/office/drawing/2014/main" id="{1D140543-8494-C92B-9C17-E528069F8977}"/>
                  </a:ext>
                </a:extLst>
              </p:cNvPr>
              <p:cNvSpPr>
                <a:spLocks noChangeArrowheads="1"/>
              </p:cNvSpPr>
              <p:nvPr/>
            </p:nvSpPr>
            <p:spPr bwMode="auto">
              <a:xfrm>
                <a:off x="0" y="0"/>
                <a:ext cx="5760" cy="28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
          <p:nvSpPr>
            <p:cNvPr id="49156" name="Rectangle 7">
              <a:extLst>
                <a:ext uri="{FF2B5EF4-FFF2-40B4-BE49-F238E27FC236}">
                  <a16:creationId xmlns:a16="http://schemas.microsoft.com/office/drawing/2014/main" id="{B5554590-4222-3D9F-584F-BCD2ABB2C12D}"/>
                </a:ext>
              </a:extLst>
            </p:cNvPr>
            <p:cNvSpPr>
              <a:spLocks noChangeArrowheads="1"/>
            </p:cNvSpPr>
            <p:nvPr/>
          </p:nvSpPr>
          <p:spPr bwMode="auto">
            <a:xfrm>
              <a:off x="96" y="336"/>
              <a:ext cx="336" cy="48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Materiali e strumenti</a:t>
            </a:r>
          </a:p>
        </p:txBody>
      </p:sp>
      <p:sp>
        <p:nvSpPr>
          <p:cNvPr id="3" name="Content Placeholder 2"/>
          <p:cNvSpPr>
            <a:spLocks noGrp="1"/>
          </p:cNvSpPr>
          <p:nvPr>
            <p:ph idx="1"/>
          </p:nvPr>
        </p:nvSpPr>
        <p:spPr/>
        <p:txBody>
          <a:bodyPr/>
          <a:lstStyle/>
          <a:p>
            <a:r>
              <a:t>• Spettrofotometro UV-Vis (con cuvetta in quarzo da 1 cm)</a:t>
            </a:r>
          </a:p>
          <a:p>
            <a:r>
              <a:t>• Bilancia analitica</a:t>
            </a:r>
          </a:p>
          <a:p>
            <a:r>
              <a:t>• Pipette e becher</a:t>
            </a:r>
          </a:p>
          <a:p>
            <a:r>
              <a:t>• Solvente: isoesano (o n-esano) di grado spettrofotometrico</a:t>
            </a:r>
          </a:p>
          <a:p>
            <a:r>
              <a:t>• Campione di olio da analizzare</a:t>
            </a:r>
          </a:p>
          <a:p>
            <a:r>
              <a:t>• Vetreria pulita e asciutta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F016ED76-FB20-DF14-1CFC-4A655BBA871C}"/>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07950" y="3213100"/>
            <a:ext cx="8893175" cy="2479675"/>
          </a:xfrm>
          <a:noFill/>
        </p:spPr>
      </p:pic>
      <p:sp>
        <p:nvSpPr>
          <p:cNvPr id="4099" name="Text Box 6">
            <a:extLst>
              <a:ext uri="{FF2B5EF4-FFF2-40B4-BE49-F238E27FC236}">
                <a16:creationId xmlns:a16="http://schemas.microsoft.com/office/drawing/2014/main" id="{A2009BCE-2997-CD21-9FB6-8905348182B6}"/>
              </a:ext>
            </a:extLst>
          </p:cNvPr>
          <p:cNvSpPr txBox="1">
            <a:spLocks noChangeArrowheads="1"/>
          </p:cNvSpPr>
          <p:nvPr/>
        </p:nvSpPr>
        <p:spPr bwMode="auto">
          <a:xfrm>
            <a:off x="323850" y="620713"/>
            <a:ext cx="85693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I riferimenti di legge relativi ai metodi analitici e ai limiti legali sono contenuti nel regolamento UE n. 2568/91 del 11-7-91, L248 e successive modifiche . </a:t>
            </a:r>
          </a:p>
          <a:p>
            <a:pPr eaLnBrk="1" hangingPunct="1">
              <a:spcBef>
                <a:spcPct val="0"/>
              </a:spcBef>
              <a:buFontTx/>
              <a:buNone/>
            </a:pPr>
            <a:endParaRPr lang="it-IT" altLang="it-IT" sz="1800"/>
          </a:p>
          <a:p>
            <a:pPr eaLnBrk="1" hangingPunct="1">
              <a:spcBef>
                <a:spcPct val="0"/>
              </a:spcBef>
              <a:buFontTx/>
              <a:buNone/>
            </a:pPr>
            <a:r>
              <a:rPr lang="it-IT" altLang="it-IT" sz="1800"/>
              <a:t>Le definizioni aggiornate della classificazione degli oli di oliva si trovano nel regolamento </a:t>
            </a:r>
            <a:r>
              <a:rPr lang="it-IT" altLang="it-IT" sz="1800" b="1"/>
              <a:t>CE n. 1513/01 del 23-7-01, L201</a:t>
            </a:r>
            <a:r>
              <a:rPr lang="it-IT" altLang="it-IT" sz="1800"/>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Preparazione del campione</a:t>
            </a:r>
          </a:p>
        </p:txBody>
      </p:sp>
      <p:sp>
        <p:nvSpPr>
          <p:cNvPr id="3" name="Content Placeholder 2"/>
          <p:cNvSpPr>
            <a:spLocks noGrp="1"/>
          </p:cNvSpPr>
          <p:nvPr>
            <p:ph idx="1"/>
          </p:nvPr>
        </p:nvSpPr>
        <p:spPr/>
        <p:txBody>
          <a:bodyPr/>
          <a:lstStyle/>
          <a:p>
            <a:r>
              <a:t>1. Pesare una quantità nota di olio (circa 0,25 g).</a:t>
            </a:r>
          </a:p>
          <a:p>
            <a:r>
              <a:t>2. Sciogliere il campione in isoesano fino a un volume finale di 25 mL.</a:t>
            </a:r>
          </a:p>
          <a:p>
            <a:r>
              <a:t>3. Ottenere una soluzione limpida e omogenea.</a:t>
            </a:r>
          </a:p>
          <a:p>
            <a:r>
              <a:t>4. Utilizzare lo stesso solvente come bianco di riferimento.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Misura spettrofotometrica</a:t>
            </a:r>
          </a:p>
        </p:txBody>
      </p:sp>
      <p:sp>
        <p:nvSpPr>
          <p:cNvPr id="3" name="Content Placeholder 2"/>
          <p:cNvSpPr>
            <a:spLocks noGrp="1"/>
          </p:cNvSpPr>
          <p:nvPr>
            <p:ph idx="1"/>
          </p:nvPr>
        </p:nvSpPr>
        <p:spPr/>
        <p:txBody>
          <a:bodyPr/>
          <a:lstStyle/>
          <a:p>
            <a:r>
              <a:t>• Azzerare lo spettrofotometro con il bianco (isoesano).</a:t>
            </a:r>
          </a:p>
          <a:p>
            <a:r>
              <a:t>• Misurare l’assorbanza della soluzione a:</a:t>
            </a:r>
          </a:p>
          <a:p>
            <a:r>
              <a:t>   - 232 nm (K232)</a:t>
            </a:r>
          </a:p>
          <a:p>
            <a:r>
              <a:t>   - 266 nm, 270 nm e 274 nm (per calcolo ΔK)</a:t>
            </a:r>
          </a:p>
          <a:p>
            <a:r>
              <a:t>• Annotare le assorbanze A232, A266, A270, A274.</a:t>
            </a:r>
          </a:p>
          <a:p>
            <a:r>
              <a:t>• Calcolare anche K270 dalla misura a 270 nm.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Calcolo degli indici</a:t>
            </a:r>
          </a:p>
        </p:txBody>
      </p:sp>
      <p:sp>
        <p:nvSpPr>
          <p:cNvPr id="3" name="Content Placeholder 2"/>
          <p:cNvSpPr>
            <a:spLocks noGrp="1"/>
          </p:cNvSpPr>
          <p:nvPr>
            <p:ph idx="1"/>
          </p:nvPr>
        </p:nvSpPr>
        <p:spPr/>
        <p:txBody>
          <a:bodyPr/>
          <a:lstStyle/>
          <a:p>
            <a:r>
              <a:t>K232 = A232 / (c × l)</a:t>
            </a:r>
          </a:p>
          <a:p>
            <a:r>
              <a:t>K270 = A270 / (c × l)</a:t>
            </a:r>
          </a:p>
          <a:p>
            <a:r>
              <a:t>ΔK = K270 - [(K266 + K274) / 2]</a:t>
            </a:r>
          </a:p>
          <a:p>
            <a:endParaRPr/>
          </a:p>
          <a:p>
            <a:r>
              <a:t>dove:</a:t>
            </a:r>
          </a:p>
          <a:p>
            <a:r>
              <a:t>A = assorbanza, c = concentrazione (g/100 mL), l = cammino ottico (cm, solitamente 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Interpretazione dei risultati</a:t>
            </a:r>
          </a:p>
        </p:txBody>
      </p:sp>
      <p:sp>
        <p:nvSpPr>
          <p:cNvPr id="3" name="Content Placeholder 2"/>
          <p:cNvSpPr>
            <a:spLocks noGrp="1"/>
          </p:cNvSpPr>
          <p:nvPr>
            <p:ph idx="1"/>
          </p:nvPr>
        </p:nvSpPr>
        <p:spPr/>
        <p:txBody>
          <a:bodyPr/>
          <a:lstStyle/>
          <a:p>
            <a:r>
              <a:t>• K232 alto → ossidazione primaria (formazione di idroperossidi)</a:t>
            </a:r>
          </a:p>
          <a:p>
            <a:r>
              <a:t>• K270 alto → ossidazione secondaria (prodotti di degradazione)</a:t>
            </a:r>
          </a:p>
          <a:p>
            <a:r>
              <a:t>• ΔK &gt; 0.01 → olio raffinato o adulterato</a:t>
            </a:r>
          </a:p>
          <a:p>
            <a:endParaRPr/>
          </a:p>
          <a:p>
            <a:r>
              <a:t>→ Confrontare i valori con i limiti stabiliti dal Reg. CE 2568/91.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Precauzioni e note sperimentali</a:t>
            </a:r>
          </a:p>
        </p:txBody>
      </p:sp>
      <p:sp>
        <p:nvSpPr>
          <p:cNvPr id="3" name="Content Placeholder 2"/>
          <p:cNvSpPr>
            <a:spLocks noGrp="1"/>
          </p:cNvSpPr>
          <p:nvPr>
            <p:ph idx="1"/>
          </p:nvPr>
        </p:nvSpPr>
        <p:spPr/>
        <p:txBody>
          <a:bodyPr/>
          <a:lstStyle/>
          <a:p>
            <a:r>
              <a:t>• Evitare l’esposizione della soluzione alla luce e al calore.</a:t>
            </a:r>
          </a:p>
          <a:p>
            <a:r>
              <a:t>• Usare cuvette perfettamente pulite e asciutte.</a:t>
            </a:r>
          </a:p>
          <a:p>
            <a:r>
              <a:t>• Eseguire le letture rapidamente per minimizzare l’ossidazione.</a:t>
            </a:r>
          </a:p>
          <a:p>
            <a:r>
              <a:t>• Ripetere le misure almeno in triplicato per ottenere un valore medio affidabile.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B8252EA5-671B-9751-01D2-FCFB8050419C}"/>
              </a:ext>
            </a:extLst>
          </p:cNvPr>
          <p:cNvSpPr>
            <a:spLocks noChangeArrowheads="1"/>
          </p:cNvSpPr>
          <p:nvPr/>
        </p:nvSpPr>
        <p:spPr bwMode="auto">
          <a:xfrm>
            <a:off x="220805" y="156294"/>
            <a:ext cx="853281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it-IT" altLang="it-IT" sz="2000" b="1" dirty="0"/>
              <a:t>Frazione saponificabile </a:t>
            </a:r>
          </a:p>
          <a:p>
            <a:pPr algn="just" eaLnBrk="1" hangingPunct="1">
              <a:spcBef>
                <a:spcPct val="50000"/>
              </a:spcBef>
              <a:buFontTx/>
              <a:buNone/>
            </a:pPr>
            <a:r>
              <a:rPr lang="it-IT" altLang="it-IT" sz="1800" dirty="0"/>
              <a:t>E' costituita per la quasi totalità da </a:t>
            </a:r>
            <a:r>
              <a:rPr lang="it-IT" altLang="it-IT" sz="1800" b="1" dirty="0"/>
              <a:t>trigliceridi</a:t>
            </a:r>
            <a:r>
              <a:rPr lang="it-IT" altLang="it-IT" sz="1800" dirty="0"/>
              <a:t>, accompagnati da piccole quantità di </a:t>
            </a:r>
            <a:r>
              <a:rPr lang="it-IT" altLang="it-IT" sz="1800" b="1" dirty="0" err="1"/>
              <a:t>digliceridi</a:t>
            </a:r>
            <a:r>
              <a:rPr lang="it-IT" altLang="it-IT" sz="1800" dirty="0"/>
              <a:t> e </a:t>
            </a:r>
            <a:r>
              <a:rPr lang="it-IT" altLang="it-IT" sz="1800" b="1" dirty="0" err="1"/>
              <a:t>monogliceridi</a:t>
            </a:r>
            <a:r>
              <a:rPr lang="it-IT" altLang="it-IT" sz="1800" dirty="0"/>
              <a:t>, soprattutto negli oli più acidi (per esempio negli oli lampanti circa il 10% e negli oli estratti con solventi circa il 20%). </a:t>
            </a:r>
          </a:p>
          <a:p>
            <a:pPr algn="just" eaLnBrk="1" hangingPunct="1">
              <a:spcBef>
                <a:spcPct val="50000"/>
              </a:spcBef>
              <a:buFontTx/>
              <a:buNone/>
            </a:pPr>
            <a:r>
              <a:rPr lang="it-IT" altLang="it-IT" sz="1800" dirty="0"/>
              <a:t>L'85% degli acidi presenti nei gliceridi sono insaturi e di questi il  70 - 80% è costituito da </a:t>
            </a:r>
            <a:r>
              <a:rPr lang="it-IT" altLang="it-IT" sz="1800" b="1" dirty="0"/>
              <a:t>acido oleico</a:t>
            </a:r>
            <a:r>
              <a:rPr lang="it-IT" altLang="it-IT" sz="1800" dirty="0"/>
              <a:t> e circa il 10% da </a:t>
            </a:r>
            <a:r>
              <a:rPr lang="it-IT" altLang="it-IT" sz="1800" b="1" dirty="0"/>
              <a:t>linoleico</a:t>
            </a:r>
            <a:r>
              <a:rPr lang="it-IT" altLang="it-IT" sz="1800" dirty="0"/>
              <a:t>.</a:t>
            </a:r>
          </a:p>
          <a:p>
            <a:pPr algn="just" eaLnBrk="1" hangingPunct="1">
              <a:spcBef>
                <a:spcPct val="50000"/>
              </a:spcBef>
              <a:buFontTx/>
              <a:buNone/>
            </a:pPr>
            <a:r>
              <a:rPr lang="it-IT" altLang="it-IT" sz="1800" dirty="0"/>
              <a:t>Un </a:t>
            </a:r>
            <a:r>
              <a:rPr lang="it-IT" altLang="it-IT" sz="1800" b="1" u="sng" dirty="0"/>
              <a:t>buon indice di qualità è il rapporto fra questi due acidi e nell'olio extra vergine di oliva il rapporto fra acido oleico e acido linoleico deve essere maggiore o uguale a 7</a:t>
            </a:r>
            <a:r>
              <a:rPr lang="it-IT" altLang="it-IT" sz="1800" dirty="0"/>
              <a:t>. </a:t>
            </a:r>
          </a:p>
          <a:p>
            <a:pPr algn="just" eaLnBrk="1" hangingPunct="1">
              <a:spcBef>
                <a:spcPct val="50000"/>
              </a:spcBef>
              <a:buFontTx/>
              <a:buNone/>
            </a:pPr>
            <a:endParaRPr lang="it-IT" altLang="it-IT" sz="1800" dirty="0"/>
          </a:p>
        </p:txBody>
      </p:sp>
      <p:pic>
        <p:nvPicPr>
          <p:cNvPr id="3" name="Immagine 2" descr="Immagine che contiene schermata&#10;&#10;Il contenuto generato dall'IA potrebbe non essere corretto.">
            <a:extLst>
              <a:ext uri="{FF2B5EF4-FFF2-40B4-BE49-F238E27FC236}">
                <a16:creationId xmlns:a16="http://schemas.microsoft.com/office/drawing/2014/main" id="{89FA00D0-A2F5-8D38-5BDF-3777B298D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33" y="3840162"/>
            <a:ext cx="3777768" cy="2721050"/>
          </a:xfrm>
          <a:prstGeom prst="rect">
            <a:avLst/>
          </a:prstGeom>
        </p:spPr>
      </p:pic>
      <p:pic>
        <p:nvPicPr>
          <p:cNvPr id="5" name="Immagine 4" descr="Immagine che contiene schermata, mappa, diagramma&#10;&#10;Il contenuto generato dall'IA potrebbe non essere corretto.">
            <a:extLst>
              <a:ext uri="{FF2B5EF4-FFF2-40B4-BE49-F238E27FC236}">
                <a16:creationId xmlns:a16="http://schemas.microsoft.com/office/drawing/2014/main" id="{AF4D9BC1-59F3-4900-66E7-1326DB836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416" y="3840162"/>
            <a:ext cx="3815711" cy="27404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124124D0-140C-266B-B2A6-5B44C907EF73}"/>
              </a:ext>
            </a:extLst>
          </p:cNvPr>
          <p:cNvSpPr>
            <a:spLocks noChangeArrowheads="1"/>
          </p:cNvSpPr>
          <p:nvPr/>
        </p:nvSpPr>
        <p:spPr bwMode="auto">
          <a:xfrm>
            <a:off x="8325" y="188640"/>
            <a:ext cx="8424863"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528" bIns="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it-IT" sz="1800" b="1" u="sng" dirty="0" err="1"/>
              <a:t>Acidi</a:t>
            </a:r>
            <a:r>
              <a:rPr lang="en-GB" altLang="it-IT" sz="1800" b="1" u="sng" dirty="0"/>
              <a:t> </a:t>
            </a:r>
            <a:r>
              <a:rPr lang="en-GB" altLang="it-IT" sz="1800" b="1" u="sng" dirty="0" err="1"/>
              <a:t>grassi</a:t>
            </a:r>
            <a:endParaRPr lang="en-GB" altLang="it-IT" sz="1800" b="1" u="sng" dirty="0"/>
          </a:p>
          <a:p>
            <a:pPr algn="just" eaLnBrk="1" hangingPunct="1">
              <a:spcBef>
                <a:spcPct val="0"/>
              </a:spcBef>
              <a:buFontTx/>
              <a:buNone/>
            </a:pPr>
            <a:endParaRPr lang="en-GB" altLang="it-IT" sz="1800" b="1" dirty="0"/>
          </a:p>
          <a:p>
            <a:pPr algn="just" eaLnBrk="1" hangingPunct="1">
              <a:spcBef>
                <a:spcPct val="0"/>
              </a:spcBef>
              <a:buFontTx/>
              <a:buNone/>
            </a:pPr>
            <a:r>
              <a:rPr lang="it-IT" altLang="it-IT" sz="1800" dirty="0"/>
              <a:t>Gli acidi grassi sono costituiti da </a:t>
            </a:r>
            <a:r>
              <a:rPr lang="it-IT" altLang="it-IT" sz="1800" b="1" dirty="0"/>
              <a:t>catene di carbonio</a:t>
            </a:r>
            <a:r>
              <a:rPr lang="it-IT" altLang="it-IT" sz="1800" dirty="0"/>
              <a:t> in numero da 4 a 30 con uno o più </a:t>
            </a:r>
            <a:r>
              <a:rPr lang="it-IT" altLang="it-IT" sz="1800" b="1" u="sng" dirty="0"/>
              <a:t>gruppi carbossilici (-COOH)</a:t>
            </a:r>
            <a:r>
              <a:rPr lang="it-IT" altLang="it-IT" sz="1800" dirty="0"/>
              <a:t>. </a:t>
            </a:r>
          </a:p>
          <a:p>
            <a:pPr algn="just" eaLnBrk="1" hangingPunct="1">
              <a:spcBef>
                <a:spcPct val="0"/>
              </a:spcBef>
              <a:buFontTx/>
              <a:buNone/>
            </a:pPr>
            <a:endParaRPr lang="it-IT" altLang="it-IT" sz="1800" dirty="0"/>
          </a:p>
          <a:p>
            <a:pPr algn="just" eaLnBrk="1" hangingPunct="1">
              <a:spcBef>
                <a:spcPct val="0"/>
              </a:spcBef>
              <a:buFontTx/>
              <a:buNone/>
            </a:pPr>
            <a:r>
              <a:rPr lang="it-IT" altLang="it-IT" sz="1800" dirty="0"/>
              <a:t>Gli atomi di carbonio sono uniti a formare una catena generalmente attraverso un singolo legame C-C. </a:t>
            </a:r>
          </a:p>
          <a:p>
            <a:pPr algn="just" eaLnBrk="1" hangingPunct="1">
              <a:spcBef>
                <a:spcPct val="0"/>
              </a:spcBef>
              <a:buFontTx/>
              <a:buNone/>
            </a:pPr>
            <a:endParaRPr lang="it-IT" altLang="it-IT" sz="1800" dirty="0"/>
          </a:p>
          <a:p>
            <a:pPr algn="just" eaLnBrk="1" hangingPunct="1">
              <a:spcBef>
                <a:spcPct val="0"/>
              </a:spcBef>
              <a:buFontTx/>
              <a:buNone/>
            </a:pPr>
            <a:r>
              <a:rPr lang="it-IT" altLang="it-IT" sz="1800" dirty="0"/>
              <a:t>I due atomi di carbonio possono essere legati anche attraverso un doppio legame (C=C). </a:t>
            </a:r>
          </a:p>
          <a:p>
            <a:pPr algn="just" eaLnBrk="1" hangingPunct="1">
              <a:spcBef>
                <a:spcPct val="0"/>
              </a:spcBef>
              <a:buFontTx/>
              <a:buNone/>
            </a:pPr>
            <a:endParaRPr lang="it-IT" altLang="it-IT" sz="1800" dirty="0"/>
          </a:p>
          <a:p>
            <a:pPr algn="just" eaLnBrk="1" hangingPunct="1">
              <a:spcBef>
                <a:spcPct val="0"/>
              </a:spcBef>
              <a:buFontTx/>
              <a:buNone/>
            </a:pPr>
            <a:r>
              <a:rPr lang="it-IT" altLang="it-IT" sz="1800" dirty="0"/>
              <a:t>Nel caso in cui non siano presenti doppi legami l’acido grasso è definito saturo (ad esempio il palmitico e lo stearico). </a:t>
            </a:r>
          </a:p>
          <a:p>
            <a:pPr algn="just" eaLnBrk="1" hangingPunct="1">
              <a:spcBef>
                <a:spcPct val="0"/>
              </a:spcBef>
              <a:buFontTx/>
              <a:buNone/>
            </a:pPr>
            <a:endParaRPr lang="it-IT" altLang="it-IT" sz="1800" dirty="0"/>
          </a:p>
          <a:p>
            <a:pPr algn="just" eaLnBrk="1" hangingPunct="1">
              <a:spcBef>
                <a:spcPct val="0"/>
              </a:spcBef>
              <a:buFontTx/>
              <a:buNone/>
            </a:pPr>
            <a:endParaRPr lang="it-IT" altLang="it-IT" sz="1800" dirty="0"/>
          </a:p>
        </p:txBody>
      </p:sp>
      <p:pic>
        <p:nvPicPr>
          <p:cNvPr id="3" name="Immagine 2" descr="Immagine che contiene schermata, testo, Carattere&#10;&#10;Il contenuto generato dall'IA potrebbe non essere corretto.">
            <a:extLst>
              <a:ext uri="{FF2B5EF4-FFF2-40B4-BE49-F238E27FC236}">
                <a16:creationId xmlns:a16="http://schemas.microsoft.com/office/drawing/2014/main" id="{370CE247-49EE-98C1-2492-9649FBC88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4099899"/>
            <a:ext cx="4771504" cy="2555063"/>
          </a:xfrm>
          <a:prstGeom prst="rect">
            <a:avLst/>
          </a:prstGeom>
        </p:spPr>
      </p:pic>
    </p:spTree>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1509</TotalTime>
  <Words>5527</Words>
  <Application>Microsoft Macintosh PowerPoint</Application>
  <PresentationFormat>Presentazione su schermo (4:3)</PresentationFormat>
  <Paragraphs>493</Paragraphs>
  <Slides>74</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74</vt:i4>
      </vt:variant>
    </vt:vector>
  </HeadingPairs>
  <TitlesOfParts>
    <vt:vector size="81" baseType="lpstr">
      <vt:lpstr>Aptos</vt:lpstr>
      <vt:lpstr>Arial</vt:lpstr>
      <vt:lpstr>Cambria Math</vt:lpstr>
      <vt:lpstr>Symbol</vt:lpstr>
      <vt:lpstr>Times New Roman</vt:lpstr>
      <vt:lpstr>Wingdings</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Cosa sono i polifenoli nell’EVOO</vt:lpstr>
      <vt:lpstr>Benefici per la salute</vt:lpstr>
      <vt:lpstr>Polifenoli, qualità e conservazione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Analisi spettrofotometrica dell’olio d’oliva</vt:lpstr>
      <vt:lpstr>Significato chimico degli indici spettrofotometrici</vt:lpstr>
      <vt:lpstr>Indice K232</vt:lpstr>
      <vt:lpstr>Indice K270</vt:lpstr>
      <vt:lpstr>Indice ΔK (Delta K)</vt:lpstr>
      <vt:lpstr>Evoluzione chimica dei parametri</vt:lpstr>
      <vt:lpstr>Sintesi dei parametri</vt:lpstr>
      <vt:lpstr>Presentazione standard di PowerPoint</vt:lpstr>
      <vt:lpstr>Materiali e strumenti</vt:lpstr>
      <vt:lpstr>Preparazione del campione</vt:lpstr>
      <vt:lpstr>Misura spettrofotometrica</vt:lpstr>
      <vt:lpstr>Calcolo degli indici</vt:lpstr>
      <vt:lpstr>Interpretazione dei risultati</vt:lpstr>
      <vt:lpstr>Precauzioni e note sperimentali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manuel</dc:creator>
  <cp:lastModifiedBy>michele del carlo</cp:lastModifiedBy>
  <cp:revision>62</cp:revision>
  <dcterms:created xsi:type="dcterms:W3CDTF">2004-06-17T04:06:59Z</dcterms:created>
  <dcterms:modified xsi:type="dcterms:W3CDTF">2025-10-28T12:35:33Z</dcterms:modified>
</cp:coreProperties>
</file>