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8.xml" ContentType="application/vnd.openxmlformats-officedocument.theme+xml"/>
  <Override PartName="/ppt/slideLayouts/slideLayout2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 id="2147483708" r:id="rId2"/>
    <p:sldMasterId id="2147483712" r:id="rId3"/>
    <p:sldMasterId id="2147483715" r:id="rId4"/>
    <p:sldMasterId id="2147483718" r:id="rId5"/>
    <p:sldMasterId id="2147483721" r:id="rId6"/>
    <p:sldMasterId id="2147483724" r:id="rId7"/>
    <p:sldMasterId id="2147483726" r:id="rId8"/>
    <p:sldMasterId id="2147483746" r:id="rId9"/>
  </p:sldMasterIdLst>
  <p:notesMasterIdLst>
    <p:notesMasterId r:id="rId39"/>
  </p:notesMasterIdLst>
  <p:handoutMasterIdLst>
    <p:handoutMasterId r:id="rId40"/>
  </p:handoutMasterIdLst>
  <p:sldIdLst>
    <p:sldId id="256" r:id="rId10"/>
    <p:sldId id="258" r:id="rId11"/>
    <p:sldId id="259" r:id="rId12"/>
    <p:sldId id="328" r:id="rId13"/>
    <p:sldId id="326" r:id="rId14"/>
    <p:sldId id="329" r:id="rId15"/>
    <p:sldId id="330" r:id="rId16"/>
    <p:sldId id="327" r:id="rId17"/>
    <p:sldId id="311" r:id="rId18"/>
    <p:sldId id="266" r:id="rId19"/>
    <p:sldId id="267" r:id="rId20"/>
    <p:sldId id="268" r:id="rId21"/>
    <p:sldId id="269" r:id="rId22"/>
    <p:sldId id="331" r:id="rId23"/>
    <p:sldId id="272" r:id="rId24"/>
    <p:sldId id="275" r:id="rId25"/>
    <p:sldId id="332" r:id="rId26"/>
    <p:sldId id="333" r:id="rId27"/>
    <p:sldId id="277" r:id="rId28"/>
    <p:sldId id="320" r:id="rId29"/>
    <p:sldId id="282" r:id="rId30"/>
    <p:sldId id="283" r:id="rId31"/>
    <p:sldId id="286" r:id="rId32"/>
    <p:sldId id="288" r:id="rId33"/>
    <p:sldId id="323" r:id="rId34"/>
    <p:sldId id="296" r:id="rId35"/>
    <p:sldId id="299" r:id="rId36"/>
    <p:sldId id="302" r:id="rId37"/>
    <p:sldId id="301" r:id="rId38"/>
  </p:sldIdLst>
  <p:sldSz cx="9144000" cy="6858000" type="screen4x3"/>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e" initials="K" lastIdx="1" clrIdx="0"/>
  <p:cmAuthor id="1" name="Solina Lindahl" initials="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CC0066"/>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86" d="100"/>
          <a:sy n="86" d="100"/>
        </p:scale>
        <p:origin x="936" y="84"/>
      </p:cViewPr>
      <p:guideLst>
        <p:guide orient="horz" pos="2160"/>
        <p:guide pos="2880"/>
      </p:guideLst>
    </p:cSldViewPr>
  </p:slideViewPr>
  <p:notesTextViewPr>
    <p:cViewPr>
      <p:scale>
        <a:sx n="1" d="1"/>
        <a:sy n="1" d="1"/>
      </p:scale>
      <p:origin x="0" y="0"/>
    </p:cViewPr>
  </p:notesTextViewPr>
  <p:notesViewPr>
    <p:cSldViewPr snapToGrid="0" snapToObjects="1">
      <p:cViewPr varScale="1">
        <p:scale>
          <a:sx n="92" d="100"/>
          <a:sy n="92" d="100"/>
        </p:scale>
        <p:origin x="-366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BFCCD5F-179E-DD47-A3D7-2B51ECF1DCDA}" type="datetimeFigureOut">
              <a:rPr lang="en-US" smtClean="0"/>
              <a:t>3/5/2018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E2F54B-8AA4-1E4C-96D4-36C54492458D}" type="slidenum">
              <a:rPr lang="en-US" smtClean="0"/>
              <a:t>‹#›</a:t>
            </a:fld>
            <a:endParaRPr lang="en-US"/>
          </a:p>
        </p:txBody>
      </p:sp>
    </p:spTree>
    <p:extLst>
      <p:ext uri="{BB962C8B-B14F-4D97-AF65-F5344CB8AC3E}">
        <p14:creationId xmlns:p14="http://schemas.microsoft.com/office/powerpoint/2010/main" val="5869254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9F9582-0F5B-44AF-B32E-D3FB226E3667}" type="datetimeFigureOut">
              <a:rPr lang="en-US" smtClean="0"/>
              <a:t>3/5/2018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F2B53F-AA3F-4198-9A47-D59138CA114E}" type="slidenum">
              <a:rPr lang="en-US" smtClean="0"/>
              <a:t>‹#›</a:t>
            </a:fld>
            <a:endParaRPr lang="en-US"/>
          </a:p>
        </p:txBody>
      </p:sp>
    </p:spTree>
    <p:extLst>
      <p:ext uri="{BB962C8B-B14F-4D97-AF65-F5344CB8AC3E}">
        <p14:creationId xmlns:p14="http://schemas.microsoft.com/office/powerpoint/2010/main" val="161604909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image credits courtesy of Morgue File and/or </a:t>
            </a:r>
            <a:r>
              <a:rPr lang="en-US" dirty="0" err="1"/>
              <a:t>FreeImages.com</a:t>
            </a:r>
            <a:r>
              <a:rPr lang="en-US" dirty="0"/>
              <a:t> unless otherwise specified</a:t>
            </a:r>
          </a:p>
          <a:p>
            <a:r>
              <a:rPr lang="en-US" dirty="0"/>
              <a:t>All image credits courtesy of Morgue File and/or </a:t>
            </a:r>
            <a:r>
              <a:rPr lang="en-US" dirty="0" err="1"/>
              <a:t>FreeImages.com</a:t>
            </a:r>
            <a:r>
              <a:rPr lang="en-US" dirty="0"/>
              <a:t> unless otherwise specified</a:t>
            </a:r>
          </a:p>
          <a:p>
            <a:endParaRPr lang="en-US" dirty="0"/>
          </a:p>
        </p:txBody>
      </p:sp>
      <p:sp>
        <p:nvSpPr>
          <p:cNvPr id="4" name="Slide Number Placeholder 3"/>
          <p:cNvSpPr>
            <a:spLocks noGrp="1"/>
          </p:cNvSpPr>
          <p:nvPr>
            <p:ph type="sldNum" sz="quarter" idx="10"/>
          </p:nvPr>
        </p:nvSpPr>
        <p:spPr/>
        <p:txBody>
          <a:bodyPr/>
          <a:lstStyle/>
          <a:p>
            <a:fld id="{41F2B53F-AA3F-4198-9A47-D59138CA114E}" type="slidenum">
              <a:rPr lang="en-US" smtClean="0"/>
              <a:t>1</a:t>
            </a:fld>
            <a:endParaRPr lang="en-US"/>
          </a:p>
        </p:txBody>
      </p:sp>
    </p:spTree>
    <p:extLst>
      <p:ext uri="{BB962C8B-B14F-4D97-AF65-F5344CB8AC3E}">
        <p14:creationId xmlns:p14="http://schemas.microsoft.com/office/powerpoint/2010/main" val="2355532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Tree>
    <p:extLst>
      <p:ext uri="{BB962C8B-B14F-4D97-AF65-F5344CB8AC3E}">
        <p14:creationId xmlns:p14="http://schemas.microsoft.com/office/powerpoint/2010/main" val="371564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Rot="1" noChangeAspect="1" noChangeArrowheads="1" noTextEdit="1"/>
          </p:cNvSpPr>
          <p:nvPr>
            <p:ph type="sldImg"/>
          </p:nvPr>
        </p:nvSpPr>
        <p:spPr>
          <a:ln/>
        </p:spPr>
      </p:sp>
      <p:sp>
        <p:nvSpPr>
          <p:cNvPr id="342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Tree>
    <p:extLst>
      <p:ext uri="{BB962C8B-B14F-4D97-AF65-F5344CB8AC3E}">
        <p14:creationId xmlns:p14="http://schemas.microsoft.com/office/powerpoint/2010/main" val="1906426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Rot="1" noChangeAspect="1" noChangeArrowheads="1" noTextEdit="1"/>
          </p:cNvSpPr>
          <p:nvPr>
            <p:ph type="sldImg"/>
          </p:nvPr>
        </p:nvSpPr>
        <p:spPr>
          <a:ln/>
        </p:spPr>
      </p:sp>
      <p:sp>
        <p:nvSpPr>
          <p:cNvPr id="344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Tree>
    <p:extLst>
      <p:ext uri="{BB962C8B-B14F-4D97-AF65-F5344CB8AC3E}">
        <p14:creationId xmlns:p14="http://schemas.microsoft.com/office/powerpoint/2010/main" val="3744006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Tree>
    <p:extLst>
      <p:ext uri="{BB962C8B-B14F-4D97-AF65-F5344CB8AC3E}">
        <p14:creationId xmlns:p14="http://schemas.microsoft.com/office/powerpoint/2010/main" val="3300585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F2B53F-AA3F-4198-9A47-D59138CA114E}" type="slidenum">
              <a:rPr lang="en-US" smtClean="0"/>
              <a:t>14</a:t>
            </a:fld>
            <a:endParaRPr lang="en-US"/>
          </a:p>
        </p:txBody>
      </p:sp>
    </p:spTree>
    <p:extLst>
      <p:ext uri="{BB962C8B-B14F-4D97-AF65-F5344CB8AC3E}">
        <p14:creationId xmlns:p14="http://schemas.microsoft.com/office/powerpoint/2010/main" val="44833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Tree>
    <p:extLst>
      <p:ext uri="{BB962C8B-B14F-4D97-AF65-F5344CB8AC3E}">
        <p14:creationId xmlns:p14="http://schemas.microsoft.com/office/powerpoint/2010/main" val="3495619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Tree>
    <p:extLst>
      <p:ext uri="{BB962C8B-B14F-4D97-AF65-F5344CB8AC3E}">
        <p14:creationId xmlns:p14="http://schemas.microsoft.com/office/powerpoint/2010/main" val="829231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F2B53F-AA3F-4198-9A47-D59138CA114E}" type="slidenum">
              <a:rPr lang="en-US" smtClean="0"/>
              <a:t>17</a:t>
            </a:fld>
            <a:endParaRPr lang="en-US"/>
          </a:p>
        </p:txBody>
      </p:sp>
    </p:spTree>
    <p:extLst>
      <p:ext uri="{BB962C8B-B14F-4D97-AF65-F5344CB8AC3E}">
        <p14:creationId xmlns:p14="http://schemas.microsoft.com/office/powerpoint/2010/main" val="2158436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F2B53F-AA3F-4198-9A47-D59138CA114E}" type="slidenum">
              <a:rPr lang="en-US" smtClean="0"/>
              <a:t>18</a:t>
            </a:fld>
            <a:endParaRPr lang="en-US"/>
          </a:p>
        </p:txBody>
      </p:sp>
    </p:spTree>
    <p:extLst>
      <p:ext uri="{BB962C8B-B14F-4D97-AF65-F5344CB8AC3E}">
        <p14:creationId xmlns:p14="http://schemas.microsoft.com/office/powerpoint/2010/main" val="886284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Tree>
    <p:extLst>
      <p:ext uri="{BB962C8B-B14F-4D97-AF65-F5344CB8AC3E}">
        <p14:creationId xmlns:p14="http://schemas.microsoft.com/office/powerpoint/2010/main" val="349020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F2B53F-AA3F-4198-9A47-D59138CA114E}" type="slidenum">
              <a:rPr lang="en-US" smtClean="0"/>
              <a:t>2</a:t>
            </a:fld>
            <a:endParaRPr lang="en-US"/>
          </a:p>
        </p:txBody>
      </p:sp>
    </p:spTree>
    <p:extLst>
      <p:ext uri="{BB962C8B-B14F-4D97-AF65-F5344CB8AC3E}">
        <p14:creationId xmlns:p14="http://schemas.microsoft.com/office/powerpoint/2010/main" val="41718679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38315956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Tree>
    <p:extLst>
      <p:ext uri="{BB962C8B-B14F-4D97-AF65-F5344CB8AC3E}">
        <p14:creationId xmlns:p14="http://schemas.microsoft.com/office/powerpoint/2010/main" val="1915362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Tree>
    <p:extLst>
      <p:ext uri="{BB962C8B-B14F-4D97-AF65-F5344CB8AC3E}">
        <p14:creationId xmlns:p14="http://schemas.microsoft.com/office/powerpoint/2010/main" val="1481874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Rot="1" noChangeAspect="1" noChangeArrowheads="1" noTextEdit="1"/>
          </p:cNvSpPr>
          <p:nvPr>
            <p:ph type="sldImg"/>
          </p:nvPr>
        </p:nvSpPr>
        <p:spPr>
          <a:ln/>
        </p:spPr>
      </p:sp>
      <p:sp>
        <p:nvSpPr>
          <p:cNvPr id="391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All image credits courtesy of Morgue File and/or </a:t>
            </a:r>
            <a:r>
              <a:rPr lang="en-US" dirty="0" err="1"/>
              <a:t>FreeImages.com</a:t>
            </a:r>
            <a:r>
              <a:rPr lang="en-US" dirty="0"/>
              <a:t> unless otherwise specified</a:t>
            </a:r>
          </a:p>
          <a:p>
            <a:endParaRPr lang="en-US" dirty="0" smtClean="0">
              <a:latin typeface="Arial" pitchFamily="34" charset="0"/>
            </a:endParaRPr>
          </a:p>
        </p:txBody>
      </p:sp>
    </p:spTree>
    <p:extLst>
      <p:ext uri="{BB962C8B-B14F-4D97-AF65-F5344CB8AC3E}">
        <p14:creationId xmlns:p14="http://schemas.microsoft.com/office/powerpoint/2010/main" val="38195193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Rot="1" noChangeAspect="1" noChangeArrowheads="1" noTextEdit="1"/>
          </p:cNvSpPr>
          <p:nvPr>
            <p:ph type="sldImg"/>
          </p:nvPr>
        </p:nvSpPr>
        <p:spPr>
          <a:ln/>
        </p:spPr>
      </p:sp>
      <p:sp>
        <p:nvSpPr>
          <p:cNvPr id="393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All image credits courtesy of Morgue File and/or </a:t>
            </a:r>
            <a:r>
              <a:rPr lang="en-US" dirty="0" err="1"/>
              <a:t>FreeImages.com</a:t>
            </a:r>
            <a:r>
              <a:rPr lang="en-US" dirty="0"/>
              <a:t> unless otherwise specified</a:t>
            </a:r>
          </a:p>
          <a:p>
            <a:endParaRPr lang="en-US" dirty="0" smtClean="0">
              <a:latin typeface="Arial" pitchFamily="34" charset="0"/>
            </a:endParaRPr>
          </a:p>
        </p:txBody>
      </p:sp>
    </p:spTree>
    <p:extLst>
      <p:ext uri="{BB962C8B-B14F-4D97-AF65-F5344CB8AC3E}">
        <p14:creationId xmlns:p14="http://schemas.microsoft.com/office/powerpoint/2010/main" val="33966356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Rot="1" noChangeAspect="1" noChangeArrowheads="1" noTextEdit="1"/>
          </p:cNvSpPr>
          <p:nvPr>
            <p:ph type="sldImg"/>
          </p:nvPr>
        </p:nvSpPr>
        <p:spPr>
          <a:ln/>
        </p:spPr>
      </p:sp>
      <p:sp>
        <p:nvSpPr>
          <p:cNvPr id="399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All image credits courtesy of Morgue File and/or </a:t>
            </a:r>
            <a:r>
              <a:rPr lang="en-US" dirty="0" err="1"/>
              <a:t>FreeImages.com</a:t>
            </a:r>
            <a:r>
              <a:rPr lang="en-US" dirty="0"/>
              <a:t> unless otherwise specified</a:t>
            </a:r>
          </a:p>
          <a:p>
            <a:endParaRPr lang="en-US" dirty="0" smtClean="0">
              <a:latin typeface="Arial" pitchFamily="34" charset="0"/>
            </a:endParaRPr>
          </a:p>
        </p:txBody>
      </p:sp>
    </p:spTree>
    <p:extLst>
      <p:ext uri="{BB962C8B-B14F-4D97-AF65-F5344CB8AC3E}">
        <p14:creationId xmlns:p14="http://schemas.microsoft.com/office/powerpoint/2010/main" val="2259582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Rot="1" noChangeAspect="1" noChangeArrowheads="1" noTextEdit="1"/>
          </p:cNvSpPr>
          <p:nvPr>
            <p:ph type="sldImg"/>
          </p:nvPr>
        </p:nvSpPr>
        <p:spPr>
          <a:ln/>
        </p:spPr>
      </p:sp>
      <p:sp>
        <p:nvSpPr>
          <p:cNvPr id="399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extLst>
      <p:ext uri="{BB962C8B-B14F-4D97-AF65-F5344CB8AC3E}">
        <p14:creationId xmlns:p14="http://schemas.microsoft.com/office/powerpoint/2010/main" val="18564457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Rot="1" noChangeAspect="1" noChangeArrowheads="1" noTextEdit="1"/>
          </p:cNvSpPr>
          <p:nvPr>
            <p:ph type="sldImg"/>
          </p:nvPr>
        </p:nvSpPr>
        <p:spPr>
          <a:ln/>
        </p:spPr>
      </p:sp>
      <p:sp>
        <p:nvSpPr>
          <p:cNvPr id="403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extLst>
      <p:ext uri="{BB962C8B-B14F-4D97-AF65-F5344CB8AC3E}">
        <p14:creationId xmlns:p14="http://schemas.microsoft.com/office/powerpoint/2010/main" val="29235563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F2B53F-AA3F-4198-9A47-D59138CA114E}" type="slidenum">
              <a:rPr lang="en-US" smtClean="0"/>
              <a:t>28</a:t>
            </a:fld>
            <a:endParaRPr lang="en-US"/>
          </a:p>
        </p:txBody>
      </p:sp>
    </p:spTree>
    <p:extLst>
      <p:ext uri="{BB962C8B-B14F-4D97-AF65-F5344CB8AC3E}">
        <p14:creationId xmlns:p14="http://schemas.microsoft.com/office/powerpoint/2010/main" val="33592766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F2B53F-AA3F-4198-9A47-D59138CA114E}" type="slidenum">
              <a:rPr lang="en-US" smtClean="0"/>
              <a:t>29</a:t>
            </a:fld>
            <a:endParaRPr lang="en-US"/>
          </a:p>
        </p:txBody>
      </p:sp>
    </p:spTree>
    <p:extLst>
      <p:ext uri="{BB962C8B-B14F-4D97-AF65-F5344CB8AC3E}">
        <p14:creationId xmlns:p14="http://schemas.microsoft.com/office/powerpoint/2010/main" val="1858862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credit:  The Granger Collection</a:t>
            </a:r>
            <a:r>
              <a:rPr lang="en-US" dirty="0"/>
              <a:t>, New York</a:t>
            </a:r>
          </a:p>
        </p:txBody>
      </p:sp>
      <p:sp>
        <p:nvSpPr>
          <p:cNvPr id="4" name="Slide Number Placeholder 3"/>
          <p:cNvSpPr>
            <a:spLocks noGrp="1"/>
          </p:cNvSpPr>
          <p:nvPr>
            <p:ph type="sldNum" sz="quarter" idx="10"/>
          </p:nvPr>
        </p:nvSpPr>
        <p:spPr/>
        <p:txBody>
          <a:bodyPr/>
          <a:lstStyle/>
          <a:p>
            <a:fld id="{41F2B53F-AA3F-4198-9A47-D59138CA114E}" type="slidenum">
              <a:rPr lang="en-US" smtClean="0"/>
              <a:t>3</a:t>
            </a:fld>
            <a:endParaRPr lang="en-US"/>
          </a:p>
        </p:txBody>
      </p:sp>
    </p:spTree>
    <p:extLst>
      <p:ext uri="{BB962C8B-B14F-4D97-AF65-F5344CB8AC3E}">
        <p14:creationId xmlns:p14="http://schemas.microsoft.com/office/powerpoint/2010/main" val="1312274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F2B53F-AA3F-4198-9A47-D59138CA114E}" type="slidenum">
              <a:rPr lang="en-US" smtClean="0"/>
              <a:t>4</a:t>
            </a:fld>
            <a:endParaRPr lang="en-US"/>
          </a:p>
        </p:txBody>
      </p:sp>
    </p:spTree>
    <p:extLst>
      <p:ext uri="{BB962C8B-B14F-4D97-AF65-F5344CB8AC3E}">
        <p14:creationId xmlns:p14="http://schemas.microsoft.com/office/powerpoint/2010/main" val="696038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F2B53F-AA3F-4198-9A47-D59138CA114E}" type="slidenum">
              <a:rPr lang="en-US" smtClean="0"/>
              <a:t>5</a:t>
            </a:fld>
            <a:endParaRPr lang="en-US"/>
          </a:p>
        </p:txBody>
      </p:sp>
    </p:spTree>
    <p:extLst>
      <p:ext uri="{BB962C8B-B14F-4D97-AF65-F5344CB8AC3E}">
        <p14:creationId xmlns:p14="http://schemas.microsoft.com/office/powerpoint/2010/main" val="1389904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F2B53F-AA3F-4198-9A47-D59138CA114E}" type="slidenum">
              <a:rPr lang="en-US" smtClean="0"/>
              <a:t>6</a:t>
            </a:fld>
            <a:endParaRPr lang="en-US"/>
          </a:p>
        </p:txBody>
      </p:sp>
    </p:spTree>
    <p:extLst>
      <p:ext uri="{BB962C8B-B14F-4D97-AF65-F5344CB8AC3E}">
        <p14:creationId xmlns:p14="http://schemas.microsoft.com/office/powerpoint/2010/main" val="3725444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F2B53F-AA3F-4198-9A47-D59138CA114E}" type="slidenum">
              <a:rPr lang="en-US" smtClean="0"/>
              <a:t>7</a:t>
            </a:fld>
            <a:endParaRPr lang="en-US"/>
          </a:p>
        </p:txBody>
      </p:sp>
    </p:spTree>
    <p:extLst>
      <p:ext uri="{BB962C8B-B14F-4D97-AF65-F5344CB8AC3E}">
        <p14:creationId xmlns:p14="http://schemas.microsoft.com/office/powerpoint/2010/main" val="4174689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F2B53F-AA3F-4198-9A47-D59138CA114E}" type="slidenum">
              <a:rPr lang="en-US" smtClean="0"/>
              <a:t>8</a:t>
            </a:fld>
            <a:endParaRPr lang="en-US"/>
          </a:p>
        </p:txBody>
      </p:sp>
    </p:spTree>
    <p:extLst>
      <p:ext uri="{BB962C8B-B14F-4D97-AF65-F5344CB8AC3E}">
        <p14:creationId xmlns:p14="http://schemas.microsoft.com/office/powerpoint/2010/main" val="626561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F2B53F-AA3F-4198-9A47-D59138CA114E}" type="slidenum">
              <a:rPr lang="en-US" smtClean="0"/>
              <a:t>9</a:t>
            </a:fld>
            <a:endParaRPr lang="en-US"/>
          </a:p>
        </p:txBody>
      </p:sp>
    </p:spTree>
    <p:extLst>
      <p:ext uri="{BB962C8B-B14F-4D97-AF65-F5344CB8AC3E}">
        <p14:creationId xmlns:p14="http://schemas.microsoft.com/office/powerpoint/2010/main" val="224380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krugman.blogs.nytimes.com/"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8" Type="http://schemas.openxmlformats.org/officeDocument/2006/relationships/hyperlink" Target="http://krugman.blogs.nytimes.com/" TargetMode="External"/><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hyperlink" Target="http://www.gregmankiw.blogspot.com/" TargetMode="External"/><Relationship Id="rId1" Type="http://schemas.openxmlformats.org/officeDocument/2006/relationships/slideMaster" Target="../slideMasters/slideMaster2.xml"/><Relationship Id="rId6" Type="http://schemas.openxmlformats.org/officeDocument/2006/relationships/hyperlink" Target="http://www.freakonomics.com/blog/" TargetMode="External"/><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hyperlink" Target="http://research.stlouisfed.org/fred2/" TargetMode="External"/><Relationship Id="rId4" Type="http://schemas.openxmlformats.org/officeDocument/2006/relationships/hyperlink" Target="http://marginalrevolution.com/" TargetMode="External"/><Relationship Id="rId9"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3820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400886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1313" indent="0">
              <a:defRPr b="1">
                <a:solidFill>
                  <a:schemeClr val="tx1"/>
                </a:solidFill>
                <a:latin typeface="Century Gothic"/>
                <a:cs typeface="Century Gothic"/>
              </a:defRPr>
            </a:lvl1pPr>
            <a:lvl2pPr marL="742950" indent="0">
              <a:defRPr b="1">
                <a:solidFill>
                  <a:schemeClr val="tx1"/>
                </a:solidFill>
                <a:latin typeface="Century Gothic"/>
                <a:cs typeface="Century Gothic"/>
              </a:defRPr>
            </a:lvl2pPr>
            <a:lvl3pPr>
              <a:defRPr b="1">
                <a:solidFill>
                  <a:schemeClr val="tx1"/>
                </a:solidFill>
                <a:latin typeface="Century Gothic"/>
                <a:cs typeface="Century Gothic"/>
              </a:defRPr>
            </a:lvl3pPr>
            <a:lvl4pPr>
              <a:defRPr b="1">
                <a:solidFill>
                  <a:schemeClr val="tx1"/>
                </a:solidFill>
                <a:latin typeface="Century Gothic"/>
                <a:cs typeface="Century Gothic"/>
              </a:defRPr>
            </a:lvl4pPr>
            <a:lvl5pPr>
              <a:defRPr b="1">
                <a:solidFill>
                  <a:schemeClr val="tx1"/>
                </a:solidFill>
                <a:latin typeface="Century Gothic"/>
                <a:cs typeface="Century Gothi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ight Arrow 8">
            <a:hlinkClick r:id="" action="ppaction://noaction"/>
          </p:cNvPr>
          <p:cNvSpPr/>
          <p:nvPr userDrawn="1"/>
        </p:nvSpPr>
        <p:spPr>
          <a:xfrm>
            <a:off x="0" y="6081474"/>
            <a:ext cx="1524000" cy="776526"/>
          </a:xfrm>
          <a:prstGeom prst="rightArrow">
            <a:avLst>
              <a:gd name="adj1" fmla="val 47162"/>
              <a:gd name="adj2" fmla="val 48581"/>
            </a:avLst>
          </a:prstGeom>
          <a:solidFill>
            <a:schemeClr val="accent1">
              <a:lumMod val="20000"/>
              <a:lumOff val="80000"/>
            </a:schemeClr>
          </a:solidFill>
          <a:ln>
            <a:noFill/>
          </a:ln>
        </p:spPr>
        <p:txBody>
          <a:bodyPr wrap="square">
            <a:spAutoFit/>
          </a:bodyPr>
          <a:lstStyle/>
          <a:p>
            <a:pPr algn="ctr" fontAlgn="auto">
              <a:spcBef>
                <a:spcPts val="0"/>
              </a:spcBef>
              <a:spcAft>
                <a:spcPts val="0"/>
              </a:spcAft>
              <a:defRPr/>
            </a:pPr>
            <a:endParaRPr lang="en-US" sz="900" b="1" spc="60" dirty="0" smtClean="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p:txBody>
      </p:sp>
      <p:pic>
        <p:nvPicPr>
          <p:cNvPr id="10" name="Picture 9">
            <a:hlinkClick r:id="" action="ppaction://noaction"/>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974496" y="6028188"/>
            <a:ext cx="1143000" cy="856979"/>
          </a:xfrm>
          <a:prstGeom prst="rect">
            <a:avLst/>
          </a:prstGeom>
        </p:spPr>
      </p:pic>
      <p:cxnSp>
        <p:nvCxnSpPr>
          <p:cNvPr id="15" name="Straight Connector 14"/>
          <p:cNvCxnSpPr/>
          <p:nvPr userDrawn="1"/>
        </p:nvCxnSpPr>
        <p:spPr>
          <a:xfrm>
            <a:off x="0" y="1219200"/>
            <a:ext cx="9144000" cy="0"/>
          </a:xfrm>
          <a:prstGeom prst="line">
            <a:avLst/>
          </a:prstGeom>
          <a:ln w="76200" cmpd="sng">
            <a:solidFill>
              <a:srgbClr val="F8EF59">
                <a:alpha val="49000"/>
              </a:srgbClr>
            </a:solidFill>
            <a:prstDash val="solid"/>
          </a:ln>
        </p:spPr>
        <p:style>
          <a:lnRef idx="1">
            <a:schemeClr val="accent5"/>
          </a:lnRef>
          <a:fillRef idx="0">
            <a:schemeClr val="accent5"/>
          </a:fillRef>
          <a:effectRef idx="0">
            <a:schemeClr val="accent5"/>
          </a:effectRef>
          <a:fontRef idx="minor">
            <a:schemeClr val="tx1"/>
          </a:fontRef>
        </p:style>
      </p:cxnSp>
      <p:cxnSp>
        <p:nvCxnSpPr>
          <p:cNvPr id="16" name="Straight Connector 15"/>
          <p:cNvCxnSpPr/>
          <p:nvPr userDrawn="1"/>
        </p:nvCxnSpPr>
        <p:spPr>
          <a:xfrm>
            <a:off x="0" y="5943600"/>
            <a:ext cx="9144000" cy="0"/>
          </a:xfrm>
          <a:prstGeom prst="line">
            <a:avLst/>
          </a:prstGeom>
          <a:ln w="76200" cmpd="sng">
            <a:solidFill>
              <a:srgbClr val="F8EF59">
                <a:alpha val="49000"/>
              </a:srgbClr>
            </a:solidFill>
            <a:prstDash val="solid"/>
          </a:ln>
        </p:spPr>
        <p:style>
          <a:lnRef idx="1">
            <a:schemeClr val="accent5"/>
          </a:lnRef>
          <a:fillRef idx="0">
            <a:schemeClr val="accent5"/>
          </a:fillRef>
          <a:effectRef idx="0">
            <a:schemeClr val="accent5"/>
          </a:effectRef>
          <a:fontRef idx="minor">
            <a:schemeClr val="tx1"/>
          </a:fontRef>
        </p:style>
      </p:cxnSp>
      <p:sp>
        <p:nvSpPr>
          <p:cNvPr id="11"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
        <p:nvSpPr>
          <p:cNvPr id="4" name="Down Arrow Callout 3"/>
          <p:cNvSpPr/>
          <p:nvPr userDrawn="1"/>
        </p:nvSpPr>
        <p:spPr>
          <a:xfrm>
            <a:off x="0" y="-29407"/>
            <a:ext cx="3200400" cy="1676400"/>
          </a:xfrm>
          <a:prstGeom prst="downArrowCallout">
            <a:avLst>
              <a:gd name="adj1" fmla="val 32640"/>
              <a:gd name="adj2" fmla="val 28183"/>
              <a:gd name="adj3" fmla="val 25000"/>
              <a:gd name="adj4" fmla="val 61794"/>
            </a:avLst>
          </a:prstGeom>
          <a:solidFill>
            <a:schemeClr val="accent3"/>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5" name="TextBox 4"/>
          <p:cNvSpPr txBox="1"/>
          <p:nvPr userDrawn="1"/>
        </p:nvSpPr>
        <p:spPr>
          <a:xfrm>
            <a:off x="0" y="0"/>
            <a:ext cx="3200400" cy="830997"/>
          </a:xfrm>
          <a:prstGeom prst="rect">
            <a:avLst/>
          </a:prstGeom>
          <a:noFill/>
        </p:spPr>
        <p:txBody>
          <a:bodyPr wrap="square" rtlCol="0">
            <a:spAutoFit/>
          </a:bodyPr>
          <a:lstStyle/>
          <a:p>
            <a:r>
              <a:rPr lang="en-US" sz="2400" b="1" dirty="0" smtClean="0">
                <a:solidFill>
                  <a:schemeClr val="bg1"/>
                </a:solidFill>
                <a:effectLst/>
              </a:rPr>
              <a:t>     What you will learn in this chapter</a:t>
            </a:r>
            <a:endParaRPr lang="en-US" sz="2400" b="1" dirty="0">
              <a:solidFill>
                <a:schemeClr val="bg1"/>
              </a:solidFill>
              <a:effectLst/>
            </a:endParaRPr>
          </a:p>
        </p:txBody>
      </p:sp>
      <p:sp>
        <p:nvSpPr>
          <p:cNvPr id="6" name="Isosceles Triangle 5"/>
          <p:cNvSpPr/>
          <p:nvPr userDrawn="1"/>
        </p:nvSpPr>
        <p:spPr>
          <a:xfrm rot="5400000">
            <a:off x="95250" y="95250"/>
            <a:ext cx="304799" cy="266700"/>
          </a:xfrm>
          <a:prstGeom prst="triangle">
            <a:avLst>
              <a:gd name="adj" fmla="val 5259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817337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3600" baseline="0">
                <a:latin typeface="Century Gothic"/>
                <a:cs typeface="Century Gothic"/>
              </a:defRPr>
            </a:lvl1pPr>
            <a:lvl2pPr>
              <a:defRPr sz="3200" baseline="0">
                <a:latin typeface="Century Gothic"/>
                <a:cs typeface="Century Gothic"/>
              </a:defRPr>
            </a:lvl2pPr>
            <a:lvl3pPr>
              <a:defRPr sz="2800" baseline="0">
                <a:latin typeface="Century Gothic"/>
                <a:cs typeface="Century Gothic"/>
              </a:defRPr>
            </a:lvl3pPr>
            <a:lvl4pPr>
              <a:defRPr sz="2400" baseline="0">
                <a:latin typeface="Century Gothic"/>
                <a:cs typeface="Century Gothic"/>
              </a:defRPr>
            </a:lvl4pPr>
            <a:lvl5pPr>
              <a:defRPr sz="2400" baseline="0">
                <a:latin typeface="Century Gothic"/>
                <a:cs typeface="Century Gothi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3406293393"/>
      </p:ext>
    </p:extLst>
  </p:cSld>
  <p:clrMapOvr>
    <a:masterClrMapping/>
  </p:clrMapOvr>
  <p:transition>
    <p:fade thruBlk="1"/>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lvl1pPr>
              <a:defRPr>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190500" y="2019300"/>
            <a:ext cx="3086100" cy="3573463"/>
          </a:xfr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276600" y="1143000"/>
            <a:ext cx="5867400" cy="4983163"/>
          </a:xfrm>
        </p:spPr>
        <p:txBody>
          <a:bodyPr>
            <a:normAutofit/>
          </a:bodyPr>
          <a:lstStyle>
            <a:lvl1pPr>
              <a:defRPr sz="3200">
                <a:latin typeface="Century Gothic" pitchFamily="34" charset="0"/>
              </a:defRPr>
            </a:lvl1pPr>
            <a:lvl2pPr>
              <a:defRPr sz="2800">
                <a:latin typeface="Century Gothic" pitchFamily="34" charset="0"/>
              </a:defRPr>
            </a:lvl2pPr>
            <a:lvl3pPr>
              <a:defRPr sz="2400">
                <a:latin typeface="Century Gothic" pitchFamily="34" charset="0"/>
              </a:defRPr>
            </a:lvl3pPr>
            <a:lvl4pPr>
              <a:defRPr sz="2000">
                <a:latin typeface="Century Gothic" pitchFamily="34" charset="0"/>
              </a:defRPr>
            </a:lvl4pPr>
            <a:lvl5pPr>
              <a:defRPr sz="20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329852625"/>
      </p:ext>
    </p:extLst>
  </p:cSld>
  <p:clrMapOvr>
    <a:masterClrMapping/>
  </p:clrMapOvr>
  <p:transition>
    <p:fade thruBlk="1"/>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3600" baseline="0">
                <a:latin typeface="Candara" pitchFamily="34" charset="0"/>
              </a:defRPr>
            </a:lvl1pPr>
            <a:lvl2pPr>
              <a:defRPr sz="3200" baseline="0">
                <a:latin typeface="Candara" pitchFamily="34" charset="0"/>
              </a:defRPr>
            </a:lvl2pPr>
            <a:lvl3pPr>
              <a:defRPr sz="2800" baseline="0">
                <a:latin typeface="Candara" pitchFamily="34" charset="0"/>
              </a:defRPr>
            </a:lvl3pPr>
            <a:lvl4pPr>
              <a:defRPr sz="2400" baseline="0">
                <a:latin typeface="Candara" pitchFamily="34" charset="0"/>
              </a:defRPr>
            </a:lvl4pPr>
            <a:lvl5pPr>
              <a:defRPr sz="2400" baseline="0">
                <a:latin typeface="Candar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440984043"/>
      </p:ext>
    </p:extLst>
  </p:cSld>
  <p:clrMapOvr>
    <a:masterClrMapping/>
  </p:clrMapOvr>
  <p:transition>
    <p:fade thruBlk="1"/>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lvl1pPr>
              <a:defRPr>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190500" y="2019300"/>
            <a:ext cx="3086100" cy="3573463"/>
          </a:xfr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276600" y="1143000"/>
            <a:ext cx="5867400" cy="4983163"/>
          </a:xfrm>
        </p:spPr>
        <p:txBody>
          <a:bodyPr>
            <a:normAutofit/>
          </a:bodyPr>
          <a:lstStyle>
            <a:lvl1pPr>
              <a:defRPr sz="3200">
                <a:latin typeface="Century Gothic" pitchFamily="34" charset="0"/>
              </a:defRPr>
            </a:lvl1pPr>
            <a:lvl2pPr>
              <a:defRPr sz="2800">
                <a:latin typeface="Century Gothic" pitchFamily="34" charset="0"/>
              </a:defRPr>
            </a:lvl2pPr>
            <a:lvl3pPr>
              <a:defRPr sz="2400">
                <a:latin typeface="Century Gothic" pitchFamily="34" charset="0"/>
              </a:defRPr>
            </a:lvl3pPr>
            <a:lvl4pPr>
              <a:defRPr sz="2000">
                <a:latin typeface="Century Gothic" pitchFamily="34" charset="0"/>
              </a:defRPr>
            </a:lvl4pPr>
            <a:lvl5pPr>
              <a:defRPr sz="20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2912159916"/>
      </p:ext>
    </p:extLst>
  </p:cSld>
  <p:clrMapOvr>
    <a:masterClrMapping/>
  </p:clrMapOvr>
  <p:transition>
    <p:fade thruBlk="1"/>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3600" baseline="0">
                <a:latin typeface="Century Gothic"/>
                <a:cs typeface="Century Gothic"/>
              </a:defRPr>
            </a:lvl1pPr>
            <a:lvl2pPr>
              <a:defRPr sz="3200" baseline="0">
                <a:latin typeface="Century Gothic"/>
                <a:cs typeface="Century Gothic"/>
              </a:defRPr>
            </a:lvl2pPr>
            <a:lvl3pPr>
              <a:defRPr sz="2800" baseline="0">
                <a:latin typeface="Century Gothic"/>
                <a:cs typeface="Century Gothic"/>
              </a:defRPr>
            </a:lvl3pPr>
            <a:lvl4pPr>
              <a:defRPr sz="2400" baseline="0">
                <a:latin typeface="Century Gothic"/>
                <a:cs typeface="Century Gothic"/>
              </a:defRPr>
            </a:lvl4pPr>
            <a:lvl5pPr>
              <a:defRPr sz="2400" baseline="0">
                <a:latin typeface="Century Gothic"/>
                <a:cs typeface="Century Gothi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2359308934"/>
      </p:ext>
    </p:extLst>
  </p:cSld>
  <p:clrMapOvr>
    <a:masterClrMapping/>
  </p:clrMapOvr>
  <p:transition>
    <p:fade thruBlk="1"/>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lvl1pPr>
              <a:defRPr>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190500" y="2019300"/>
            <a:ext cx="3086100" cy="3573463"/>
          </a:xfr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276600" y="1143000"/>
            <a:ext cx="5867400" cy="4983163"/>
          </a:xfrm>
        </p:spPr>
        <p:txBody>
          <a:bodyPr>
            <a:normAutofit/>
          </a:bodyPr>
          <a:lstStyle>
            <a:lvl1pPr>
              <a:defRPr sz="3200">
                <a:latin typeface="Century Gothic" pitchFamily="34" charset="0"/>
              </a:defRPr>
            </a:lvl1pPr>
            <a:lvl2pPr>
              <a:defRPr sz="2800">
                <a:latin typeface="Century Gothic" pitchFamily="34" charset="0"/>
              </a:defRPr>
            </a:lvl2pPr>
            <a:lvl3pPr>
              <a:defRPr sz="2400">
                <a:latin typeface="Century Gothic" pitchFamily="34" charset="0"/>
              </a:defRPr>
            </a:lvl3pPr>
            <a:lvl4pPr>
              <a:defRPr sz="2000">
                <a:latin typeface="Century Gothic" pitchFamily="34" charset="0"/>
              </a:defRPr>
            </a:lvl4pPr>
            <a:lvl5pPr>
              <a:defRPr sz="20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408443429"/>
      </p:ext>
    </p:extLst>
  </p:cSld>
  <p:clrMapOvr>
    <a:masterClrMapping/>
  </p:clrMapOvr>
  <p:transition>
    <p:fade thruBlk="1"/>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3600" baseline="0">
                <a:latin typeface="Century Gothic"/>
                <a:cs typeface="Century Gothic"/>
              </a:defRPr>
            </a:lvl1pPr>
            <a:lvl2pPr>
              <a:defRPr sz="3200" baseline="0">
                <a:latin typeface="Century Gothic"/>
                <a:cs typeface="Century Gothic"/>
              </a:defRPr>
            </a:lvl2pPr>
            <a:lvl3pPr>
              <a:defRPr sz="2800" baseline="0">
                <a:latin typeface="Century Gothic"/>
                <a:cs typeface="Century Gothic"/>
              </a:defRPr>
            </a:lvl3pPr>
            <a:lvl4pPr>
              <a:defRPr sz="2400" baseline="0">
                <a:latin typeface="Century Gothic"/>
                <a:cs typeface="Century Gothic"/>
              </a:defRPr>
            </a:lvl4pPr>
            <a:lvl5pPr>
              <a:defRPr sz="2400" baseline="0">
                <a:latin typeface="Century Gothic"/>
                <a:cs typeface="Century Gothi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2216141061"/>
      </p:ext>
    </p:extLst>
  </p:cSld>
  <p:clrMapOvr>
    <a:masterClrMapping/>
  </p:clrMapOvr>
  <p:transition>
    <p:fade thruBlk="1"/>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lvl1pPr>
              <a:defRPr>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190500" y="2019300"/>
            <a:ext cx="3086100" cy="3573463"/>
          </a:xfr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276600" y="1143000"/>
            <a:ext cx="5867400" cy="4983163"/>
          </a:xfrm>
        </p:spPr>
        <p:txBody>
          <a:bodyPr>
            <a:normAutofit/>
          </a:bodyPr>
          <a:lstStyle>
            <a:lvl1pPr>
              <a:defRPr sz="3200">
                <a:latin typeface="Century Gothic" pitchFamily="34" charset="0"/>
              </a:defRPr>
            </a:lvl1pPr>
            <a:lvl2pPr>
              <a:defRPr sz="2800">
                <a:latin typeface="Century Gothic" pitchFamily="34" charset="0"/>
              </a:defRPr>
            </a:lvl2pPr>
            <a:lvl3pPr>
              <a:defRPr sz="2400">
                <a:latin typeface="Century Gothic" pitchFamily="34" charset="0"/>
              </a:defRPr>
            </a:lvl3pPr>
            <a:lvl4pPr>
              <a:defRPr sz="2000">
                <a:latin typeface="Century Gothic" pitchFamily="34" charset="0"/>
              </a:defRPr>
            </a:lvl4pPr>
            <a:lvl5pPr>
              <a:defRPr sz="20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574573321"/>
      </p:ext>
    </p:extLst>
  </p:cSld>
  <p:clrMapOvr>
    <a:masterClrMapping/>
  </p:clrMapOvr>
  <p:transition>
    <p:fade thruBlk="1"/>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17671972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3820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pic>
        <p:nvPicPr>
          <p:cNvPr id="5" name="Picture 4" descr="Screen Shot 2014-12-20 at 5.27.50 PM.png"/>
          <p:cNvPicPr>
            <a:picLocks noChangeAspect="1"/>
          </p:cNvPicPr>
          <p:nvPr userDrawn="1"/>
        </p:nvPicPr>
        <p:blipFill>
          <a:blip r:embed="rId2">
            <a:alphaModFix amt="20000"/>
            <a:extLst>
              <a:ext uri="{28A0092B-C50C-407E-A947-70E740481C1C}">
                <a14:useLocalDpi xmlns:a14="http://schemas.microsoft.com/office/drawing/2010/main"/>
              </a:ext>
            </a:extLst>
          </a:blip>
          <a:stretch>
            <a:fillRect/>
          </a:stretch>
        </p:blipFill>
        <p:spPr>
          <a:xfrm>
            <a:off x="0" y="2925592"/>
            <a:ext cx="3985858" cy="3924300"/>
          </a:xfrm>
          <a:prstGeom prst="rect">
            <a:avLst/>
          </a:prstGeom>
        </p:spPr>
      </p:pic>
    </p:spTree>
    <p:extLst>
      <p:ext uri="{BB962C8B-B14F-4D97-AF65-F5344CB8AC3E}">
        <p14:creationId xmlns:p14="http://schemas.microsoft.com/office/powerpoint/2010/main" val="40613323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28800" y="2438400"/>
            <a:ext cx="5245100" cy="3932581"/>
          </a:xfrm>
          <a:prstGeom prst="rect">
            <a:avLst/>
          </a:prstGeom>
        </p:spPr>
      </p:pic>
      <p:sp>
        <p:nvSpPr>
          <p:cNvPr id="7" name="Content Placeholder 2"/>
          <p:cNvSpPr>
            <a:spLocks noGrp="1"/>
          </p:cNvSpPr>
          <p:nvPr>
            <p:ph idx="1"/>
          </p:nvPr>
        </p:nvSpPr>
        <p:spPr>
          <a:xfrm>
            <a:off x="457200" y="1143000"/>
            <a:ext cx="8686800" cy="1371600"/>
          </a:xfrm>
        </p:spPr>
        <p:txBody>
          <a:bodyPr>
            <a:noAutofit/>
          </a:bodyPr>
          <a:lstStyle>
            <a:lvl1pPr>
              <a:defRPr sz="3200" baseline="0">
                <a:latin typeface="Century Gothic"/>
                <a:cs typeface="Century Gothic"/>
              </a:defRPr>
            </a:lvl1pPr>
            <a:lvl2pPr>
              <a:defRPr sz="2800" baseline="0">
                <a:latin typeface="Century Gothic"/>
                <a:cs typeface="Century Gothic"/>
              </a:defRPr>
            </a:lvl2pPr>
            <a:lvl3pPr>
              <a:defRPr sz="2400" baseline="0">
                <a:latin typeface="Candara" pitchFamily="34" charset="0"/>
              </a:defRPr>
            </a:lvl3pPr>
            <a:lvl4pPr>
              <a:defRPr sz="2000" baseline="0">
                <a:latin typeface="Candara" pitchFamily="34" charset="0"/>
              </a:defRPr>
            </a:lvl4pPr>
            <a:lvl5pPr>
              <a:defRPr sz="2000" baseline="0">
                <a:latin typeface="Candara" pitchFamily="34" charset="0"/>
              </a:defRPr>
            </a:lvl5pPr>
          </a:lstStyle>
          <a:p>
            <a:pPr lvl="0"/>
            <a:r>
              <a:rPr lang="en-US" smtClean="0"/>
              <a:t>Click to edit Master text styles</a:t>
            </a:r>
          </a:p>
          <a:p>
            <a:pPr lvl="1"/>
            <a:r>
              <a:rPr lang="en-US" smtClean="0"/>
              <a:t>Second level</a:t>
            </a:r>
          </a:p>
        </p:txBody>
      </p:sp>
      <p:sp>
        <p:nvSpPr>
          <p:cNvPr id="9"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
        <p:nvSpPr>
          <p:cNvPr id="10" name="Footer Placeholder 2"/>
          <p:cNvSpPr txBox="1">
            <a:spLocks/>
          </p:cNvSpPr>
          <p:nvPr userDrawn="1"/>
        </p:nvSpPr>
        <p:spPr>
          <a:xfrm>
            <a:off x="1390603" y="6755659"/>
            <a:ext cx="7096993"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kern="0" cap="all" spc="1060" smtClean="0">
                <a:solidFill>
                  <a:prstClr val="white">
                    <a:lumMod val="50000"/>
                  </a:prstClr>
                </a:solidFill>
                <a:latin typeface="Gill Sans"/>
                <a:cs typeface="Gill Sans"/>
              </a:rPr>
              <a:t>Copyright 2016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1651972011"/>
      </p:ext>
    </p:extLst>
  </p:cSld>
  <p:clrMapOvr>
    <a:masterClrMapping/>
  </p:clrMapOvr>
  <p:transition>
    <p:fade thruBlk="1"/>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prstGeom prst="rect">
            <a:avLst/>
          </a:prstGeom>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ight Arrow 8">
            <a:hlinkClick r:id="" action="ppaction://noaction"/>
          </p:cNvPr>
          <p:cNvSpPr/>
          <p:nvPr userDrawn="1"/>
        </p:nvSpPr>
        <p:spPr>
          <a:xfrm>
            <a:off x="0" y="5952053"/>
            <a:ext cx="1143000" cy="905947"/>
          </a:xfrm>
          <a:prstGeom prst="rightArrow">
            <a:avLst>
              <a:gd name="adj1" fmla="val 47162"/>
              <a:gd name="adj2" fmla="val 48581"/>
            </a:avLst>
          </a:prstGeom>
          <a:solidFill>
            <a:schemeClr val="accent1">
              <a:lumMod val="20000"/>
              <a:lumOff val="80000"/>
            </a:schemeClr>
          </a:solidFill>
          <a:ln>
            <a:noFill/>
          </a:ln>
        </p:spPr>
        <p:txBody>
          <a:bodyPr wrap="square">
            <a:spAutoFit/>
          </a:bodyPr>
          <a:lstStyle/>
          <a:p>
            <a:pPr algn="ctr">
              <a:defRPr/>
            </a:pPr>
            <a:r>
              <a:rPr lang="en-US" sz="1100" b="1" spc="60" dirty="0" smtClean="0">
                <a:ln w="9000" cmpd="sng">
                  <a:noFill/>
                  <a:prstDash val="solid"/>
                </a:ln>
                <a:solidFill>
                  <a:srgbClr val="F79646">
                    <a:lumMod val="75000"/>
                  </a:srgbClr>
                </a:solidFill>
                <a:effectLst>
                  <a:reflection blurRad="12700" stA="28000" endPos="45000" dist="1000" dir="5400000" sy="-100000" algn="bl" rotWithShape="0"/>
                </a:effectLst>
                <a:latin typeface="Century Gothic" pitchFamily="34" charset="0"/>
                <a:cs typeface="Courier New" pitchFamily="49" charset="0"/>
                <a:hlinkClick r:id="" action="ppaction://noaction"/>
              </a:rPr>
              <a:t>To </a:t>
            </a:r>
            <a:r>
              <a:rPr lang="en-US" sz="1100" b="1" spc="60" dirty="0" smtClean="0">
                <a:ln w="9000" cmpd="sng">
                  <a:noFill/>
                  <a:prstDash val="solid"/>
                </a:ln>
                <a:solidFill>
                  <a:srgbClr val="F79646">
                    <a:lumMod val="75000"/>
                  </a:srgbClr>
                </a:solidFill>
                <a:effectLst>
                  <a:reflection blurRad="12700" stA="28000" endPos="45000" dist="1000" dir="5400000" sy="-100000" algn="bl" rotWithShape="0"/>
                </a:effectLst>
                <a:latin typeface="Century Gothic" pitchFamily="34" charset="0"/>
                <a:cs typeface="Courier New" pitchFamily="49" charset="0"/>
              </a:rPr>
              <a:t>Active Learning</a:t>
            </a:r>
            <a:endParaRPr lang="en-US" sz="1100" b="1" spc="60" dirty="0">
              <a:ln w="9000" cmpd="sng">
                <a:noFill/>
                <a:prstDash val="solid"/>
              </a:ln>
              <a:solidFill>
                <a:srgbClr val="F79646">
                  <a:lumMod val="75000"/>
                </a:srgbClr>
              </a:solidFill>
              <a:effectLst>
                <a:reflection blurRad="12700" stA="28000" endPos="45000" dist="1000" dir="5400000" sy="-100000" algn="bl" rotWithShape="0"/>
              </a:effectLst>
              <a:latin typeface="Century Gothic" pitchFamily="34" charset="0"/>
              <a:cs typeface="Courier New" pitchFamily="49" charset="0"/>
            </a:endParaRPr>
          </a:p>
        </p:txBody>
      </p:sp>
      <p:pic>
        <p:nvPicPr>
          <p:cNvPr id="10" name="Picture 9">
            <a:hlinkClick r:id="" action="ppaction://noaction"/>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974496" y="6028188"/>
            <a:ext cx="1143000" cy="856979"/>
          </a:xfrm>
          <a:prstGeom prst="rect">
            <a:avLst/>
          </a:prstGeom>
        </p:spPr>
      </p:pic>
      <p:sp>
        <p:nvSpPr>
          <p:cNvPr id="11" name="TextBox 10"/>
          <p:cNvSpPr txBox="1"/>
          <p:nvPr userDrawn="1"/>
        </p:nvSpPr>
        <p:spPr>
          <a:xfrm>
            <a:off x="8126895" y="6209547"/>
            <a:ext cx="634182" cy="523220"/>
          </a:xfrm>
          <a:prstGeom prst="rect">
            <a:avLst/>
          </a:prstGeom>
          <a:noFill/>
        </p:spPr>
        <p:txBody>
          <a:bodyPr wrap="square" rtlCol="0">
            <a:spAutoFit/>
          </a:bodyPr>
          <a:lstStyle/>
          <a:p>
            <a:r>
              <a:rPr lang="en-US" sz="1400" b="1" dirty="0" smtClean="0">
                <a:solidFill>
                  <a:prstClr val="white"/>
                </a:solidFill>
                <a:effectLst>
                  <a:outerShdw blurRad="38100" dist="38100" dir="2700000" algn="tl">
                    <a:srgbClr val="000000">
                      <a:alpha val="43137"/>
                    </a:srgbClr>
                  </a:outerShdw>
                </a:effectLst>
                <a:latin typeface="Calibri"/>
                <a:hlinkClick r:id="" action="ppaction://noaction"/>
              </a:rPr>
              <a:t>To Video</a:t>
            </a:r>
            <a:endParaRPr lang="en-US" sz="1400" b="1" dirty="0">
              <a:solidFill>
                <a:prstClr val="white"/>
              </a:solidFill>
              <a:effectLst>
                <a:outerShdw blurRad="38100" dist="38100" dir="2700000" algn="tl">
                  <a:srgbClr val="000000">
                    <a:alpha val="43137"/>
                  </a:srgbClr>
                </a:outerShdw>
              </a:effectLst>
              <a:latin typeface="Calibri"/>
            </a:endParaRPr>
          </a:p>
        </p:txBody>
      </p:sp>
      <p:sp>
        <p:nvSpPr>
          <p:cNvPr id="13"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332265871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Placeholder 1"/>
          <p:cNvSpPr txBox="1">
            <a:spLocks/>
          </p:cNvSpPr>
          <p:nvPr userDrawn="1"/>
        </p:nvSpPr>
        <p:spPr>
          <a:xfrm>
            <a:off x="1" y="392043"/>
            <a:ext cx="3263366" cy="838200"/>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sz="3600" b="1" i="0" kern="1200" cap="all" spc="-200" baseline="0">
                <a:solidFill>
                  <a:schemeClr val="accent5">
                    <a:lumMod val="75000"/>
                  </a:schemeClr>
                </a:solidFill>
                <a:latin typeface="Verdana"/>
                <a:ea typeface="+mj-ea"/>
                <a:cs typeface="Verdana"/>
              </a:defRPr>
            </a:lvl1pPr>
          </a:lstStyle>
          <a:p>
            <a:r>
              <a:rPr lang="en-US" smtClean="0">
                <a:solidFill>
                  <a:srgbClr val="4BACC6">
                    <a:lumMod val="75000"/>
                  </a:srgbClr>
                </a:solidFill>
              </a:rPr>
              <a:t>ECONOMICS</a:t>
            </a:r>
            <a:endParaRPr lang="en-US" dirty="0">
              <a:solidFill>
                <a:srgbClr val="4BACC6">
                  <a:lumMod val="75000"/>
                </a:srgbClr>
              </a:solidFill>
            </a:endParaRPr>
          </a:p>
        </p:txBody>
      </p:sp>
      <p:sp>
        <p:nvSpPr>
          <p:cNvPr id="7" name="Footer Placeholder 1"/>
          <p:cNvSpPr>
            <a:spLocks noGrp="1"/>
          </p:cNvSpPr>
          <p:nvPr>
            <p:ph type="ftr" sz="quarter" idx="3"/>
          </p:nvPr>
        </p:nvSpPr>
        <p:spPr>
          <a:xfrm>
            <a:off x="1455229" y="6603259"/>
            <a:ext cx="7096993" cy="228600"/>
          </a:xfrm>
          <a:prstGeom prst="rect">
            <a:avLst/>
          </a:prstGeom>
        </p:spPr>
        <p:txBody>
          <a:bodyPr/>
          <a:lstStyle>
            <a:lvl1pPr>
              <a:defRPr>
                <a:solidFill>
                  <a:schemeClr val="bg1">
                    <a:lumMod val="50000"/>
                  </a:schemeClr>
                </a:solidFill>
              </a:defRPr>
            </a:lvl1p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107585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0600" y="-31750"/>
            <a:ext cx="8153400" cy="946150"/>
          </a:xfrm>
          <a:noFill/>
        </p:spPr>
        <p:txBody>
          <a:bodyPr>
            <a:normAutofit/>
          </a:bodyPr>
          <a:lstStyle>
            <a:lvl1pPr algn="l">
              <a:defRPr sz="4400" b="0" spc="0" baseline="0">
                <a:solidFill>
                  <a:schemeClr val="accent6"/>
                </a:solidFill>
                <a:effectLst>
                  <a:innerShdw blurRad="63500" dist="50800" dir="13500000">
                    <a:prstClr val="black">
                      <a:alpha val="50000"/>
                    </a:prstClr>
                  </a:innerShdw>
                </a:effectLst>
              </a:defRPr>
            </a:lvl1pPr>
          </a:lstStyle>
          <a:p>
            <a:r>
              <a:rPr lang="en-US" dirty="0" smtClean="0"/>
              <a:t>TAKE A LOOK…..</a:t>
            </a: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133"/>
            <a:ext cx="990600" cy="1104743"/>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828800" y="2438400"/>
            <a:ext cx="5245100" cy="3932581"/>
          </a:xfrm>
          <a:prstGeom prst="rect">
            <a:avLst/>
          </a:prstGeom>
        </p:spPr>
      </p:pic>
      <p:sp>
        <p:nvSpPr>
          <p:cNvPr id="8"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1927267147"/>
      </p:ext>
    </p:extLst>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3"/>
          </p:nvPr>
        </p:nvSpPr>
        <p:spPr>
          <a:xfrm>
            <a:off x="2171700" y="6629400"/>
            <a:ext cx="4800600" cy="228600"/>
          </a:xfrm>
          <a:prstGeom prst="rect">
            <a:avLst/>
          </a:prstGeom>
        </p:spPr>
        <p:txBody>
          <a:bodyPr/>
          <a:lstStyle>
            <a:lvl1pPr algn="ctr">
              <a:defRPr sz="1100" i="0" cap="small" spc="400" baseline="0" smtClean="0">
                <a:solidFill>
                  <a:schemeClr val="tx1">
                    <a:lumMod val="50000"/>
                    <a:lumOff val="50000"/>
                  </a:schemeClr>
                </a:solidFill>
              </a:defRPr>
            </a:lvl1pPr>
          </a:lstStyle>
          <a:p>
            <a:pPr>
              <a:defRPr/>
            </a:pPr>
            <a:r>
              <a:rPr lang="en-US" smtClean="0"/>
              <a:t>Copyright 2015 Worth Publishers     </a:t>
            </a:r>
            <a:endParaRPr lang="en-US" dirty="0"/>
          </a:p>
        </p:txBody>
      </p:sp>
    </p:spTree>
    <p:extLst>
      <p:ext uri="{BB962C8B-B14F-4D97-AF65-F5344CB8AC3E}">
        <p14:creationId xmlns:p14="http://schemas.microsoft.com/office/powerpoint/2010/main" val="28578894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3"/>
          </p:nvPr>
        </p:nvSpPr>
        <p:spPr>
          <a:xfrm>
            <a:off x="2171700" y="6629400"/>
            <a:ext cx="4800600" cy="228600"/>
          </a:xfrm>
          <a:prstGeom prst="rect">
            <a:avLst/>
          </a:prstGeom>
        </p:spPr>
        <p:txBody>
          <a:bodyPr/>
          <a:lstStyle>
            <a:lvl1pPr algn="ctr">
              <a:defRPr sz="1100" i="0" cap="small" spc="400" baseline="0" smtClean="0">
                <a:solidFill>
                  <a:schemeClr val="tx1">
                    <a:lumMod val="50000"/>
                    <a:lumOff val="50000"/>
                  </a:schemeClr>
                </a:solidFill>
              </a:defRPr>
            </a:lvl1pPr>
          </a:lstStyle>
          <a:p>
            <a:pPr>
              <a:defRPr/>
            </a:pPr>
            <a:r>
              <a:rPr lang="en-US" smtClean="0"/>
              <a:t>Copyright 2015 Worth Publishers     </a:t>
            </a:r>
            <a:endParaRPr lang="en-US" dirty="0"/>
          </a:p>
        </p:txBody>
      </p:sp>
    </p:spTree>
    <p:extLst>
      <p:ext uri="{BB962C8B-B14F-4D97-AF65-F5344CB8AC3E}">
        <p14:creationId xmlns:p14="http://schemas.microsoft.com/office/powerpoint/2010/main" val="28578894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14" name="Slide Number Placeholder 4"/>
          <p:cNvSpPr>
            <a:spLocks noGrp="1"/>
          </p:cNvSpPr>
          <p:nvPr>
            <p:ph type="sldNum" sz="quarter" idx="10"/>
          </p:nvPr>
        </p:nvSpPr>
        <p:spPr>
          <a:xfrm>
            <a:off x="6553200" y="6492875"/>
            <a:ext cx="2133600" cy="365125"/>
          </a:xfrm>
          <a:prstGeom prst="rect">
            <a:avLst/>
          </a:prstGeom>
        </p:spPr>
        <p:txBody>
          <a:bodyPr/>
          <a:lstStyle>
            <a:lvl1pPr>
              <a:defRPr/>
            </a:lvl1pPr>
          </a:lstStyle>
          <a:p>
            <a:pPr>
              <a:defRPr/>
            </a:pPr>
            <a:fld id="{7C2CC41E-FED2-45C2-81A4-A3B1F8E0267B}" type="slidenum">
              <a:rPr lang="en-US"/>
              <a:pPr>
                <a:defRPr/>
              </a:pPr>
              <a:t>‹#›</a:t>
            </a:fld>
            <a:endParaRPr lang="en-US"/>
          </a:p>
        </p:txBody>
      </p:sp>
      <p:sp>
        <p:nvSpPr>
          <p:cNvPr id="15" name="Footer Placeholder 4"/>
          <p:cNvSpPr>
            <a:spLocks noGrp="1"/>
          </p:cNvSpPr>
          <p:nvPr>
            <p:ph type="ftr" sz="quarter" idx="11"/>
          </p:nvPr>
        </p:nvSpPr>
        <p:spPr>
          <a:xfrm>
            <a:off x="2171700" y="6629400"/>
            <a:ext cx="4800600" cy="228600"/>
          </a:xfrm>
          <a:prstGeom prst="rect">
            <a:avLst/>
          </a:prstGeom>
        </p:spPr>
        <p:txBody>
          <a:bodyPr/>
          <a:lstStyle>
            <a:lvl1pPr>
              <a:defRPr sz="1100" i="0" cap="small" spc="400" baseline="0" smtClean="0"/>
            </a:lvl1pPr>
          </a:lstStyle>
          <a:p>
            <a:pPr>
              <a:defRPr/>
            </a:pPr>
            <a:r>
              <a:rPr lang="en-US" smtClean="0"/>
              <a:t>Copyright 2015 Worth Publishers     </a:t>
            </a:r>
            <a:endParaRPr lang="en-US"/>
          </a:p>
        </p:txBody>
      </p:sp>
      <p:pic>
        <p:nvPicPr>
          <p:cNvPr id="33794" name="Picture 2">
            <a:hlinkClick r:id="rId2"/>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91934" y="3737661"/>
            <a:ext cx="2895599" cy="8304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51745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828800" y="2438400"/>
            <a:ext cx="5245100" cy="3932581"/>
          </a:xfrm>
          <a:prstGeom prst="rect">
            <a:avLst/>
          </a:prstGeom>
        </p:spPr>
      </p:pic>
    </p:spTree>
    <p:extLst>
      <p:ext uri="{BB962C8B-B14F-4D97-AF65-F5344CB8AC3E}">
        <p14:creationId xmlns:p14="http://schemas.microsoft.com/office/powerpoint/2010/main" val="2614377966"/>
      </p:ext>
    </p:extLst>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4763" y="5486400"/>
            <a:ext cx="9136063" cy="1371600"/>
          </a:xfrm>
          <a:prstGeom prst="rect">
            <a:avLst/>
          </a:prstGeom>
          <a:solidFill>
            <a:schemeClr val="tx1">
              <a:alpha val="81000"/>
            </a:schemeClr>
          </a:solidFill>
        </p:spPr>
        <p:txBody>
          <a:bodyPr anchor="ctr">
            <a:normAutofit/>
          </a:bodyPr>
          <a:lstStyle/>
          <a:p>
            <a:pPr algn="r">
              <a:defRPr/>
            </a:pPr>
            <a:endParaRPr lang="en-US" sz="4800" spc="50" dirty="0">
              <a:latin typeface="Candara" pitchFamily="34" charset="0"/>
              <a:ea typeface="Tahoma" pitchFamily="34" charset="0"/>
              <a:cs typeface="Tahoma" pitchFamily="34" charset="0"/>
            </a:endParaRPr>
          </a:p>
        </p:txBody>
      </p:sp>
      <p:sp>
        <p:nvSpPr>
          <p:cNvPr id="6" name="TextBox 5"/>
          <p:cNvSpPr txBox="1"/>
          <p:nvPr/>
        </p:nvSpPr>
        <p:spPr>
          <a:xfrm>
            <a:off x="407988" y="5181600"/>
            <a:ext cx="887412" cy="1862138"/>
          </a:xfrm>
          <a:prstGeom prst="rect">
            <a:avLst/>
          </a:prstGeom>
          <a:noFill/>
        </p:spPr>
        <p:txBody>
          <a:bodyPr>
            <a:spAutoFit/>
          </a:bodyPr>
          <a:lstStyle/>
          <a:p>
            <a:pPr>
              <a:defRPr/>
            </a:pPr>
            <a:r>
              <a:rPr lang="en-US" sz="11500" b="1" dirty="0" smtClean="0">
                <a:solidFill>
                  <a:schemeClr val="bg1"/>
                </a:solidFill>
                <a:effectLst>
                  <a:outerShdw blurRad="38100" dist="38100" dir="2700000" algn="tl">
                    <a:srgbClr val="000000">
                      <a:alpha val="43137"/>
                    </a:srgbClr>
                  </a:outerShdw>
                </a:effectLst>
                <a:latin typeface="Tw Cen MT"/>
                <a:ea typeface="Tahoma" pitchFamily="34" charset="0"/>
                <a:cs typeface="Tw Cen MT"/>
              </a:rPr>
              <a:t>7</a:t>
            </a:r>
            <a:endParaRPr lang="en-US" sz="11500" b="1" dirty="0">
              <a:solidFill>
                <a:schemeClr val="bg1"/>
              </a:solidFill>
              <a:effectLst>
                <a:outerShdw blurRad="38100" dist="38100" dir="2700000" algn="tl">
                  <a:srgbClr val="000000">
                    <a:alpha val="43137"/>
                  </a:srgbClr>
                </a:outerShdw>
              </a:effectLst>
              <a:latin typeface="Tw Cen MT"/>
              <a:ea typeface="Tahoma" pitchFamily="34" charset="0"/>
              <a:cs typeface="Tw Cen MT"/>
            </a:endParaRPr>
          </a:p>
        </p:txBody>
      </p:sp>
      <p:sp>
        <p:nvSpPr>
          <p:cNvPr id="7" name="TextBox 6"/>
          <p:cNvSpPr txBox="1"/>
          <p:nvPr/>
        </p:nvSpPr>
        <p:spPr>
          <a:xfrm rot="16200000">
            <a:off x="-418306" y="5981184"/>
            <a:ext cx="1358900" cy="369332"/>
          </a:xfrm>
          <a:prstGeom prst="rect">
            <a:avLst/>
          </a:prstGeom>
          <a:noFill/>
        </p:spPr>
        <p:txBody>
          <a:bodyPr>
            <a:spAutoFit/>
          </a:bodyPr>
          <a:lstStyle/>
          <a:p>
            <a:pPr>
              <a:defRPr/>
            </a:pPr>
            <a:r>
              <a:rPr lang="en-US" b="1" kern="0" cap="all" spc="300" dirty="0">
                <a:solidFill>
                  <a:schemeClr val="bg1">
                    <a:lumMod val="75000"/>
                  </a:schemeClr>
                </a:solidFill>
                <a:latin typeface="Tw Cen MT"/>
                <a:ea typeface="+mj-ea"/>
                <a:cs typeface="Tw Cen MT"/>
              </a:rPr>
              <a:t>Chapter</a:t>
            </a:r>
            <a:endParaRPr lang="en-US" sz="2000" b="1" kern="0" cap="all" spc="300" dirty="0">
              <a:solidFill>
                <a:schemeClr val="bg1">
                  <a:lumMod val="75000"/>
                </a:schemeClr>
              </a:solidFill>
              <a:latin typeface="Tw Cen MT"/>
              <a:ea typeface="+mj-ea"/>
              <a:cs typeface="Tw Cen MT"/>
            </a:endParaRPr>
          </a:p>
        </p:txBody>
      </p:sp>
      <p:sp>
        <p:nvSpPr>
          <p:cNvPr id="8" name="TextBox 7"/>
          <p:cNvSpPr txBox="1"/>
          <p:nvPr/>
        </p:nvSpPr>
        <p:spPr>
          <a:xfrm>
            <a:off x="0" y="-15356"/>
            <a:ext cx="7696200" cy="307777"/>
          </a:xfrm>
          <a:prstGeom prst="rect">
            <a:avLst/>
          </a:prstGeom>
          <a:noFill/>
        </p:spPr>
        <p:txBody>
          <a:bodyPr wrap="square">
            <a:spAutoFit/>
          </a:bodyPr>
          <a:lstStyle/>
          <a:p>
            <a:pPr algn="l">
              <a:defRPr/>
            </a:pPr>
            <a:r>
              <a:rPr lang="en-US" sz="1400" b="1" i="0" kern="0" cap="small" spc="400" dirty="0" smtClean="0">
                <a:solidFill>
                  <a:schemeClr val="tx1">
                    <a:lumMod val="50000"/>
                    <a:lumOff val="50000"/>
                  </a:schemeClr>
                </a:solidFill>
                <a:latin typeface="Tw Cen MT" pitchFamily="34" charset="0"/>
              </a:rPr>
              <a:t>Slides </a:t>
            </a:r>
            <a:r>
              <a:rPr lang="en-US" sz="1400" b="1" i="0" kern="0" cap="small" spc="400" dirty="0">
                <a:solidFill>
                  <a:schemeClr val="tx1">
                    <a:lumMod val="50000"/>
                    <a:lumOff val="50000"/>
                  </a:schemeClr>
                </a:solidFill>
                <a:latin typeface="Tw Cen MT" pitchFamily="34" charset="0"/>
              </a:rPr>
              <a:t>by Solina Lindahl</a:t>
            </a:r>
          </a:p>
        </p:txBody>
      </p:sp>
      <p:sp>
        <p:nvSpPr>
          <p:cNvPr id="12" name="Title 1"/>
          <p:cNvSpPr txBox="1">
            <a:spLocks/>
          </p:cNvSpPr>
          <p:nvPr userDrawn="1"/>
        </p:nvSpPr>
        <p:spPr>
          <a:xfrm>
            <a:off x="1371600" y="5486400"/>
            <a:ext cx="7772400" cy="1371599"/>
          </a:xfrm>
          <a:prstGeom prst="rect">
            <a:avLst/>
          </a:prstGeom>
          <a:noFill/>
        </p:spPr>
        <p:txBody>
          <a:bodyPr>
            <a:noAutofit/>
          </a:bodyPr>
          <a:lstStyle>
            <a:lvl1pPr algn="r" defTabSz="914400" rtl="0" eaLnBrk="1" latinLnBrk="0" hangingPunct="1">
              <a:spcBef>
                <a:spcPct val="0"/>
              </a:spcBef>
              <a:buNone/>
              <a:defRPr lang="en-US" sz="5400" b="1" i="0" u="none" strike="noStrike" kern="1200" cap="none" spc="100" baseline="0" smtClean="0">
                <a:solidFill>
                  <a:srgbClr val="FF3300"/>
                </a:solidFill>
                <a:effectLst/>
                <a:latin typeface="Candara" pitchFamily="34" charset="0"/>
                <a:ea typeface="+mj-ea"/>
                <a:cs typeface="+mj-cs"/>
              </a:defRPr>
            </a:lvl1pPr>
          </a:lstStyle>
          <a:p>
            <a:r>
              <a:rPr lang="en-US" b="1" kern="0" spc="500" dirty="0" smtClean="0">
                <a:latin typeface="Tw Cen MT"/>
                <a:cs typeface="Tw Cen MT"/>
              </a:rPr>
              <a:t>Taxes</a:t>
            </a:r>
            <a:endParaRPr lang="en-US" b="1" kern="0" spc="500" dirty="0">
              <a:latin typeface="Tw Cen MT"/>
              <a:cs typeface="Tw Cen MT"/>
            </a:endParaRPr>
          </a:p>
        </p:txBody>
      </p:sp>
    </p:spTree>
    <p:extLst>
      <p:ext uri="{BB962C8B-B14F-4D97-AF65-F5344CB8AC3E}">
        <p14:creationId xmlns:p14="http://schemas.microsoft.com/office/powerpoint/2010/main" val="422087099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cxnSp>
        <p:nvCxnSpPr>
          <p:cNvPr id="2" name="Straight Connector 1"/>
          <p:cNvCxnSpPr/>
          <p:nvPr/>
        </p:nvCxnSpPr>
        <p:spPr>
          <a:xfrm>
            <a:off x="0" y="6019800"/>
            <a:ext cx="9144000" cy="0"/>
          </a:xfrm>
          <a:prstGeom prst="line">
            <a:avLst/>
          </a:prstGeom>
          <a:ln w="57150" cmpd="sng">
            <a:solidFill>
              <a:srgbClr val="F8EF59"/>
            </a:solidFill>
            <a:prstDash val="dash"/>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0" y="2286000"/>
            <a:ext cx="9144000" cy="0"/>
          </a:xfrm>
          <a:prstGeom prst="line">
            <a:avLst/>
          </a:prstGeom>
          <a:ln w="57150" cmpd="sng">
            <a:solidFill>
              <a:srgbClr val="F8EF59"/>
            </a:solidFill>
            <a:prstDash val="dash"/>
          </a:ln>
        </p:spPr>
        <p:style>
          <a:lnRef idx="1">
            <a:schemeClr val="accent1"/>
          </a:lnRef>
          <a:fillRef idx="0">
            <a:schemeClr val="accent1"/>
          </a:fillRef>
          <a:effectRef idx="0">
            <a:schemeClr val="accent1"/>
          </a:effectRef>
          <a:fontRef idx="minor">
            <a:schemeClr val="tx1"/>
          </a:fontRef>
        </p:style>
      </p:cxnSp>
      <p:sp>
        <p:nvSpPr>
          <p:cNvPr id="5" name="TextBox 9"/>
          <p:cNvSpPr txBox="1">
            <a:spLocks noChangeArrowheads="1"/>
          </p:cNvSpPr>
          <p:nvPr/>
        </p:nvSpPr>
        <p:spPr bwMode="auto">
          <a:xfrm>
            <a:off x="0" y="1490246"/>
            <a:ext cx="9144000" cy="338554"/>
          </a:xfrm>
          <a:prstGeom prst="rect">
            <a:avLst/>
          </a:prstGeom>
          <a:solidFill>
            <a:srgbClr val="CCFF33">
              <a:alpha val="4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600" b="0" i="0" spc="300" dirty="0" smtClean="0">
                <a:solidFill>
                  <a:srgbClr val="F79646"/>
                </a:solidFill>
                <a:latin typeface="+mn-lt"/>
              </a:rPr>
              <a:t>SOME GOOD BLOGS AND OTHER SITES TO GET THE JUICES FLOWING:</a:t>
            </a:r>
            <a:endParaRPr lang="en-US" sz="1600" b="0" i="0" spc="300" dirty="0">
              <a:solidFill>
                <a:srgbClr val="F79646"/>
              </a:solidFill>
              <a:latin typeface="+mn-lt"/>
            </a:endParaRPr>
          </a:p>
        </p:txBody>
      </p:sp>
      <p:sp>
        <p:nvSpPr>
          <p:cNvPr id="6" name="Title 1"/>
          <p:cNvSpPr txBox="1">
            <a:spLocks/>
          </p:cNvSpPr>
          <p:nvPr/>
        </p:nvSpPr>
        <p:spPr>
          <a:xfrm>
            <a:off x="0" y="0"/>
            <a:ext cx="7391400" cy="784225"/>
          </a:xfrm>
          <a:prstGeom prst="rect">
            <a:avLst/>
          </a:prstGeom>
          <a:noFill/>
          <a:effectLst/>
        </p:spPr>
        <p:txBody>
          <a:bodyPr/>
          <a:lstStyle>
            <a:lvl1pPr>
              <a:defRPr sz="3600">
                <a:solidFill>
                  <a:schemeClr val="accent1">
                    <a:lumMod val="60000"/>
                    <a:lumOff val="40000"/>
                  </a:schemeClr>
                </a:solidFill>
                <a:effectLst>
                  <a:outerShdw blurRad="38100" dist="38100" dir="2700000" algn="tl">
                    <a:srgbClr val="000000">
                      <a:alpha val="43137"/>
                    </a:srgbClr>
                  </a:outerShdw>
                </a:effectLst>
              </a:defRPr>
            </a:lvl1pPr>
          </a:lstStyle>
          <a:p>
            <a:pPr>
              <a:defRPr/>
            </a:pPr>
            <a:r>
              <a:rPr lang="en-US" sz="4800" b="0" dirty="0" smtClean="0">
                <a:solidFill>
                  <a:schemeClr val="accent6"/>
                </a:solidFill>
                <a:effectLst>
                  <a:innerShdw blurRad="63500" dist="50800" dir="13500000">
                    <a:prstClr val="black">
                      <a:alpha val="50000"/>
                    </a:prstClr>
                  </a:innerShdw>
                </a:effectLst>
                <a:latin typeface="Century Gothic" pitchFamily="34" charset="0"/>
                <a:cs typeface="Arial" pitchFamily="34" charset="0"/>
              </a:rPr>
              <a:t>FOOD FOR</a:t>
            </a:r>
            <a:r>
              <a:rPr lang="en-US" sz="4800" b="0" baseline="0" dirty="0" smtClean="0">
                <a:solidFill>
                  <a:schemeClr val="accent6"/>
                </a:solidFill>
                <a:effectLst>
                  <a:innerShdw blurRad="63500" dist="50800" dir="13500000">
                    <a:prstClr val="black">
                      <a:alpha val="50000"/>
                    </a:prstClr>
                  </a:innerShdw>
                </a:effectLst>
                <a:latin typeface="Century Gothic" pitchFamily="34" charset="0"/>
                <a:cs typeface="Arial" pitchFamily="34" charset="0"/>
              </a:rPr>
              <a:t> </a:t>
            </a:r>
            <a:r>
              <a:rPr lang="en-US" sz="4800" b="0" dirty="0" smtClean="0">
                <a:solidFill>
                  <a:schemeClr val="accent6"/>
                </a:solidFill>
                <a:effectLst>
                  <a:innerShdw blurRad="63500" dist="50800" dir="13500000">
                    <a:prstClr val="black">
                      <a:alpha val="50000"/>
                    </a:prstClr>
                  </a:innerShdw>
                </a:effectLst>
                <a:latin typeface="Century Gothic" pitchFamily="34" charset="0"/>
                <a:cs typeface="Arial" pitchFamily="34" charset="0"/>
              </a:rPr>
              <a:t>THOUGHT….</a:t>
            </a:r>
            <a:endParaRPr lang="en-US" sz="4800" b="0" dirty="0">
              <a:solidFill>
                <a:schemeClr val="accent6"/>
              </a:solidFill>
              <a:effectLst>
                <a:innerShdw blurRad="63500" dist="50800" dir="13500000">
                  <a:prstClr val="black">
                    <a:alpha val="50000"/>
                  </a:prstClr>
                </a:innerShdw>
              </a:effectLst>
              <a:latin typeface="Century Gothic" pitchFamily="34" charset="0"/>
              <a:cs typeface="Arial" pitchFamily="34" charset="0"/>
            </a:endParaRPr>
          </a:p>
        </p:txBody>
      </p:sp>
      <p:pic>
        <p:nvPicPr>
          <p:cNvPr id="7" name="Picture 2">
            <a:hlinkClick r:id="rId2"/>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29200" y="4572000"/>
            <a:ext cx="2724150" cy="517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145213" y="3048000"/>
            <a:ext cx="2998787" cy="539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a:hlinkClick r:id="rId6"/>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200400" y="2971800"/>
            <a:ext cx="2686050" cy="657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pic>
        <p:nvPicPr>
          <p:cNvPr id="15" name="Picture 14" descr="Screen Shot 2014-12-20 at 8.46.54 PM.png">
            <a:hlinkClick r:id="rId8"/>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2674" y="2971800"/>
            <a:ext cx="2692400" cy="592126"/>
          </a:xfrm>
          <a:prstGeom prst="rect">
            <a:avLst/>
          </a:prstGeom>
          <a:ln>
            <a:noFill/>
          </a:ln>
          <a:effectLst>
            <a:outerShdw blurRad="292100" dist="139700" dir="2700000" algn="tl" rotWithShape="0">
              <a:srgbClr val="333333">
                <a:alpha val="65000"/>
              </a:srgbClr>
            </a:outerShdw>
          </a:effectLst>
        </p:spPr>
      </p:pic>
      <p:pic>
        <p:nvPicPr>
          <p:cNvPr id="16" name="Picture 15" descr="Screen Shot 2014-12-20 at 8.49.18 PM.png">
            <a:hlinkClick r:id="rId10"/>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905000" y="4343400"/>
            <a:ext cx="2336800" cy="841691"/>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rot="960000">
            <a:off x="8016447" y="97714"/>
            <a:ext cx="787093" cy="13285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0517455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slide" Target="../slides/slide2.xml"/><Relationship Id="rId4" Type="http://schemas.openxmlformats.org/officeDocument/2006/relationships/slideLayout" Target="../slideLayouts/slideLayout4.xml"/><Relationship Id="rId9" Type="http://schemas.openxmlformats.org/officeDocument/2006/relationships/slide" Target="../slides/slide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slide" Target="../slides/slide2.xml"/><Relationship Id="rId4" Type="http://schemas.openxmlformats.org/officeDocument/2006/relationships/slide" Target="../slides/slid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slide" Target="../slides/slide2.xml"/><Relationship Id="rId4" Type="http://schemas.openxmlformats.org/officeDocument/2006/relationships/slide" Target="../slides/slide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slide" Target="../slides/slide2.xml"/><Relationship Id="rId4" Type="http://schemas.openxmlformats.org/officeDocument/2006/relationships/slide" Target="../slides/slide3.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slide" Target="../slides/slide2.xml"/><Relationship Id="rId4" Type="http://schemas.openxmlformats.org/officeDocument/2006/relationships/slide" Target="../slides/slide3.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7.xml"/><Relationship Id="rId1" Type="http://schemas.openxmlformats.org/officeDocument/2006/relationships/slideLayout" Target="../slideLayouts/slideLayout19.xml"/><Relationship Id="rId4" Type="http://schemas.openxmlformats.org/officeDocument/2006/relationships/slide" Target="../slides/slide3.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slide" Target="../slides/slide2.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76200"/>
            <a:ext cx="9144000" cy="838200"/>
          </a:xfrm>
          <a:prstGeom prst="rect">
            <a:avLst/>
          </a:prstGeom>
          <a:noFill/>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990600"/>
            <a:ext cx="88392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Oval 10"/>
          <p:cNvSpPr/>
          <p:nvPr/>
        </p:nvSpPr>
        <p:spPr>
          <a:xfrm>
            <a:off x="8462841" y="6168900"/>
            <a:ext cx="609600" cy="625492"/>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hlinkClick r:id="rId9" action="ppaction://hlinksldjump"/>
          </p:cNvPr>
          <p:cNvSpPr txBox="1"/>
          <p:nvPr/>
        </p:nvSpPr>
        <p:spPr>
          <a:xfrm>
            <a:off x="8493643" y="6262990"/>
            <a:ext cx="654998" cy="615553"/>
          </a:xfrm>
          <a:prstGeom prst="rect">
            <a:avLst/>
          </a:prstGeom>
          <a:noFill/>
        </p:spPr>
        <p:txBody>
          <a:bodyPr wrap="square" rtlCol="0">
            <a:spAutoFit/>
          </a:bodyPr>
          <a:lstStyle/>
          <a:p>
            <a:r>
              <a:rPr lang="en-US" sz="800" b="1" dirty="0" smtClean="0">
                <a:latin typeface="Candara" pitchFamily="34" charset="0"/>
                <a:hlinkClick r:id="rId10" action="ppaction://hlinksldjump"/>
              </a:rPr>
              <a:t>Back to Table of contents</a:t>
            </a:r>
            <a:endParaRPr lang="en-US" sz="800" b="1" dirty="0" smtClean="0">
              <a:latin typeface="Candara" pitchFamily="34" charset="0"/>
            </a:endParaRPr>
          </a:p>
          <a:p>
            <a:endParaRPr lang="en-US" sz="1000" dirty="0">
              <a:latin typeface="Candara" pitchFamily="34" charset="0"/>
            </a:endParaRPr>
          </a:p>
        </p:txBody>
      </p:sp>
      <p:sp>
        <p:nvSpPr>
          <p:cNvPr id="9"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427468067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56" r:id="rId6"/>
    <p:sldLayoutId id="2147483757" r:id="rId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sldNum="0" hdr="0" dt="0"/>
  <p:txStyles>
    <p:titleStyle>
      <a:lvl1pPr algn="l" defTabSz="914400" rtl="0" eaLnBrk="1" latinLnBrk="0" hangingPunct="1">
        <a:spcBef>
          <a:spcPct val="0"/>
        </a:spcBef>
        <a:buNone/>
        <a:defRPr sz="4400" b="0" kern="1200" spc="0" baseline="0">
          <a:solidFill>
            <a:schemeClr val="accent3"/>
          </a:solidFill>
          <a:effectLst>
            <a:innerShdw blurRad="63500" dist="50800" dir="13500000">
              <a:prstClr val="black">
                <a:alpha val="50000"/>
              </a:prstClr>
            </a:innerShdw>
          </a:effectLst>
          <a:latin typeface="Century Gothic"/>
          <a:ea typeface="+mj-ea"/>
          <a:cs typeface="Century Gothic"/>
        </a:defRPr>
      </a:lvl1pPr>
    </p:titleStyle>
    <p:bodyStyle>
      <a:lvl1pPr marL="0" indent="0" algn="l" defTabSz="914400" rtl="0" eaLnBrk="1" latinLnBrk="0" hangingPunct="1">
        <a:spcBef>
          <a:spcPct val="20000"/>
        </a:spcBef>
        <a:buFontTx/>
        <a:buNone/>
        <a:defRPr sz="3200" b="1" kern="1200">
          <a:solidFill>
            <a:schemeClr val="tx1"/>
          </a:solidFill>
          <a:latin typeface="Century Gothic"/>
          <a:ea typeface="+mn-ea"/>
          <a:cs typeface="Century Gothic"/>
        </a:defRPr>
      </a:lvl1pPr>
      <a:lvl2pPr marL="457200" indent="0" algn="l" defTabSz="914400" rtl="0" eaLnBrk="1" latinLnBrk="0" hangingPunct="1">
        <a:spcBef>
          <a:spcPct val="20000"/>
        </a:spcBef>
        <a:buFontTx/>
        <a:buNone/>
        <a:defRPr sz="2800" b="1" kern="1200">
          <a:solidFill>
            <a:schemeClr val="tx1"/>
          </a:solidFill>
          <a:latin typeface="Century Gothic"/>
          <a:ea typeface="+mn-ea"/>
          <a:cs typeface="Century Gothic"/>
        </a:defRPr>
      </a:lvl2pPr>
      <a:lvl3pPr marL="914400" indent="0" algn="l" defTabSz="914400" rtl="0" eaLnBrk="1" latinLnBrk="0" hangingPunct="1">
        <a:spcBef>
          <a:spcPct val="20000"/>
        </a:spcBef>
        <a:buFontTx/>
        <a:buNone/>
        <a:defRPr sz="2400" b="1" kern="1200">
          <a:solidFill>
            <a:schemeClr val="tx1"/>
          </a:solidFill>
          <a:latin typeface="Century Gothic"/>
          <a:ea typeface="+mn-ea"/>
          <a:cs typeface="Century Gothic"/>
        </a:defRPr>
      </a:lvl3pPr>
      <a:lvl4pPr marL="1371600" indent="0" algn="l" defTabSz="914400" rtl="0" eaLnBrk="1" latinLnBrk="0" hangingPunct="1">
        <a:spcBef>
          <a:spcPct val="20000"/>
        </a:spcBef>
        <a:buFontTx/>
        <a:buNone/>
        <a:defRPr sz="2000" b="1" kern="1200">
          <a:solidFill>
            <a:schemeClr val="tx1"/>
          </a:solidFill>
          <a:latin typeface="Century Gothic"/>
          <a:ea typeface="+mn-ea"/>
          <a:cs typeface="Century Gothic"/>
        </a:defRPr>
      </a:lvl4pPr>
      <a:lvl5pPr marL="1828800" indent="0" algn="l" defTabSz="914400" rtl="0" eaLnBrk="1" latinLnBrk="0" hangingPunct="1">
        <a:spcBef>
          <a:spcPct val="20000"/>
        </a:spcBef>
        <a:buFontTx/>
        <a:buNone/>
        <a:defRPr sz="2000" b="1" kern="1200">
          <a:solidFill>
            <a:schemeClr val="tx1"/>
          </a:solidFill>
          <a:latin typeface="Century Gothic"/>
          <a:ea typeface="+mn-ea"/>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Lst>
  <p:timing>
    <p:tnLst>
      <p:par>
        <p:cTn id="1" dur="indefinite" restart="never" nodeType="tmRoot"/>
      </p:par>
    </p:tnLst>
  </p:timing>
  <p:hf sldNum="0" hdr="0" dt="0"/>
  <p:txStyles>
    <p:titleStyle>
      <a:lvl1pPr algn="ctr" rtl="0" eaLnBrk="1" fontAlgn="base" hangingPunct="1">
        <a:spcBef>
          <a:spcPct val="0"/>
        </a:spcBef>
        <a:spcAft>
          <a:spcPct val="0"/>
        </a:spcAft>
        <a:defRPr sz="4400" b="1" kern="1200">
          <a:solidFill>
            <a:schemeClr val="tx1"/>
          </a:solidFill>
          <a:latin typeface="Candara" pitchFamily="34" charset="0"/>
          <a:ea typeface="+mj-ea"/>
          <a:cs typeface="+mj-cs"/>
        </a:defRPr>
      </a:lvl1pPr>
      <a:lvl2pPr algn="ctr" rtl="0" eaLnBrk="1" fontAlgn="base" hangingPunct="1">
        <a:spcBef>
          <a:spcPct val="0"/>
        </a:spcBef>
        <a:spcAft>
          <a:spcPct val="0"/>
        </a:spcAft>
        <a:defRPr sz="4400">
          <a:solidFill>
            <a:schemeClr val="tx1"/>
          </a:solidFill>
          <a:latin typeface="Century Gothic" pitchFamily="34" charset="0"/>
        </a:defRPr>
      </a:lvl2pPr>
      <a:lvl3pPr algn="ctr" rtl="0" eaLnBrk="1" fontAlgn="base" hangingPunct="1">
        <a:spcBef>
          <a:spcPct val="0"/>
        </a:spcBef>
        <a:spcAft>
          <a:spcPct val="0"/>
        </a:spcAft>
        <a:defRPr sz="4400">
          <a:solidFill>
            <a:schemeClr val="tx1"/>
          </a:solidFill>
          <a:latin typeface="Century Gothic" pitchFamily="34" charset="0"/>
        </a:defRPr>
      </a:lvl3pPr>
      <a:lvl4pPr algn="ctr" rtl="0" eaLnBrk="1" fontAlgn="base" hangingPunct="1">
        <a:spcBef>
          <a:spcPct val="0"/>
        </a:spcBef>
        <a:spcAft>
          <a:spcPct val="0"/>
        </a:spcAft>
        <a:defRPr sz="4400">
          <a:solidFill>
            <a:schemeClr val="tx1"/>
          </a:solidFill>
          <a:latin typeface="Century Gothic" pitchFamily="34" charset="0"/>
        </a:defRPr>
      </a:lvl4pPr>
      <a:lvl5pPr algn="ctr" rtl="0" eaLnBrk="1" fontAlgn="base" hangingPunct="1">
        <a:spcBef>
          <a:spcPct val="0"/>
        </a:spcBef>
        <a:spcAft>
          <a:spcPct val="0"/>
        </a:spcAft>
        <a:defRPr sz="4400">
          <a:solidFill>
            <a:schemeClr val="tx1"/>
          </a:solidFill>
          <a:latin typeface="Century Gothic" pitchFamily="34" charset="0"/>
        </a:defRPr>
      </a:lvl5pPr>
      <a:lvl6pPr marL="457200" algn="ctr" rtl="0" eaLnBrk="1" fontAlgn="base" hangingPunct="1">
        <a:spcBef>
          <a:spcPct val="0"/>
        </a:spcBef>
        <a:spcAft>
          <a:spcPct val="0"/>
        </a:spcAft>
        <a:defRPr sz="4400">
          <a:solidFill>
            <a:schemeClr val="tx1"/>
          </a:solidFill>
          <a:latin typeface="Century Gothic" pitchFamily="34" charset="0"/>
        </a:defRPr>
      </a:lvl6pPr>
      <a:lvl7pPr marL="914400" algn="ctr" rtl="0" eaLnBrk="1" fontAlgn="base" hangingPunct="1">
        <a:spcBef>
          <a:spcPct val="0"/>
        </a:spcBef>
        <a:spcAft>
          <a:spcPct val="0"/>
        </a:spcAft>
        <a:defRPr sz="4400">
          <a:solidFill>
            <a:schemeClr val="tx1"/>
          </a:solidFill>
          <a:latin typeface="Century Gothic" pitchFamily="34" charset="0"/>
        </a:defRPr>
      </a:lvl7pPr>
      <a:lvl8pPr marL="1371600" algn="ctr" rtl="0" eaLnBrk="1" fontAlgn="base" hangingPunct="1">
        <a:spcBef>
          <a:spcPct val="0"/>
        </a:spcBef>
        <a:spcAft>
          <a:spcPct val="0"/>
        </a:spcAft>
        <a:defRPr sz="4400">
          <a:solidFill>
            <a:schemeClr val="tx1"/>
          </a:solidFill>
          <a:latin typeface="Century Gothic" pitchFamily="34" charset="0"/>
        </a:defRPr>
      </a:lvl8pPr>
      <a:lvl9pPr marL="1828800" algn="ctr" rtl="0" eaLnBrk="1" fontAlgn="base" hangingPunct="1">
        <a:spcBef>
          <a:spcPct val="0"/>
        </a:spcBef>
        <a:spcAft>
          <a:spcPct val="0"/>
        </a:spcAft>
        <a:defRPr sz="4400">
          <a:solidFill>
            <a:schemeClr val="tx1"/>
          </a:solidFill>
          <a:latin typeface="Century Gothic" pitchFamily="34" charset="0"/>
        </a:defRPr>
      </a:lvl9pPr>
    </p:titleStyle>
    <p:bodyStyle>
      <a:lvl1pPr marL="0" indent="0" algn="l" rtl="0" eaLnBrk="1" fontAlgn="base" hangingPunct="1">
        <a:spcBef>
          <a:spcPct val="20000"/>
        </a:spcBef>
        <a:spcAft>
          <a:spcPct val="0"/>
        </a:spcAft>
        <a:buFontTx/>
        <a:buNone/>
        <a:defRPr sz="3600" b="1" kern="1200">
          <a:solidFill>
            <a:schemeClr val="tx1"/>
          </a:solidFill>
          <a:latin typeface="Century Gothic"/>
          <a:ea typeface="+mn-ea"/>
          <a:cs typeface="Century Gothic"/>
        </a:defRPr>
      </a:lvl1pPr>
      <a:lvl2pPr marL="457200" indent="0" algn="l" rtl="0" eaLnBrk="1" fontAlgn="base" hangingPunct="1">
        <a:spcBef>
          <a:spcPct val="20000"/>
        </a:spcBef>
        <a:spcAft>
          <a:spcPct val="0"/>
        </a:spcAft>
        <a:buFontTx/>
        <a:buNone/>
        <a:defRPr sz="3200" b="1" kern="1200">
          <a:solidFill>
            <a:schemeClr val="tx1"/>
          </a:solidFill>
          <a:latin typeface="Century Gothic"/>
          <a:ea typeface="+mn-ea"/>
          <a:cs typeface="Century Gothic"/>
        </a:defRPr>
      </a:lvl2pPr>
      <a:lvl3pPr marL="914400" indent="0" algn="l" rtl="0" eaLnBrk="1" fontAlgn="base" hangingPunct="1">
        <a:spcBef>
          <a:spcPct val="20000"/>
        </a:spcBef>
        <a:spcAft>
          <a:spcPct val="0"/>
        </a:spcAft>
        <a:buFontTx/>
        <a:buNone/>
        <a:defRPr sz="2800" b="1" kern="1200">
          <a:solidFill>
            <a:schemeClr val="tx1"/>
          </a:solidFill>
          <a:latin typeface="Century Gothic"/>
          <a:ea typeface="+mn-ea"/>
          <a:cs typeface="Century Gothic"/>
        </a:defRPr>
      </a:lvl3pPr>
      <a:lvl4pPr marL="1371600" indent="0" algn="l" rtl="0" eaLnBrk="1" fontAlgn="base" hangingPunct="1">
        <a:spcBef>
          <a:spcPct val="20000"/>
        </a:spcBef>
        <a:spcAft>
          <a:spcPct val="0"/>
        </a:spcAft>
        <a:buFontTx/>
        <a:buNone/>
        <a:defRPr sz="2400" b="1" kern="1200">
          <a:solidFill>
            <a:schemeClr val="tx1"/>
          </a:solidFill>
          <a:latin typeface="Century Gothic"/>
          <a:ea typeface="+mn-ea"/>
          <a:cs typeface="Century Gothic"/>
        </a:defRPr>
      </a:lvl4pPr>
      <a:lvl5pPr marL="1828800" indent="0" algn="l" rtl="0" eaLnBrk="1" fontAlgn="base" hangingPunct="1">
        <a:spcBef>
          <a:spcPct val="20000"/>
        </a:spcBef>
        <a:spcAft>
          <a:spcPct val="0"/>
        </a:spcAft>
        <a:buFontTx/>
        <a:buNone/>
        <a:defRPr sz="2400" b="1" kern="1200">
          <a:solidFill>
            <a:schemeClr val="tx1"/>
          </a:solidFill>
          <a:latin typeface="Century Gothic"/>
          <a:ea typeface="+mn-ea"/>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ight Arrow 8"/>
          <p:cNvSpPr/>
          <p:nvPr/>
        </p:nvSpPr>
        <p:spPr>
          <a:xfrm>
            <a:off x="0" y="0"/>
            <a:ext cx="8991600" cy="1161633"/>
          </a:xfrm>
          <a:prstGeom prst="rightArrow">
            <a:avLst>
              <a:gd name="adj1" fmla="val 50000"/>
              <a:gd name="adj2" fmla="val 78749"/>
            </a:avLst>
          </a:prstGeom>
          <a:solidFill>
            <a:srgbClr val="CBF577">
              <a:alpha val="66000"/>
            </a:srgbClr>
          </a:solidFill>
          <a:ln>
            <a:noFill/>
          </a:ln>
        </p:spPr>
        <p:txBody>
          <a:bodyPr wrap="square">
            <a:spAutoFit/>
          </a:bodyPr>
          <a:lstStyle/>
          <a:p>
            <a:pPr algn="l" fontAlgn="auto">
              <a:spcBef>
                <a:spcPts val="0"/>
              </a:spcBef>
              <a:spcAft>
                <a:spcPts val="0"/>
              </a:spcAft>
              <a:defRPr/>
            </a:pPr>
            <a:r>
              <a:rPr lang="en-US" sz="3200" b="0" spc="60" dirty="0" smtClean="0">
                <a:ln w="9000" cmpd="sng">
                  <a:noFill/>
                  <a:prstDash val="solid"/>
                </a:ln>
                <a:solidFill>
                  <a:schemeClr val="accent6">
                    <a:lumMod val="75000"/>
                  </a:schemeClr>
                </a:solidFill>
                <a:effectLst>
                  <a:innerShdw blurRad="63500" dist="50800" dir="13500000">
                    <a:prstClr val="black">
                      <a:alpha val="50000"/>
                    </a:prstClr>
                  </a:innerShdw>
                </a:effectLst>
                <a:latin typeface="Century Gothic" pitchFamily="34" charset="0"/>
                <a:cs typeface="Courier New" pitchFamily="49" charset="0"/>
              </a:rPr>
              <a:t>LEARN BY DOING: PRACTICE QUESTION</a:t>
            </a:r>
            <a:endParaRPr lang="en-US" sz="3200" b="0" spc="60" dirty="0">
              <a:ln w="9000" cmpd="sng">
                <a:noFill/>
                <a:prstDash val="solid"/>
              </a:ln>
              <a:solidFill>
                <a:schemeClr val="accent6">
                  <a:lumMod val="75000"/>
                </a:schemeClr>
              </a:solidFill>
              <a:effectLst>
                <a:innerShdw blurRad="63500" dist="50800" dir="13500000">
                  <a:prstClr val="black">
                    <a:alpha val="50000"/>
                  </a:prstClr>
                </a:innerShdw>
              </a:effectLst>
              <a:latin typeface="Century Gothic" pitchFamily="34" charset="0"/>
              <a:cs typeface="Courier New" pitchFamily="49" charset="0"/>
            </a:endParaRPr>
          </a:p>
        </p:txBody>
      </p:sp>
      <p:sp>
        <p:nvSpPr>
          <p:cNvPr id="1026" name="Text Placeholder 2"/>
          <p:cNvSpPr>
            <a:spLocks noGrp="1"/>
          </p:cNvSpPr>
          <p:nvPr>
            <p:ph type="body" idx="1"/>
          </p:nvPr>
        </p:nvSpPr>
        <p:spPr bwMode="auto">
          <a:xfrm>
            <a:off x="228600" y="1295400"/>
            <a:ext cx="8458200" cy="5060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Oval 12"/>
          <p:cNvSpPr/>
          <p:nvPr/>
        </p:nvSpPr>
        <p:spPr>
          <a:xfrm>
            <a:off x="8462841" y="6168900"/>
            <a:ext cx="609600" cy="625492"/>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hlinkClick r:id="rId4" action="ppaction://hlinksldjump"/>
          </p:cNvPr>
          <p:cNvSpPr txBox="1"/>
          <p:nvPr/>
        </p:nvSpPr>
        <p:spPr>
          <a:xfrm>
            <a:off x="8493643" y="6262990"/>
            <a:ext cx="654998" cy="615553"/>
          </a:xfrm>
          <a:prstGeom prst="rect">
            <a:avLst/>
          </a:prstGeom>
          <a:noFill/>
        </p:spPr>
        <p:txBody>
          <a:bodyPr wrap="square" rtlCol="0">
            <a:spAutoFit/>
          </a:bodyPr>
          <a:lstStyle/>
          <a:p>
            <a:r>
              <a:rPr lang="en-US" sz="800" b="1" dirty="0" smtClean="0">
                <a:latin typeface="Candara" pitchFamily="34" charset="0"/>
                <a:hlinkClick r:id="rId5" action="ppaction://hlinksldjump"/>
              </a:rPr>
              <a:t>Back to Table of contents</a:t>
            </a:r>
            <a:endParaRPr lang="en-US" sz="800" b="1" dirty="0" smtClean="0">
              <a:latin typeface="Candara" pitchFamily="34" charset="0"/>
            </a:endParaRPr>
          </a:p>
          <a:p>
            <a:endParaRPr lang="en-US" sz="1000" dirty="0">
              <a:latin typeface="Candara" pitchFamily="34" charset="0"/>
            </a:endParaRPr>
          </a:p>
        </p:txBody>
      </p:sp>
      <p:sp>
        <p:nvSpPr>
          <p:cNvPr id="8" name="Right Arrow 7">
            <a:hlinkClick r:id="" action="ppaction://noaction"/>
          </p:cNvPr>
          <p:cNvSpPr/>
          <p:nvPr/>
        </p:nvSpPr>
        <p:spPr>
          <a:xfrm>
            <a:off x="0" y="6081474"/>
            <a:ext cx="1524000" cy="776526"/>
          </a:xfrm>
          <a:prstGeom prst="rightArrow">
            <a:avLst>
              <a:gd name="adj1" fmla="val 47162"/>
              <a:gd name="adj2" fmla="val 48581"/>
            </a:avLst>
          </a:prstGeom>
          <a:solidFill>
            <a:schemeClr val="accent1">
              <a:lumMod val="20000"/>
              <a:lumOff val="80000"/>
            </a:schemeClr>
          </a:solidFill>
          <a:ln>
            <a:noFill/>
          </a:ln>
        </p:spPr>
        <p:txBody>
          <a:bodyPr wrap="square">
            <a:spAutoFit/>
          </a:bodyPr>
          <a:lstStyle/>
          <a:p>
            <a:pPr algn="ctr" fontAlgn="auto">
              <a:spcBef>
                <a:spcPts val="0"/>
              </a:spcBef>
              <a:spcAft>
                <a:spcPts val="0"/>
              </a:spcAft>
              <a:defRPr/>
            </a:pPr>
            <a:endParaRPr lang="en-US" sz="900" b="1" spc="60" dirty="0" smtClean="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p:txBody>
      </p:sp>
      <p:sp>
        <p:nvSpPr>
          <p:cNvPr id="10"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Lst>
  <p:transition>
    <p:fade thruBlk="1"/>
  </p:transition>
  <p:timing>
    <p:tnLst>
      <p:par>
        <p:cTn id="1" dur="indefinite" restart="never" nodeType="tmRoot"/>
      </p:par>
    </p:tnLst>
  </p:timing>
  <p:hf sldNum="0" hdr="0" dt="0"/>
  <p:txStyles>
    <p:titleStyle>
      <a:lvl1pPr algn="ctr" rtl="0" eaLnBrk="1" fontAlgn="base" hangingPunct="1">
        <a:spcBef>
          <a:spcPct val="0"/>
        </a:spcBef>
        <a:spcAft>
          <a:spcPct val="0"/>
        </a:spcAft>
        <a:defRPr sz="4400" b="1" i="1" kern="1200">
          <a:noFill/>
          <a:latin typeface="Century Gothic" pitchFamily="34" charset="0"/>
          <a:ea typeface="+mj-ea"/>
          <a:cs typeface="+mj-cs"/>
        </a:defRPr>
      </a:lvl1pPr>
      <a:lvl2pPr algn="ctr" rtl="0" eaLnBrk="1" fontAlgn="base" hangingPunct="1">
        <a:spcBef>
          <a:spcPct val="0"/>
        </a:spcBef>
        <a:spcAft>
          <a:spcPct val="0"/>
        </a:spcAft>
        <a:defRPr sz="4400" b="1" i="1">
          <a:solidFill>
            <a:schemeClr val="tx1"/>
          </a:solidFill>
          <a:latin typeface="Century Gothic" pitchFamily="34" charset="0"/>
        </a:defRPr>
      </a:lvl2pPr>
      <a:lvl3pPr algn="ctr" rtl="0" eaLnBrk="1" fontAlgn="base" hangingPunct="1">
        <a:spcBef>
          <a:spcPct val="0"/>
        </a:spcBef>
        <a:spcAft>
          <a:spcPct val="0"/>
        </a:spcAft>
        <a:defRPr sz="4400" b="1" i="1">
          <a:solidFill>
            <a:schemeClr val="tx1"/>
          </a:solidFill>
          <a:latin typeface="Century Gothic" pitchFamily="34" charset="0"/>
        </a:defRPr>
      </a:lvl3pPr>
      <a:lvl4pPr algn="ctr" rtl="0" eaLnBrk="1" fontAlgn="base" hangingPunct="1">
        <a:spcBef>
          <a:spcPct val="0"/>
        </a:spcBef>
        <a:spcAft>
          <a:spcPct val="0"/>
        </a:spcAft>
        <a:defRPr sz="4400" b="1" i="1">
          <a:solidFill>
            <a:schemeClr val="tx1"/>
          </a:solidFill>
          <a:latin typeface="Century Gothic" pitchFamily="34" charset="0"/>
        </a:defRPr>
      </a:lvl4pPr>
      <a:lvl5pPr algn="ctr" rtl="0" eaLnBrk="1" fontAlgn="base" hangingPunct="1">
        <a:spcBef>
          <a:spcPct val="0"/>
        </a:spcBef>
        <a:spcAft>
          <a:spcPct val="0"/>
        </a:spcAft>
        <a:defRPr sz="4400" b="1" i="1">
          <a:solidFill>
            <a:schemeClr val="tx1"/>
          </a:solidFill>
          <a:latin typeface="Century Gothic" pitchFamily="34" charset="0"/>
        </a:defRPr>
      </a:lvl5pPr>
      <a:lvl6pPr marL="457200" algn="ctr" rtl="0" eaLnBrk="1" fontAlgn="base" hangingPunct="1">
        <a:spcBef>
          <a:spcPct val="0"/>
        </a:spcBef>
        <a:spcAft>
          <a:spcPct val="0"/>
        </a:spcAft>
        <a:defRPr sz="4400" b="1" i="1">
          <a:solidFill>
            <a:schemeClr val="tx1"/>
          </a:solidFill>
          <a:latin typeface="Century Gothic" pitchFamily="34" charset="0"/>
        </a:defRPr>
      </a:lvl6pPr>
      <a:lvl7pPr marL="914400" algn="ctr" rtl="0" eaLnBrk="1" fontAlgn="base" hangingPunct="1">
        <a:spcBef>
          <a:spcPct val="0"/>
        </a:spcBef>
        <a:spcAft>
          <a:spcPct val="0"/>
        </a:spcAft>
        <a:defRPr sz="4400" b="1" i="1">
          <a:solidFill>
            <a:schemeClr val="tx1"/>
          </a:solidFill>
          <a:latin typeface="Century Gothic" pitchFamily="34" charset="0"/>
        </a:defRPr>
      </a:lvl7pPr>
      <a:lvl8pPr marL="1371600" algn="ctr" rtl="0" eaLnBrk="1" fontAlgn="base" hangingPunct="1">
        <a:spcBef>
          <a:spcPct val="0"/>
        </a:spcBef>
        <a:spcAft>
          <a:spcPct val="0"/>
        </a:spcAft>
        <a:defRPr sz="4400" b="1" i="1">
          <a:solidFill>
            <a:schemeClr val="tx1"/>
          </a:solidFill>
          <a:latin typeface="Century Gothic" pitchFamily="34" charset="0"/>
        </a:defRPr>
      </a:lvl8pPr>
      <a:lvl9pPr marL="1828800" algn="ctr" rtl="0" eaLnBrk="1" fontAlgn="base" hangingPunct="1">
        <a:spcBef>
          <a:spcPct val="0"/>
        </a:spcBef>
        <a:spcAft>
          <a:spcPct val="0"/>
        </a:spcAft>
        <a:defRPr sz="4400" b="1" i="1">
          <a:solidFill>
            <a:schemeClr val="tx1"/>
          </a:solidFill>
          <a:latin typeface="Century Gothic" pitchFamily="34" charset="0"/>
        </a:defRPr>
      </a:lvl9pPr>
    </p:titleStyle>
    <p:bodyStyle>
      <a:lvl1pPr marL="0" indent="0" algn="l" rtl="0" eaLnBrk="1" fontAlgn="base" hangingPunct="1">
        <a:spcBef>
          <a:spcPct val="20000"/>
        </a:spcBef>
        <a:spcAft>
          <a:spcPct val="0"/>
        </a:spcAft>
        <a:buFontTx/>
        <a:buNone/>
        <a:defRPr sz="3600" b="1" kern="1200" spc="100">
          <a:solidFill>
            <a:schemeClr val="tx1"/>
          </a:solidFill>
          <a:latin typeface="Century Gothic"/>
          <a:ea typeface="+mn-ea"/>
          <a:cs typeface="Century Gothic"/>
        </a:defRPr>
      </a:lvl1pPr>
      <a:lvl2pPr marL="457200" indent="0" algn="l" rtl="0" eaLnBrk="1" fontAlgn="base" hangingPunct="1">
        <a:spcBef>
          <a:spcPct val="20000"/>
        </a:spcBef>
        <a:spcAft>
          <a:spcPct val="0"/>
        </a:spcAft>
        <a:buFontTx/>
        <a:buNone/>
        <a:defRPr sz="3200" b="1" kern="1200" spc="100">
          <a:solidFill>
            <a:schemeClr val="tx1"/>
          </a:solidFill>
          <a:latin typeface="Century Gothic"/>
          <a:ea typeface="+mn-ea"/>
          <a:cs typeface="Century Gothic"/>
        </a:defRPr>
      </a:lvl2pPr>
      <a:lvl3pPr marL="914400" indent="0" algn="l" rtl="0" eaLnBrk="1" fontAlgn="base" hangingPunct="1">
        <a:spcBef>
          <a:spcPct val="20000"/>
        </a:spcBef>
        <a:spcAft>
          <a:spcPct val="0"/>
        </a:spcAft>
        <a:buFontTx/>
        <a:buNone/>
        <a:defRPr sz="2800" b="1" kern="1200" spc="100">
          <a:solidFill>
            <a:schemeClr val="tx1"/>
          </a:solidFill>
          <a:latin typeface="Century Gothic"/>
          <a:ea typeface="+mn-ea"/>
          <a:cs typeface="Century Gothic"/>
        </a:defRPr>
      </a:lvl3pPr>
      <a:lvl4pPr marL="1371600" indent="0" algn="l" rtl="0" eaLnBrk="1" fontAlgn="base" hangingPunct="1">
        <a:spcBef>
          <a:spcPct val="20000"/>
        </a:spcBef>
        <a:spcAft>
          <a:spcPct val="0"/>
        </a:spcAft>
        <a:buFontTx/>
        <a:buNone/>
        <a:defRPr sz="2400" b="1" kern="1200" spc="100">
          <a:solidFill>
            <a:schemeClr val="tx1"/>
          </a:solidFill>
          <a:latin typeface="Century Gothic"/>
          <a:ea typeface="+mn-ea"/>
          <a:cs typeface="Century Gothic"/>
        </a:defRPr>
      </a:lvl4pPr>
      <a:lvl5pPr marL="1828800" indent="0" algn="l" rtl="0" eaLnBrk="1" fontAlgn="base" hangingPunct="1">
        <a:spcBef>
          <a:spcPct val="20000"/>
        </a:spcBef>
        <a:spcAft>
          <a:spcPct val="0"/>
        </a:spcAft>
        <a:buFontTx/>
        <a:buNone/>
        <a:defRPr sz="2400" b="1" kern="1200" spc="100">
          <a:solidFill>
            <a:schemeClr val="tx1"/>
          </a:solidFill>
          <a:latin typeface="Century Gothic"/>
          <a:ea typeface="+mn-ea"/>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228600" y="1295400"/>
            <a:ext cx="8458200" cy="5060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Oval 9"/>
          <p:cNvSpPr/>
          <p:nvPr/>
        </p:nvSpPr>
        <p:spPr>
          <a:xfrm>
            <a:off x="8462841" y="6168900"/>
            <a:ext cx="609600" cy="625492"/>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4" action="ppaction://hlinksldjump"/>
          </p:cNvPr>
          <p:cNvSpPr txBox="1"/>
          <p:nvPr/>
        </p:nvSpPr>
        <p:spPr>
          <a:xfrm>
            <a:off x="8493643" y="6262990"/>
            <a:ext cx="654998" cy="615553"/>
          </a:xfrm>
          <a:prstGeom prst="rect">
            <a:avLst/>
          </a:prstGeom>
          <a:noFill/>
        </p:spPr>
        <p:txBody>
          <a:bodyPr wrap="square" rtlCol="0">
            <a:spAutoFit/>
          </a:bodyPr>
          <a:lstStyle/>
          <a:p>
            <a:r>
              <a:rPr lang="en-US" sz="800" b="1" dirty="0" smtClean="0">
                <a:latin typeface="Candara" pitchFamily="34" charset="0"/>
                <a:hlinkClick r:id="rId5" action="ppaction://hlinksldjump"/>
              </a:rPr>
              <a:t>Back to Table of contents</a:t>
            </a:r>
            <a:endParaRPr lang="en-US" sz="800" b="1" dirty="0" smtClean="0">
              <a:latin typeface="Candara" pitchFamily="34" charset="0"/>
            </a:endParaRPr>
          </a:p>
          <a:p>
            <a:endParaRPr lang="en-US" sz="1000" dirty="0">
              <a:latin typeface="Candara" pitchFamily="34" charset="0"/>
            </a:endParaRPr>
          </a:p>
        </p:txBody>
      </p:sp>
      <p:sp>
        <p:nvSpPr>
          <p:cNvPr id="8" name="Right Arrow 7">
            <a:hlinkClick r:id="" action="ppaction://noaction"/>
          </p:cNvPr>
          <p:cNvSpPr/>
          <p:nvPr/>
        </p:nvSpPr>
        <p:spPr>
          <a:xfrm>
            <a:off x="0" y="6081474"/>
            <a:ext cx="1524000" cy="776526"/>
          </a:xfrm>
          <a:prstGeom prst="rightArrow">
            <a:avLst>
              <a:gd name="adj1" fmla="val 47162"/>
              <a:gd name="adj2" fmla="val 48581"/>
            </a:avLst>
          </a:prstGeom>
          <a:solidFill>
            <a:schemeClr val="accent1">
              <a:lumMod val="20000"/>
              <a:lumOff val="80000"/>
            </a:schemeClr>
          </a:solidFill>
          <a:ln>
            <a:noFill/>
          </a:ln>
        </p:spPr>
        <p:txBody>
          <a:bodyPr wrap="square">
            <a:spAutoFit/>
          </a:bodyPr>
          <a:lstStyle/>
          <a:p>
            <a:pPr algn="ctr" fontAlgn="auto">
              <a:spcBef>
                <a:spcPts val="0"/>
              </a:spcBef>
              <a:spcAft>
                <a:spcPts val="0"/>
              </a:spcAft>
              <a:defRPr/>
            </a:pPr>
            <a:endParaRPr lang="en-US" sz="900" b="1" spc="60" dirty="0" smtClean="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p:txBody>
      </p:sp>
      <p:sp>
        <p:nvSpPr>
          <p:cNvPr id="12"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
        <p:nvSpPr>
          <p:cNvPr id="11" name="Right Arrow 10"/>
          <p:cNvSpPr/>
          <p:nvPr/>
        </p:nvSpPr>
        <p:spPr>
          <a:xfrm>
            <a:off x="0" y="0"/>
            <a:ext cx="8991600" cy="1161633"/>
          </a:xfrm>
          <a:prstGeom prst="rightArrow">
            <a:avLst>
              <a:gd name="adj1" fmla="val 50000"/>
              <a:gd name="adj2" fmla="val 78749"/>
            </a:avLst>
          </a:prstGeom>
          <a:solidFill>
            <a:schemeClr val="accent5">
              <a:lumMod val="40000"/>
              <a:lumOff val="60000"/>
              <a:alpha val="66000"/>
            </a:schemeClr>
          </a:solidFill>
          <a:ln>
            <a:noFill/>
          </a:ln>
        </p:spPr>
        <p:txBody>
          <a:bodyPr wrap="square">
            <a:spAutoFit/>
          </a:bodyPr>
          <a:lstStyle/>
          <a:p>
            <a:pPr algn="l" fontAlgn="auto">
              <a:spcBef>
                <a:spcPts val="0"/>
              </a:spcBef>
              <a:spcAft>
                <a:spcPts val="0"/>
              </a:spcAft>
              <a:defRPr/>
            </a:pPr>
            <a:r>
              <a:rPr lang="en-US" sz="3200" b="0" spc="60" dirty="0" smtClean="0">
                <a:ln w="9000" cmpd="sng">
                  <a:noFill/>
                  <a:prstDash val="solid"/>
                </a:ln>
                <a:solidFill>
                  <a:schemeClr val="accent5">
                    <a:lumMod val="75000"/>
                  </a:schemeClr>
                </a:solidFill>
                <a:effectLst>
                  <a:innerShdw blurRad="63500" dist="50800" dir="13500000">
                    <a:prstClr val="black">
                      <a:alpha val="50000"/>
                    </a:prstClr>
                  </a:innerShdw>
                </a:effectLst>
                <a:latin typeface="Century Gothic" pitchFamily="34" charset="0"/>
                <a:cs typeface="Courier New" pitchFamily="49" charset="0"/>
              </a:rPr>
              <a:t>LEARN BY DOING: BUSINESS</a:t>
            </a:r>
            <a:r>
              <a:rPr lang="en-US" sz="3200" b="0" spc="60" baseline="0" dirty="0" smtClean="0">
                <a:ln w="9000" cmpd="sng">
                  <a:noFill/>
                  <a:prstDash val="solid"/>
                </a:ln>
                <a:solidFill>
                  <a:schemeClr val="accent5">
                    <a:lumMod val="75000"/>
                  </a:schemeClr>
                </a:solidFill>
                <a:effectLst>
                  <a:innerShdw blurRad="63500" dist="50800" dir="13500000">
                    <a:prstClr val="black">
                      <a:alpha val="50000"/>
                    </a:prstClr>
                  </a:innerShdw>
                </a:effectLst>
                <a:latin typeface="Century Gothic" pitchFamily="34" charset="0"/>
                <a:cs typeface="Courier New" pitchFamily="49" charset="0"/>
              </a:rPr>
              <a:t> CASE</a:t>
            </a:r>
            <a:endParaRPr lang="en-US" sz="3200" b="0" spc="60" dirty="0">
              <a:ln w="9000" cmpd="sng">
                <a:noFill/>
                <a:prstDash val="solid"/>
              </a:ln>
              <a:solidFill>
                <a:schemeClr val="accent5">
                  <a:lumMod val="75000"/>
                </a:schemeClr>
              </a:solidFill>
              <a:effectLst>
                <a:innerShdw blurRad="63500" dist="50800" dir="13500000">
                  <a:prstClr val="black">
                    <a:alpha val="50000"/>
                  </a:prstClr>
                </a:innerShdw>
              </a:effectLst>
              <a:latin typeface="Century Gothic" pitchFamily="34" charset="0"/>
              <a:cs typeface="Courier New" pitchFamily="49" charset="0"/>
            </a:endParaRPr>
          </a:p>
        </p:txBody>
      </p:sp>
    </p:spTree>
    <p:extLst>
      <p:ext uri="{BB962C8B-B14F-4D97-AF65-F5344CB8AC3E}">
        <p14:creationId xmlns:p14="http://schemas.microsoft.com/office/powerpoint/2010/main" val="3055139934"/>
      </p:ext>
    </p:extLst>
  </p:cSld>
  <p:clrMap bg1="lt1" tx1="dk1" bg2="lt2" tx2="dk2" accent1="accent1" accent2="accent2" accent3="accent3" accent4="accent4" accent5="accent5" accent6="accent6" hlink="hlink" folHlink="folHlink"/>
  <p:sldLayoutIdLst>
    <p:sldLayoutId id="2147483716" r:id="rId1"/>
    <p:sldLayoutId id="2147483717" r:id="rId2"/>
  </p:sldLayoutIdLst>
  <p:transition>
    <p:fade thruBlk="1"/>
  </p:transition>
  <p:timing>
    <p:tnLst>
      <p:par>
        <p:cTn id="1" dur="indefinite" restart="never" nodeType="tmRoot"/>
      </p:par>
    </p:tnLst>
  </p:timing>
  <p:hf sldNum="0" hdr="0" dt="0"/>
  <p:txStyles>
    <p:titleStyle>
      <a:lvl1pPr algn="ctr" rtl="0" eaLnBrk="1" fontAlgn="base" hangingPunct="1">
        <a:spcBef>
          <a:spcPct val="0"/>
        </a:spcBef>
        <a:spcAft>
          <a:spcPct val="0"/>
        </a:spcAft>
        <a:defRPr sz="4400" b="1" i="1" kern="1200">
          <a:noFill/>
          <a:latin typeface="Century Gothic" pitchFamily="34" charset="0"/>
          <a:ea typeface="+mj-ea"/>
          <a:cs typeface="+mj-cs"/>
        </a:defRPr>
      </a:lvl1pPr>
      <a:lvl2pPr algn="ctr" rtl="0" eaLnBrk="1" fontAlgn="base" hangingPunct="1">
        <a:spcBef>
          <a:spcPct val="0"/>
        </a:spcBef>
        <a:spcAft>
          <a:spcPct val="0"/>
        </a:spcAft>
        <a:defRPr sz="4400" b="1" i="1">
          <a:solidFill>
            <a:schemeClr val="tx1"/>
          </a:solidFill>
          <a:latin typeface="Century Gothic" pitchFamily="34" charset="0"/>
        </a:defRPr>
      </a:lvl2pPr>
      <a:lvl3pPr algn="ctr" rtl="0" eaLnBrk="1" fontAlgn="base" hangingPunct="1">
        <a:spcBef>
          <a:spcPct val="0"/>
        </a:spcBef>
        <a:spcAft>
          <a:spcPct val="0"/>
        </a:spcAft>
        <a:defRPr sz="4400" b="1" i="1">
          <a:solidFill>
            <a:schemeClr val="tx1"/>
          </a:solidFill>
          <a:latin typeface="Century Gothic" pitchFamily="34" charset="0"/>
        </a:defRPr>
      </a:lvl3pPr>
      <a:lvl4pPr algn="ctr" rtl="0" eaLnBrk="1" fontAlgn="base" hangingPunct="1">
        <a:spcBef>
          <a:spcPct val="0"/>
        </a:spcBef>
        <a:spcAft>
          <a:spcPct val="0"/>
        </a:spcAft>
        <a:defRPr sz="4400" b="1" i="1">
          <a:solidFill>
            <a:schemeClr val="tx1"/>
          </a:solidFill>
          <a:latin typeface="Century Gothic" pitchFamily="34" charset="0"/>
        </a:defRPr>
      </a:lvl4pPr>
      <a:lvl5pPr algn="ctr" rtl="0" eaLnBrk="1" fontAlgn="base" hangingPunct="1">
        <a:spcBef>
          <a:spcPct val="0"/>
        </a:spcBef>
        <a:spcAft>
          <a:spcPct val="0"/>
        </a:spcAft>
        <a:defRPr sz="4400" b="1" i="1">
          <a:solidFill>
            <a:schemeClr val="tx1"/>
          </a:solidFill>
          <a:latin typeface="Century Gothic" pitchFamily="34" charset="0"/>
        </a:defRPr>
      </a:lvl5pPr>
      <a:lvl6pPr marL="457200" algn="ctr" rtl="0" eaLnBrk="1" fontAlgn="base" hangingPunct="1">
        <a:spcBef>
          <a:spcPct val="0"/>
        </a:spcBef>
        <a:spcAft>
          <a:spcPct val="0"/>
        </a:spcAft>
        <a:defRPr sz="4400" b="1" i="1">
          <a:solidFill>
            <a:schemeClr val="tx1"/>
          </a:solidFill>
          <a:latin typeface="Century Gothic" pitchFamily="34" charset="0"/>
        </a:defRPr>
      </a:lvl6pPr>
      <a:lvl7pPr marL="914400" algn="ctr" rtl="0" eaLnBrk="1" fontAlgn="base" hangingPunct="1">
        <a:spcBef>
          <a:spcPct val="0"/>
        </a:spcBef>
        <a:spcAft>
          <a:spcPct val="0"/>
        </a:spcAft>
        <a:defRPr sz="4400" b="1" i="1">
          <a:solidFill>
            <a:schemeClr val="tx1"/>
          </a:solidFill>
          <a:latin typeface="Century Gothic" pitchFamily="34" charset="0"/>
        </a:defRPr>
      </a:lvl7pPr>
      <a:lvl8pPr marL="1371600" algn="ctr" rtl="0" eaLnBrk="1" fontAlgn="base" hangingPunct="1">
        <a:spcBef>
          <a:spcPct val="0"/>
        </a:spcBef>
        <a:spcAft>
          <a:spcPct val="0"/>
        </a:spcAft>
        <a:defRPr sz="4400" b="1" i="1">
          <a:solidFill>
            <a:schemeClr val="tx1"/>
          </a:solidFill>
          <a:latin typeface="Century Gothic" pitchFamily="34" charset="0"/>
        </a:defRPr>
      </a:lvl8pPr>
      <a:lvl9pPr marL="1828800" algn="ctr" rtl="0" eaLnBrk="1" fontAlgn="base" hangingPunct="1">
        <a:spcBef>
          <a:spcPct val="0"/>
        </a:spcBef>
        <a:spcAft>
          <a:spcPct val="0"/>
        </a:spcAft>
        <a:defRPr sz="4400" b="1" i="1">
          <a:solidFill>
            <a:schemeClr val="tx1"/>
          </a:solidFill>
          <a:latin typeface="Century Gothic" pitchFamily="34" charset="0"/>
        </a:defRPr>
      </a:lvl9pPr>
    </p:titleStyle>
    <p:bodyStyle>
      <a:lvl1pPr marL="0" indent="0" algn="l" rtl="0" eaLnBrk="1" fontAlgn="base" hangingPunct="1">
        <a:spcBef>
          <a:spcPct val="20000"/>
        </a:spcBef>
        <a:spcAft>
          <a:spcPct val="0"/>
        </a:spcAft>
        <a:buFontTx/>
        <a:buNone/>
        <a:defRPr sz="3600" b="1" kern="1200" spc="100">
          <a:solidFill>
            <a:schemeClr val="tx1"/>
          </a:solidFill>
          <a:latin typeface="Century Gothic"/>
          <a:ea typeface="+mn-ea"/>
          <a:cs typeface="Century Gothic"/>
        </a:defRPr>
      </a:lvl1pPr>
      <a:lvl2pPr marL="457200" indent="0" algn="l" rtl="0" eaLnBrk="1" fontAlgn="base" hangingPunct="1">
        <a:spcBef>
          <a:spcPct val="20000"/>
        </a:spcBef>
        <a:spcAft>
          <a:spcPct val="0"/>
        </a:spcAft>
        <a:buFontTx/>
        <a:buNone/>
        <a:defRPr sz="3200" b="1" kern="1200" spc="100">
          <a:solidFill>
            <a:schemeClr val="tx1"/>
          </a:solidFill>
          <a:latin typeface="Century Gothic"/>
          <a:ea typeface="+mn-ea"/>
          <a:cs typeface="Century Gothic"/>
        </a:defRPr>
      </a:lvl2pPr>
      <a:lvl3pPr marL="914400" indent="0" algn="l" rtl="0" eaLnBrk="1" fontAlgn="base" hangingPunct="1">
        <a:spcBef>
          <a:spcPct val="20000"/>
        </a:spcBef>
        <a:spcAft>
          <a:spcPct val="0"/>
        </a:spcAft>
        <a:buFontTx/>
        <a:buNone/>
        <a:defRPr sz="2800" b="1" kern="1200" spc="100">
          <a:solidFill>
            <a:schemeClr val="tx1"/>
          </a:solidFill>
          <a:latin typeface="Century Gothic"/>
          <a:ea typeface="+mn-ea"/>
          <a:cs typeface="Century Gothic"/>
        </a:defRPr>
      </a:lvl3pPr>
      <a:lvl4pPr marL="1371600" indent="0" algn="l" rtl="0" eaLnBrk="1" fontAlgn="base" hangingPunct="1">
        <a:spcBef>
          <a:spcPct val="20000"/>
        </a:spcBef>
        <a:spcAft>
          <a:spcPct val="0"/>
        </a:spcAft>
        <a:buFontTx/>
        <a:buNone/>
        <a:defRPr sz="2400" b="1" kern="1200" spc="100">
          <a:solidFill>
            <a:schemeClr val="tx1"/>
          </a:solidFill>
          <a:latin typeface="Century Gothic"/>
          <a:ea typeface="+mn-ea"/>
          <a:cs typeface="Century Gothic"/>
        </a:defRPr>
      </a:lvl4pPr>
      <a:lvl5pPr marL="1828800" indent="0" algn="l" rtl="0" eaLnBrk="1" fontAlgn="base" hangingPunct="1">
        <a:spcBef>
          <a:spcPct val="20000"/>
        </a:spcBef>
        <a:spcAft>
          <a:spcPct val="0"/>
        </a:spcAft>
        <a:buFontTx/>
        <a:buNone/>
        <a:defRPr sz="2400" b="1" kern="1200" spc="100">
          <a:solidFill>
            <a:schemeClr val="tx1"/>
          </a:solidFill>
          <a:latin typeface="Century Gothic"/>
          <a:ea typeface="+mn-ea"/>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228600" y="1295400"/>
            <a:ext cx="8458200" cy="5060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Oval 12"/>
          <p:cNvSpPr/>
          <p:nvPr/>
        </p:nvSpPr>
        <p:spPr>
          <a:xfrm>
            <a:off x="8462841" y="6168900"/>
            <a:ext cx="609600" cy="625492"/>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hlinkClick r:id="rId4" action="ppaction://hlinksldjump"/>
          </p:cNvPr>
          <p:cNvSpPr txBox="1"/>
          <p:nvPr/>
        </p:nvSpPr>
        <p:spPr>
          <a:xfrm>
            <a:off x="8493643" y="6262990"/>
            <a:ext cx="654998" cy="615553"/>
          </a:xfrm>
          <a:prstGeom prst="rect">
            <a:avLst/>
          </a:prstGeom>
          <a:noFill/>
        </p:spPr>
        <p:txBody>
          <a:bodyPr wrap="square" rtlCol="0">
            <a:spAutoFit/>
          </a:bodyPr>
          <a:lstStyle/>
          <a:p>
            <a:r>
              <a:rPr lang="en-US" sz="800" b="1" dirty="0" smtClean="0">
                <a:latin typeface="Candara" pitchFamily="34" charset="0"/>
                <a:hlinkClick r:id="rId5" action="ppaction://hlinksldjump"/>
              </a:rPr>
              <a:t>Back to Table of contents</a:t>
            </a:r>
            <a:endParaRPr lang="en-US" sz="800" b="1" dirty="0" smtClean="0">
              <a:latin typeface="Candara" pitchFamily="34" charset="0"/>
            </a:endParaRPr>
          </a:p>
          <a:p>
            <a:endParaRPr lang="en-US" sz="1000" dirty="0">
              <a:latin typeface="Candara" pitchFamily="34" charset="0"/>
            </a:endParaRPr>
          </a:p>
        </p:txBody>
      </p:sp>
      <p:sp>
        <p:nvSpPr>
          <p:cNvPr id="11" name="Right Arrow 10">
            <a:hlinkClick r:id="" action="ppaction://noaction"/>
          </p:cNvPr>
          <p:cNvSpPr/>
          <p:nvPr/>
        </p:nvSpPr>
        <p:spPr>
          <a:xfrm>
            <a:off x="0" y="6081474"/>
            <a:ext cx="1524000" cy="776526"/>
          </a:xfrm>
          <a:prstGeom prst="rightArrow">
            <a:avLst>
              <a:gd name="adj1" fmla="val 47162"/>
              <a:gd name="adj2" fmla="val 48581"/>
            </a:avLst>
          </a:prstGeom>
          <a:solidFill>
            <a:schemeClr val="accent1">
              <a:lumMod val="20000"/>
              <a:lumOff val="80000"/>
            </a:schemeClr>
          </a:solidFill>
          <a:ln>
            <a:noFill/>
          </a:ln>
        </p:spPr>
        <p:txBody>
          <a:bodyPr wrap="square">
            <a:spAutoFit/>
          </a:bodyPr>
          <a:lstStyle/>
          <a:p>
            <a:pPr algn="ctr" fontAlgn="auto">
              <a:spcBef>
                <a:spcPts val="0"/>
              </a:spcBef>
              <a:spcAft>
                <a:spcPts val="0"/>
              </a:spcAft>
              <a:defRPr/>
            </a:pPr>
            <a:endParaRPr lang="en-US" sz="900" b="1" spc="60" dirty="0" smtClean="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p:txBody>
      </p:sp>
      <p:sp>
        <p:nvSpPr>
          <p:cNvPr id="15"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
        <p:nvSpPr>
          <p:cNvPr id="12" name="Right Arrow 11"/>
          <p:cNvSpPr/>
          <p:nvPr/>
        </p:nvSpPr>
        <p:spPr>
          <a:xfrm>
            <a:off x="0" y="0"/>
            <a:ext cx="8991600" cy="1161633"/>
          </a:xfrm>
          <a:prstGeom prst="rightArrow">
            <a:avLst>
              <a:gd name="adj1" fmla="val 50000"/>
              <a:gd name="adj2" fmla="val 78749"/>
            </a:avLst>
          </a:prstGeom>
          <a:solidFill>
            <a:schemeClr val="bg2">
              <a:lumMod val="90000"/>
              <a:alpha val="66000"/>
            </a:schemeClr>
          </a:solidFill>
          <a:ln>
            <a:noFill/>
          </a:ln>
        </p:spPr>
        <p:txBody>
          <a:bodyPr wrap="square">
            <a:spAutoFit/>
          </a:bodyPr>
          <a:lstStyle/>
          <a:p>
            <a:pPr algn="l" fontAlgn="auto">
              <a:spcBef>
                <a:spcPts val="0"/>
              </a:spcBef>
              <a:spcAft>
                <a:spcPts val="0"/>
              </a:spcAft>
              <a:defRPr/>
            </a:pPr>
            <a:r>
              <a:rPr lang="en-US" sz="3200" b="0" spc="60" dirty="0" smtClean="0">
                <a:ln w="9000" cmpd="sng">
                  <a:noFill/>
                  <a:prstDash val="solid"/>
                </a:ln>
                <a:solidFill>
                  <a:schemeClr val="accent6">
                    <a:lumMod val="50000"/>
                  </a:schemeClr>
                </a:solidFill>
                <a:effectLst>
                  <a:innerShdw blurRad="63500" dist="50800" dir="13500000">
                    <a:prstClr val="black">
                      <a:alpha val="50000"/>
                    </a:prstClr>
                  </a:innerShdw>
                </a:effectLst>
                <a:latin typeface="Century Gothic" pitchFamily="34" charset="0"/>
                <a:cs typeface="Courier New" pitchFamily="49" charset="0"/>
              </a:rPr>
              <a:t>LEARN BY DOING: DISCUSS</a:t>
            </a:r>
            <a:endParaRPr lang="en-US" sz="3200" b="0" spc="60" dirty="0">
              <a:ln w="9000" cmpd="sng">
                <a:noFill/>
                <a:prstDash val="solid"/>
              </a:ln>
              <a:solidFill>
                <a:schemeClr val="accent6">
                  <a:lumMod val="50000"/>
                </a:schemeClr>
              </a:solidFill>
              <a:effectLst>
                <a:innerShdw blurRad="63500" dist="50800" dir="13500000">
                  <a:prstClr val="black">
                    <a:alpha val="50000"/>
                  </a:prstClr>
                </a:innerShdw>
              </a:effectLst>
              <a:latin typeface="Century Gothic" pitchFamily="34" charset="0"/>
              <a:cs typeface="Courier New" pitchFamily="49" charset="0"/>
            </a:endParaRPr>
          </a:p>
        </p:txBody>
      </p:sp>
    </p:spTree>
    <p:extLst>
      <p:ext uri="{BB962C8B-B14F-4D97-AF65-F5344CB8AC3E}">
        <p14:creationId xmlns:p14="http://schemas.microsoft.com/office/powerpoint/2010/main" val="3999456525"/>
      </p:ext>
    </p:extLst>
  </p:cSld>
  <p:clrMap bg1="lt1" tx1="dk1" bg2="lt2" tx2="dk2" accent1="accent1" accent2="accent2" accent3="accent3" accent4="accent4" accent5="accent5" accent6="accent6" hlink="hlink" folHlink="folHlink"/>
  <p:sldLayoutIdLst>
    <p:sldLayoutId id="2147483719" r:id="rId1"/>
    <p:sldLayoutId id="2147483720" r:id="rId2"/>
  </p:sldLayoutIdLst>
  <p:transition>
    <p:fade thruBlk="1"/>
  </p:transition>
  <p:timing>
    <p:tnLst>
      <p:par>
        <p:cTn id="1" dur="indefinite" restart="never" nodeType="tmRoot"/>
      </p:par>
    </p:tnLst>
  </p:timing>
  <p:hf sldNum="0" hdr="0" dt="0"/>
  <p:txStyles>
    <p:titleStyle>
      <a:lvl1pPr algn="ctr" rtl="0" eaLnBrk="1" fontAlgn="base" hangingPunct="1">
        <a:spcBef>
          <a:spcPct val="0"/>
        </a:spcBef>
        <a:spcAft>
          <a:spcPct val="0"/>
        </a:spcAft>
        <a:defRPr sz="4400" b="1" i="1" kern="1200">
          <a:noFill/>
          <a:latin typeface="Century Gothic" pitchFamily="34" charset="0"/>
          <a:ea typeface="+mj-ea"/>
          <a:cs typeface="+mj-cs"/>
        </a:defRPr>
      </a:lvl1pPr>
      <a:lvl2pPr algn="ctr" rtl="0" eaLnBrk="1" fontAlgn="base" hangingPunct="1">
        <a:spcBef>
          <a:spcPct val="0"/>
        </a:spcBef>
        <a:spcAft>
          <a:spcPct val="0"/>
        </a:spcAft>
        <a:defRPr sz="4400" b="1" i="1">
          <a:solidFill>
            <a:schemeClr val="tx1"/>
          </a:solidFill>
          <a:latin typeface="Century Gothic" pitchFamily="34" charset="0"/>
        </a:defRPr>
      </a:lvl2pPr>
      <a:lvl3pPr algn="ctr" rtl="0" eaLnBrk="1" fontAlgn="base" hangingPunct="1">
        <a:spcBef>
          <a:spcPct val="0"/>
        </a:spcBef>
        <a:spcAft>
          <a:spcPct val="0"/>
        </a:spcAft>
        <a:defRPr sz="4400" b="1" i="1">
          <a:solidFill>
            <a:schemeClr val="tx1"/>
          </a:solidFill>
          <a:latin typeface="Century Gothic" pitchFamily="34" charset="0"/>
        </a:defRPr>
      </a:lvl3pPr>
      <a:lvl4pPr algn="ctr" rtl="0" eaLnBrk="1" fontAlgn="base" hangingPunct="1">
        <a:spcBef>
          <a:spcPct val="0"/>
        </a:spcBef>
        <a:spcAft>
          <a:spcPct val="0"/>
        </a:spcAft>
        <a:defRPr sz="4400" b="1" i="1">
          <a:solidFill>
            <a:schemeClr val="tx1"/>
          </a:solidFill>
          <a:latin typeface="Century Gothic" pitchFamily="34" charset="0"/>
        </a:defRPr>
      </a:lvl4pPr>
      <a:lvl5pPr algn="ctr" rtl="0" eaLnBrk="1" fontAlgn="base" hangingPunct="1">
        <a:spcBef>
          <a:spcPct val="0"/>
        </a:spcBef>
        <a:spcAft>
          <a:spcPct val="0"/>
        </a:spcAft>
        <a:defRPr sz="4400" b="1" i="1">
          <a:solidFill>
            <a:schemeClr val="tx1"/>
          </a:solidFill>
          <a:latin typeface="Century Gothic" pitchFamily="34" charset="0"/>
        </a:defRPr>
      </a:lvl5pPr>
      <a:lvl6pPr marL="457200" algn="ctr" rtl="0" eaLnBrk="1" fontAlgn="base" hangingPunct="1">
        <a:spcBef>
          <a:spcPct val="0"/>
        </a:spcBef>
        <a:spcAft>
          <a:spcPct val="0"/>
        </a:spcAft>
        <a:defRPr sz="4400" b="1" i="1">
          <a:solidFill>
            <a:schemeClr val="tx1"/>
          </a:solidFill>
          <a:latin typeface="Century Gothic" pitchFamily="34" charset="0"/>
        </a:defRPr>
      </a:lvl6pPr>
      <a:lvl7pPr marL="914400" algn="ctr" rtl="0" eaLnBrk="1" fontAlgn="base" hangingPunct="1">
        <a:spcBef>
          <a:spcPct val="0"/>
        </a:spcBef>
        <a:spcAft>
          <a:spcPct val="0"/>
        </a:spcAft>
        <a:defRPr sz="4400" b="1" i="1">
          <a:solidFill>
            <a:schemeClr val="tx1"/>
          </a:solidFill>
          <a:latin typeface="Century Gothic" pitchFamily="34" charset="0"/>
        </a:defRPr>
      </a:lvl7pPr>
      <a:lvl8pPr marL="1371600" algn="ctr" rtl="0" eaLnBrk="1" fontAlgn="base" hangingPunct="1">
        <a:spcBef>
          <a:spcPct val="0"/>
        </a:spcBef>
        <a:spcAft>
          <a:spcPct val="0"/>
        </a:spcAft>
        <a:defRPr sz="4400" b="1" i="1">
          <a:solidFill>
            <a:schemeClr val="tx1"/>
          </a:solidFill>
          <a:latin typeface="Century Gothic" pitchFamily="34" charset="0"/>
        </a:defRPr>
      </a:lvl8pPr>
      <a:lvl9pPr marL="1828800" algn="ctr" rtl="0" eaLnBrk="1" fontAlgn="base" hangingPunct="1">
        <a:spcBef>
          <a:spcPct val="0"/>
        </a:spcBef>
        <a:spcAft>
          <a:spcPct val="0"/>
        </a:spcAft>
        <a:defRPr sz="4400" b="1" i="1">
          <a:solidFill>
            <a:schemeClr val="tx1"/>
          </a:solidFill>
          <a:latin typeface="Century Gothic" pitchFamily="34" charset="0"/>
        </a:defRPr>
      </a:lvl9pPr>
    </p:titleStyle>
    <p:bodyStyle>
      <a:lvl1pPr marL="0" indent="0" algn="l" rtl="0" eaLnBrk="1" fontAlgn="base" hangingPunct="1">
        <a:spcBef>
          <a:spcPct val="20000"/>
        </a:spcBef>
        <a:spcAft>
          <a:spcPct val="0"/>
        </a:spcAft>
        <a:buFontTx/>
        <a:buNone/>
        <a:defRPr sz="3600" b="1" kern="1200" spc="100">
          <a:solidFill>
            <a:schemeClr val="tx1"/>
          </a:solidFill>
          <a:latin typeface="Candara" pitchFamily="34" charset="0"/>
          <a:ea typeface="+mn-ea"/>
          <a:cs typeface="Tahoma" pitchFamily="34" charset="0"/>
        </a:defRPr>
      </a:lvl1pPr>
      <a:lvl2pPr marL="457200" indent="0" algn="l" rtl="0" eaLnBrk="1" fontAlgn="base" hangingPunct="1">
        <a:spcBef>
          <a:spcPct val="20000"/>
        </a:spcBef>
        <a:spcAft>
          <a:spcPct val="0"/>
        </a:spcAft>
        <a:buFontTx/>
        <a:buNone/>
        <a:defRPr sz="3200" b="1" kern="1200" spc="100">
          <a:solidFill>
            <a:schemeClr val="tx1"/>
          </a:solidFill>
          <a:latin typeface="Candara" pitchFamily="34" charset="0"/>
          <a:ea typeface="+mn-ea"/>
          <a:cs typeface="Tahoma" pitchFamily="34" charset="0"/>
        </a:defRPr>
      </a:lvl2pPr>
      <a:lvl3pPr marL="914400" indent="0" algn="l" rtl="0" eaLnBrk="1" fontAlgn="base" hangingPunct="1">
        <a:spcBef>
          <a:spcPct val="20000"/>
        </a:spcBef>
        <a:spcAft>
          <a:spcPct val="0"/>
        </a:spcAft>
        <a:buFontTx/>
        <a:buNone/>
        <a:defRPr sz="2800" b="1" kern="1200" spc="100">
          <a:solidFill>
            <a:schemeClr val="tx1"/>
          </a:solidFill>
          <a:latin typeface="Candara" pitchFamily="34" charset="0"/>
          <a:ea typeface="+mn-ea"/>
          <a:cs typeface="Tahoma" pitchFamily="34" charset="0"/>
        </a:defRPr>
      </a:lvl3pPr>
      <a:lvl4pPr marL="1371600" indent="0" algn="l" rtl="0" eaLnBrk="1" fontAlgn="base" hangingPunct="1">
        <a:spcBef>
          <a:spcPct val="20000"/>
        </a:spcBef>
        <a:spcAft>
          <a:spcPct val="0"/>
        </a:spcAft>
        <a:buFontTx/>
        <a:buNone/>
        <a:defRPr sz="2400" b="1" kern="1200" spc="100">
          <a:solidFill>
            <a:schemeClr val="tx1"/>
          </a:solidFill>
          <a:latin typeface="Candara" pitchFamily="34" charset="0"/>
          <a:ea typeface="+mn-ea"/>
          <a:cs typeface="Tahoma" pitchFamily="34" charset="0"/>
        </a:defRPr>
      </a:lvl4pPr>
      <a:lvl5pPr marL="1828800" indent="0" algn="l" rtl="0" eaLnBrk="1" fontAlgn="base" hangingPunct="1">
        <a:spcBef>
          <a:spcPct val="20000"/>
        </a:spcBef>
        <a:spcAft>
          <a:spcPct val="0"/>
        </a:spcAft>
        <a:buFontTx/>
        <a:buNone/>
        <a:defRPr sz="2400" b="1" kern="1200" spc="100">
          <a:solidFill>
            <a:schemeClr val="tx1"/>
          </a:solidFill>
          <a:latin typeface="Candar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228600" y="1295400"/>
            <a:ext cx="8458200" cy="5060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Oval 12"/>
          <p:cNvSpPr/>
          <p:nvPr/>
        </p:nvSpPr>
        <p:spPr>
          <a:xfrm>
            <a:off x="8462841" y="6168900"/>
            <a:ext cx="609600" cy="625492"/>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hlinkClick r:id="rId4" action="ppaction://hlinksldjump"/>
          </p:cNvPr>
          <p:cNvSpPr txBox="1"/>
          <p:nvPr/>
        </p:nvSpPr>
        <p:spPr>
          <a:xfrm>
            <a:off x="8493643" y="6262990"/>
            <a:ext cx="654998" cy="615553"/>
          </a:xfrm>
          <a:prstGeom prst="rect">
            <a:avLst/>
          </a:prstGeom>
          <a:noFill/>
        </p:spPr>
        <p:txBody>
          <a:bodyPr wrap="square" rtlCol="0">
            <a:spAutoFit/>
          </a:bodyPr>
          <a:lstStyle/>
          <a:p>
            <a:r>
              <a:rPr lang="en-US" sz="800" b="1" dirty="0" smtClean="0">
                <a:latin typeface="Candara" pitchFamily="34" charset="0"/>
                <a:hlinkClick r:id="rId5" action="ppaction://hlinksldjump"/>
              </a:rPr>
              <a:t>Back to Table of contents</a:t>
            </a:r>
            <a:endParaRPr lang="en-US" sz="800" b="1" dirty="0" smtClean="0">
              <a:latin typeface="Candara" pitchFamily="34" charset="0"/>
            </a:endParaRPr>
          </a:p>
          <a:p>
            <a:endParaRPr lang="en-US" sz="1000" dirty="0">
              <a:latin typeface="Candara" pitchFamily="34" charset="0"/>
            </a:endParaRPr>
          </a:p>
        </p:txBody>
      </p:sp>
      <p:sp>
        <p:nvSpPr>
          <p:cNvPr id="11" name="Right Arrow 10">
            <a:hlinkClick r:id="" action="ppaction://noaction"/>
          </p:cNvPr>
          <p:cNvSpPr/>
          <p:nvPr/>
        </p:nvSpPr>
        <p:spPr>
          <a:xfrm>
            <a:off x="0" y="6081474"/>
            <a:ext cx="1524000" cy="776526"/>
          </a:xfrm>
          <a:prstGeom prst="rightArrow">
            <a:avLst>
              <a:gd name="adj1" fmla="val 47162"/>
              <a:gd name="adj2" fmla="val 48581"/>
            </a:avLst>
          </a:prstGeom>
          <a:solidFill>
            <a:schemeClr val="accent1">
              <a:lumMod val="20000"/>
              <a:lumOff val="80000"/>
            </a:schemeClr>
          </a:solidFill>
          <a:ln>
            <a:noFill/>
          </a:ln>
        </p:spPr>
        <p:txBody>
          <a:bodyPr wrap="square">
            <a:spAutoFit/>
          </a:bodyPr>
          <a:lstStyle/>
          <a:p>
            <a:pPr algn="ctr" fontAlgn="auto">
              <a:spcBef>
                <a:spcPts val="0"/>
              </a:spcBef>
              <a:spcAft>
                <a:spcPts val="0"/>
              </a:spcAft>
              <a:defRPr/>
            </a:pPr>
            <a:endParaRPr lang="en-US" sz="900" b="1" spc="60" dirty="0" smtClean="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p:txBody>
      </p:sp>
      <p:sp>
        <p:nvSpPr>
          <p:cNvPr id="15"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
        <p:nvSpPr>
          <p:cNvPr id="12" name="Right Arrow 11"/>
          <p:cNvSpPr/>
          <p:nvPr/>
        </p:nvSpPr>
        <p:spPr>
          <a:xfrm>
            <a:off x="0" y="0"/>
            <a:ext cx="8991600" cy="1161633"/>
          </a:xfrm>
          <a:prstGeom prst="rightArrow">
            <a:avLst>
              <a:gd name="adj1" fmla="val 50000"/>
              <a:gd name="adj2" fmla="val 78749"/>
            </a:avLst>
          </a:prstGeom>
          <a:solidFill>
            <a:schemeClr val="bg2">
              <a:lumMod val="90000"/>
              <a:alpha val="66000"/>
            </a:schemeClr>
          </a:solidFill>
          <a:ln>
            <a:noFill/>
          </a:ln>
        </p:spPr>
        <p:txBody>
          <a:bodyPr wrap="square">
            <a:spAutoFit/>
          </a:bodyPr>
          <a:lstStyle/>
          <a:p>
            <a:pPr algn="l" fontAlgn="auto">
              <a:spcBef>
                <a:spcPts val="0"/>
              </a:spcBef>
              <a:spcAft>
                <a:spcPts val="0"/>
              </a:spcAft>
              <a:defRPr/>
            </a:pPr>
            <a:r>
              <a:rPr lang="en-US" sz="3200" b="0" spc="60" dirty="0" smtClean="0">
                <a:ln w="9000" cmpd="sng">
                  <a:noFill/>
                  <a:prstDash val="solid"/>
                </a:ln>
                <a:solidFill>
                  <a:schemeClr val="accent6">
                    <a:lumMod val="50000"/>
                  </a:schemeClr>
                </a:solidFill>
                <a:effectLst>
                  <a:innerShdw blurRad="63500" dist="50800" dir="13500000">
                    <a:prstClr val="black">
                      <a:alpha val="50000"/>
                    </a:prstClr>
                  </a:innerShdw>
                </a:effectLst>
                <a:latin typeface="Century Gothic" pitchFamily="34" charset="0"/>
                <a:cs typeface="Courier New" pitchFamily="49" charset="0"/>
              </a:rPr>
              <a:t>LEARN BY DOING: DISCUSS</a:t>
            </a:r>
            <a:endParaRPr lang="en-US" sz="3200" b="0" spc="60" dirty="0">
              <a:ln w="9000" cmpd="sng">
                <a:noFill/>
                <a:prstDash val="solid"/>
              </a:ln>
              <a:solidFill>
                <a:schemeClr val="accent6">
                  <a:lumMod val="50000"/>
                </a:schemeClr>
              </a:solidFill>
              <a:effectLst>
                <a:innerShdw blurRad="63500" dist="50800" dir="13500000">
                  <a:prstClr val="black">
                    <a:alpha val="50000"/>
                  </a:prstClr>
                </a:innerShdw>
              </a:effectLst>
              <a:latin typeface="Century Gothic" pitchFamily="34" charset="0"/>
              <a:cs typeface="Courier New" pitchFamily="49" charset="0"/>
            </a:endParaRPr>
          </a:p>
        </p:txBody>
      </p:sp>
    </p:spTree>
    <p:extLst>
      <p:ext uri="{BB962C8B-B14F-4D97-AF65-F5344CB8AC3E}">
        <p14:creationId xmlns:p14="http://schemas.microsoft.com/office/powerpoint/2010/main" val="1523592287"/>
      </p:ext>
    </p:extLst>
  </p:cSld>
  <p:clrMap bg1="lt1" tx1="dk1" bg2="lt2" tx2="dk2" accent1="accent1" accent2="accent2" accent3="accent3" accent4="accent4" accent5="accent5" accent6="accent6" hlink="hlink" folHlink="folHlink"/>
  <p:sldLayoutIdLst>
    <p:sldLayoutId id="2147483722" r:id="rId1"/>
    <p:sldLayoutId id="2147483723" r:id="rId2"/>
  </p:sldLayoutIdLst>
  <p:transition>
    <p:fade thruBlk="1"/>
  </p:transition>
  <p:timing>
    <p:tnLst>
      <p:par>
        <p:cTn id="1" dur="indefinite" restart="never" nodeType="tmRoot"/>
      </p:par>
    </p:tnLst>
  </p:timing>
  <p:hf sldNum="0" hdr="0" dt="0"/>
  <p:txStyles>
    <p:titleStyle>
      <a:lvl1pPr algn="ctr" rtl="0" eaLnBrk="1" fontAlgn="base" hangingPunct="1">
        <a:spcBef>
          <a:spcPct val="0"/>
        </a:spcBef>
        <a:spcAft>
          <a:spcPct val="0"/>
        </a:spcAft>
        <a:defRPr sz="4400" b="1" i="1" kern="1200">
          <a:noFill/>
          <a:latin typeface="Century Gothic" pitchFamily="34" charset="0"/>
          <a:ea typeface="+mj-ea"/>
          <a:cs typeface="+mj-cs"/>
        </a:defRPr>
      </a:lvl1pPr>
      <a:lvl2pPr algn="ctr" rtl="0" eaLnBrk="1" fontAlgn="base" hangingPunct="1">
        <a:spcBef>
          <a:spcPct val="0"/>
        </a:spcBef>
        <a:spcAft>
          <a:spcPct val="0"/>
        </a:spcAft>
        <a:defRPr sz="4400" b="1" i="1">
          <a:solidFill>
            <a:schemeClr val="tx1"/>
          </a:solidFill>
          <a:latin typeface="Century Gothic" pitchFamily="34" charset="0"/>
        </a:defRPr>
      </a:lvl2pPr>
      <a:lvl3pPr algn="ctr" rtl="0" eaLnBrk="1" fontAlgn="base" hangingPunct="1">
        <a:spcBef>
          <a:spcPct val="0"/>
        </a:spcBef>
        <a:spcAft>
          <a:spcPct val="0"/>
        </a:spcAft>
        <a:defRPr sz="4400" b="1" i="1">
          <a:solidFill>
            <a:schemeClr val="tx1"/>
          </a:solidFill>
          <a:latin typeface="Century Gothic" pitchFamily="34" charset="0"/>
        </a:defRPr>
      </a:lvl3pPr>
      <a:lvl4pPr algn="ctr" rtl="0" eaLnBrk="1" fontAlgn="base" hangingPunct="1">
        <a:spcBef>
          <a:spcPct val="0"/>
        </a:spcBef>
        <a:spcAft>
          <a:spcPct val="0"/>
        </a:spcAft>
        <a:defRPr sz="4400" b="1" i="1">
          <a:solidFill>
            <a:schemeClr val="tx1"/>
          </a:solidFill>
          <a:latin typeface="Century Gothic" pitchFamily="34" charset="0"/>
        </a:defRPr>
      </a:lvl4pPr>
      <a:lvl5pPr algn="ctr" rtl="0" eaLnBrk="1" fontAlgn="base" hangingPunct="1">
        <a:spcBef>
          <a:spcPct val="0"/>
        </a:spcBef>
        <a:spcAft>
          <a:spcPct val="0"/>
        </a:spcAft>
        <a:defRPr sz="4400" b="1" i="1">
          <a:solidFill>
            <a:schemeClr val="tx1"/>
          </a:solidFill>
          <a:latin typeface="Century Gothic" pitchFamily="34" charset="0"/>
        </a:defRPr>
      </a:lvl5pPr>
      <a:lvl6pPr marL="457200" algn="ctr" rtl="0" eaLnBrk="1" fontAlgn="base" hangingPunct="1">
        <a:spcBef>
          <a:spcPct val="0"/>
        </a:spcBef>
        <a:spcAft>
          <a:spcPct val="0"/>
        </a:spcAft>
        <a:defRPr sz="4400" b="1" i="1">
          <a:solidFill>
            <a:schemeClr val="tx1"/>
          </a:solidFill>
          <a:latin typeface="Century Gothic" pitchFamily="34" charset="0"/>
        </a:defRPr>
      </a:lvl6pPr>
      <a:lvl7pPr marL="914400" algn="ctr" rtl="0" eaLnBrk="1" fontAlgn="base" hangingPunct="1">
        <a:spcBef>
          <a:spcPct val="0"/>
        </a:spcBef>
        <a:spcAft>
          <a:spcPct val="0"/>
        </a:spcAft>
        <a:defRPr sz="4400" b="1" i="1">
          <a:solidFill>
            <a:schemeClr val="tx1"/>
          </a:solidFill>
          <a:latin typeface="Century Gothic" pitchFamily="34" charset="0"/>
        </a:defRPr>
      </a:lvl7pPr>
      <a:lvl8pPr marL="1371600" algn="ctr" rtl="0" eaLnBrk="1" fontAlgn="base" hangingPunct="1">
        <a:spcBef>
          <a:spcPct val="0"/>
        </a:spcBef>
        <a:spcAft>
          <a:spcPct val="0"/>
        </a:spcAft>
        <a:defRPr sz="4400" b="1" i="1">
          <a:solidFill>
            <a:schemeClr val="tx1"/>
          </a:solidFill>
          <a:latin typeface="Century Gothic" pitchFamily="34" charset="0"/>
        </a:defRPr>
      </a:lvl8pPr>
      <a:lvl9pPr marL="1828800" algn="ctr" rtl="0" eaLnBrk="1" fontAlgn="base" hangingPunct="1">
        <a:spcBef>
          <a:spcPct val="0"/>
        </a:spcBef>
        <a:spcAft>
          <a:spcPct val="0"/>
        </a:spcAft>
        <a:defRPr sz="4400" b="1" i="1">
          <a:solidFill>
            <a:schemeClr val="tx1"/>
          </a:solidFill>
          <a:latin typeface="Century Gothic" pitchFamily="34" charset="0"/>
        </a:defRPr>
      </a:lvl9pPr>
    </p:titleStyle>
    <p:bodyStyle>
      <a:lvl1pPr marL="0" indent="0" algn="l" rtl="0" eaLnBrk="1" fontAlgn="base" hangingPunct="1">
        <a:spcBef>
          <a:spcPct val="20000"/>
        </a:spcBef>
        <a:spcAft>
          <a:spcPct val="0"/>
        </a:spcAft>
        <a:buFontTx/>
        <a:buNone/>
        <a:defRPr sz="3600" b="1" kern="1200" spc="100">
          <a:solidFill>
            <a:schemeClr val="tx1"/>
          </a:solidFill>
          <a:latin typeface="Candara" pitchFamily="34" charset="0"/>
          <a:ea typeface="+mn-ea"/>
          <a:cs typeface="Tahoma" pitchFamily="34" charset="0"/>
        </a:defRPr>
      </a:lvl1pPr>
      <a:lvl2pPr marL="457200" indent="0" algn="l" rtl="0" eaLnBrk="1" fontAlgn="base" hangingPunct="1">
        <a:spcBef>
          <a:spcPct val="20000"/>
        </a:spcBef>
        <a:spcAft>
          <a:spcPct val="0"/>
        </a:spcAft>
        <a:buFontTx/>
        <a:buNone/>
        <a:defRPr sz="3200" b="1" kern="1200" spc="100">
          <a:solidFill>
            <a:schemeClr val="tx1"/>
          </a:solidFill>
          <a:latin typeface="Candara" pitchFamily="34" charset="0"/>
          <a:ea typeface="+mn-ea"/>
          <a:cs typeface="Tahoma" pitchFamily="34" charset="0"/>
        </a:defRPr>
      </a:lvl2pPr>
      <a:lvl3pPr marL="914400" indent="0" algn="l" rtl="0" eaLnBrk="1" fontAlgn="base" hangingPunct="1">
        <a:spcBef>
          <a:spcPct val="20000"/>
        </a:spcBef>
        <a:spcAft>
          <a:spcPct val="0"/>
        </a:spcAft>
        <a:buFontTx/>
        <a:buNone/>
        <a:defRPr sz="2800" b="1" kern="1200" spc="100">
          <a:solidFill>
            <a:schemeClr val="tx1"/>
          </a:solidFill>
          <a:latin typeface="Candara" pitchFamily="34" charset="0"/>
          <a:ea typeface="+mn-ea"/>
          <a:cs typeface="Tahoma" pitchFamily="34" charset="0"/>
        </a:defRPr>
      </a:lvl3pPr>
      <a:lvl4pPr marL="1371600" indent="0" algn="l" rtl="0" eaLnBrk="1" fontAlgn="base" hangingPunct="1">
        <a:spcBef>
          <a:spcPct val="20000"/>
        </a:spcBef>
        <a:spcAft>
          <a:spcPct val="0"/>
        </a:spcAft>
        <a:buFontTx/>
        <a:buNone/>
        <a:defRPr sz="2400" b="1" kern="1200" spc="100">
          <a:solidFill>
            <a:schemeClr val="tx1"/>
          </a:solidFill>
          <a:latin typeface="Candara" pitchFamily="34" charset="0"/>
          <a:ea typeface="+mn-ea"/>
          <a:cs typeface="Tahoma" pitchFamily="34" charset="0"/>
        </a:defRPr>
      </a:lvl4pPr>
      <a:lvl5pPr marL="1828800" indent="0" algn="l" rtl="0" eaLnBrk="1" fontAlgn="base" hangingPunct="1">
        <a:spcBef>
          <a:spcPct val="20000"/>
        </a:spcBef>
        <a:spcAft>
          <a:spcPct val="0"/>
        </a:spcAft>
        <a:buFontTx/>
        <a:buNone/>
        <a:defRPr sz="2400" b="1" kern="1200" spc="100">
          <a:solidFill>
            <a:schemeClr val="tx1"/>
          </a:solidFill>
          <a:latin typeface="Candar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4400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8462841" y="6168900"/>
            <a:ext cx="609600" cy="625492"/>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hlinkClick r:id="rId4" action="ppaction://hlinksldjump"/>
          </p:cNvPr>
          <p:cNvSpPr txBox="1"/>
          <p:nvPr/>
        </p:nvSpPr>
        <p:spPr>
          <a:xfrm>
            <a:off x="8493643" y="6262990"/>
            <a:ext cx="654998" cy="615553"/>
          </a:xfrm>
          <a:prstGeom prst="rect">
            <a:avLst/>
          </a:prstGeom>
          <a:noFill/>
        </p:spPr>
        <p:txBody>
          <a:bodyPr wrap="square" rtlCol="0">
            <a:spAutoFit/>
          </a:bodyPr>
          <a:lstStyle/>
          <a:p>
            <a:r>
              <a:rPr lang="en-US" sz="800" b="1" dirty="0" smtClean="0">
                <a:latin typeface="Candara" pitchFamily="34" charset="0"/>
                <a:hlinkClick r:id="rId4" action="ppaction://hlinksldjump"/>
              </a:rPr>
              <a:t>Back to Table of contents</a:t>
            </a:r>
            <a:endParaRPr lang="en-US" sz="800" b="1" dirty="0" smtClean="0">
              <a:latin typeface="Candara" pitchFamily="34" charset="0"/>
            </a:endParaRPr>
          </a:p>
          <a:p>
            <a:endParaRPr lang="en-US" sz="1000" dirty="0">
              <a:latin typeface="Candara" pitchFamily="34" charset="0"/>
            </a:endParaRPr>
          </a:p>
        </p:txBody>
      </p:sp>
      <p:sp>
        <p:nvSpPr>
          <p:cNvPr id="8"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4235582923"/>
      </p:ext>
    </p:extLst>
  </p:cSld>
  <p:clrMap bg1="lt1" tx1="dk1" bg2="lt2" tx2="dk2" accent1="accent1" accent2="accent2" accent3="accent3" accent4="accent4" accent5="accent5" accent6="accent6" hlink="hlink" folHlink="folHlink"/>
  <p:sldLayoutIdLst>
    <p:sldLayoutId id="2147483725"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Tx/>
        <a:buNone/>
        <a:defRPr sz="3600" b="1" kern="1200">
          <a:solidFill>
            <a:schemeClr val="tx1"/>
          </a:solidFill>
          <a:latin typeface="Century Gothic"/>
          <a:ea typeface="+mn-ea"/>
          <a:cs typeface="Century Gothic"/>
        </a:defRPr>
      </a:lvl1pPr>
      <a:lvl2pPr marL="457200" indent="0" algn="l" defTabSz="914400" rtl="0" eaLnBrk="1" latinLnBrk="0" hangingPunct="1">
        <a:spcBef>
          <a:spcPct val="20000"/>
        </a:spcBef>
        <a:buFontTx/>
        <a:buNone/>
        <a:defRPr sz="3200" b="1" kern="1200">
          <a:solidFill>
            <a:schemeClr val="tx1"/>
          </a:solidFill>
          <a:latin typeface="Century Gothic"/>
          <a:ea typeface="+mn-ea"/>
          <a:cs typeface="Century Gothic"/>
        </a:defRPr>
      </a:lvl2pPr>
      <a:lvl3pPr marL="914400" indent="0" algn="l" defTabSz="914400" rtl="0" eaLnBrk="1" latinLnBrk="0" hangingPunct="1">
        <a:spcBef>
          <a:spcPct val="20000"/>
        </a:spcBef>
        <a:buFontTx/>
        <a:buNone/>
        <a:defRPr sz="2800" b="1" kern="1200">
          <a:solidFill>
            <a:schemeClr val="tx1"/>
          </a:solidFill>
          <a:latin typeface="Century Gothic"/>
          <a:ea typeface="+mn-ea"/>
          <a:cs typeface="Century Gothic"/>
        </a:defRPr>
      </a:lvl3pPr>
      <a:lvl4pPr marL="1371600" indent="0" algn="l" defTabSz="914400" rtl="0" eaLnBrk="1" latinLnBrk="0" hangingPunct="1">
        <a:spcBef>
          <a:spcPct val="20000"/>
        </a:spcBef>
        <a:buFontTx/>
        <a:buNone/>
        <a:defRPr sz="2400" b="1" kern="1200">
          <a:solidFill>
            <a:schemeClr val="tx1"/>
          </a:solidFill>
          <a:latin typeface="Century Gothic"/>
          <a:ea typeface="+mn-ea"/>
          <a:cs typeface="Century Gothic"/>
        </a:defRPr>
      </a:lvl4pPr>
      <a:lvl5pPr marL="1828800" indent="0" algn="l" defTabSz="914400" rtl="0" eaLnBrk="1" latinLnBrk="0" hangingPunct="1">
        <a:spcBef>
          <a:spcPct val="20000"/>
        </a:spcBef>
        <a:buFontTx/>
        <a:buNone/>
        <a:defRPr sz="2400" b="1" kern="1200">
          <a:solidFill>
            <a:schemeClr val="tx1"/>
          </a:solidFill>
          <a:latin typeface="Century Gothic"/>
          <a:ea typeface="+mn-ea"/>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830388"/>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Oval 12"/>
          <p:cNvSpPr/>
          <p:nvPr/>
        </p:nvSpPr>
        <p:spPr>
          <a:xfrm>
            <a:off x="8462841" y="6168900"/>
            <a:ext cx="609600" cy="625492"/>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4" name="TextBox 13">
            <a:hlinkClick r:id="rId4" action="ppaction://hlinksldjump"/>
          </p:cNvPr>
          <p:cNvSpPr txBox="1"/>
          <p:nvPr/>
        </p:nvSpPr>
        <p:spPr>
          <a:xfrm>
            <a:off x="8493643" y="6262990"/>
            <a:ext cx="654998" cy="615553"/>
          </a:xfrm>
          <a:prstGeom prst="rect">
            <a:avLst/>
          </a:prstGeom>
          <a:noFill/>
        </p:spPr>
        <p:txBody>
          <a:bodyPr wrap="square" rtlCol="0">
            <a:spAutoFit/>
          </a:bodyPr>
          <a:lstStyle/>
          <a:p>
            <a:r>
              <a:rPr lang="en-US" sz="800" b="1" dirty="0" smtClean="0">
                <a:solidFill>
                  <a:prstClr val="black"/>
                </a:solidFill>
                <a:latin typeface="Candara" pitchFamily="34" charset="0"/>
                <a:hlinkClick r:id="rId4" action="ppaction://hlinksldjump"/>
              </a:rPr>
              <a:t>Back to Table of contents</a:t>
            </a:r>
            <a:endParaRPr lang="en-US" sz="800" b="1" dirty="0" smtClean="0">
              <a:solidFill>
                <a:prstClr val="black"/>
              </a:solidFill>
              <a:latin typeface="Candara" pitchFamily="34" charset="0"/>
            </a:endParaRPr>
          </a:p>
          <a:p>
            <a:endParaRPr lang="en-US" sz="1000" dirty="0">
              <a:solidFill>
                <a:prstClr val="black"/>
              </a:solidFill>
              <a:latin typeface="Candara" pitchFamily="34" charset="0"/>
            </a:endParaRPr>
          </a:p>
        </p:txBody>
      </p:sp>
      <p:sp>
        <p:nvSpPr>
          <p:cNvPr id="9"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
        <p:nvSpPr>
          <p:cNvPr id="10" name="Right Arrow 9"/>
          <p:cNvSpPr/>
          <p:nvPr/>
        </p:nvSpPr>
        <p:spPr>
          <a:xfrm>
            <a:off x="0" y="0"/>
            <a:ext cx="8991600" cy="1161633"/>
          </a:xfrm>
          <a:prstGeom prst="rightArrow">
            <a:avLst>
              <a:gd name="adj1" fmla="val 50000"/>
              <a:gd name="adj2" fmla="val 78749"/>
            </a:avLst>
          </a:prstGeom>
          <a:solidFill>
            <a:srgbClr val="F8EF59">
              <a:alpha val="38000"/>
            </a:srgbClr>
          </a:solidFill>
          <a:ln>
            <a:noFill/>
          </a:ln>
        </p:spPr>
        <p:txBody>
          <a:bodyPr wrap="square">
            <a:spAutoFit/>
          </a:bodyPr>
          <a:lstStyle/>
          <a:p>
            <a:pPr>
              <a:defRPr/>
            </a:pPr>
            <a:r>
              <a:rPr lang="en-US" sz="3200" spc="60" dirty="0" smtClean="0">
                <a:ln w="9000" cmpd="sng">
                  <a:noFill/>
                  <a:prstDash val="solid"/>
                </a:ln>
                <a:solidFill>
                  <a:srgbClr val="C5BE76"/>
                </a:solidFill>
                <a:effectLst>
                  <a:innerShdw blurRad="63500" dist="50800" dir="13500000">
                    <a:prstClr val="black">
                      <a:alpha val="50000"/>
                    </a:prstClr>
                  </a:innerShdw>
                </a:effectLst>
                <a:latin typeface="Century Gothic" pitchFamily="34" charset="0"/>
                <a:cs typeface="Courier New" pitchFamily="49" charset="0"/>
              </a:rPr>
              <a:t>LEARN BY DOING: APPLICATION VIDEO</a:t>
            </a:r>
            <a:endParaRPr lang="en-US" sz="3200" spc="60" dirty="0">
              <a:ln w="9000" cmpd="sng">
                <a:noFill/>
                <a:prstDash val="solid"/>
              </a:ln>
              <a:solidFill>
                <a:srgbClr val="C5BE76"/>
              </a:solidFill>
              <a:effectLst>
                <a:innerShdw blurRad="63500" dist="50800" dir="13500000">
                  <a:prstClr val="black">
                    <a:alpha val="50000"/>
                  </a:prstClr>
                </a:innerShdw>
              </a:effectLst>
              <a:latin typeface="Century Gothic" pitchFamily="34" charset="0"/>
              <a:cs typeface="Courier New" pitchFamily="49" charset="0"/>
            </a:endParaRPr>
          </a:p>
        </p:txBody>
      </p:sp>
    </p:spTree>
    <p:extLst>
      <p:ext uri="{BB962C8B-B14F-4D97-AF65-F5344CB8AC3E}">
        <p14:creationId xmlns:p14="http://schemas.microsoft.com/office/powerpoint/2010/main" val="3427671639"/>
      </p:ext>
    </p:extLst>
  </p:cSld>
  <p:clrMap bg1="lt1" tx1="dk1" bg2="lt2" tx2="dk2" accent1="accent1" accent2="accent2" accent3="accent3" accent4="accent4" accent5="accent5" accent6="accent6" hlink="hlink" folHlink="folHlink"/>
  <p:sldLayoutIdLst>
    <p:sldLayoutId id="2147483727" r:id="rId1"/>
    <p:sldLayoutId id="2147483728" r:id="rId2"/>
  </p:sldLayoutIdLst>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xEl>
                                              <p:pRg st="0" end="0"/>
                                            </p:txEl>
                                          </p:spTgt>
                                        </p:tgtEl>
                                        <p:attrNameLst>
                                          <p:attrName>style.visibility</p:attrName>
                                        </p:attrNameLst>
                                      </p:cBhvr>
                                      <p:to>
                                        <p:strVal val="visible"/>
                                      </p:to>
                                    </p:set>
                                    <p:animEffect transition="in" filter="fade">
                                      <p:cBhvr>
                                        <p:cTn id="7" dur="500"/>
                                        <p:tgtEl>
                                          <p:spTgt spid="10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6">
                                            <p:txEl>
                                              <p:pRg st="1" end="1"/>
                                            </p:txEl>
                                          </p:spTgt>
                                        </p:tgtEl>
                                        <p:attrNameLst>
                                          <p:attrName>style.visibility</p:attrName>
                                        </p:attrNameLst>
                                      </p:cBhvr>
                                      <p:to>
                                        <p:strVal val="visible"/>
                                      </p:to>
                                    </p:set>
                                    <p:animEffect transition="in" filter="fade">
                                      <p:cBhvr>
                                        <p:cTn id="12" dur="500"/>
                                        <p:tgtEl>
                                          <p:spTgt spid="10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6">
                                            <p:txEl>
                                              <p:pRg st="2" end="2"/>
                                            </p:txEl>
                                          </p:spTgt>
                                        </p:tgtEl>
                                        <p:attrNameLst>
                                          <p:attrName>style.visibility</p:attrName>
                                        </p:attrNameLst>
                                      </p:cBhvr>
                                      <p:to>
                                        <p:strVal val="visible"/>
                                      </p:to>
                                    </p:set>
                                    <p:animEffect transition="in" filter="fade">
                                      <p:cBhvr>
                                        <p:cTn id="17" dur="500"/>
                                        <p:tgtEl>
                                          <p:spTgt spid="10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6">
                                            <p:txEl>
                                              <p:pRg st="3" end="3"/>
                                            </p:txEl>
                                          </p:spTgt>
                                        </p:tgtEl>
                                        <p:attrNameLst>
                                          <p:attrName>style.visibility</p:attrName>
                                        </p:attrNameLst>
                                      </p:cBhvr>
                                      <p:to>
                                        <p:strVal val="visible"/>
                                      </p:to>
                                    </p:set>
                                    <p:animEffect transition="in" filter="fade">
                                      <p:cBhvr>
                                        <p:cTn id="22" dur="500"/>
                                        <p:tgtEl>
                                          <p:spTgt spid="10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6">
                                            <p:txEl>
                                              <p:pRg st="4" end="4"/>
                                            </p:txEl>
                                          </p:spTgt>
                                        </p:tgtEl>
                                        <p:attrNameLst>
                                          <p:attrName>style.visibility</p:attrName>
                                        </p:attrNameLst>
                                      </p:cBhvr>
                                      <p:to>
                                        <p:strVal val="visible"/>
                                      </p:to>
                                    </p:set>
                                    <p:animEffect transition="in" filter="fade">
                                      <p:cBhvr>
                                        <p:cTn id="27" dur="500"/>
                                        <p:tgtEl>
                                          <p:spTgt spid="10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build="p">
        <p:tmplLst>
          <p:tmpl lvl="1">
            <p:tnLst>
              <p:par>
                <p:cTn presetID="10" presetClass="entr" presetSubtype="0" fill="hold" nodeType="with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Lst>
      </p:bldP>
    </p:bldLst>
  </p:timing>
  <p:hf sldNum="0" hdr="0" dt="0"/>
  <p:txStyles>
    <p:titleStyle>
      <a:lvl1pPr algn="ctr" rtl="0" eaLnBrk="1" fontAlgn="base" hangingPunct="1">
        <a:spcBef>
          <a:spcPct val="0"/>
        </a:spcBef>
        <a:spcAft>
          <a:spcPct val="0"/>
        </a:spcAft>
        <a:defRPr sz="4400" b="1" i="1" kern="1200">
          <a:noFill/>
          <a:latin typeface="Century Gothic" pitchFamily="34" charset="0"/>
          <a:ea typeface="+mj-ea"/>
          <a:cs typeface="+mj-cs"/>
        </a:defRPr>
      </a:lvl1pPr>
      <a:lvl2pPr algn="ctr" rtl="0" eaLnBrk="1" fontAlgn="base" hangingPunct="1">
        <a:spcBef>
          <a:spcPct val="0"/>
        </a:spcBef>
        <a:spcAft>
          <a:spcPct val="0"/>
        </a:spcAft>
        <a:defRPr sz="4400" b="1" i="1">
          <a:solidFill>
            <a:schemeClr val="tx1"/>
          </a:solidFill>
          <a:latin typeface="Century Gothic" pitchFamily="34" charset="0"/>
        </a:defRPr>
      </a:lvl2pPr>
      <a:lvl3pPr algn="ctr" rtl="0" eaLnBrk="1" fontAlgn="base" hangingPunct="1">
        <a:spcBef>
          <a:spcPct val="0"/>
        </a:spcBef>
        <a:spcAft>
          <a:spcPct val="0"/>
        </a:spcAft>
        <a:defRPr sz="4400" b="1" i="1">
          <a:solidFill>
            <a:schemeClr val="tx1"/>
          </a:solidFill>
          <a:latin typeface="Century Gothic" pitchFamily="34" charset="0"/>
        </a:defRPr>
      </a:lvl3pPr>
      <a:lvl4pPr algn="ctr" rtl="0" eaLnBrk="1" fontAlgn="base" hangingPunct="1">
        <a:spcBef>
          <a:spcPct val="0"/>
        </a:spcBef>
        <a:spcAft>
          <a:spcPct val="0"/>
        </a:spcAft>
        <a:defRPr sz="4400" b="1" i="1">
          <a:solidFill>
            <a:schemeClr val="tx1"/>
          </a:solidFill>
          <a:latin typeface="Century Gothic" pitchFamily="34" charset="0"/>
        </a:defRPr>
      </a:lvl4pPr>
      <a:lvl5pPr algn="ctr" rtl="0" eaLnBrk="1" fontAlgn="base" hangingPunct="1">
        <a:spcBef>
          <a:spcPct val="0"/>
        </a:spcBef>
        <a:spcAft>
          <a:spcPct val="0"/>
        </a:spcAft>
        <a:defRPr sz="4400" b="1" i="1">
          <a:solidFill>
            <a:schemeClr val="tx1"/>
          </a:solidFill>
          <a:latin typeface="Century Gothic" pitchFamily="34" charset="0"/>
        </a:defRPr>
      </a:lvl5pPr>
      <a:lvl6pPr marL="457200" algn="ctr" rtl="0" eaLnBrk="1" fontAlgn="base" hangingPunct="1">
        <a:spcBef>
          <a:spcPct val="0"/>
        </a:spcBef>
        <a:spcAft>
          <a:spcPct val="0"/>
        </a:spcAft>
        <a:defRPr sz="4400" b="1" i="1">
          <a:solidFill>
            <a:schemeClr val="tx1"/>
          </a:solidFill>
          <a:latin typeface="Century Gothic" pitchFamily="34" charset="0"/>
        </a:defRPr>
      </a:lvl6pPr>
      <a:lvl7pPr marL="914400" algn="ctr" rtl="0" eaLnBrk="1" fontAlgn="base" hangingPunct="1">
        <a:spcBef>
          <a:spcPct val="0"/>
        </a:spcBef>
        <a:spcAft>
          <a:spcPct val="0"/>
        </a:spcAft>
        <a:defRPr sz="4400" b="1" i="1">
          <a:solidFill>
            <a:schemeClr val="tx1"/>
          </a:solidFill>
          <a:latin typeface="Century Gothic" pitchFamily="34" charset="0"/>
        </a:defRPr>
      </a:lvl7pPr>
      <a:lvl8pPr marL="1371600" algn="ctr" rtl="0" eaLnBrk="1" fontAlgn="base" hangingPunct="1">
        <a:spcBef>
          <a:spcPct val="0"/>
        </a:spcBef>
        <a:spcAft>
          <a:spcPct val="0"/>
        </a:spcAft>
        <a:defRPr sz="4400" b="1" i="1">
          <a:solidFill>
            <a:schemeClr val="tx1"/>
          </a:solidFill>
          <a:latin typeface="Century Gothic" pitchFamily="34" charset="0"/>
        </a:defRPr>
      </a:lvl8pPr>
      <a:lvl9pPr marL="1828800" algn="ctr" rtl="0" eaLnBrk="1" fontAlgn="base" hangingPunct="1">
        <a:spcBef>
          <a:spcPct val="0"/>
        </a:spcBef>
        <a:spcAft>
          <a:spcPct val="0"/>
        </a:spcAft>
        <a:defRPr sz="4400" b="1" i="1">
          <a:solidFill>
            <a:schemeClr val="tx1"/>
          </a:solidFill>
          <a:latin typeface="Century Gothic" pitchFamily="34" charset="0"/>
        </a:defRPr>
      </a:lvl9pPr>
    </p:titleStyle>
    <p:bodyStyle>
      <a:lvl1pPr marL="0" indent="0" algn="l" rtl="0" eaLnBrk="1" fontAlgn="base" hangingPunct="1">
        <a:spcBef>
          <a:spcPct val="20000"/>
        </a:spcBef>
        <a:spcAft>
          <a:spcPct val="0"/>
        </a:spcAft>
        <a:buFontTx/>
        <a:buNone/>
        <a:defRPr sz="3600" b="1" kern="1200" spc="100">
          <a:solidFill>
            <a:schemeClr val="tx1"/>
          </a:solidFill>
          <a:latin typeface="Century Gothic"/>
          <a:ea typeface="+mn-ea"/>
          <a:cs typeface="Century Gothic"/>
        </a:defRPr>
      </a:lvl1pPr>
      <a:lvl2pPr marL="457200" indent="0" algn="l" rtl="0" eaLnBrk="1" fontAlgn="base" hangingPunct="1">
        <a:spcBef>
          <a:spcPct val="20000"/>
        </a:spcBef>
        <a:spcAft>
          <a:spcPct val="0"/>
        </a:spcAft>
        <a:buFontTx/>
        <a:buNone/>
        <a:defRPr sz="3200" b="1" kern="1200" spc="100">
          <a:solidFill>
            <a:schemeClr val="tx1"/>
          </a:solidFill>
          <a:latin typeface="Century Gothic"/>
          <a:ea typeface="+mn-ea"/>
          <a:cs typeface="Century Gothic"/>
        </a:defRPr>
      </a:lvl2pPr>
      <a:lvl3pPr marL="914400" indent="0" algn="l" rtl="0" eaLnBrk="1" fontAlgn="base" hangingPunct="1">
        <a:spcBef>
          <a:spcPct val="20000"/>
        </a:spcBef>
        <a:spcAft>
          <a:spcPct val="0"/>
        </a:spcAft>
        <a:buFontTx/>
        <a:buNone/>
        <a:defRPr sz="2800" b="1" kern="1200" spc="100">
          <a:solidFill>
            <a:schemeClr val="tx1"/>
          </a:solidFill>
          <a:latin typeface="Century Gothic"/>
          <a:ea typeface="+mn-ea"/>
          <a:cs typeface="Century Gothic"/>
        </a:defRPr>
      </a:lvl3pPr>
      <a:lvl4pPr marL="1371600" indent="0" algn="l" rtl="0" eaLnBrk="1" fontAlgn="base" hangingPunct="1">
        <a:spcBef>
          <a:spcPct val="20000"/>
        </a:spcBef>
        <a:spcAft>
          <a:spcPct val="0"/>
        </a:spcAft>
        <a:buFontTx/>
        <a:buNone/>
        <a:defRPr sz="2400" b="1" kern="1200" spc="100">
          <a:solidFill>
            <a:schemeClr val="tx1"/>
          </a:solidFill>
          <a:latin typeface="Century Gothic"/>
          <a:ea typeface="+mn-ea"/>
          <a:cs typeface="Century Gothic"/>
        </a:defRPr>
      </a:lvl4pPr>
      <a:lvl5pPr marL="1828800" indent="0" algn="l" rtl="0" eaLnBrk="1" fontAlgn="base" hangingPunct="1">
        <a:spcBef>
          <a:spcPct val="20000"/>
        </a:spcBef>
        <a:spcAft>
          <a:spcPct val="0"/>
        </a:spcAft>
        <a:buFontTx/>
        <a:buNone/>
        <a:defRPr sz="2400" b="1" kern="1200" spc="100">
          <a:solidFill>
            <a:schemeClr val="tx1"/>
          </a:solidFill>
          <a:latin typeface="Century Gothic"/>
          <a:ea typeface="+mn-ea"/>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392043"/>
            <a:ext cx="3263366" cy="838200"/>
          </a:xfrm>
          <a:prstGeom prst="rect">
            <a:avLst/>
          </a:prstGeom>
          <a:noFill/>
        </p:spPr>
        <p:txBody>
          <a:bodyPr vert="horz" lIns="91440" tIns="45720" rIns="91440" bIns="45720" rtlCol="0" anchor="ctr">
            <a:noAutofit/>
          </a:bodyPr>
          <a:lstStyle/>
          <a:p>
            <a:r>
              <a:rPr lang="en-US" dirty="0" smtClean="0"/>
              <a:t>ECONOMICS</a:t>
            </a:r>
            <a:endParaRPr lang="en-US" dirty="0"/>
          </a:p>
        </p:txBody>
      </p:sp>
      <p:sp>
        <p:nvSpPr>
          <p:cNvPr id="3" name="Text Placeholder 2"/>
          <p:cNvSpPr>
            <a:spLocks noGrp="1"/>
          </p:cNvSpPr>
          <p:nvPr>
            <p:ph type="body" idx="1"/>
          </p:nvPr>
        </p:nvSpPr>
        <p:spPr>
          <a:xfrm>
            <a:off x="228600" y="1410234"/>
            <a:ext cx="88392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1"/>
          <p:cNvSpPr txBox="1">
            <a:spLocks/>
          </p:cNvSpPr>
          <p:nvPr/>
        </p:nvSpPr>
        <p:spPr>
          <a:xfrm>
            <a:off x="3854173" y="392043"/>
            <a:ext cx="2853083" cy="838200"/>
          </a:xfrm>
          <a:prstGeom prst="rect">
            <a:avLst/>
          </a:prstGeom>
          <a:noFill/>
        </p:spPr>
        <p:txBody>
          <a:bodyPr vert="horz" lIns="91440" tIns="45720" rIns="91440" bIns="45720" rtlCol="0" anchor="ctr">
            <a:noAutofit/>
          </a:bodyPr>
          <a:lstStyle>
            <a:lvl1pPr algn="r" defTabSz="914400" rtl="0" eaLnBrk="1" latinLnBrk="0" hangingPunct="1">
              <a:spcBef>
                <a:spcPct val="0"/>
              </a:spcBef>
              <a:buNone/>
              <a:defRPr sz="3600" b="1" i="1" kern="1200" cap="all" spc="-200" baseline="0">
                <a:solidFill>
                  <a:schemeClr val="accent5">
                    <a:lumMod val="75000"/>
                  </a:schemeClr>
                </a:solidFill>
                <a:latin typeface="Verdana"/>
                <a:ea typeface="+mj-ea"/>
                <a:cs typeface="Verdana"/>
              </a:defRPr>
            </a:lvl1pPr>
          </a:lstStyle>
          <a:p>
            <a:r>
              <a:rPr lang="en-US" dirty="0" smtClean="0">
                <a:solidFill>
                  <a:srgbClr val="F79646">
                    <a:lumMod val="75000"/>
                  </a:srgbClr>
                </a:solidFill>
              </a:rPr>
              <a:t>IN ACTION</a:t>
            </a:r>
            <a:endParaRPr lang="en-US" dirty="0">
              <a:solidFill>
                <a:srgbClr val="F79646">
                  <a:lumMod val="75000"/>
                </a:srgbClr>
              </a:solidFill>
            </a:endParaRPr>
          </a:p>
        </p:txBody>
      </p:sp>
      <p:sp>
        <p:nvSpPr>
          <p:cNvPr id="13" name="Oval 12"/>
          <p:cNvSpPr/>
          <p:nvPr/>
        </p:nvSpPr>
        <p:spPr>
          <a:xfrm>
            <a:off x="3263367" y="589723"/>
            <a:ext cx="474870" cy="485913"/>
          </a:xfrm>
          <a:prstGeom prst="ellipse">
            <a:avLst/>
          </a:prstGeom>
          <a:solidFill>
            <a:schemeClr val="bg1"/>
          </a:solidFill>
          <a:ln>
            <a:noFill/>
          </a:ln>
          <a:effectLst>
            <a:outerShdw blurRad="276225" dir="6960000" sx="122000" sy="122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solidFill>
                <a:srgbClr val="F79646">
                  <a:lumMod val="75000"/>
                </a:srgbClr>
              </a:solidFill>
              <a:latin typeface="Verdana"/>
              <a:cs typeface="Verdana"/>
            </a:endParaRPr>
          </a:p>
        </p:txBody>
      </p:sp>
      <p:sp>
        <p:nvSpPr>
          <p:cNvPr id="4" name="Isosceles Triangle 3"/>
          <p:cNvSpPr/>
          <p:nvPr/>
        </p:nvSpPr>
        <p:spPr>
          <a:xfrm rot="5400000">
            <a:off x="3379193" y="640391"/>
            <a:ext cx="337086" cy="381002"/>
          </a:xfrm>
          <a:prstGeom prst="triangle">
            <a:avLst>
              <a:gd name="adj" fmla="val 49975"/>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6" name="Straight Connector 5"/>
          <p:cNvCxnSpPr/>
          <p:nvPr/>
        </p:nvCxnSpPr>
        <p:spPr>
          <a:xfrm>
            <a:off x="0" y="1166743"/>
            <a:ext cx="9144000"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2700" y="480943"/>
            <a:ext cx="9144000"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Footer Placeholder 2"/>
          <p:cNvSpPr>
            <a:spLocks noGrp="1"/>
          </p:cNvSpPr>
          <p:nvPr>
            <p:ph type="ftr" sz="quarter" idx="3"/>
          </p:nvPr>
        </p:nvSpPr>
        <p:spPr>
          <a:xfrm>
            <a:off x="1066800" y="6553200"/>
            <a:ext cx="7543800" cy="228600"/>
          </a:xfrm>
          <a:prstGeom prst="rect">
            <a:avLst/>
          </a:prstGeom>
        </p:spPr>
        <p:txBody>
          <a:bodyPr/>
          <a:lstStyle>
            <a:lvl1pPr algn="ctr">
              <a:defRPr>
                <a:solidFill>
                  <a:srgbClr val="7F7F7F"/>
                </a:solidFill>
              </a:defRPr>
            </a:lvl1pPr>
          </a:lstStyle>
          <a:p>
            <a:pPr>
              <a:defRPr/>
            </a:pPr>
            <a:r>
              <a:rPr lang="en-US" sz="1000" kern="0" cap="all" spc="1060" smtClean="0">
                <a:latin typeface="Gill Sans"/>
                <a:cs typeface="Gill Sans"/>
              </a:rPr>
              <a:t>Copyright 2015 Worth Publishers     </a:t>
            </a:r>
            <a:endParaRPr lang="en-US" sz="1000" kern="0" cap="all" spc="1060" dirty="0">
              <a:latin typeface="Gill Sans"/>
              <a:cs typeface="Gill Sans"/>
            </a:endParaRPr>
          </a:p>
        </p:txBody>
      </p:sp>
    </p:spTree>
    <p:extLst>
      <p:ext uri="{BB962C8B-B14F-4D97-AF65-F5344CB8AC3E}">
        <p14:creationId xmlns:p14="http://schemas.microsoft.com/office/powerpoint/2010/main" val="476076302"/>
      </p:ext>
    </p:extLst>
  </p:cSld>
  <p:clrMap bg1="lt1" tx1="dk1" bg2="lt2" tx2="dk2" accent1="accent1" accent2="accent2" accent3="accent3" accent4="accent4" accent5="accent5" accent6="accent6" hlink="hlink" folHlink="folHlink"/>
  <p:sldLayoutIdLst>
    <p:sldLayoutId id="2147483747"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sldNum="0" hdr="0" dt="0"/>
  <p:txStyles>
    <p:titleStyle>
      <a:lvl1pPr algn="l" defTabSz="914400" rtl="0" eaLnBrk="1" latinLnBrk="0" hangingPunct="1">
        <a:spcBef>
          <a:spcPct val="0"/>
        </a:spcBef>
        <a:buNone/>
        <a:defRPr sz="3600" b="1" i="0" kern="1200" cap="all" spc="-200" baseline="0">
          <a:solidFill>
            <a:schemeClr val="accent5">
              <a:lumMod val="75000"/>
            </a:schemeClr>
          </a:solidFill>
          <a:latin typeface="Verdana"/>
          <a:ea typeface="+mj-ea"/>
          <a:cs typeface="Verdana"/>
        </a:defRPr>
      </a:lvl1pPr>
    </p:titleStyle>
    <p:bodyStyle>
      <a:lvl1pPr marL="0" indent="0" algn="l" defTabSz="914400" rtl="0" eaLnBrk="1" latinLnBrk="0" hangingPunct="1">
        <a:spcBef>
          <a:spcPct val="20000"/>
        </a:spcBef>
        <a:buFontTx/>
        <a:buNone/>
        <a:defRPr sz="3200" b="1" kern="1200">
          <a:solidFill>
            <a:schemeClr val="tx1"/>
          </a:solidFill>
          <a:latin typeface="Candara" pitchFamily="34" charset="0"/>
          <a:ea typeface="+mn-ea"/>
          <a:cs typeface="+mn-cs"/>
        </a:defRPr>
      </a:lvl1pPr>
      <a:lvl2pPr marL="457200" indent="0" algn="l" defTabSz="914400" rtl="0" eaLnBrk="1" latinLnBrk="0" hangingPunct="1">
        <a:spcBef>
          <a:spcPct val="20000"/>
        </a:spcBef>
        <a:buFontTx/>
        <a:buNone/>
        <a:defRPr sz="2800" b="1" kern="1200">
          <a:solidFill>
            <a:schemeClr val="tx1"/>
          </a:solidFill>
          <a:latin typeface="Candara" pitchFamily="34" charset="0"/>
          <a:ea typeface="+mn-ea"/>
          <a:cs typeface="+mn-cs"/>
        </a:defRPr>
      </a:lvl2pPr>
      <a:lvl3pPr marL="914400" indent="0" algn="l" defTabSz="914400" rtl="0" eaLnBrk="1" latinLnBrk="0" hangingPunct="1">
        <a:spcBef>
          <a:spcPct val="20000"/>
        </a:spcBef>
        <a:buFontTx/>
        <a:buNone/>
        <a:defRPr sz="2400" b="1" kern="1200">
          <a:solidFill>
            <a:schemeClr val="tx1"/>
          </a:solidFill>
          <a:latin typeface="Candara" pitchFamily="34" charset="0"/>
          <a:ea typeface="+mn-ea"/>
          <a:cs typeface="+mn-cs"/>
        </a:defRPr>
      </a:lvl3pPr>
      <a:lvl4pPr marL="1371600" indent="0" algn="l" defTabSz="914400" rtl="0" eaLnBrk="1" latinLnBrk="0" hangingPunct="1">
        <a:spcBef>
          <a:spcPct val="20000"/>
        </a:spcBef>
        <a:buFontTx/>
        <a:buNone/>
        <a:defRPr sz="2000" b="1" kern="1200">
          <a:solidFill>
            <a:schemeClr val="tx1"/>
          </a:solidFill>
          <a:latin typeface="Candara" pitchFamily="34" charset="0"/>
          <a:ea typeface="+mn-ea"/>
          <a:cs typeface="+mn-cs"/>
        </a:defRPr>
      </a:lvl4pPr>
      <a:lvl5pPr marL="1828800" indent="0" algn="l" defTabSz="914400" rtl="0" eaLnBrk="1" latinLnBrk="0" hangingPunct="1">
        <a:spcBef>
          <a:spcPct val="20000"/>
        </a:spcBef>
        <a:buFontTx/>
        <a:buNone/>
        <a:defRPr sz="2000" b="1"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9.xml"/><Relationship Id="rId7" Type="http://schemas.openxmlformats.org/officeDocument/2006/relationships/slide" Target="slide27.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slide" Target="slide20.xml"/><Relationship Id="rId5" Type="http://schemas.openxmlformats.org/officeDocument/2006/relationships/slide" Target="slide15.xml"/><Relationship Id="rId4" Type="http://schemas.openxmlformats.org/officeDocument/2006/relationships/slide" Target="slide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_RWEZ8ddexo"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MbQiVQuiu04"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JYelT9VMKg0"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WofvnYjkPJ0"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www.youtube.com/watch?v=G7KIsbrIsBY&amp;sns=e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4294967295"/>
          </p:nvPr>
        </p:nvSpPr>
        <p:spPr>
          <a:xfrm>
            <a:off x="2046288" y="6604000"/>
            <a:ext cx="7097712" cy="228600"/>
          </a:xfrm>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2104963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Rot="1" noChangeArrowheads="1"/>
          </p:cNvSpPr>
          <p:nvPr>
            <p:ph type="title"/>
          </p:nvPr>
        </p:nvSpPr>
        <p:spPr>
          <a:xfrm>
            <a:off x="0" y="0"/>
            <a:ext cx="9144000" cy="1066800"/>
          </a:xfrm>
        </p:spPr>
        <p:txBody>
          <a:bodyPr>
            <a:normAutofit fontScale="90000"/>
          </a:bodyPr>
          <a:lstStyle/>
          <a:p>
            <a:pPr algn="l"/>
            <a:r>
              <a:rPr lang="en-US" sz="4000" dirty="0" smtClean="0"/>
              <a:t>AN EXCISE TAX IMPOSED ON HOTEL OWNERS</a:t>
            </a:r>
          </a:p>
        </p:txBody>
      </p:sp>
      <p:sp>
        <p:nvSpPr>
          <p:cNvPr id="7" name="Footer Placeholder 6"/>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cxnSp>
        <p:nvCxnSpPr>
          <p:cNvPr id="548914" name="Straight Connector 86"/>
          <p:cNvCxnSpPr>
            <a:cxnSpLocks noChangeShapeType="1"/>
          </p:cNvCxnSpPr>
          <p:nvPr/>
        </p:nvCxnSpPr>
        <p:spPr bwMode="auto">
          <a:xfrm>
            <a:off x="6238875" y="3823613"/>
            <a:ext cx="0" cy="1871662"/>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548912" name="Straight Connector 86"/>
          <p:cNvCxnSpPr>
            <a:cxnSpLocks noChangeShapeType="1"/>
          </p:cNvCxnSpPr>
          <p:nvPr/>
        </p:nvCxnSpPr>
        <p:spPr bwMode="auto">
          <a:xfrm>
            <a:off x="3797300" y="3796625"/>
            <a:ext cx="2378075" cy="1588"/>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2" name="Straight Connector 86"/>
          <p:cNvCxnSpPr>
            <a:cxnSpLocks noChangeShapeType="1"/>
          </p:cNvCxnSpPr>
          <p:nvPr/>
        </p:nvCxnSpPr>
        <p:spPr bwMode="auto">
          <a:xfrm>
            <a:off x="4960938" y="3237825"/>
            <a:ext cx="0" cy="2457450"/>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3" name="Straight Connector 86"/>
          <p:cNvCxnSpPr>
            <a:cxnSpLocks noChangeShapeType="1"/>
          </p:cNvCxnSpPr>
          <p:nvPr/>
        </p:nvCxnSpPr>
        <p:spPr bwMode="auto">
          <a:xfrm>
            <a:off x="3797300" y="4306213"/>
            <a:ext cx="1138238" cy="0"/>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4" name="Straight Connector 86"/>
          <p:cNvCxnSpPr>
            <a:cxnSpLocks noChangeShapeType="1"/>
          </p:cNvCxnSpPr>
          <p:nvPr/>
        </p:nvCxnSpPr>
        <p:spPr bwMode="auto">
          <a:xfrm>
            <a:off x="3757613" y="3255288"/>
            <a:ext cx="1136650" cy="0"/>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sp>
        <p:nvSpPr>
          <p:cNvPr id="338954" name="Rectangle 10"/>
          <p:cNvSpPr>
            <a:spLocks noChangeArrowheads="1"/>
          </p:cNvSpPr>
          <p:nvPr/>
        </p:nvSpPr>
        <p:spPr bwMode="auto">
          <a:xfrm>
            <a:off x="7591425" y="3025100"/>
            <a:ext cx="16516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smtClean="0">
                <a:solidFill>
                  <a:srgbClr val="000000"/>
                </a:solidFill>
                <a:latin typeface="Century Gothic"/>
                <a:cs typeface="Century Gothic"/>
              </a:rPr>
              <a:t>S</a:t>
            </a:r>
            <a:r>
              <a:rPr lang="en-US" sz="1400" baseline="-25000" dirty="0" smtClean="0">
                <a:solidFill>
                  <a:srgbClr val="000000"/>
                </a:solidFill>
                <a:latin typeface="Century Gothic"/>
                <a:cs typeface="Century Gothic"/>
              </a:rPr>
              <a:t>1</a:t>
            </a:r>
            <a:endParaRPr lang="en-US" sz="1400" baseline="-25000" dirty="0">
              <a:latin typeface="Century Gothic"/>
              <a:cs typeface="Century Gothic"/>
            </a:endParaRPr>
          </a:p>
        </p:txBody>
      </p:sp>
      <p:sp>
        <p:nvSpPr>
          <p:cNvPr id="338955" name="Rectangle 11"/>
          <p:cNvSpPr>
            <a:spLocks noChangeArrowheads="1"/>
          </p:cNvSpPr>
          <p:nvPr/>
        </p:nvSpPr>
        <p:spPr bwMode="auto">
          <a:xfrm>
            <a:off x="7685088" y="3136225"/>
            <a:ext cx="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endParaRPr lang="en-US" sz="1400" dirty="0">
              <a:latin typeface="Century Gothic"/>
              <a:cs typeface="Century Gothic"/>
            </a:endParaRPr>
          </a:p>
        </p:txBody>
      </p:sp>
      <p:sp>
        <p:nvSpPr>
          <p:cNvPr id="338956" name="Rectangle 12"/>
          <p:cNvSpPr>
            <a:spLocks noChangeArrowheads="1"/>
          </p:cNvSpPr>
          <p:nvPr/>
        </p:nvSpPr>
        <p:spPr bwMode="auto">
          <a:xfrm>
            <a:off x="7600950" y="1967825"/>
            <a:ext cx="16516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smtClean="0">
                <a:solidFill>
                  <a:srgbClr val="000000"/>
                </a:solidFill>
                <a:latin typeface="Century Gothic"/>
                <a:cs typeface="Century Gothic"/>
              </a:rPr>
              <a:t>S</a:t>
            </a:r>
            <a:r>
              <a:rPr lang="en-US" sz="1400" baseline="-25000" dirty="0" smtClean="0">
                <a:solidFill>
                  <a:srgbClr val="000000"/>
                </a:solidFill>
                <a:latin typeface="Century Gothic"/>
                <a:cs typeface="Century Gothic"/>
              </a:rPr>
              <a:t>2</a:t>
            </a:r>
            <a:endParaRPr lang="en-US" sz="1400" baseline="-25000" dirty="0">
              <a:latin typeface="Century Gothic"/>
              <a:cs typeface="Century Gothic"/>
            </a:endParaRPr>
          </a:p>
        </p:txBody>
      </p:sp>
      <p:sp>
        <p:nvSpPr>
          <p:cNvPr id="338958" name="Rectangle 14"/>
          <p:cNvSpPr>
            <a:spLocks noChangeArrowheads="1"/>
          </p:cNvSpPr>
          <p:nvPr/>
        </p:nvSpPr>
        <p:spPr bwMode="auto">
          <a:xfrm>
            <a:off x="4930775" y="2925088"/>
            <a:ext cx="1696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A</a:t>
            </a:r>
            <a:endParaRPr lang="en-US" sz="1400" i="1" dirty="0">
              <a:latin typeface="Century Gothic"/>
              <a:cs typeface="Century Gothic"/>
            </a:endParaRPr>
          </a:p>
        </p:txBody>
      </p:sp>
      <p:sp>
        <p:nvSpPr>
          <p:cNvPr id="338959" name="Rectangle 15"/>
          <p:cNvSpPr>
            <a:spLocks noChangeArrowheads="1"/>
          </p:cNvSpPr>
          <p:nvPr/>
        </p:nvSpPr>
        <p:spPr bwMode="auto">
          <a:xfrm>
            <a:off x="5040313" y="4312563"/>
            <a:ext cx="132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B</a:t>
            </a:r>
            <a:endParaRPr lang="en-US" sz="1400" i="1" dirty="0">
              <a:latin typeface="Century Gothic"/>
              <a:cs typeface="Century Gothic"/>
            </a:endParaRPr>
          </a:p>
        </p:txBody>
      </p:sp>
      <p:sp>
        <p:nvSpPr>
          <p:cNvPr id="338960" name="Line 16"/>
          <p:cNvSpPr>
            <a:spLocks noChangeShapeType="1"/>
          </p:cNvSpPr>
          <p:nvPr/>
        </p:nvSpPr>
        <p:spPr bwMode="auto">
          <a:xfrm>
            <a:off x="3681413" y="2191663"/>
            <a:ext cx="120650"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38961" name="Line 17"/>
          <p:cNvSpPr>
            <a:spLocks noChangeShapeType="1"/>
          </p:cNvSpPr>
          <p:nvPr/>
        </p:nvSpPr>
        <p:spPr bwMode="auto">
          <a:xfrm>
            <a:off x="3681413" y="3247350"/>
            <a:ext cx="120650"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38962" name="Line 18"/>
          <p:cNvSpPr>
            <a:spLocks noChangeShapeType="1"/>
          </p:cNvSpPr>
          <p:nvPr/>
        </p:nvSpPr>
        <p:spPr bwMode="auto">
          <a:xfrm>
            <a:off x="3681413" y="4301450"/>
            <a:ext cx="120650"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38963" name="Line 19"/>
          <p:cNvSpPr>
            <a:spLocks noChangeShapeType="1"/>
          </p:cNvSpPr>
          <p:nvPr/>
        </p:nvSpPr>
        <p:spPr bwMode="auto">
          <a:xfrm>
            <a:off x="3681413" y="5353963"/>
            <a:ext cx="120650"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38964" name="Line 20"/>
          <p:cNvSpPr>
            <a:spLocks noChangeShapeType="1"/>
          </p:cNvSpPr>
          <p:nvPr/>
        </p:nvSpPr>
        <p:spPr bwMode="auto">
          <a:xfrm>
            <a:off x="4967288" y="5739725"/>
            <a:ext cx="0" cy="138113"/>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38965" name="Line 21"/>
          <p:cNvSpPr>
            <a:spLocks noChangeShapeType="1"/>
          </p:cNvSpPr>
          <p:nvPr/>
        </p:nvSpPr>
        <p:spPr bwMode="auto">
          <a:xfrm>
            <a:off x="6254750" y="5739725"/>
            <a:ext cx="0" cy="138113"/>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38966" name="Line 22"/>
          <p:cNvSpPr>
            <a:spLocks noChangeShapeType="1"/>
          </p:cNvSpPr>
          <p:nvPr/>
        </p:nvSpPr>
        <p:spPr bwMode="auto">
          <a:xfrm>
            <a:off x="7546975" y="5739725"/>
            <a:ext cx="0" cy="138113"/>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38967" name="Rectangle 23"/>
          <p:cNvSpPr>
            <a:spLocks noChangeArrowheads="1"/>
          </p:cNvSpPr>
          <p:nvPr/>
        </p:nvSpPr>
        <p:spPr bwMode="auto">
          <a:xfrm>
            <a:off x="3495675" y="5925463"/>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0</a:t>
            </a:r>
            <a:endParaRPr lang="en-US" sz="1400">
              <a:latin typeface="Century Gothic"/>
              <a:cs typeface="Century Gothic"/>
            </a:endParaRPr>
          </a:p>
        </p:txBody>
      </p:sp>
      <p:sp>
        <p:nvSpPr>
          <p:cNvPr id="338968" name="Rectangle 24"/>
          <p:cNvSpPr>
            <a:spLocks noChangeArrowheads="1"/>
          </p:cNvSpPr>
          <p:nvPr/>
        </p:nvSpPr>
        <p:spPr bwMode="auto">
          <a:xfrm>
            <a:off x="4768850" y="5925463"/>
            <a:ext cx="4477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5,000</a:t>
            </a:r>
            <a:endParaRPr lang="en-US" sz="1400">
              <a:latin typeface="Century Gothic"/>
              <a:cs typeface="Century Gothic"/>
            </a:endParaRPr>
          </a:p>
        </p:txBody>
      </p:sp>
      <p:sp>
        <p:nvSpPr>
          <p:cNvPr id="338969" name="Rectangle 25"/>
          <p:cNvSpPr>
            <a:spLocks noChangeArrowheads="1"/>
          </p:cNvSpPr>
          <p:nvPr/>
        </p:nvSpPr>
        <p:spPr bwMode="auto">
          <a:xfrm>
            <a:off x="6043613" y="5925463"/>
            <a:ext cx="54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10,000</a:t>
            </a:r>
            <a:endParaRPr lang="en-US" sz="1400">
              <a:latin typeface="Century Gothic"/>
              <a:cs typeface="Century Gothic"/>
            </a:endParaRPr>
          </a:p>
        </p:txBody>
      </p:sp>
      <p:sp>
        <p:nvSpPr>
          <p:cNvPr id="338970" name="Rectangle 26"/>
          <p:cNvSpPr>
            <a:spLocks noChangeArrowheads="1"/>
          </p:cNvSpPr>
          <p:nvPr/>
        </p:nvSpPr>
        <p:spPr bwMode="auto">
          <a:xfrm>
            <a:off x="7289800" y="5925463"/>
            <a:ext cx="54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15,000</a:t>
            </a:r>
            <a:endParaRPr lang="en-US" sz="1400">
              <a:latin typeface="Century Gothic"/>
              <a:cs typeface="Century Gothic"/>
            </a:endParaRPr>
          </a:p>
        </p:txBody>
      </p:sp>
      <p:sp>
        <p:nvSpPr>
          <p:cNvPr id="338971" name="Rectangle 27"/>
          <p:cNvSpPr>
            <a:spLocks noChangeArrowheads="1"/>
          </p:cNvSpPr>
          <p:nvPr/>
        </p:nvSpPr>
        <p:spPr bwMode="auto">
          <a:xfrm>
            <a:off x="3222625" y="2080538"/>
            <a:ext cx="397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$140</a:t>
            </a:r>
            <a:endParaRPr lang="en-US" sz="1400">
              <a:latin typeface="Century Gothic"/>
              <a:cs typeface="Century Gothic"/>
            </a:endParaRPr>
          </a:p>
        </p:txBody>
      </p:sp>
      <p:sp>
        <p:nvSpPr>
          <p:cNvPr id="338972" name="Rectangle 28"/>
          <p:cNvSpPr>
            <a:spLocks noChangeArrowheads="1"/>
          </p:cNvSpPr>
          <p:nvPr/>
        </p:nvSpPr>
        <p:spPr bwMode="auto">
          <a:xfrm>
            <a:off x="3313113" y="2606000"/>
            <a:ext cx="2984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120</a:t>
            </a:r>
            <a:endParaRPr lang="en-US" sz="1400">
              <a:latin typeface="Century Gothic"/>
              <a:cs typeface="Century Gothic"/>
            </a:endParaRPr>
          </a:p>
        </p:txBody>
      </p:sp>
      <p:sp>
        <p:nvSpPr>
          <p:cNvPr id="338973" name="Rectangle 29"/>
          <p:cNvSpPr>
            <a:spLocks noChangeArrowheads="1"/>
          </p:cNvSpPr>
          <p:nvPr/>
        </p:nvSpPr>
        <p:spPr bwMode="auto">
          <a:xfrm>
            <a:off x="3313113" y="3136225"/>
            <a:ext cx="2984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100</a:t>
            </a:r>
            <a:endParaRPr lang="en-US" sz="1400">
              <a:latin typeface="Century Gothic"/>
              <a:cs typeface="Century Gothic"/>
            </a:endParaRPr>
          </a:p>
        </p:txBody>
      </p:sp>
      <p:sp>
        <p:nvSpPr>
          <p:cNvPr id="338974" name="Rectangle 30"/>
          <p:cNvSpPr>
            <a:spLocks noChangeArrowheads="1"/>
          </p:cNvSpPr>
          <p:nvPr/>
        </p:nvSpPr>
        <p:spPr bwMode="auto">
          <a:xfrm>
            <a:off x="3405188" y="3661688"/>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80</a:t>
            </a:r>
            <a:endParaRPr lang="en-US" sz="1400">
              <a:latin typeface="Century Gothic"/>
              <a:cs typeface="Century Gothic"/>
            </a:endParaRPr>
          </a:p>
        </p:txBody>
      </p:sp>
      <p:sp>
        <p:nvSpPr>
          <p:cNvPr id="338975" name="Rectangle 31"/>
          <p:cNvSpPr>
            <a:spLocks noChangeArrowheads="1"/>
          </p:cNvSpPr>
          <p:nvPr/>
        </p:nvSpPr>
        <p:spPr bwMode="auto">
          <a:xfrm>
            <a:off x="3405188" y="4188738"/>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60</a:t>
            </a:r>
            <a:endParaRPr lang="en-US" sz="1400">
              <a:latin typeface="Century Gothic"/>
              <a:cs typeface="Century Gothic"/>
            </a:endParaRPr>
          </a:p>
        </p:txBody>
      </p:sp>
      <p:sp>
        <p:nvSpPr>
          <p:cNvPr id="338976" name="Rectangle 32"/>
          <p:cNvSpPr>
            <a:spLocks noChangeArrowheads="1"/>
          </p:cNvSpPr>
          <p:nvPr/>
        </p:nvSpPr>
        <p:spPr bwMode="auto">
          <a:xfrm>
            <a:off x="3405188" y="4717375"/>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40</a:t>
            </a:r>
            <a:endParaRPr lang="en-US" sz="1400">
              <a:latin typeface="Century Gothic"/>
              <a:cs typeface="Century Gothic"/>
            </a:endParaRPr>
          </a:p>
        </p:txBody>
      </p:sp>
      <p:sp>
        <p:nvSpPr>
          <p:cNvPr id="338977" name="Rectangle 33"/>
          <p:cNvSpPr>
            <a:spLocks noChangeArrowheads="1"/>
          </p:cNvSpPr>
          <p:nvPr/>
        </p:nvSpPr>
        <p:spPr bwMode="auto">
          <a:xfrm>
            <a:off x="3405188" y="5244425"/>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20</a:t>
            </a:r>
            <a:endParaRPr lang="en-US" sz="1400">
              <a:latin typeface="Century Gothic"/>
              <a:cs typeface="Century Gothic"/>
            </a:endParaRPr>
          </a:p>
        </p:txBody>
      </p:sp>
      <p:sp>
        <p:nvSpPr>
          <p:cNvPr id="338978" name="Rectangle 34"/>
          <p:cNvSpPr>
            <a:spLocks noChangeArrowheads="1"/>
          </p:cNvSpPr>
          <p:nvPr/>
        </p:nvSpPr>
        <p:spPr bwMode="auto">
          <a:xfrm>
            <a:off x="7231063" y="6198513"/>
            <a:ext cx="107473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a:solidFill>
                  <a:srgbClr val="000000"/>
                </a:solidFill>
                <a:latin typeface="Century Gothic"/>
                <a:cs typeface="Century Gothic"/>
              </a:rPr>
              <a:t>Quantity of hotel rooms</a:t>
            </a:r>
            <a:endParaRPr lang="en-US" sz="1400">
              <a:latin typeface="Century Gothic"/>
              <a:cs typeface="Century Gothic"/>
            </a:endParaRPr>
          </a:p>
        </p:txBody>
      </p:sp>
      <p:sp>
        <p:nvSpPr>
          <p:cNvPr id="338979" name="Rectangle 35"/>
          <p:cNvSpPr>
            <a:spLocks noChangeArrowheads="1"/>
          </p:cNvSpPr>
          <p:nvPr/>
        </p:nvSpPr>
        <p:spPr bwMode="auto">
          <a:xfrm>
            <a:off x="2971800" y="1278850"/>
            <a:ext cx="10890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a:solidFill>
                  <a:srgbClr val="000000"/>
                </a:solidFill>
                <a:latin typeface="Century Gothic"/>
                <a:cs typeface="Century Gothic"/>
              </a:rPr>
              <a:t>Price</a:t>
            </a:r>
            <a:endParaRPr lang="en-US" sz="1400">
              <a:latin typeface="Century Gothic"/>
              <a:cs typeface="Century Gothic"/>
            </a:endParaRPr>
          </a:p>
        </p:txBody>
      </p:sp>
      <p:sp>
        <p:nvSpPr>
          <p:cNvPr id="338980" name="Rectangle 36"/>
          <p:cNvSpPr>
            <a:spLocks noChangeArrowheads="1"/>
          </p:cNvSpPr>
          <p:nvPr/>
        </p:nvSpPr>
        <p:spPr bwMode="auto">
          <a:xfrm>
            <a:off x="7607300" y="4201438"/>
            <a:ext cx="1627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D</a:t>
            </a:r>
            <a:endParaRPr lang="en-US" sz="1400" i="1" dirty="0">
              <a:latin typeface="Century Gothic"/>
              <a:cs typeface="Century Gothic"/>
            </a:endParaRPr>
          </a:p>
        </p:txBody>
      </p:sp>
      <p:sp>
        <p:nvSpPr>
          <p:cNvPr id="338981" name="Rectangle 37"/>
          <p:cNvSpPr>
            <a:spLocks noChangeArrowheads="1"/>
          </p:cNvSpPr>
          <p:nvPr/>
        </p:nvSpPr>
        <p:spPr bwMode="auto">
          <a:xfrm>
            <a:off x="6235700" y="3464838"/>
            <a:ext cx="1253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E</a:t>
            </a:r>
            <a:endParaRPr lang="en-US" sz="1400" i="1" dirty="0">
              <a:latin typeface="Century Gothic"/>
              <a:cs typeface="Century Gothic"/>
            </a:endParaRPr>
          </a:p>
        </p:txBody>
      </p:sp>
      <p:sp>
        <p:nvSpPr>
          <p:cNvPr id="338982" name="Line 38"/>
          <p:cNvSpPr>
            <a:spLocks noChangeShapeType="1"/>
          </p:cNvSpPr>
          <p:nvPr/>
        </p:nvSpPr>
        <p:spPr bwMode="auto">
          <a:xfrm flipV="1">
            <a:off x="6891338" y="2694900"/>
            <a:ext cx="0" cy="719138"/>
          </a:xfrm>
          <a:prstGeom prst="line">
            <a:avLst/>
          </a:prstGeom>
          <a:noFill/>
          <a:ln w="3016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38983" name="Freeform 39"/>
          <p:cNvSpPr>
            <a:spLocks/>
          </p:cNvSpPr>
          <p:nvPr/>
        </p:nvSpPr>
        <p:spPr bwMode="auto">
          <a:xfrm>
            <a:off x="6845300" y="2572663"/>
            <a:ext cx="85725" cy="168275"/>
          </a:xfrm>
          <a:custGeom>
            <a:avLst/>
            <a:gdLst>
              <a:gd name="T0" fmla="*/ 9 w 17"/>
              <a:gd name="T1" fmla="*/ 24 h 29"/>
              <a:gd name="T2" fmla="*/ 0 w 17"/>
              <a:gd name="T3" fmla="*/ 29 h 29"/>
              <a:gd name="T4" fmla="*/ 0 w 17"/>
              <a:gd name="T5" fmla="*/ 29 h 29"/>
              <a:gd name="T6" fmla="*/ 5 w 17"/>
              <a:gd name="T7" fmla="*/ 14 h 29"/>
              <a:gd name="T8" fmla="*/ 9 w 17"/>
              <a:gd name="T9" fmla="*/ 0 h 29"/>
              <a:gd name="T10" fmla="*/ 12 w 17"/>
              <a:gd name="T11" fmla="*/ 14 h 29"/>
              <a:gd name="T12" fmla="*/ 17 w 17"/>
              <a:gd name="T13" fmla="*/ 29 h 29"/>
              <a:gd name="T14" fmla="*/ 17 w 17"/>
              <a:gd name="T15" fmla="*/ 29 h 29"/>
              <a:gd name="T16" fmla="*/ 9 w 17"/>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9">
                <a:moveTo>
                  <a:pt x="9" y="24"/>
                </a:moveTo>
                <a:cubicBezTo>
                  <a:pt x="0" y="29"/>
                  <a:pt x="0" y="29"/>
                  <a:pt x="0" y="29"/>
                </a:cubicBezTo>
                <a:cubicBezTo>
                  <a:pt x="0" y="29"/>
                  <a:pt x="0" y="29"/>
                  <a:pt x="0" y="29"/>
                </a:cubicBezTo>
                <a:cubicBezTo>
                  <a:pt x="5" y="14"/>
                  <a:pt x="5" y="14"/>
                  <a:pt x="5" y="14"/>
                </a:cubicBezTo>
                <a:cubicBezTo>
                  <a:pt x="6" y="10"/>
                  <a:pt x="8" y="5"/>
                  <a:pt x="9" y="0"/>
                </a:cubicBezTo>
                <a:cubicBezTo>
                  <a:pt x="10" y="5"/>
                  <a:pt x="11" y="10"/>
                  <a:pt x="12" y="14"/>
                </a:cubicBezTo>
                <a:cubicBezTo>
                  <a:pt x="17" y="29"/>
                  <a:pt x="17" y="29"/>
                  <a:pt x="17" y="29"/>
                </a:cubicBezTo>
                <a:cubicBezTo>
                  <a:pt x="17" y="29"/>
                  <a:pt x="17" y="29"/>
                  <a:pt x="17" y="29"/>
                </a:cubicBezTo>
                <a:lnTo>
                  <a:pt x="9"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38984" name="Freeform 40"/>
          <p:cNvSpPr>
            <a:spLocks/>
          </p:cNvSpPr>
          <p:nvPr/>
        </p:nvSpPr>
        <p:spPr bwMode="auto">
          <a:xfrm>
            <a:off x="3084513" y="3274338"/>
            <a:ext cx="127000" cy="1047750"/>
          </a:xfrm>
          <a:custGeom>
            <a:avLst/>
            <a:gdLst>
              <a:gd name="T0" fmla="*/ 25 w 25"/>
              <a:gd name="T1" fmla="*/ 182 h 182"/>
              <a:gd name="T2" fmla="*/ 10 w 25"/>
              <a:gd name="T3" fmla="*/ 166 h 182"/>
              <a:gd name="T4" fmla="*/ 10 w 25"/>
              <a:gd name="T5" fmla="*/ 101 h 182"/>
              <a:gd name="T6" fmla="*/ 0 w 25"/>
              <a:gd name="T7" fmla="*/ 91 h 182"/>
              <a:gd name="T8" fmla="*/ 10 w 25"/>
              <a:gd name="T9" fmla="*/ 80 h 182"/>
              <a:gd name="T10" fmla="*/ 10 w 25"/>
              <a:gd name="T11" fmla="*/ 16 h 182"/>
              <a:gd name="T12" fmla="*/ 25 w 25"/>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5" h="182">
                <a:moveTo>
                  <a:pt x="25" y="182"/>
                </a:moveTo>
                <a:cubicBezTo>
                  <a:pt x="15" y="182"/>
                  <a:pt x="10" y="179"/>
                  <a:pt x="10" y="166"/>
                </a:cubicBezTo>
                <a:cubicBezTo>
                  <a:pt x="10" y="163"/>
                  <a:pt x="10" y="104"/>
                  <a:pt x="10" y="101"/>
                </a:cubicBezTo>
                <a:cubicBezTo>
                  <a:pt x="10" y="98"/>
                  <a:pt x="8" y="91"/>
                  <a:pt x="0" y="91"/>
                </a:cubicBezTo>
                <a:cubicBezTo>
                  <a:pt x="8" y="91"/>
                  <a:pt x="10" y="84"/>
                  <a:pt x="10" y="80"/>
                </a:cubicBezTo>
                <a:cubicBezTo>
                  <a:pt x="10" y="78"/>
                  <a:pt x="10" y="19"/>
                  <a:pt x="10" y="16"/>
                </a:cubicBezTo>
                <a:cubicBezTo>
                  <a:pt x="10" y="3"/>
                  <a:pt x="15" y="0"/>
                  <a:pt x="25" y="0"/>
                </a:cubicBezTo>
              </a:path>
            </a:pathLst>
          </a:custGeom>
          <a:noFill/>
          <a:ln w="22225" cap="flat">
            <a:solidFill>
              <a:srgbClr val="6D6F7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338985" name="Freeform 41"/>
          <p:cNvSpPr>
            <a:spLocks/>
          </p:cNvSpPr>
          <p:nvPr/>
        </p:nvSpPr>
        <p:spPr bwMode="auto">
          <a:xfrm>
            <a:off x="1608137" y="3501350"/>
            <a:ext cx="1439863" cy="596900"/>
          </a:xfrm>
          <a:custGeom>
            <a:avLst/>
            <a:gdLst>
              <a:gd name="T0" fmla="*/ 268 w 268"/>
              <a:gd name="T1" fmla="*/ 91 h 104"/>
              <a:gd name="T2" fmla="*/ 256 w 268"/>
              <a:gd name="T3" fmla="*/ 104 h 104"/>
              <a:gd name="T4" fmla="*/ 12 w 268"/>
              <a:gd name="T5" fmla="*/ 104 h 104"/>
              <a:gd name="T6" fmla="*/ 0 w 268"/>
              <a:gd name="T7" fmla="*/ 91 h 104"/>
              <a:gd name="T8" fmla="*/ 0 w 268"/>
              <a:gd name="T9" fmla="*/ 12 h 104"/>
              <a:gd name="T10" fmla="*/ 12 w 268"/>
              <a:gd name="T11" fmla="*/ 0 h 104"/>
              <a:gd name="T12" fmla="*/ 256 w 268"/>
              <a:gd name="T13" fmla="*/ 0 h 104"/>
              <a:gd name="T14" fmla="*/ 268 w 268"/>
              <a:gd name="T15" fmla="*/ 12 h 104"/>
              <a:gd name="T16" fmla="*/ 268 w 268"/>
              <a:gd name="T17" fmla="*/ 9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 h="104">
                <a:moveTo>
                  <a:pt x="268" y="91"/>
                </a:moveTo>
                <a:cubicBezTo>
                  <a:pt x="268" y="98"/>
                  <a:pt x="262" y="104"/>
                  <a:pt x="256" y="104"/>
                </a:cubicBezTo>
                <a:cubicBezTo>
                  <a:pt x="12" y="104"/>
                  <a:pt x="12" y="104"/>
                  <a:pt x="12" y="104"/>
                </a:cubicBezTo>
                <a:cubicBezTo>
                  <a:pt x="5" y="104"/>
                  <a:pt x="0" y="98"/>
                  <a:pt x="0" y="91"/>
                </a:cubicBezTo>
                <a:cubicBezTo>
                  <a:pt x="0" y="12"/>
                  <a:pt x="0" y="12"/>
                  <a:pt x="0" y="12"/>
                </a:cubicBezTo>
                <a:cubicBezTo>
                  <a:pt x="0" y="5"/>
                  <a:pt x="5" y="0"/>
                  <a:pt x="12" y="0"/>
                </a:cubicBezTo>
                <a:cubicBezTo>
                  <a:pt x="256" y="0"/>
                  <a:pt x="256" y="0"/>
                  <a:pt x="256" y="0"/>
                </a:cubicBezTo>
                <a:cubicBezTo>
                  <a:pt x="262" y="0"/>
                  <a:pt x="268" y="5"/>
                  <a:pt x="268" y="12"/>
                </a:cubicBezTo>
                <a:lnTo>
                  <a:pt x="268" y="91"/>
                </a:lnTo>
                <a:close/>
              </a:path>
            </a:pathLst>
          </a:custGeom>
          <a:solidFill>
            <a:srgbClr val="D6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38986" name="Rectangle 42"/>
          <p:cNvSpPr>
            <a:spLocks noChangeArrowheads="1"/>
          </p:cNvSpPr>
          <p:nvPr/>
        </p:nvSpPr>
        <p:spPr bwMode="auto">
          <a:xfrm>
            <a:off x="1684337" y="3564850"/>
            <a:ext cx="133191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dirty="0">
                <a:solidFill>
                  <a:srgbClr val="000000"/>
                </a:solidFill>
                <a:latin typeface="Century Gothic"/>
                <a:cs typeface="Century Gothic"/>
              </a:rPr>
              <a:t>Excise tax = $40 per room</a:t>
            </a:r>
            <a:endParaRPr lang="en-US" sz="1400" dirty="0">
              <a:latin typeface="Century Gothic"/>
              <a:cs typeface="Century Gothic"/>
            </a:endParaRPr>
          </a:p>
        </p:txBody>
      </p:sp>
      <p:sp>
        <p:nvSpPr>
          <p:cNvPr id="338987" name="Line 43"/>
          <p:cNvSpPr>
            <a:spLocks noChangeShapeType="1"/>
          </p:cNvSpPr>
          <p:nvPr/>
        </p:nvSpPr>
        <p:spPr bwMode="auto">
          <a:xfrm>
            <a:off x="3670300" y="2715538"/>
            <a:ext cx="3876675" cy="1590675"/>
          </a:xfrm>
          <a:prstGeom prst="line">
            <a:avLst/>
          </a:prstGeom>
          <a:noFill/>
          <a:ln w="30163">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38988" name="Line 44"/>
          <p:cNvSpPr>
            <a:spLocks noChangeShapeType="1"/>
          </p:cNvSpPr>
          <p:nvPr/>
        </p:nvSpPr>
        <p:spPr bwMode="auto">
          <a:xfrm flipH="1">
            <a:off x="3633788" y="3252113"/>
            <a:ext cx="3913187" cy="1590675"/>
          </a:xfrm>
          <a:prstGeom prst="line">
            <a:avLst/>
          </a:prstGeom>
          <a:noFill/>
          <a:ln w="30163">
            <a:solidFill>
              <a:srgbClr val="EE313C"/>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38989" name="Line 45"/>
          <p:cNvSpPr>
            <a:spLocks noChangeShapeType="1"/>
          </p:cNvSpPr>
          <p:nvPr/>
        </p:nvSpPr>
        <p:spPr bwMode="auto">
          <a:xfrm flipH="1">
            <a:off x="3656013" y="2191663"/>
            <a:ext cx="3887787" cy="1601787"/>
          </a:xfrm>
          <a:prstGeom prst="line">
            <a:avLst/>
          </a:prstGeom>
          <a:noFill/>
          <a:ln w="30163">
            <a:solidFill>
              <a:srgbClr val="EE313C"/>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38990" name="Oval 46"/>
          <p:cNvSpPr>
            <a:spLocks noChangeArrowheads="1"/>
          </p:cNvSpPr>
          <p:nvPr/>
        </p:nvSpPr>
        <p:spPr bwMode="auto">
          <a:xfrm>
            <a:off x="4918075" y="4242713"/>
            <a:ext cx="101600" cy="1174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38991" name="Oval 47"/>
          <p:cNvSpPr>
            <a:spLocks noChangeArrowheads="1"/>
          </p:cNvSpPr>
          <p:nvPr/>
        </p:nvSpPr>
        <p:spPr bwMode="auto">
          <a:xfrm>
            <a:off x="4922838" y="3188613"/>
            <a:ext cx="100012" cy="1158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38992" name="Oval 48"/>
          <p:cNvSpPr>
            <a:spLocks noChangeArrowheads="1"/>
          </p:cNvSpPr>
          <p:nvPr/>
        </p:nvSpPr>
        <p:spPr bwMode="auto">
          <a:xfrm>
            <a:off x="6199188" y="3725188"/>
            <a:ext cx="101600" cy="1143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38993" name="Line 49"/>
          <p:cNvSpPr>
            <a:spLocks noChangeShapeType="1"/>
          </p:cNvSpPr>
          <p:nvPr/>
        </p:nvSpPr>
        <p:spPr bwMode="auto">
          <a:xfrm>
            <a:off x="5772150" y="2583775"/>
            <a:ext cx="1085850" cy="37147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38994" name="Freeform 50"/>
          <p:cNvSpPr>
            <a:spLocks/>
          </p:cNvSpPr>
          <p:nvPr/>
        </p:nvSpPr>
        <p:spPr bwMode="auto">
          <a:xfrm>
            <a:off x="4286250" y="2026562"/>
            <a:ext cx="1733550" cy="700088"/>
          </a:xfrm>
          <a:custGeom>
            <a:avLst/>
            <a:gdLst>
              <a:gd name="T0" fmla="*/ 306 w 306"/>
              <a:gd name="T1" fmla="*/ 117 h 133"/>
              <a:gd name="T2" fmla="*/ 290 w 306"/>
              <a:gd name="T3" fmla="*/ 133 h 133"/>
              <a:gd name="T4" fmla="*/ 16 w 306"/>
              <a:gd name="T5" fmla="*/ 133 h 133"/>
              <a:gd name="T6" fmla="*/ 0 w 306"/>
              <a:gd name="T7" fmla="*/ 117 h 133"/>
              <a:gd name="T8" fmla="*/ 0 w 306"/>
              <a:gd name="T9" fmla="*/ 16 h 133"/>
              <a:gd name="T10" fmla="*/ 16 w 306"/>
              <a:gd name="T11" fmla="*/ 0 h 133"/>
              <a:gd name="T12" fmla="*/ 290 w 306"/>
              <a:gd name="T13" fmla="*/ 0 h 133"/>
              <a:gd name="T14" fmla="*/ 306 w 306"/>
              <a:gd name="T15" fmla="*/ 16 h 133"/>
              <a:gd name="T16" fmla="*/ 306 w 306"/>
              <a:gd name="T17" fmla="*/ 11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33">
                <a:moveTo>
                  <a:pt x="306" y="117"/>
                </a:moveTo>
                <a:cubicBezTo>
                  <a:pt x="306" y="126"/>
                  <a:pt x="298" y="133"/>
                  <a:pt x="290" y="133"/>
                </a:cubicBezTo>
                <a:cubicBezTo>
                  <a:pt x="16" y="133"/>
                  <a:pt x="16" y="133"/>
                  <a:pt x="16" y="133"/>
                </a:cubicBezTo>
                <a:cubicBezTo>
                  <a:pt x="8" y="133"/>
                  <a:pt x="0" y="126"/>
                  <a:pt x="0" y="117"/>
                </a:cubicBezTo>
                <a:cubicBezTo>
                  <a:pt x="0" y="16"/>
                  <a:pt x="0" y="16"/>
                  <a:pt x="0" y="16"/>
                </a:cubicBezTo>
                <a:cubicBezTo>
                  <a:pt x="0" y="7"/>
                  <a:pt x="8" y="0"/>
                  <a:pt x="16" y="0"/>
                </a:cubicBezTo>
                <a:cubicBezTo>
                  <a:pt x="290" y="0"/>
                  <a:pt x="290" y="0"/>
                  <a:pt x="290" y="0"/>
                </a:cubicBezTo>
                <a:cubicBezTo>
                  <a:pt x="298" y="0"/>
                  <a:pt x="306" y="7"/>
                  <a:pt x="306" y="16"/>
                </a:cubicBezTo>
                <a:lnTo>
                  <a:pt x="306" y="117"/>
                </a:lnTo>
                <a:close/>
              </a:path>
            </a:pathLst>
          </a:custGeom>
          <a:solidFill>
            <a:srgbClr val="D6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38995" name="Rectangle 51"/>
          <p:cNvSpPr>
            <a:spLocks noChangeArrowheads="1"/>
          </p:cNvSpPr>
          <p:nvPr/>
        </p:nvSpPr>
        <p:spPr bwMode="auto">
          <a:xfrm>
            <a:off x="4343400" y="2040850"/>
            <a:ext cx="16224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dirty="0">
                <a:solidFill>
                  <a:srgbClr val="000000"/>
                </a:solidFill>
                <a:latin typeface="Century Gothic"/>
                <a:cs typeface="Century Gothic"/>
              </a:rPr>
              <a:t>Supply curve shifts upward by the amount of the </a:t>
            </a:r>
            <a:r>
              <a:rPr lang="en-US" sz="1400" dirty="0" smtClean="0">
                <a:solidFill>
                  <a:srgbClr val="000000"/>
                </a:solidFill>
                <a:latin typeface="Century Gothic"/>
                <a:cs typeface="Century Gothic"/>
              </a:rPr>
              <a:t>tax.</a:t>
            </a:r>
            <a:endParaRPr lang="en-US" sz="1400" dirty="0">
              <a:latin typeface="Century Gothic"/>
              <a:cs typeface="Century Gothic"/>
            </a:endParaRPr>
          </a:p>
        </p:txBody>
      </p:sp>
      <p:sp>
        <p:nvSpPr>
          <p:cNvPr id="338996" name="Freeform 52"/>
          <p:cNvSpPr>
            <a:spLocks/>
          </p:cNvSpPr>
          <p:nvPr/>
        </p:nvSpPr>
        <p:spPr bwMode="auto">
          <a:xfrm>
            <a:off x="3681413" y="1467763"/>
            <a:ext cx="4430712" cy="4410075"/>
          </a:xfrm>
          <a:custGeom>
            <a:avLst/>
            <a:gdLst>
              <a:gd name="T0" fmla="*/ 2057 w 2057"/>
              <a:gd name="T1" fmla="*/ 1809 h 1809"/>
              <a:gd name="T2" fmla="*/ 0 w 2057"/>
              <a:gd name="T3" fmla="*/ 1809 h 1809"/>
              <a:gd name="T4" fmla="*/ 0 w 2057"/>
              <a:gd name="T5" fmla="*/ 0 h 1809"/>
            </a:gdLst>
            <a:ahLst/>
            <a:cxnLst>
              <a:cxn ang="0">
                <a:pos x="T0" y="T1"/>
              </a:cxn>
              <a:cxn ang="0">
                <a:pos x="T2" y="T3"/>
              </a:cxn>
              <a:cxn ang="0">
                <a:pos x="T4" y="T5"/>
              </a:cxn>
            </a:cxnLst>
            <a:rect l="0" t="0" r="r" b="b"/>
            <a:pathLst>
              <a:path w="2057" h="1809">
                <a:moveTo>
                  <a:pt x="2057" y="1809"/>
                </a:moveTo>
                <a:lnTo>
                  <a:pt x="0" y="1809"/>
                </a:lnTo>
                <a:lnTo>
                  <a:pt x="0" y="0"/>
                </a:ln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51" name="Rectangle 50"/>
          <p:cNvSpPr/>
          <p:nvPr/>
        </p:nvSpPr>
        <p:spPr>
          <a:xfrm>
            <a:off x="0" y="1650920"/>
            <a:ext cx="2667000" cy="923330"/>
          </a:xfrm>
          <a:prstGeom prst="rect">
            <a:avLst/>
          </a:prstGeom>
        </p:spPr>
        <p:txBody>
          <a:bodyPr wrap="square">
            <a:spAutoFit/>
          </a:bodyPr>
          <a:lstStyle/>
          <a:p>
            <a:r>
              <a:rPr lang="en-US" b="1" i="1" dirty="0">
                <a:solidFill>
                  <a:schemeClr val="tx1">
                    <a:lumMod val="75000"/>
                    <a:lumOff val="25000"/>
                  </a:schemeClr>
                </a:solidFill>
                <a:latin typeface="Century Gothic"/>
                <a:cs typeface="Century Gothic"/>
              </a:rPr>
              <a:t>The </a:t>
            </a:r>
            <a:r>
              <a:rPr lang="en-US" b="1" i="1" dirty="0" smtClean="0">
                <a:solidFill>
                  <a:schemeClr val="tx1">
                    <a:lumMod val="75000"/>
                    <a:lumOff val="25000"/>
                  </a:schemeClr>
                </a:solidFill>
                <a:latin typeface="Century Gothic"/>
                <a:cs typeface="Century Gothic"/>
              </a:rPr>
              <a:t>equilibrium price </a:t>
            </a:r>
            <a:r>
              <a:rPr lang="en-US" b="1" i="1" dirty="0">
                <a:solidFill>
                  <a:schemeClr val="tx1">
                    <a:lumMod val="75000"/>
                    <a:lumOff val="25000"/>
                  </a:schemeClr>
                </a:solidFill>
                <a:latin typeface="Century Gothic"/>
                <a:cs typeface="Century Gothic"/>
              </a:rPr>
              <a:t>of hotel rooms rises </a:t>
            </a:r>
            <a:r>
              <a:rPr lang="en-US" b="1" i="1" dirty="0" smtClean="0">
                <a:solidFill>
                  <a:schemeClr val="tx1">
                    <a:lumMod val="75000"/>
                    <a:lumOff val="25000"/>
                  </a:schemeClr>
                </a:solidFill>
                <a:latin typeface="Century Gothic"/>
                <a:cs typeface="Century Gothic"/>
              </a:rPr>
              <a:t>to </a:t>
            </a:r>
            <a:r>
              <a:rPr lang="en-US" b="1" i="1" dirty="0">
                <a:solidFill>
                  <a:schemeClr val="tx1">
                    <a:lumMod val="75000"/>
                    <a:lumOff val="25000"/>
                  </a:schemeClr>
                </a:solidFill>
                <a:latin typeface="Century Gothic"/>
                <a:cs typeface="Century Gothic"/>
              </a:rPr>
              <a:t>$100 a </a:t>
            </a:r>
            <a:r>
              <a:rPr lang="en-US" b="1" i="1" dirty="0" smtClean="0">
                <a:solidFill>
                  <a:schemeClr val="tx1">
                    <a:lumMod val="75000"/>
                    <a:lumOff val="25000"/>
                  </a:schemeClr>
                </a:solidFill>
                <a:latin typeface="Century Gothic"/>
                <a:cs typeface="Century Gothic"/>
              </a:rPr>
              <a:t>night.</a:t>
            </a:r>
            <a:endParaRPr lang="en-US" b="1" i="1" dirty="0">
              <a:solidFill>
                <a:schemeClr val="tx1">
                  <a:lumMod val="75000"/>
                  <a:lumOff val="25000"/>
                </a:schemeClr>
              </a:solidFill>
              <a:latin typeface="Century Gothic"/>
              <a:cs typeface="Century Gothic"/>
            </a:endParaRPr>
          </a:p>
        </p:txBody>
      </p:sp>
      <p:sp>
        <p:nvSpPr>
          <p:cNvPr id="52" name="Rectangle 51"/>
          <p:cNvSpPr/>
          <p:nvPr/>
        </p:nvSpPr>
        <p:spPr>
          <a:xfrm>
            <a:off x="4038600" y="6107668"/>
            <a:ext cx="3087687" cy="646331"/>
          </a:xfrm>
          <a:prstGeom prst="rect">
            <a:avLst/>
          </a:prstGeom>
        </p:spPr>
        <p:txBody>
          <a:bodyPr wrap="square">
            <a:spAutoFit/>
          </a:bodyPr>
          <a:lstStyle/>
          <a:p>
            <a:r>
              <a:rPr lang="en-US" b="1" i="1" dirty="0" smtClean="0">
                <a:solidFill>
                  <a:schemeClr val="tx1">
                    <a:lumMod val="75000"/>
                    <a:lumOff val="25000"/>
                  </a:schemeClr>
                </a:solidFill>
                <a:latin typeface="Century Gothic"/>
                <a:cs typeface="Century Gothic"/>
              </a:rPr>
              <a:t>And the quantity falls to 5,000</a:t>
            </a:r>
            <a:endParaRPr lang="en-US" b="1" i="1" dirty="0">
              <a:solidFill>
                <a:schemeClr val="tx1">
                  <a:lumMod val="75000"/>
                  <a:lumOff val="25000"/>
                </a:schemeClr>
              </a:solidFill>
              <a:latin typeface="Century Gothic"/>
              <a:cs typeface="Century Gothic"/>
            </a:endParaRPr>
          </a:p>
        </p:txBody>
      </p:sp>
      <p:sp>
        <p:nvSpPr>
          <p:cNvPr id="53" name="Rectangle 52"/>
          <p:cNvSpPr/>
          <p:nvPr/>
        </p:nvSpPr>
        <p:spPr>
          <a:xfrm>
            <a:off x="0" y="2565320"/>
            <a:ext cx="2667000" cy="1200329"/>
          </a:xfrm>
          <a:prstGeom prst="rect">
            <a:avLst/>
          </a:prstGeom>
        </p:spPr>
        <p:txBody>
          <a:bodyPr wrap="square">
            <a:spAutoFit/>
          </a:bodyPr>
          <a:lstStyle/>
          <a:p>
            <a:r>
              <a:rPr lang="en-US" b="1" i="1" dirty="0" smtClean="0">
                <a:solidFill>
                  <a:srgbClr val="990033"/>
                </a:solidFill>
                <a:latin typeface="Century Gothic"/>
                <a:cs typeface="Century Gothic"/>
              </a:rPr>
              <a:t>Hotel guests bear some of the burden as price RISES from $80 to $100.</a:t>
            </a:r>
            <a:endParaRPr lang="en-US" b="1" i="1" dirty="0">
              <a:solidFill>
                <a:srgbClr val="990033"/>
              </a:solidFill>
              <a:latin typeface="Century Gothic"/>
              <a:cs typeface="Century Gothic"/>
            </a:endParaRPr>
          </a:p>
        </p:txBody>
      </p:sp>
      <p:sp>
        <p:nvSpPr>
          <p:cNvPr id="54" name="Rectangle 53"/>
          <p:cNvSpPr/>
          <p:nvPr/>
        </p:nvSpPr>
        <p:spPr>
          <a:xfrm>
            <a:off x="0" y="4241720"/>
            <a:ext cx="2667000" cy="1477328"/>
          </a:xfrm>
          <a:prstGeom prst="rect">
            <a:avLst/>
          </a:prstGeom>
        </p:spPr>
        <p:txBody>
          <a:bodyPr wrap="square">
            <a:spAutoFit/>
          </a:bodyPr>
          <a:lstStyle/>
          <a:p>
            <a:r>
              <a:rPr lang="en-US" b="1" i="1" dirty="0" smtClean="0">
                <a:solidFill>
                  <a:schemeClr val="accent1">
                    <a:lumMod val="75000"/>
                  </a:schemeClr>
                </a:solidFill>
                <a:latin typeface="Century Gothic"/>
                <a:cs typeface="Century Gothic"/>
              </a:rPr>
              <a:t>Hotel owners also bear some of the burden as their price (net of the tax paid) FALLS from $80 to $60.</a:t>
            </a:r>
            <a:endParaRPr lang="en-US" b="1" i="1" dirty="0">
              <a:solidFill>
                <a:schemeClr val="accent1">
                  <a:lumMod val="75000"/>
                </a:schemeClr>
              </a:solidFill>
              <a:latin typeface="Century Gothic"/>
              <a:cs typeface="Century Gothic"/>
            </a:endParaRPr>
          </a:p>
        </p:txBody>
      </p:sp>
      <p:cxnSp>
        <p:nvCxnSpPr>
          <p:cNvPr id="6" name="Straight Arrow Connector 5"/>
          <p:cNvCxnSpPr/>
          <p:nvPr/>
        </p:nvCxnSpPr>
        <p:spPr>
          <a:xfrm flipV="1">
            <a:off x="4191000" y="3260050"/>
            <a:ext cx="0" cy="48895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4191000" y="3869650"/>
            <a:ext cx="0" cy="40776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1" y="1202650"/>
            <a:ext cx="9144000" cy="461665"/>
          </a:xfrm>
          <a:prstGeom prst="rect">
            <a:avLst/>
          </a:prstGeom>
          <a:solidFill>
            <a:schemeClr val="accent3">
              <a:lumMod val="20000"/>
              <a:lumOff val="80000"/>
            </a:schemeClr>
          </a:solidFill>
        </p:spPr>
        <p:txBody>
          <a:bodyPr wrap="square">
            <a:spAutoFit/>
          </a:bodyPr>
          <a:lstStyle/>
          <a:p>
            <a:pPr algn="ctr"/>
            <a:r>
              <a:rPr lang="en-US" sz="2400" b="1" i="1" dirty="0">
                <a:solidFill>
                  <a:srgbClr val="990033"/>
                </a:solidFill>
                <a:latin typeface="Century Gothic"/>
                <a:cs typeface="Century Gothic"/>
              </a:rPr>
              <a:t>The $40 excise tax is shared between buyers and </a:t>
            </a:r>
            <a:r>
              <a:rPr lang="en-US" sz="2400" b="1" i="1" dirty="0" smtClean="0">
                <a:solidFill>
                  <a:srgbClr val="990033"/>
                </a:solidFill>
                <a:latin typeface="Century Gothic"/>
                <a:cs typeface="Century Gothic"/>
              </a:rPr>
              <a:t>sellers.</a:t>
            </a:r>
            <a:endParaRPr lang="en-US" sz="2400" b="1" i="1" dirty="0">
              <a:solidFill>
                <a:srgbClr val="990033"/>
              </a:solidFill>
              <a:latin typeface="Century Gothic"/>
              <a:cs typeface="Century Gothic"/>
            </a:endParaRPr>
          </a:p>
        </p:txBody>
      </p:sp>
      <p:sp>
        <p:nvSpPr>
          <p:cNvPr id="5" name="TextBox 4"/>
          <p:cNvSpPr txBox="1"/>
          <p:nvPr/>
        </p:nvSpPr>
        <p:spPr>
          <a:xfrm>
            <a:off x="2976111" y="2995536"/>
            <a:ext cx="420688" cy="369332"/>
          </a:xfrm>
          <a:prstGeom prst="rect">
            <a:avLst/>
          </a:prstGeom>
          <a:noFill/>
        </p:spPr>
        <p:txBody>
          <a:bodyPr wrap="square" rtlCol="0">
            <a:spAutoFit/>
          </a:bodyPr>
          <a:lstStyle/>
          <a:p>
            <a:r>
              <a:rPr lang="en-US" b="1" dirty="0" err="1" smtClean="0"/>
              <a:t>P</a:t>
            </a:r>
            <a:r>
              <a:rPr lang="en-US" b="1" baseline="-25000" dirty="0" err="1" smtClean="0"/>
              <a:t>b</a:t>
            </a:r>
            <a:endParaRPr lang="en-US" b="1" baseline="-25000" dirty="0"/>
          </a:p>
        </p:txBody>
      </p:sp>
      <p:sp>
        <p:nvSpPr>
          <p:cNvPr id="59" name="TextBox 58"/>
          <p:cNvSpPr txBox="1"/>
          <p:nvPr/>
        </p:nvSpPr>
        <p:spPr>
          <a:xfrm>
            <a:off x="3041418" y="4108401"/>
            <a:ext cx="420688" cy="369332"/>
          </a:xfrm>
          <a:prstGeom prst="rect">
            <a:avLst/>
          </a:prstGeom>
          <a:noFill/>
        </p:spPr>
        <p:txBody>
          <a:bodyPr wrap="square" rtlCol="0">
            <a:spAutoFit/>
          </a:bodyPr>
          <a:lstStyle/>
          <a:p>
            <a:r>
              <a:rPr lang="en-US" b="1" dirty="0" smtClean="0"/>
              <a:t>P</a:t>
            </a:r>
            <a:r>
              <a:rPr lang="en-US" b="1" baseline="-25000" dirty="0"/>
              <a:t>s</a:t>
            </a:r>
          </a:p>
        </p:txBody>
      </p:sp>
    </p:spTree>
    <p:extLst>
      <p:ext uri="{BB962C8B-B14F-4D97-AF65-F5344CB8AC3E}">
        <p14:creationId xmlns:p14="http://schemas.microsoft.com/office/powerpoint/2010/main" val="941100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338989"/>
                                        </p:tgtEl>
                                        <p:attrNameLst>
                                          <p:attrName>style.visibility</p:attrName>
                                        </p:attrNameLst>
                                      </p:cBhvr>
                                      <p:to>
                                        <p:strVal val="visible"/>
                                      </p:to>
                                    </p:set>
                                    <p:animEffect transition="in" filter="fade">
                                      <p:cBhvr>
                                        <p:cTn id="7" dur="500"/>
                                        <p:tgtEl>
                                          <p:spTgt spid="338989"/>
                                        </p:tgtEl>
                                      </p:cBhvr>
                                    </p:animEffect>
                                  </p:childTnLst>
                                </p:cTn>
                              </p:par>
                              <p:par>
                                <p:cTn id="8" presetID="42" presetClass="path" presetSubtype="0" accel="50000" decel="50000" fill="hold" grpId="0" nodeType="withEffect">
                                  <p:stCondLst>
                                    <p:cond delay="0"/>
                                  </p:stCondLst>
                                  <p:childTnLst>
                                    <p:animMotion origin="layout" path="M 3.33333E-6 0.14444 L 3.33333E-6 0 " pathEditMode="relative" rAng="0" ptsTypes="AA">
                                      <p:cBhvr>
                                        <p:cTn id="9" dur="2000" fill="hold"/>
                                        <p:tgtEl>
                                          <p:spTgt spid="338989"/>
                                        </p:tgtEl>
                                        <p:attrNameLst>
                                          <p:attrName>ppt_x</p:attrName>
                                          <p:attrName>ppt_y</p:attrName>
                                        </p:attrNameLst>
                                      </p:cBhvr>
                                      <p:rCtr x="0" y="-7222"/>
                                    </p:animMotion>
                                  </p:childTnLst>
                                </p:cTn>
                              </p:par>
                              <p:par>
                                <p:cTn id="10" presetID="7" presetClass="emph" presetSubtype="2" fill="hold" grpId="0" nodeType="withEffect">
                                  <p:stCondLst>
                                    <p:cond delay="0"/>
                                  </p:stCondLst>
                                  <p:childTnLst>
                                    <p:animClr clrSpc="rgb" dir="cw">
                                      <p:cBhvr>
                                        <p:cTn id="11" dur="2000" fill="hold"/>
                                        <p:tgtEl>
                                          <p:spTgt spid="338988"/>
                                        </p:tgtEl>
                                        <p:attrNameLst>
                                          <p:attrName>stroke.color</p:attrName>
                                        </p:attrNameLst>
                                      </p:cBhvr>
                                      <p:to>
                                        <a:srgbClr val="FFCCCC"/>
                                      </p:to>
                                    </p:animClr>
                                    <p:set>
                                      <p:cBhvr>
                                        <p:cTn id="12" dur="2000" fill="hold"/>
                                        <p:tgtEl>
                                          <p:spTgt spid="338988"/>
                                        </p:tgtEl>
                                        <p:attrNameLst>
                                          <p:attrName>stroke.on</p:attrName>
                                        </p:attrNameLst>
                                      </p:cBhvr>
                                      <p:to>
                                        <p:strVal val="true"/>
                                      </p:to>
                                    </p:se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338956"/>
                                        </p:tgtEl>
                                        <p:attrNameLst>
                                          <p:attrName>style.visibility</p:attrName>
                                        </p:attrNameLst>
                                      </p:cBhvr>
                                      <p:to>
                                        <p:strVal val="visible"/>
                                      </p:to>
                                    </p:set>
                                    <p:animEffect transition="in" filter="fade">
                                      <p:cBhvr>
                                        <p:cTn id="16" dur="500"/>
                                        <p:tgtEl>
                                          <p:spTgt spid="338956"/>
                                        </p:tgtEl>
                                      </p:cBhvr>
                                    </p:animEffect>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338982"/>
                                        </p:tgtEl>
                                        <p:attrNameLst>
                                          <p:attrName>style.visibility</p:attrName>
                                        </p:attrNameLst>
                                      </p:cBhvr>
                                      <p:to>
                                        <p:strVal val="visible"/>
                                      </p:to>
                                    </p:set>
                                    <p:animEffect transition="in" filter="fade">
                                      <p:cBhvr>
                                        <p:cTn id="20" dur="500"/>
                                        <p:tgtEl>
                                          <p:spTgt spid="33898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38993"/>
                                        </p:tgtEl>
                                        <p:attrNameLst>
                                          <p:attrName>style.visibility</p:attrName>
                                        </p:attrNameLst>
                                      </p:cBhvr>
                                      <p:to>
                                        <p:strVal val="visible"/>
                                      </p:to>
                                    </p:set>
                                    <p:animEffect transition="in" filter="fade">
                                      <p:cBhvr>
                                        <p:cTn id="23" dur="500"/>
                                        <p:tgtEl>
                                          <p:spTgt spid="33899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38983"/>
                                        </p:tgtEl>
                                        <p:attrNameLst>
                                          <p:attrName>style.visibility</p:attrName>
                                        </p:attrNameLst>
                                      </p:cBhvr>
                                      <p:to>
                                        <p:strVal val="visible"/>
                                      </p:to>
                                    </p:set>
                                    <p:animEffect transition="in" filter="fade">
                                      <p:cBhvr>
                                        <p:cTn id="26" dur="500"/>
                                        <p:tgtEl>
                                          <p:spTgt spid="33898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38995"/>
                                        </p:tgtEl>
                                        <p:attrNameLst>
                                          <p:attrName>style.visibility</p:attrName>
                                        </p:attrNameLst>
                                      </p:cBhvr>
                                      <p:to>
                                        <p:strVal val="visible"/>
                                      </p:to>
                                    </p:set>
                                    <p:animEffect transition="in" filter="fade">
                                      <p:cBhvr>
                                        <p:cTn id="29" dur="500"/>
                                        <p:tgtEl>
                                          <p:spTgt spid="33899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38994"/>
                                        </p:tgtEl>
                                        <p:attrNameLst>
                                          <p:attrName>style.visibility</p:attrName>
                                        </p:attrNameLst>
                                      </p:cBhvr>
                                      <p:to>
                                        <p:strVal val="visible"/>
                                      </p:to>
                                    </p:set>
                                    <p:animEffect transition="in" filter="fade">
                                      <p:cBhvr>
                                        <p:cTn id="32" dur="500"/>
                                        <p:tgtEl>
                                          <p:spTgt spid="33899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38991"/>
                                        </p:tgtEl>
                                        <p:attrNameLst>
                                          <p:attrName>style.visibility</p:attrName>
                                        </p:attrNameLst>
                                      </p:cBhvr>
                                      <p:to>
                                        <p:strVal val="visible"/>
                                      </p:to>
                                    </p:set>
                                    <p:animEffect transition="in" filter="fade">
                                      <p:cBhvr>
                                        <p:cTn id="43" dur="500"/>
                                        <p:tgtEl>
                                          <p:spTgt spid="33899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38958"/>
                                        </p:tgtEl>
                                        <p:attrNameLst>
                                          <p:attrName>style.visibility</p:attrName>
                                        </p:attrNameLst>
                                      </p:cBhvr>
                                      <p:to>
                                        <p:strVal val="visible"/>
                                      </p:to>
                                    </p:set>
                                    <p:animEffect transition="in" filter="fade">
                                      <p:cBhvr>
                                        <p:cTn id="46" dur="500"/>
                                        <p:tgtEl>
                                          <p:spTgt spid="33895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500"/>
                                        <p:tgtEl>
                                          <p:spTgt spid="52"/>
                                        </p:tgtEl>
                                      </p:cBhvr>
                                    </p:animEffect>
                                  </p:childTnLst>
                                </p:cTn>
                              </p:par>
                              <p:par>
                                <p:cTn id="52" presetID="10" presetClass="entr" presetSubtype="0" fill="hold"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500"/>
                                        <p:tgtEl>
                                          <p:spTgt spid="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500"/>
                                        <p:tgtEl>
                                          <p:spTgt spid="53"/>
                                        </p:tgtEl>
                                      </p:cBhvr>
                                    </p:animEffect>
                                  </p:childTnLst>
                                </p:cTn>
                              </p:par>
                              <p:par>
                                <p:cTn id="60" presetID="10" presetClass="entr" presetSubtype="0" fill="hold" nodeType="with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500"/>
                                        <p:tgtEl>
                                          <p:spTgt spid="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500"/>
                                        <p:tgtEl>
                                          <p:spTgt spid="5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38990"/>
                                        </p:tgtEl>
                                        <p:attrNameLst>
                                          <p:attrName>style.visibility</p:attrName>
                                        </p:attrNameLst>
                                      </p:cBhvr>
                                      <p:to>
                                        <p:strVal val="visible"/>
                                      </p:to>
                                    </p:set>
                                    <p:animEffect transition="in" filter="fade">
                                      <p:cBhvr>
                                        <p:cTn id="70" dur="500"/>
                                        <p:tgtEl>
                                          <p:spTgt spid="338990"/>
                                        </p:tgtEl>
                                      </p:cBhvr>
                                    </p:animEffect>
                                  </p:childTnLst>
                                </p:cTn>
                              </p:par>
                              <p:par>
                                <p:cTn id="71" presetID="10" presetClass="entr" presetSubtype="0" fill="hold" nodeType="with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fade">
                                      <p:cBhvr>
                                        <p:cTn id="73" dur="500"/>
                                        <p:tgtEl>
                                          <p:spTgt spid="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38959"/>
                                        </p:tgtEl>
                                        <p:attrNameLst>
                                          <p:attrName>style.visibility</p:attrName>
                                        </p:attrNameLst>
                                      </p:cBhvr>
                                      <p:to>
                                        <p:strVal val="visible"/>
                                      </p:to>
                                    </p:set>
                                    <p:animEffect transition="in" filter="fade">
                                      <p:cBhvr>
                                        <p:cTn id="76" dur="500"/>
                                        <p:tgtEl>
                                          <p:spTgt spid="338959"/>
                                        </p:tgtEl>
                                      </p:cBhvr>
                                    </p:animEffect>
                                  </p:childTnLst>
                                </p:cTn>
                              </p:par>
                              <p:par>
                                <p:cTn id="77" presetID="10" presetClass="entr" presetSubtype="0" fill="hold" nodeType="with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fade">
                                      <p:cBhvr>
                                        <p:cTn id="79" dur="500"/>
                                        <p:tgtEl>
                                          <p:spTgt spid="58"/>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38984"/>
                                        </p:tgtEl>
                                        <p:attrNameLst>
                                          <p:attrName>style.visibility</p:attrName>
                                        </p:attrNameLst>
                                      </p:cBhvr>
                                      <p:to>
                                        <p:strVal val="visible"/>
                                      </p:to>
                                    </p:set>
                                    <p:animEffect transition="in" filter="fade">
                                      <p:cBhvr>
                                        <p:cTn id="84" dur="500"/>
                                        <p:tgtEl>
                                          <p:spTgt spid="33898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38985"/>
                                        </p:tgtEl>
                                        <p:attrNameLst>
                                          <p:attrName>style.visibility</p:attrName>
                                        </p:attrNameLst>
                                      </p:cBhvr>
                                      <p:to>
                                        <p:strVal val="visible"/>
                                      </p:to>
                                    </p:set>
                                    <p:animEffect transition="in" filter="fade">
                                      <p:cBhvr>
                                        <p:cTn id="87" dur="500"/>
                                        <p:tgtEl>
                                          <p:spTgt spid="33898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38986"/>
                                        </p:tgtEl>
                                        <p:attrNameLst>
                                          <p:attrName>style.visibility</p:attrName>
                                        </p:attrNameLst>
                                      </p:cBhvr>
                                      <p:to>
                                        <p:strVal val="visible"/>
                                      </p:to>
                                    </p:set>
                                    <p:animEffect transition="in" filter="fade">
                                      <p:cBhvr>
                                        <p:cTn id="90" dur="500"/>
                                        <p:tgtEl>
                                          <p:spTgt spid="338986"/>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60"/>
                                        </p:tgtEl>
                                        <p:attrNameLst>
                                          <p:attrName>style.visibility</p:attrName>
                                        </p:attrNameLst>
                                      </p:cBhvr>
                                      <p:to>
                                        <p:strVal val="visible"/>
                                      </p:to>
                                    </p:set>
                                    <p:animEffect transition="in" filter="fade">
                                      <p:cBhvr>
                                        <p:cTn id="9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56" grpId="0"/>
      <p:bldP spid="338958" grpId="0"/>
      <p:bldP spid="338959" grpId="0"/>
      <p:bldP spid="338982" grpId="0" animBg="1"/>
      <p:bldP spid="338983" grpId="0" animBg="1"/>
      <p:bldP spid="338984" grpId="0" animBg="1"/>
      <p:bldP spid="338985" grpId="0" animBg="1"/>
      <p:bldP spid="338986" grpId="0"/>
      <p:bldP spid="338988" grpId="0" animBg="1"/>
      <p:bldP spid="338989" grpId="0" animBg="1"/>
      <p:bldP spid="338989" grpId="1" animBg="1"/>
      <p:bldP spid="338990" grpId="0" animBg="1"/>
      <p:bldP spid="338991" grpId="0" animBg="1"/>
      <p:bldP spid="338993" grpId="0" animBg="1"/>
      <p:bldP spid="338994" grpId="0" animBg="1"/>
      <p:bldP spid="338995" grpId="0"/>
      <p:bldP spid="51" grpId="0"/>
      <p:bldP spid="52" grpId="0"/>
      <p:bldP spid="53" grpId="0"/>
      <p:bldP spid="54" grpId="0"/>
      <p:bldP spid="6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Rot="1" noChangeArrowheads="1"/>
          </p:cNvSpPr>
          <p:nvPr>
            <p:ph type="title"/>
          </p:nvPr>
        </p:nvSpPr>
        <p:spPr>
          <a:xfrm>
            <a:off x="0" y="0"/>
            <a:ext cx="9144000" cy="1066800"/>
          </a:xfrm>
        </p:spPr>
        <p:txBody>
          <a:bodyPr>
            <a:noAutofit/>
          </a:bodyPr>
          <a:lstStyle/>
          <a:p>
            <a:pPr algn="l"/>
            <a:r>
              <a:rPr lang="en-US" sz="4000" dirty="0" smtClean="0"/>
              <a:t>AN EXCISE TAX IMPOSED ON HOTEL GUESTS</a:t>
            </a:r>
          </a:p>
        </p:txBody>
      </p:sp>
      <p:sp>
        <p:nvSpPr>
          <p:cNvPr id="7" name="Footer Placeholder 6"/>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cxnSp>
        <p:nvCxnSpPr>
          <p:cNvPr id="548914" name="Straight Connector 86"/>
          <p:cNvCxnSpPr>
            <a:cxnSpLocks noChangeShapeType="1"/>
          </p:cNvCxnSpPr>
          <p:nvPr/>
        </p:nvCxnSpPr>
        <p:spPr bwMode="auto">
          <a:xfrm>
            <a:off x="5638800" y="3709214"/>
            <a:ext cx="0" cy="1947862"/>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548912" name="Straight Connector 86"/>
          <p:cNvCxnSpPr>
            <a:cxnSpLocks noChangeShapeType="1"/>
          </p:cNvCxnSpPr>
          <p:nvPr/>
        </p:nvCxnSpPr>
        <p:spPr bwMode="auto">
          <a:xfrm>
            <a:off x="3389313" y="3680639"/>
            <a:ext cx="2190750" cy="3175"/>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2" name="Straight Connector 86"/>
          <p:cNvCxnSpPr>
            <a:cxnSpLocks noChangeShapeType="1"/>
          </p:cNvCxnSpPr>
          <p:nvPr/>
        </p:nvCxnSpPr>
        <p:spPr bwMode="auto">
          <a:xfrm>
            <a:off x="4443941" y="3099614"/>
            <a:ext cx="0" cy="2557462"/>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3" name="Straight Connector 86"/>
          <p:cNvCxnSpPr>
            <a:cxnSpLocks noChangeShapeType="1"/>
          </p:cNvCxnSpPr>
          <p:nvPr/>
        </p:nvCxnSpPr>
        <p:spPr bwMode="auto">
          <a:xfrm>
            <a:off x="3389313" y="4210864"/>
            <a:ext cx="1047750" cy="0"/>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4" name="Straight Connector 86"/>
          <p:cNvCxnSpPr>
            <a:cxnSpLocks noChangeShapeType="1"/>
          </p:cNvCxnSpPr>
          <p:nvPr/>
        </p:nvCxnSpPr>
        <p:spPr bwMode="auto">
          <a:xfrm>
            <a:off x="3351213" y="3117076"/>
            <a:ext cx="1047750" cy="0"/>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sp>
        <p:nvSpPr>
          <p:cNvPr id="341002" name="Rectangle 10"/>
          <p:cNvSpPr>
            <a:spLocks noChangeArrowheads="1"/>
          </p:cNvSpPr>
          <p:nvPr/>
        </p:nvSpPr>
        <p:spPr bwMode="auto">
          <a:xfrm>
            <a:off x="4483100" y="2828151"/>
            <a:ext cx="1696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a:solidFill>
                  <a:srgbClr val="000000"/>
                </a:solidFill>
                <a:latin typeface="Century Gothic"/>
                <a:cs typeface="Century Gothic"/>
              </a:rPr>
              <a:t>A</a:t>
            </a:r>
            <a:endParaRPr lang="en-US" sz="1400" i="1">
              <a:latin typeface="Century Gothic"/>
              <a:cs typeface="Century Gothic"/>
            </a:endParaRPr>
          </a:p>
        </p:txBody>
      </p:sp>
      <p:sp>
        <p:nvSpPr>
          <p:cNvPr id="341003" name="Rectangle 11"/>
          <p:cNvSpPr>
            <a:spLocks noChangeArrowheads="1"/>
          </p:cNvSpPr>
          <p:nvPr/>
        </p:nvSpPr>
        <p:spPr bwMode="auto">
          <a:xfrm>
            <a:off x="4481513" y="4274364"/>
            <a:ext cx="132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B</a:t>
            </a:r>
            <a:endParaRPr lang="en-US" sz="1400" i="1" dirty="0">
              <a:latin typeface="Century Gothic"/>
              <a:cs typeface="Century Gothic"/>
            </a:endParaRPr>
          </a:p>
        </p:txBody>
      </p:sp>
      <p:sp>
        <p:nvSpPr>
          <p:cNvPr id="341004" name="Line 12"/>
          <p:cNvSpPr>
            <a:spLocks noChangeShapeType="1"/>
          </p:cNvSpPr>
          <p:nvPr/>
        </p:nvSpPr>
        <p:spPr bwMode="auto">
          <a:xfrm>
            <a:off x="3255963" y="2035989"/>
            <a:ext cx="112712"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1005" name="Line 13"/>
          <p:cNvSpPr>
            <a:spLocks noChangeShapeType="1"/>
          </p:cNvSpPr>
          <p:nvPr/>
        </p:nvSpPr>
        <p:spPr bwMode="auto">
          <a:xfrm>
            <a:off x="3255963" y="3120251"/>
            <a:ext cx="112712"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1006" name="Line 14"/>
          <p:cNvSpPr>
            <a:spLocks noChangeShapeType="1"/>
          </p:cNvSpPr>
          <p:nvPr/>
        </p:nvSpPr>
        <p:spPr bwMode="auto">
          <a:xfrm>
            <a:off x="3255963" y="4198164"/>
            <a:ext cx="112712"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1007" name="Line 15"/>
          <p:cNvSpPr>
            <a:spLocks noChangeShapeType="1"/>
          </p:cNvSpPr>
          <p:nvPr/>
        </p:nvSpPr>
        <p:spPr bwMode="auto">
          <a:xfrm>
            <a:off x="3255963" y="5284014"/>
            <a:ext cx="112712"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1008" name="Line 16"/>
          <p:cNvSpPr>
            <a:spLocks noChangeShapeType="1"/>
          </p:cNvSpPr>
          <p:nvPr/>
        </p:nvSpPr>
        <p:spPr bwMode="auto">
          <a:xfrm>
            <a:off x="4443413" y="5680889"/>
            <a:ext cx="0" cy="144462"/>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1009" name="Line 17"/>
          <p:cNvSpPr>
            <a:spLocks noChangeShapeType="1"/>
          </p:cNvSpPr>
          <p:nvPr/>
        </p:nvSpPr>
        <p:spPr bwMode="auto">
          <a:xfrm>
            <a:off x="5627688" y="5680889"/>
            <a:ext cx="0" cy="144462"/>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1010" name="Line 18"/>
          <p:cNvSpPr>
            <a:spLocks noChangeShapeType="1"/>
          </p:cNvSpPr>
          <p:nvPr/>
        </p:nvSpPr>
        <p:spPr bwMode="auto">
          <a:xfrm>
            <a:off x="6819900" y="5680889"/>
            <a:ext cx="0" cy="144462"/>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1011" name="Rectangle 19"/>
          <p:cNvSpPr>
            <a:spLocks noChangeArrowheads="1"/>
          </p:cNvSpPr>
          <p:nvPr/>
        </p:nvSpPr>
        <p:spPr bwMode="auto">
          <a:xfrm>
            <a:off x="3087688" y="5868214"/>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0</a:t>
            </a:r>
            <a:endParaRPr lang="en-US" sz="1400">
              <a:latin typeface="Century Gothic"/>
              <a:cs typeface="Century Gothic"/>
            </a:endParaRPr>
          </a:p>
        </p:txBody>
      </p:sp>
      <p:sp>
        <p:nvSpPr>
          <p:cNvPr id="341012" name="Rectangle 20"/>
          <p:cNvSpPr>
            <a:spLocks noChangeArrowheads="1"/>
          </p:cNvSpPr>
          <p:nvPr/>
        </p:nvSpPr>
        <p:spPr bwMode="auto">
          <a:xfrm>
            <a:off x="4252913" y="5868214"/>
            <a:ext cx="4477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5,000</a:t>
            </a:r>
            <a:endParaRPr lang="en-US" sz="1400">
              <a:latin typeface="Century Gothic"/>
              <a:cs typeface="Century Gothic"/>
            </a:endParaRPr>
          </a:p>
        </p:txBody>
      </p:sp>
      <p:sp>
        <p:nvSpPr>
          <p:cNvPr id="341013" name="Rectangle 21"/>
          <p:cNvSpPr>
            <a:spLocks noChangeArrowheads="1"/>
          </p:cNvSpPr>
          <p:nvPr/>
        </p:nvSpPr>
        <p:spPr bwMode="auto">
          <a:xfrm>
            <a:off x="5395913" y="5868214"/>
            <a:ext cx="54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10,000</a:t>
            </a:r>
            <a:endParaRPr lang="en-US" sz="1400">
              <a:latin typeface="Century Gothic"/>
              <a:cs typeface="Century Gothic"/>
            </a:endParaRPr>
          </a:p>
        </p:txBody>
      </p:sp>
      <p:sp>
        <p:nvSpPr>
          <p:cNvPr id="341014" name="Rectangle 22"/>
          <p:cNvSpPr>
            <a:spLocks noChangeArrowheads="1"/>
          </p:cNvSpPr>
          <p:nvPr/>
        </p:nvSpPr>
        <p:spPr bwMode="auto">
          <a:xfrm>
            <a:off x="6581775" y="5868214"/>
            <a:ext cx="54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15,000</a:t>
            </a:r>
            <a:endParaRPr lang="en-US" sz="1400">
              <a:latin typeface="Century Gothic"/>
              <a:cs typeface="Century Gothic"/>
            </a:endParaRPr>
          </a:p>
        </p:txBody>
      </p:sp>
      <p:sp>
        <p:nvSpPr>
          <p:cNvPr id="341015" name="Rectangle 23"/>
          <p:cNvSpPr>
            <a:spLocks noChangeArrowheads="1"/>
          </p:cNvSpPr>
          <p:nvPr/>
        </p:nvSpPr>
        <p:spPr bwMode="auto">
          <a:xfrm>
            <a:off x="2835275" y="1920101"/>
            <a:ext cx="397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$140</a:t>
            </a:r>
            <a:endParaRPr lang="en-US" sz="1400">
              <a:latin typeface="Century Gothic"/>
              <a:cs typeface="Century Gothic"/>
            </a:endParaRPr>
          </a:p>
        </p:txBody>
      </p:sp>
      <p:sp>
        <p:nvSpPr>
          <p:cNvPr id="341016" name="Rectangle 24"/>
          <p:cNvSpPr>
            <a:spLocks noChangeArrowheads="1"/>
          </p:cNvSpPr>
          <p:nvPr/>
        </p:nvSpPr>
        <p:spPr bwMode="auto">
          <a:xfrm>
            <a:off x="2919413" y="2459851"/>
            <a:ext cx="2984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120</a:t>
            </a:r>
            <a:endParaRPr lang="en-US" sz="1400">
              <a:latin typeface="Century Gothic"/>
              <a:cs typeface="Century Gothic"/>
            </a:endParaRPr>
          </a:p>
        </p:txBody>
      </p:sp>
      <p:sp>
        <p:nvSpPr>
          <p:cNvPr id="341017" name="Rectangle 25"/>
          <p:cNvSpPr>
            <a:spLocks noChangeArrowheads="1"/>
          </p:cNvSpPr>
          <p:nvPr/>
        </p:nvSpPr>
        <p:spPr bwMode="auto">
          <a:xfrm>
            <a:off x="2919413" y="2998014"/>
            <a:ext cx="2984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100</a:t>
            </a:r>
            <a:endParaRPr lang="en-US" sz="1400">
              <a:latin typeface="Century Gothic"/>
              <a:cs typeface="Century Gothic"/>
            </a:endParaRPr>
          </a:p>
        </p:txBody>
      </p:sp>
      <p:sp>
        <p:nvSpPr>
          <p:cNvPr id="341018" name="Rectangle 26"/>
          <p:cNvSpPr>
            <a:spLocks noChangeArrowheads="1"/>
          </p:cNvSpPr>
          <p:nvPr/>
        </p:nvSpPr>
        <p:spPr bwMode="auto">
          <a:xfrm>
            <a:off x="3003550" y="3539351"/>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80</a:t>
            </a:r>
            <a:endParaRPr lang="en-US" sz="1400">
              <a:latin typeface="Century Gothic"/>
              <a:cs typeface="Century Gothic"/>
            </a:endParaRPr>
          </a:p>
        </p:txBody>
      </p:sp>
      <p:sp>
        <p:nvSpPr>
          <p:cNvPr id="341019" name="Rectangle 27"/>
          <p:cNvSpPr>
            <a:spLocks noChangeArrowheads="1"/>
          </p:cNvSpPr>
          <p:nvPr/>
        </p:nvSpPr>
        <p:spPr bwMode="auto">
          <a:xfrm>
            <a:off x="3003550" y="4082276"/>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60</a:t>
            </a:r>
            <a:endParaRPr lang="en-US" sz="1400">
              <a:latin typeface="Century Gothic"/>
              <a:cs typeface="Century Gothic"/>
            </a:endParaRPr>
          </a:p>
        </p:txBody>
      </p:sp>
      <p:sp>
        <p:nvSpPr>
          <p:cNvPr id="341020" name="Rectangle 28"/>
          <p:cNvSpPr>
            <a:spLocks noChangeArrowheads="1"/>
          </p:cNvSpPr>
          <p:nvPr/>
        </p:nvSpPr>
        <p:spPr bwMode="auto">
          <a:xfrm>
            <a:off x="3003550" y="4617264"/>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40</a:t>
            </a:r>
            <a:endParaRPr lang="en-US" sz="1400">
              <a:latin typeface="Century Gothic"/>
              <a:cs typeface="Century Gothic"/>
            </a:endParaRPr>
          </a:p>
        </p:txBody>
      </p:sp>
      <p:sp>
        <p:nvSpPr>
          <p:cNvPr id="341021" name="Rectangle 29"/>
          <p:cNvSpPr>
            <a:spLocks noChangeArrowheads="1"/>
          </p:cNvSpPr>
          <p:nvPr/>
        </p:nvSpPr>
        <p:spPr bwMode="auto">
          <a:xfrm>
            <a:off x="3003550" y="5158601"/>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20</a:t>
            </a:r>
            <a:endParaRPr lang="en-US" sz="1400">
              <a:latin typeface="Century Gothic"/>
              <a:cs typeface="Century Gothic"/>
            </a:endParaRPr>
          </a:p>
        </p:txBody>
      </p:sp>
      <p:sp>
        <p:nvSpPr>
          <p:cNvPr id="341022" name="Rectangle 30"/>
          <p:cNvSpPr>
            <a:spLocks noChangeArrowheads="1"/>
          </p:cNvSpPr>
          <p:nvPr/>
        </p:nvSpPr>
        <p:spPr bwMode="auto">
          <a:xfrm>
            <a:off x="6535738" y="6155551"/>
            <a:ext cx="10080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dirty="0">
                <a:solidFill>
                  <a:srgbClr val="000000"/>
                </a:solidFill>
                <a:latin typeface="Century Gothic"/>
                <a:cs typeface="Century Gothic"/>
              </a:rPr>
              <a:t>Quantity of hotel rooms</a:t>
            </a:r>
            <a:endParaRPr lang="en-US" sz="1400" dirty="0">
              <a:latin typeface="Century Gothic"/>
              <a:cs typeface="Century Gothic"/>
            </a:endParaRPr>
          </a:p>
        </p:txBody>
      </p:sp>
      <p:sp>
        <p:nvSpPr>
          <p:cNvPr id="341023" name="Rectangle 31"/>
          <p:cNvSpPr>
            <a:spLocks noChangeArrowheads="1"/>
          </p:cNvSpPr>
          <p:nvPr/>
        </p:nvSpPr>
        <p:spPr bwMode="auto">
          <a:xfrm>
            <a:off x="5602288" y="3329801"/>
            <a:ext cx="1253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a:solidFill>
                  <a:srgbClr val="000000"/>
                </a:solidFill>
                <a:latin typeface="Century Gothic"/>
                <a:cs typeface="Century Gothic"/>
              </a:rPr>
              <a:t>E</a:t>
            </a:r>
            <a:endParaRPr lang="en-US" sz="1400" i="1">
              <a:latin typeface="Century Gothic"/>
              <a:cs typeface="Century Gothic"/>
            </a:endParaRPr>
          </a:p>
        </p:txBody>
      </p:sp>
      <p:sp>
        <p:nvSpPr>
          <p:cNvPr id="341024" name="Rectangle 32"/>
          <p:cNvSpPr>
            <a:spLocks noChangeArrowheads="1"/>
          </p:cNvSpPr>
          <p:nvPr/>
        </p:nvSpPr>
        <p:spPr bwMode="auto">
          <a:xfrm>
            <a:off x="6862763" y="2896414"/>
            <a:ext cx="11852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S</a:t>
            </a:r>
            <a:endParaRPr lang="en-US" sz="1400" i="1" dirty="0">
              <a:latin typeface="Century Gothic"/>
              <a:cs typeface="Century Gothic"/>
            </a:endParaRPr>
          </a:p>
        </p:txBody>
      </p:sp>
      <p:sp>
        <p:nvSpPr>
          <p:cNvPr id="341025" name="Rectangle 33"/>
          <p:cNvSpPr>
            <a:spLocks noChangeArrowheads="1"/>
          </p:cNvSpPr>
          <p:nvPr/>
        </p:nvSpPr>
        <p:spPr bwMode="auto">
          <a:xfrm>
            <a:off x="6851650" y="5195114"/>
            <a:ext cx="1627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a:solidFill>
                  <a:srgbClr val="000000"/>
                </a:solidFill>
                <a:latin typeface="Century Gothic"/>
                <a:cs typeface="Century Gothic"/>
              </a:rPr>
              <a:t>D</a:t>
            </a:r>
            <a:endParaRPr lang="en-US" sz="1400" i="1">
              <a:latin typeface="Century Gothic"/>
              <a:cs typeface="Century Gothic"/>
            </a:endParaRPr>
          </a:p>
        </p:txBody>
      </p:sp>
      <p:sp>
        <p:nvSpPr>
          <p:cNvPr id="341026" name="Rectangle 34"/>
          <p:cNvSpPr>
            <a:spLocks noChangeArrowheads="1"/>
          </p:cNvSpPr>
          <p:nvPr/>
        </p:nvSpPr>
        <p:spPr bwMode="auto">
          <a:xfrm>
            <a:off x="6950075" y="5309414"/>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dirty="0">
                <a:solidFill>
                  <a:srgbClr val="000000"/>
                </a:solidFill>
                <a:latin typeface="Century Gothic"/>
                <a:cs typeface="Century Gothic"/>
              </a:rPr>
              <a:t>2</a:t>
            </a:r>
            <a:endParaRPr lang="en-US" sz="1400" dirty="0">
              <a:latin typeface="Century Gothic"/>
              <a:cs typeface="Century Gothic"/>
            </a:endParaRPr>
          </a:p>
        </p:txBody>
      </p:sp>
      <p:sp>
        <p:nvSpPr>
          <p:cNvPr id="341027" name="Rectangle 35"/>
          <p:cNvSpPr>
            <a:spLocks noChangeArrowheads="1"/>
          </p:cNvSpPr>
          <p:nvPr/>
        </p:nvSpPr>
        <p:spPr bwMode="auto">
          <a:xfrm>
            <a:off x="6848475" y="4139426"/>
            <a:ext cx="1627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a:solidFill>
                  <a:srgbClr val="000000"/>
                </a:solidFill>
                <a:latin typeface="Century Gothic"/>
                <a:cs typeface="Century Gothic"/>
              </a:rPr>
              <a:t>D</a:t>
            </a:r>
            <a:endParaRPr lang="en-US" sz="1400" i="1">
              <a:latin typeface="Century Gothic"/>
              <a:cs typeface="Century Gothic"/>
            </a:endParaRPr>
          </a:p>
        </p:txBody>
      </p:sp>
      <p:sp>
        <p:nvSpPr>
          <p:cNvPr id="341028" name="Rectangle 36"/>
          <p:cNvSpPr>
            <a:spLocks noChangeArrowheads="1"/>
          </p:cNvSpPr>
          <p:nvPr/>
        </p:nvSpPr>
        <p:spPr bwMode="auto">
          <a:xfrm>
            <a:off x="6950075" y="4253726"/>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a:t>
            </a:r>
            <a:endParaRPr lang="en-US" sz="1400">
              <a:latin typeface="Century Gothic"/>
              <a:cs typeface="Century Gothic"/>
            </a:endParaRPr>
          </a:p>
        </p:txBody>
      </p:sp>
      <p:sp>
        <p:nvSpPr>
          <p:cNvPr id="341029" name="Line 37"/>
          <p:cNvSpPr>
            <a:spLocks noChangeShapeType="1"/>
          </p:cNvSpPr>
          <p:nvPr/>
        </p:nvSpPr>
        <p:spPr bwMode="auto">
          <a:xfrm>
            <a:off x="6305550" y="4061639"/>
            <a:ext cx="0" cy="804862"/>
          </a:xfrm>
          <a:prstGeom prst="line">
            <a:avLst/>
          </a:prstGeom>
          <a:noFill/>
          <a:ln w="3016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1030" name="Freeform 38"/>
          <p:cNvSpPr>
            <a:spLocks/>
          </p:cNvSpPr>
          <p:nvPr/>
        </p:nvSpPr>
        <p:spPr bwMode="auto">
          <a:xfrm>
            <a:off x="6261100" y="4817289"/>
            <a:ext cx="85725" cy="180975"/>
          </a:xfrm>
          <a:custGeom>
            <a:avLst/>
            <a:gdLst>
              <a:gd name="T0" fmla="*/ 9 w 18"/>
              <a:gd name="T1" fmla="*/ 6 h 30"/>
              <a:gd name="T2" fmla="*/ 18 w 18"/>
              <a:gd name="T3" fmla="*/ 0 h 30"/>
              <a:gd name="T4" fmla="*/ 18 w 18"/>
              <a:gd name="T5" fmla="*/ 1 h 30"/>
              <a:gd name="T6" fmla="*/ 12 w 18"/>
              <a:gd name="T7" fmla="*/ 15 h 30"/>
              <a:gd name="T8" fmla="*/ 9 w 18"/>
              <a:gd name="T9" fmla="*/ 30 h 30"/>
              <a:gd name="T10" fmla="*/ 6 w 18"/>
              <a:gd name="T11" fmla="*/ 15 h 30"/>
              <a:gd name="T12" fmla="*/ 0 w 18"/>
              <a:gd name="T13" fmla="*/ 1 h 30"/>
              <a:gd name="T14" fmla="*/ 0 w 18"/>
              <a:gd name="T15" fmla="*/ 0 h 30"/>
              <a:gd name="T16" fmla="*/ 9 w 18"/>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0">
                <a:moveTo>
                  <a:pt x="9" y="6"/>
                </a:moveTo>
                <a:cubicBezTo>
                  <a:pt x="18" y="0"/>
                  <a:pt x="18" y="0"/>
                  <a:pt x="18" y="0"/>
                </a:cubicBezTo>
                <a:cubicBezTo>
                  <a:pt x="18" y="1"/>
                  <a:pt x="18" y="1"/>
                  <a:pt x="18" y="1"/>
                </a:cubicBezTo>
                <a:cubicBezTo>
                  <a:pt x="12" y="15"/>
                  <a:pt x="12" y="15"/>
                  <a:pt x="12" y="15"/>
                </a:cubicBezTo>
                <a:cubicBezTo>
                  <a:pt x="11" y="20"/>
                  <a:pt x="10" y="25"/>
                  <a:pt x="9" y="30"/>
                </a:cubicBezTo>
                <a:cubicBezTo>
                  <a:pt x="8" y="25"/>
                  <a:pt x="7" y="20"/>
                  <a:pt x="6" y="15"/>
                </a:cubicBezTo>
                <a:cubicBezTo>
                  <a:pt x="0" y="1"/>
                  <a:pt x="0" y="1"/>
                  <a:pt x="0" y="1"/>
                </a:cubicBezTo>
                <a:cubicBezTo>
                  <a:pt x="0" y="0"/>
                  <a:pt x="0" y="0"/>
                  <a:pt x="0" y="0"/>
                </a:cubicBezTo>
                <a:lnTo>
                  <a:pt x="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1031" name="Freeform 39"/>
          <p:cNvSpPr>
            <a:spLocks/>
          </p:cNvSpPr>
          <p:nvPr/>
        </p:nvSpPr>
        <p:spPr bwMode="auto">
          <a:xfrm>
            <a:off x="2708275" y="3137714"/>
            <a:ext cx="117475" cy="1090612"/>
          </a:xfrm>
          <a:custGeom>
            <a:avLst/>
            <a:gdLst>
              <a:gd name="T0" fmla="*/ 25 w 25"/>
              <a:gd name="T1" fmla="*/ 182 h 182"/>
              <a:gd name="T2" fmla="*/ 10 w 25"/>
              <a:gd name="T3" fmla="*/ 166 h 182"/>
              <a:gd name="T4" fmla="*/ 10 w 25"/>
              <a:gd name="T5" fmla="*/ 101 h 182"/>
              <a:gd name="T6" fmla="*/ 0 w 25"/>
              <a:gd name="T7" fmla="*/ 91 h 182"/>
              <a:gd name="T8" fmla="*/ 10 w 25"/>
              <a:gd name="T9" fmla="*/ 80 h 182"/>
              <a:gd name="T10" fmla="*/ 10 w 25"/>
              <a:gd name="T11" fmla="*/ 16 h 182"/>
              <a:gd name="T12" fmla="*/ 25 w 25"/>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5" h="182">
                <a:moveTo>
                  <a:pt x="25" y="182"/>
                </a:moveTo>
                <a:cubicBezTo>
                  <a:pt x="15" y="182"/>
                  <a:pt x="10" y="179"/>
                  <a:pt x="10" y="166"/>
                </a:cubicBezTo>
                <a:cubicBezTo>
                  <a:pt x="10" y="163"/>
                  <a:pt x="10" y="104"/>
                  <a:pt x="10" y="101"/>
                </a:cubicBezTo>
                <a:cubicBezTo>
                  <a:pt x="10" y="98"/>
                  <a:pt x="8" y="91"/>
                  <a:pt x="0" y="91"/>
                </a:cubicBezTo>
                <a:cubicBezTo>
                  <a:pt x="8" y="91"/>
                  <a:pt x="10" y="84"/>
                  <a:pt x="10" y="80"/>
                </a:cubicBezTo>
                <a:cubicBezTo>
                  <a:pt x="10" y="78"/>
                  <a:pt x="10" y="19"/>
                  <a:pt x="10" y="16"/>
                </a:cubicBezTo>
                <a:cubicBezTo>
                  <a:pt x="10" y="3"/>
                  <a:pt x="15" y="0"/>
                  <a:pt x="25" y="0"/>
                </a:cubicBezTo>
              </a:path>
            </a:pathLst>
          </a:custGeom>
          <a:noFill/>
          <a:ln w="22225" cap="flat">
            <a:solidFill>
              <a:srgbClr val="6D6F7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341032" name="Freeform 40"/>
          <p:cNvSpPr>
            <a:spLocks/>
          </p:cNvSpPr>
          <p:nvPr/>
        </p:nvSpPr>
        <p:spPr bwMode="auto">
          <a:xfrm>
            <a:off x="1405465" y="3442513"/>
            <a:ext cx="1289050" cy="623888"/>
          </a:xfrm>
          <a:custGeom>
            <a:avLst/>
            <a:gdLst>
              <a:gd name="T0" fmla="*/ 260 w 260"/>
              <a:gd name="T1" fmla="*/ 91 h 104"/>
              <a:gd name="T2" fmla="*/ 248 w 260"/>
              <a:gd name="T3" fmla="*/ 104 h 104"/>
              <a:gd name="T4" fmla="*/ 12 w 260"/>
              <a:gd name="T5" fmla="*/ 104 h 104"/>
              <a:gd name="T6" fmla="*/ 0 w 260"/>
              <a:gd name="T7" fmla="*/ 91 h 104"/>
              <a:gd name="T8" fmla="*/ 0 w 260"/>
              <a:gd name="T9" fmla="*/ 12 h 104"/>
              <a:gd name="T10" fmla="*/ 12 w 260"/>
              <a:gd name="T11" fmla="*/ 0 h 104"/>
              <a:gd name="T12" fmla="*/ 248 w 260"/>
              <a:gd name="T13" fmla="*/ 0 h 104"/>
              <a:gd name="T14" fmla="*/ 260 w 260"/>
              <a:gd name="T15" fmla="*/ 12 h 104"/>
              <a:gd name="T16" fmla="*/ 260 w 260"/>
              <a:gd name="T17" fmla="*/ 9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104">
                <a:moveTo>
                  <a:pt x="260" y="91"/>
                </a:moveTo>
                <a:cubicBezTo>
                  <a:pt x="260" y="98"/>
                  <a:pt x="254" y="104"/>
                  <a:pt x="248" y="104"/>
                </a:cubicBezTo>
                <a:cubicBezTo>
                  <a:pt x="12" y="104"/>
                  <a:pt x="12" y="104"/>
                  <a:pt x="12" y="104"/>
                </a:cubicBezTo>
                <a:cubicBezTo>
                  <a:pt x="5" y="104"/>
                  <a:pt x="0" y="98"/>
                  <a:pt x="0" y="91"/>
                </a:cubicBezTo>
                <a:cubicBezTo>
                  <a:pt x="0" y="12"/>
                  <a:pt x="0" y="12"/>
                  <a:pt x="0" y="12"/>
                </a:cubicBezTo>
                <a:cubicBezTo>
                  <a:pt x="0" y="5"/>
                  <a:pt x="5" y="0"/>
                  <a:pt x="12" y="0"/>
                </a:cubicBezTo>
                <a:cubicBezTo>
                  <a:pt x="248" y="0"/>
                  <a:pt x="248" y="0"/>
                  <a:pt x="248" y="0"/>
                </a:cubicBezTo>
                <a:cubicBezTo>
                  <a:pt x="254" y="0"/>
                  <a:pt x="260" y="5"/>
                  <a:pt x="260" y="12"/>
                </a:cubicBezTo>
                <a:lnTo>
                  <a:pt x="260" y="91"/>
                </a:lnTo>
                <a:close/>
              </a:path>
            </a:pathLst>
          </a:custGeom>
          <a:solidFill>
            <a:srgbClr val="D6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1033" name="Rectangle 41"/>
          <p:cNvSpPr>
            <a:spLocks noChangeArrowheads="1"/>
          </p:cNvSpPr>
          <p:nvPr/>
        </p:nvSpPr>
        <p:spPr bwMode="auto">
          <a:xfrm>
            <a:off x="1481665" y="3533001"/>
            <a:ext cx="12128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dirty="0">
                <a:solidFill>
                  <a:srgbClr val="000000"/>
                </a:solidFill>
                <a:latin typeface="Century Gothic"/>
                <a:cs typeface="Century Gothic"/>
              </a:rPr>
              <a:t>Excise tax = $40 per room</a:t>
            </a:r>
            <a:endParaRPr lang="en-US" sz="1400" dirty="0">
              <a:latin typeface="Century Gothic"/>
              <a:cs typeface="Century Gothic"/>
            </a:endParaRPr>
          </a:p>
        </p:txBody>
      </p:sp>
      <p:sp>
        <p:nvSpPr>
          <p:cNvPr id="341034" name="Line 42"/>
          <p:cNvSpPr>
            <a:spLocks noChangeShapeType="1"/>
          </p:cNvSpPr>
          <p:nvPr/>
        </p:nvSpPr>
        <p:spPr bwMode="auto">
          <a:xfrm>
            <a:off x="3241675" y="2556689"/>
            <a:ext cx="3578225" cy="1662112"/>
          </a:xfrm>
          <a:prstGeom prst="line">
            <a:avLst/>
          </a:prstGeom>
          <a:noFill/>
          <a:ln w="30163">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1035" name="Line 43"/>
          <p:cNvSpPr>
            <a:spLocks noChangeShapeType="1"/>
          </p:cNvSpPr>
          <p:nvPr/>
        </p:nvSpPr>
        <p:spPr bwMode="auto">
          <a:xfrm flipH="1">
            <a:off x="3241675" y="3128189"/>
            <a:ext cx="3578225" cy="1646237"/>
          </a:xfrm>
          <a:prstGeom prst="line">
            <a:avLst/>
          </a:prstGeom>
          <a:noFill/>
          <a:ln w="30163">
            <a:solidFill>
              <a:srgbClr val="EE313C"/>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1036" name="Line 44"/>
          <p:cNvSpPr>
            <a:spLocks noChangeShapeType="1"/>
          </p:cNvSpPr>
          <p:nvPr/>
        </p:nvSpPr>
        <p:spPr bwMode="auto">
          <a:xfrm>
            <a:off x="3248025" y="3653651"/>
            <a:ext cx="3563938" cy="1630363"/>
          </a:xfrm>
          <a:prstGeom prst="line">
            <a:avLst/>
          </a:prstGeom>
          <a:noFill/>
          <a:ln w="30163">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1037" name="Oval 45"/>
          <p:cNvSpPr>
            <a:spLocks noChangeArrowheads="1"/>
          </p:cNvSpPr>
          <p:nvPr/>
        </p:nvSpPr>
        <p:spPr bwMode="auto">
          <a:xfrm>
            <a:off x="4402137" y="3066275"/>
            <a:ext cx="91440" cy="9144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1038" name="Oval 46"/>
          <p:cNvSpPr>
            <a:spLocks noChangeArrowheads="1"/>
          </p:cNvSpPr>
          <p:nvPr/>
        </p:nvSpPr>
        <p:spPr bwMode="auto">
          <a:xfrm>
            <a:off x="4410605" y="4160593"/>
            <a:ext cx="92075" cy="9144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1039" name="Oval 47"/>
          <p:cNvSpPr>
            <a:spLocks noChangeArrowheads="1"/>
          </p:cNvSpPr>
          <p:nvPr/>
        </p:nvSpPr>
        <p:spPr bwMode="auto">
          <a:xfrm>
            <a:off x="5594880" y="3616081"/>
            <a:ext cx="93662" cy="9144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1040" name="Line 48"/>
          <p:cNvSpPr>
            <a:spLocks noChangeShapeType="1"/>
          </p:cNvSpPr>
          <p:nvPr/>
        </p:nvSpPr>
        <p:spPr bwMode="auto">
          <a:xfrm>
            <a:off x="5775325" y="2969439"/>
            <a:ext cx="458788" cy="14827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1041" name="Freeform 49"/>
          <p:cNvSpPr>
            <a:spLocks/>
          </p:cNvSpPr>
          <p:nvPr/>
        </p:nvSpPr>
        <p:spPr bwMode="auto">
          <a:xfrm>
            <a:off x="4906963" y="2161400"/>
            <a:ext cx="1493837" cy="962800"/>
          </a:xfrm>
          <a:custGeom>
            <a:avLst/>
            <a:gdLst>
              <a:gd name="T0" fmla="*/ 248 w 248"/>
              <a:gd name="T1" fmla="*/ 156 h 172"/>
              <a:gd name="T2" fmla="*/ 232 w 248"/>
              <a:gd name="T3" fmla="*/ 172 h 172"/>
              <a:gd name="T4" fmla="*/ 16 w 248"/>
              <a:gd name="T5" fmla="*/ 172 h 172"/>
              <a:gd name="T6" fmla="*/ 0 w 248"/>
              <a:gd name="T7" fmla="*/ 156 h 172"/>
              <a:gd name="T8" fmla="*/ 0 w 248"/>
              <a:gd name="T9" fmla="*/ 16 h 172"/>
              <a:gd name="T10" fmla="*/ 16 w 248"/>
              <a:gd name="T11" fmla="*/ 0 h 172"/>
              <a:gd name="T12" fmla="*/ 232 w 248"/>
              <a:gd name="T13" fmla="*/ 0 h 172"/>
              <a:gd name="T14" fmla="*/ 248 w 248"/>
              <a:gd name="T15" fmla="*/ 16 h 172"/>
              <a:gd name="T16" fmla="*/ 248 w 248"/>
              <a:gd name="T17" fmla="*/ 15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172">
                <a:moveTo>
                  <a:pt x="248" y="156"/>
                </a:moveTo>
                <a:cubicBezTo>
                  <a:pt x="248" y="165"/>
                  <a:pt x="241" y="172"/>
                  <a:pt x="232" y="172"/>
                </a:cubicBezTo>
                <a:cubicBezTo>
                  <a:pt x="16" y="172"/>
                  <a:pt x="16" y="172"/>
                  <a:pt x="16" y="172"/>
                </a:cubicBezTo>
                <a:cubicBezTo>
                  <a:pt x="7" y="172"/>
                  <a:pt x="0" y="165"/>
                  <a:pt x="0" y="156"/>
                </a:cubicBezTo>
                <a:cubicBezTo>
                  <a:pt x="0" y="16"/>
                  <a:pt x="0" y="16"/>
                  <a:pt x="0" y="16"/>
                </a:cubicBezTo>
                <a:cubicBezTo>
                  <a:pt x="0" y="7"/>
                  <a:pt x="7" y="0"/>
                  <a:pt x="16" y="0"/>
                </a:cubicBezTo>
                <a:cubicBezTo>
                  <a:pt x="232" y="0"/>
                  <a:pt x="232" y="0"/>
                  <a:pt x="232" y="0"/>
                </a:cubicBezTo>
                <a:cubicBezTo>
                  <a:pt x="241" y="0"/>
                  <a:pt x="248" y="7"/>
                  <a:pt x="248" y="16"/>
                </a:cubicBezTo>
                <a:lnTo>
                  <a:pt x="248" y="156"/>
                </a:lnTo>
                <a:close/>
              </a:path>
            </a:pathLst>
          </a:custGeom>
          <a:solidFill>
            <a:srgbClr val="D6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1042" name="Rectangle 50"/>
          <p:cNvSpPr>
            <a:spLocks noChangeArrowheads="1"/>
          </p:cNvSpPr>
          <p:nvPr/>
        </p:nvSpPr>
        <p:spPr bwMode="auto">
          <a:xfrm>
            <a:off x="4961466" y="2212200"/>
            <a:ext cx="143933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r>
              <a:rPr lang="en-US" sz="1400" dirty="0">
                <a:solidFill>
                  <a:srgbClr val="000000"/>
                </a:solidFill>
                <a:latin typeface="Century Gothic"/>
                <a:cs typeface="Century Gothic"/>
              </a:rPr>
              <a:t>Demand curve shifts downward by the amount </a:t>
            </a:r>
            <a:br>
              <a:rPr lang="en-US" sz="1400" dirty="0">
                <a:solidFill>
                  <a:srgbClr val="000000"/>
                </a:solidFill>
                <a:latin typeface="Century Gothic"/>
                <a:cs typeface="Century Gothic"/>
              </a:rPr>
            </a:br>
            <a:r>
              <a:rPr lang="en-US" sz="1400" dirty="0">
                <a:solidFill>
                  <a:srgbClr val="000000"/>
                </a:solidFill>
                <a:latin typeface="Century Gothic"/>
                <a:cs typeface="Century Gothic"/>
              </a:rPr>
              <a:t>of the </a:t>
            </a:r>
            <a:r>
              <a:rPr lang="en-US" sz="1400" dirty="0" smtClean="0">
                <a:solidFill>
                  <a:srgbClr val="000000"/>
                </a:solidFill>
                <a:latin typeface="Century Gothic"/>
                <a:cs typeface="Century Gothic"/>
              </a:rPr>
              <a:t>tax.</a:t>
            </a:r>
            <a:endParaRPr lang="en-US" sz="1400" dirty="0">
              <a:latin typeface="Century Gothic"/>
              <a:cs typeface="Century Gothic"/>
            </a:endParaRPr>
          </a:p>
        </p:txBody>
      </p:sp>
      <p:sp>
        <p:nvSpPr>
          <p:cNvPr id="341043" name="Freeform 51"/>
          <p:cNvSpPr>
            <a:spLocks/>
          </p:cNvSpPr>
          <p:nvPr/>
        </p:nvSpPr>
        <p:spPr bwMode="auto">
          <a:xfrm>
            <a:off x="3255963" y="1280339"/>
            <a:ext cx="4089400" cy="4545012"/>
          </a:xfrm>
          <a:custGeom>
            <a:avLst/>
            <a:gdLst>
              <a:gd name="T0" fmla="*/ 2060 w 2060"/>
              <a:gd name="T1" fmla="*/ 1791 h 1791"/>
              <a:gd name="T2" fmla="*/ 0 w 2060"/>
              <a:gd name="T3" fmla="*/ 1791 h 1791"/>
              <a:gd name="T4" fmla="*/ 0 w 2060"/>
              <a:gd name="T5" fmla="*/ 0 h 1791"/>
            </a:gdLst>
            <a:ahLst/>
            <a:cxnLst>
              <a:cxn ang="0">
                <a:pos x="T0" y="T1"/>
              </a:cxn>
              <a:cxn ang="0">
                <a:pos x="T2" y="T3"/>
              </a:cxn>
              <a:cxn ang="0">
                <a:pos x="T4" y="T5"/>
              </a:cxn>
            </a:cxnLst>
            <a:rect l="0" t="0" r="r" b="b"/>
            <a:pathLst>
              <a:path w="2060" h="1791">
                <a:moveTo>
                  <a:pt x="2060" y="1791"/>
                </a:moveTo>
                <a:lnTo>
                  <a:pt x="0" y="1791"/>
                </a:lnTo>
                <a:lnTo>
                  <a:pt x="0" y="0"/>
                </a:ln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341044" name="Rectangle 52"/>
          <p:cNvSpPr>
            <a:spLocks noChangeArrowheads="1"/>
          </p:cNvSpPr>
          <p:nvPr/>
        </p:nvSpPr>
        <p:spPr bwMode="auto">
          <a:xfrm>
            <a:off x="2519363" y="1247001"/>
            <a:ext cx="9271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a:solidFill>
                  <a:srgbClr val="000000"/>
                </a:solidFill>
                <a:latin typeface="Century Gothic"/>
                <a:cs typeface="Century Gothic"/>
              </a:rPr>
              <a:t>Price</a:t>
            </a:r>
            <a:endParaRPr lang="en-US" sz="1400">
              <a:latin typeface="Century Gothic"/>
              <a:cs typeface="Century Gothic"/>
            </a:endParaRPr>
          </a:p>
        </p:txBody>
      </p:sp>
      <p:sp>
        <p:nvSpPr>
          <p:cNvPr id="5" name="Rectangle 4"/>
          <p:cNvSpPr/>
          <p:nvPr/>
        </p:nvSpPr>
        <p:spPr>
          <a:xfrm>
            <a:off x="0" y="1981200"/>
            <a:ext cx="2825750" cy="923330"/>
          </a:xfrm>
          <a:prstGeom prst="rect">
            <a:avLst/>
          </a:prstGeom>
        </p:spPr>
        <p:txBody>
          <a:bodyPr wrap="square">
            <a:spAutoFit/>
          </a:bodyPr>
          <a:lstStyle/>
          <a:p>
            <a:r>
              <a:rPr lang="en-US" b="1" i="1" dirty="0">
                <a:solidFill>
                  <a:schemeClr val="tx1">
                    <a:lumMod val="75000"/>
                    <a:lumOff val="25000"/>
                  </a:schemeClr>
                </a:solidFill>
                <a:latin typeface="Century Gothic"/>
                <a:cs typeface="Century Gothic"/>
              </a:rPr>
              <a:t>The </a:t>
            </a:r>
            <a:r>
              <a:rPr lang="en-US" b="1" i="1" dirty="0" smtClean="0">
                <a:solidFill>
                  <a:schemeClr val="tx1">
                    <a:lumMod val="75000"/>
                    <a:lumOff val="25000"/>
                  </a:schemeClr>
                </a:solidFill>
                <a:latin typeface="Century Gothic"/>
                <a:cs typeface="Century Gothic"/>
              </a:rPr>
              <a:t>equilibrium price </a:t>
            </a:r>
            <a:r>
              <a:rPr lang="en-US" b="1" i="1" dirty="0">
                <a:solidFill>
                  <a:schemeClr val="tx1">
                    <a:lumMod val="75000"/>
                    <a:lumOff val="25000"/>
                  </a:schemeClr>
                </a:solidFill>
                <a:latin typeface="Century Gothic"/>
                <a:cs typeface="Century Gothic"/>
              </a:rPr>
              <a:t>of hotel rooms </a:t>
            </a:r>
            <a:r>
              <a:rPr lang="en-US" b="1" i="1" dirty="0" smtClean="0">
                <a:solidFill>
                  <a:schemeClr val="tx1">
                    <a:lumMod val="75000"/>
                    <a:lumOff val="25000"/>
                  </a:schemeClr>
                </a:solidFill>
                <a:latin typeface="Century Gothic"/>
                <a:cs typeface="Century Gothic"/>
              </a:rPr>
              <a:t>falls to $</a:t>
            </a:r>
            <a:r>
              <a:rPr lang="en-US" b="1" i="1" dirty="0">
                <a:solidFill>
                  <a:schemeClr val="tx1">
                    <a:lumMod val="75000"/>
                    <a:lumOff val="25000"/>
                  </a:schemeClr>
                </a:solidFill>
                <a:latin typeface="Century Gothic"/>
                <a:cs typeface="Century Gothic"/>
              </a:rPr>
              <a:t>6</a:t>
            </a:r>
            <a:r>
              <a:rPr lang="en-US" b="1" i="1" dirty="0" smtClean="0">
                <a:solidFill>
                  <a:schemeClr val="tx1">
                    <a:lumMod val="75000"/>
                    <a:lumOff val="25000"/>
                  </a:schemeClr>
                </a:solidFill>
                <a:latin typeface="Century Gothic"/>
                <a:cs typeface="Century Gothic"/>
              </a:rPr>
              <a:t>0 </a:t>
            </a:r>
            <a:r>
              <a:rPr lang="en-US" b="1" i="1" dirty="0">
                <a:solidFill>
                  <a:schemeClr val="tx1">
                    <a:lumMod val="75000"/>
                    <a:lumOff val="25000"/>
                  </a:schemeClr>
                </a:solidFill>
                <a:latin typeface="Century Gothic"/>
                <a:cs typeface="Century Gothic"/>
              </a:rPr>
              <a:t>a </a:t>
            </a:r>
            <a:r>
              <a:rPr lang="en-US" b="1" i="1" dirty="0" smtClean="0">
                <a:solidFill>
                  <a:schemeClr val="tx1">
                    <a:lumMod val="75000"/>
                    <a:lumOff val="25000"/>
                  </a:schemeClr>
                </a:solidFill>
                <a:latin typeface="Century Gothic"/>
                <a:cs typeface="Century Gothic"/>
              </a:rPr>
              <a:t>night.</a:t>
            </a:r>
            <a:endParaRPr lang="en-US" b="1" i="1" dirty="0">
              <a:solidFill>
                <a:schemeClr val="tx1">
                  <a:lumMod val="75000"/>
                  <a:lumOff val="25000"/>
                </a:schemeClr>
              </a:solidFill>
              <a:latin typeface="Century Gothic"/>
              <a:cs typeface="Century Gothic"/>
            </a:endParaRPr>
          </a:p>
        </p:txBody>
      </p:sp>
      <p:sp>
        <p:nvSpPr>
          <p:cNvPr id="52" name="Rectangle 51"/>
          <p:cNvSpPr/>
          <p:nvPr/>
        </p:nvSpPr>
        <p:spPr>
          <a:xfrm>
            <a:off x="3187075" y="6172200"/>
            <a:ext cx="3289926" cy="646331"/>
          </a:xfrm>
          <a:prstGeom prst="rect">
            <a:avLst/>
          </a:prstGeom>
        </p:spPr>
        <p:txBody>
          <a:bodyPr wrap="square">
            <a:spAutoFit/>
          </a:bodyPr>
          <a:lstStyle/>
          <a:p>
            <a:r>
              <a:rPr lang="en-US" b="1" i="1" dirty="0" smtClean="0">
                <a:solidFill>
                  <a:schemeClr val="tx1">
                    <a:lumMod val="75000"/>
                    <a:lumOff val="25000"/>
                  </a:schemeClr>
                </a:solidFill>
                <a:latin typeface="Century Gothic"/>
                <a:cs typeface="Century Gothic"/>
              </a:rPr>
              <a:t>And the quantity falls to 5,000.</a:t>
            </a:r>
            <a:endParaRPr lang="en-US" b="1" i="1" dirty="0">
              <a:solidFill>
                <a:schemeClr val="tx1">
                  <a:lumMod val="75000"/>
                  <a:lumOff val="25000"/>
                </a:schemeClr>
              </a:solidFill>
              <a:latin typeface="Century Gothic"/>
              <a:cs typeface="Century Gothic"/>
            </a:endParaRPr>
          </a:p>
        </p:txBody>
      </p:sp>
      <p:sp>
        <p:nvSpPr>
          <p:cNvPr id="53" name="Rectangle 52"/>
          <p:cNvSpPr/>
          <p:nvPr/>
        </p:nvSpPr>
        <p:spPr>
          <a:xfrm>
            <a:off x="-2" y="3990201"/>
            <a:ext cx="3124201" cy="1477328"/>
          </a:xfrm>
          <a:prstGeom prst="rect">
            <a:avLst/>
          </a:prstGeom>
        </p:spPr>
        <p:txBody>
          <a:bodyPr wrap="square">
            <a:spAutoFit/>
          </a:bodyPr>
          <a:lstStyle/>
          <a:p>
            <a:r>
              <a:rPr lang="en-US" b="1" i="1" dirty="0" smtClean="0">
                <a:solidFill>
                  <a:srgbClr val="990033"/>
                </a:solidFill>
                <a:latin typeface="Century Gothic"/>
                <a:cs typeface="Century Gothic"/>
              </a:rPr>
              <a:t>Hotel guests also bear some of the burden as price RISES from $80 to $100</a:t>
            </a:r>
            <a:r>
              <a:rPr lang="en-US" b="1" i="1" dirty="0" smtClean="0">
                <a:solidFill>
                  <a:schemeClr val="accent1">
                    <a:lumMod val="75000"/>
                  </a:schemeClr>
                </a:solidFill>
                <a:latin typeface="Century Gothic"/>
                <a:cs typeface="Century Gothic"/>
              </a:rPr>
              <a:t> </a:t>
            </a:r>
            <a:r>
              <a:rPr lang="en-US" b="1" i="1" dirty="0">
                <a:solidFill>
                  <a:srgbClr val="990033"/>
                </a:solidFill>
                <a:latin typeface="Century Gothic"/>
                <a:cs typeface="Century Gothic"/>
              </a:rPr>
              <a:t>(after taxes are paid</a:t>
            </a:r>
            <a:r>
              <a:rPr lang="en-US" b="1" i="1" dirty="0" smtClean="0">
                <a:solidFill>
                  <a:srgbClr val="990033"/>
                </a:solidFill>
                <a:latin typeface="Century Gothic"/>
                <a:cs typeface="Century Gothic"/>
              </a:rPr>
              <a:t>).</a:t>
            </a:r>
            <a:endParaRPr lang="en-US" b="1" i="1" dirty="0">
              <a:solidFill>
                <a:srgbClr val="990033"/>
              </a:solidFill>
              <a:latin typeface="Century Gothic"/>
              <a:cs typeface="Century Gothic"/>
            </a:endParaRPr>
          </a:p>
        </p:txBody>
      </p:sp>
      <p:sp>
        <p:nvSpPr>
          <p:cNvPr id="54" name="Rectangle 53"/>
          <p:cNvSpPr/>
          <p:nvPr/>
        </p:nvSpPr>
        <p:spPr>
          <a:xfrm>
            <a:off x="0" y="5486400"/>
            <a:ext cx="2667000" cy="1200329"/>
          </a:xfrm>
          <a:prstGeom prst="rect">
            <a:avLst/>
          </a:prstGeom>
        </p:spPr>
        <p:txBody>
          <a:bodyPr wrap="square">
            <a:spAutoFit/>
          </a:bodyPr>
          <a:lstStyle/>
          <a:p>
            <a:r>
              <a:rPr lang="en-US" b="1" i="1" dirty="0" smtClean="0">
                <a:solidFill>
                  <a:schemeClr val="accent1">
                    <a:lumMod val="75000"/>
                  </a:schemeClr>
                </a:solidFill>
                <a:latin typeface="Century Gothic"/>
                <a:cs typeface="Century Gothic"/>
              </a:rPr>
              <a:t>Hotel owners bear some of the burden as their price FALLS from $80 to $60.</a:t>
            </a:r>
            <a:endParaRPr lang="en-US" b="1" i="1" dirty="0">
              <a:solidFill>
                <a:schemeClr val="accent1">
                  <a:lumMod val="75000"/>
                </a:schemeClr>
              </a:solidFill>
              <a:latin typeface="Century Gothic"/>
              <a:cs typeface="Century Gothic"/>
            </a:endParaRPr>
          </a:p>
        </p:txBody>
      </p:sp>
      <p:sp>
        <p:nvSpPr>
          <p:cNvPr id="55" name="Rectangle 54"/>
          <p:cNvSpPr/>
          <p:nvPr/>
        </p:nvSpPr>
        <p:spPr>
          <a:xfrm>
            <a:off x="1" y="1094601"/>
            <a:ext cx="9144000" cy="707886"/>
          </a:xfrm>
          <a:prstGeom prst="rect">
            <a:avLst/>
          </a:prstGeom>
          <a:solidFill>
            <a:schemeClr val="accent3">
              <a:lumMod val="20000"/>
              <a:lumOff val="80000"/>
            </a:schemeClr>
          </a:solidFill>
        </p:spPr>
        <p:txBody>
          <a:bodyPr wrap="square">
            <a:spAutoFit/>
          </a:bodyPr>
          <a:lstStyle/>
          <a:p>
            <a:pPr algn="ctr"/>
            <a:r>
              <a:rPr lang="en-US" sz="2000" b="1" i="1" dirty="0">
                <a:solidFill>
                  <a:srgbClr val="990033"/>
                </a:solidFill>
                <a:latin typeface="Century Gothic"/>
                <a:cs typeface="Century Gothic"/>
              </a:rPr>
              <a:t>The </a:t>
            </a:r>
            <a:r>
              <a:rPr lang="en-US" sz="2000" b="1" i="1" dirty="0" smtClean="0">
                <a:solidFill>
                  <a:srgbClr val="990033"/>
                </a:solidFill>
                <a:latin typeface="Century Gothic"/>
                <a:cs typeface="Century Gothic"/>
              </a:rPr>
              <a:t>incidence of </a:t>
            </a:r>
            <a:r>
              <a:rPr lang="en-US" sz="2000" b="1" i="1" dirty="0">
                <a:solidFill>
                  <a:srgbClr val="990033"/>
                </a:solidFill>
                <a:latin typeface="Century Gothic"/>
                <a:cs typeface="Century Gothic"/>
              </a:rPr>
              <a:t>an excise tax doesn’t </a:t>
            </a:r>
            <a:r>
              <a:rPr lang="en-US" sz="2000" b="1" i="1" dirty="0" smtClean="0">
                <a:solidFill>
                  <a:srgbClr val="990033"/>
                </a:solidFill>
                <a:latin typeface="Century Gothic"/>
                <a:cs typeface="Century Gothic"/>
              </a:rPr>
              <a:t>depend on who officially pays </a:t>
            </a:r>
            <a:r>
              <a:rPr lang="en-US" sz="2000" b="1" i="1" dirty="0">
                <a:solidFill>
                  <a:srgbClr val="990033"/>
                </a:solidFill>
                <a:latin typeface="Century Gothic"/>
                <a:cs typeface="Century Gothic"/>
              </a:rPr>
              <a:t>the </a:t>
            </a:r>
            <a:r>
              <a:rPr lang="en-US" sz="2000" b="1" i="1" dirty="0" smtClean="0">
                <a:solidFill>
                  <a:srgbClr val="990033"/>
                </a:solidFill>
                <a:latin typeface="Century Gothic"/>
                <a:cs typeface="Century Gothic"/>
              </a:rPr>
              <a:t>tax.</a:t>
            </a:r>
            <a:endParaRPr lang="en-US" sz="2000" b="1" i="1" u="sng" dirty="0">
              <a:solidFill>
                <a:srgbClr val="990033"/>
              </a:solidFill>
              <a:latin typeface="Century Gothic"/>
              <a:cs typeface="Century Gothic"/>
            </a:endParaRPr>
          </a:p>
        </p:txBody>
      </p:sp>
      <p:cxnSp>
        <p:nvCxnSpPr>
          <p:cNvPr id="56" name="Straight Arrow Connector 55"/>
          <p:cNvCxnSpPr/>
          <p:nvPr/>
        </p:nvCxnSpPr>
        <p:spPr>
          <a:xfrm flipV="1">
            <a:off x="3860799" y="3152001"/>
            <a:ext cx="0" cy="48895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3860799" y="3761601"/>
            <a:ext cx="0" cy="40776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624931" y="2867650"/>
            <a:ext cx="420688" cy="369332"/>
          </a:xfrm>
          <a:prstGeom prst="rect">
            <a:avLst/>
          </a:prstGeom>
          <a:noFill/>
        </p:spPr>
        <p:txBody>
          <a:bodyPr wrap="square" rtlCol="0">
            <a:spAutoFit/>
          </a:bodyPr>
          <a:lstStyle/>
          <a:p>
            <a:r>
              <a:rPr lang="en-US" b="1" dirty="0" err="1" smtClean="0"/>
              <a:t>P</a:t>
            </a:r>
            <a:r>
              <a:rPr lang="en-US" b="1" baseline="-25000" dirty="0" err="1" smtClean="0"/>
              <a:t>b</a:t>
            </a:r>
            <a:endParaRPr lang="en-US" b="1" baseline="-25000" dirty="0"/>
          </a:p>
        </p:txBody>
      </p:sp>
      <p:sp>
        <p:nvSpPr>
          <p:cNvPr id="60" name="TextBox 59"/>
          <p:cNvSpPr txBox="1"/>
          <p:nvPr/>
        </p:nvSpPr>
        <p:spPr>
          <a:xfrm>
            <a:off x="2703500" y="3964711"/>
            <a:ext cx="420688" cy="369332"/>
          </a:xfrm>
          <a:prstGeom prst="rect">
            <a:avLst/>
          </a:prstGeom>
          <a:noFill/>
        </p:spPr>
        <p:txBody>
          <a:bodyPr wrap="square" rtlCol="0">
            <a:spAutoFit/>
          </a:bodyPr>
          <a:lstStyle/>
          <a:p>
            <a:r>
              <a:rPr lang="en-US" b="1" dirty="0" smtClean="0"/>
              <a:t>P</a:t>
            </a:r>
            <a:r>
              <a:rPr lang="en-US" b="1" baseline="-25000" dirty="0"/>
              <a:t>s</a:t>
            </a:r>
          </a:p>
        </p:txBody>
      </p:sp>
    </p:spTree>
    <p:extLst>
      <p:ext uri="{BB962C8B-B14F-4D97-AF65-F5344CB8AC3E}">
        <p14:creationId xmlns:p14="http://schemas.microsoft.com/office/powerpoint/2010/main" val="2609571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341036"/>
                                        </p:tgtEl>
                                        <p:attrNameLst>
                                          <p:attrName>style.visibility</p:attrName>
                                        </p:attrNameLst>
                                      </p:cBhvr>
                                      <p:to>
                                        <p:strVal val="visible"/>
                                      </p:to>
                                    </p:set>
                                    <p:animEffect transition="in" filter="fade">
                                      <p:cBhvr>
                                        <p:cTn id="7" dur="500"/>
                                        <p:tgtEl>
                                          <p:spTgt spid="341036"/>
                                        </p:tgtEl>
                                      </p:cBhvr>
                                    </p:animEffect>
                                  </p:childTnLst>
                                </p:cTn>
                              </p:par>
                              <p:par>
                                <p:cTn id="8" presetID="42" presetClass="path" presetSubtype="0" accel="50000" decel="50000" fill="hold" grpId="0" nodeType="withEffect">
                                  <p:stCondLst>
                                    <p:cond delay="0"/>
                                  </p:stCondLst>
                                  <p:childTnLst>
                                    <p:animMotion origin="layout" path="M 0 -0.15 L 0 -2.22222E-6 " pathEditMode="relative" rAng="0" ptsTypes="AA">
                                      <p:cBhvr>
                                        <p:cTn id="9" dur="2000" fill="hold"/>
                                        <p:tgtEl>
                                          <p:spTgt spid="341036"/>
                                        </p:tgtEl>
                                        <p:attrNameLst>
                                          <p:attrName>ppt_x</p:attrName>
                                          <p:attrName>ppt_y</p:attrName>
                                        </p:attrNameLst>
                                      </p:cBhvr>
                                      <p:rCtr x="0" y="7500"/>
                                    </p:animMotion>
                                  </p:childTnLst>
                                </p:cTn>
                              </p:par>
                              <p:par>
                                <p:cTn id="10" presetID="7" presetClass="emph" presetSubtype="2" fill="hold" nodeType="withEffect">
                                  <p:stCondLst>
                                    <p:cond delay="0"/>
                                  </p:stCondLst>
                                  <p:childTnLst>
                                    <p:animClr clrSpc="rgb" dir="cw">
                                      <p:cBhvr>
                                        <p:cTn id="11" dur="2000" fill="hold"/>
                                        <p:tgtEl>
                                          <p:spTgt spid="341034"/>
                                        </p:tgtEl>
                                        <p:attrNameLst>
                                          <p:attrName>stroke.color</p:attrName>
                                        </p:attrNameLst>
                                      </p:cBhvr>
                                      <p:to>
                                        <a:srgbClr val="B8CCE4"/>
                                      </p:to>
                                    </p:animClr>
                                    <p:set>
                                      <p:cBhvr>
                                        <p:cTn id="12" dur="2000" fill="hold"/>
                                        <p:tgtEl>
                                          <p:spTgt spid="341034"/>
                                        </p:tgtEl>
                                        <p:attrNameLst>
                                          <p:attrName>stroke.on</p:attrName>
                                        </p:attrNameLst>
                                      </p:cBhvr>
                                      <p:to>
                                        <p:strVal val="true"/>
                                      </p:to>
                                    </p:se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341025"/>
                                        </p:tgtEl>
                                        <p:attrNameLst>
                                          <p:attrName>style.visibility</p:attrName>
                                        </p:attrNameLst>
                                      </p:cBhvr>
                                      <p:to>
                                        <p:strVal val="visible"/>
                                      </p:to>
                                    </p:set>
                                    <p:animEffect transition="in" filter="fade">
                                      <p:cBhvr>
                                        <p:cTn id="16" dur="500"/>
                                        <p:tgtEl>
                                          <p:spTgt spid="3410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1026"/>
                                        </p:tgtEl>
                                        <p:attrNameLst>
                                          <p:attrName>style.visibility</p:attrName>
                                        </p:attrNameLst>
                                      </p:cBhvr>
                                      <p:to>
                                        <p:strVal val="visible"/>
                                      </p:to>
                                    </p:set>
                                    <p:animEffect transition="in" filter="fade">
                                      <p:cBhvr>
                                        <p:cTn id="19" dur="500"/>
                                        <p:tgtEl>
                                          <p:spTgt spid="3410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41029"/>
                                        </p:tgtEl>
                                        <p:attrNameLst>
                                          <p:attrName>style.visibility</p:attrName>
                                        </p:attrNameLst>
                                      </p:cBhvr>
                                      <p:to>
                                        <p:strVal val="visible"/>
                                      </p:to>
                                    </p:set>
                                    <p:animEffect transition="in" filter="fade">
                                      <p:cBhvr>
                                        <p:cTn id="22" dur="500"/>
                                        <p:tgtEl>
                                          <p:spTgt spid="34102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41030"/>
                                        </p:tgtEl>
                                        <p:attrNameLst>
                                          <p:attrName>style.visibility</p:attrName>
                                        </p:attrNameLst>
                                      </p:cBhvr>
                                      <p:to>
                                        <p:strVal val="visible"/>
                                      </p:to>
                                    </p:set>
                                    <p:animEffect transition="in" filter="fade">
                                      <p:cBhvr>
                                        <p:cTn id="25" dur="500"/>
                                        <p:tgtEl>
                                          <p:spTgt spid="34103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1040"/>
                                        </p:tgtEl>
                                        <p:attrNameLst>
                                          <p:attrName>style.visibility</p:attrName>
                                        </p:attrNameLst>
                                      </p:cBhvr>
                                      <p:to>
                                        <p:strVal val="visible"/>
                                      </p:to>
                                    </p:set>
                                    <p:animEffect transition="in" filter="fade">
                                      <p:cBhvr>
                                        <p:cTn id="28" dur="500"/>
                                        <p:tgtEl>
                                          <p:spTgt spid="34104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41042"/>
                                        </p:tgtEl>
                                        <p:attrNameLst>
                                          <p:attrName>style.visibility</p:attrName>
                                        </p:attrNameLst>
                                      </p:cBhvr>
                                      <p:to>
                                        <p:strVal val="visible"/>
                                      </p:to>
                                    </p:set>
                                    <p:animEffect transition="in" filter="fade">
                                      <p:cBhvr>
                                        <p:cTn id="31" dur="500"/>
                                        <p:tgtEl>
                                          <p:spTgt spid="34104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1041"/>
                                        </p:tgtEl>
                                        <p:attrNameLst>
                                          <p:attrName>style.visibility</p:attrName>
                                        </p:attrNameLst>
                                      </p:cBhvr>
                                      <p:to>
                                        <p:strVal val="visible"/>
                                      </p:to>
                                    </p:set>
                                    <p:animEffect transition="in" filter="fade">
                                      <p:cBhvr>
                                        <p:cTn id="34" dur="500"/>
                                        <p:tgtEl>
                                          <p:spTgt spid="34104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par>
                                <p:cTn id="40" presetID="10" presetClass="entr" presetSubtype="0"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41038"/>
                                        </p:tgtEl>
                                        <p:attrNameLst>
                                          <p:attrName>style.visibility</p:attrName>
                                        </p:attrNameLst>
                                      </p:cBhvr>
                                      <p:to>
                                        <p:strVal val="visible"/>
                                      </p:to>
                                    </p:set>
                                    <p:animEffect transition="in" filter="fade">
                                      <p:cBhvr>
                                        <p:cTn id="45" dur="500"/>
                                        <p:tgtEl>
                                          <p:spTgt spid="34103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41003"/>
                                        </p:tgtEl>
                                        <p:attrNameLst>
                                          <p:attrName>style.visibility</p:attrName>
                                        </p:attrNameLst>
                                      </p:cBhvr>
                                      <p:to>
                                        <p:strVal val="visible"/>
                                      </p:to>
                                    </p:set>
                                    <p:animEffect transition="in" filter="fade">
                                      <p:cBhvr>
                                        <p:cTn id="48" dur="500"/>
                                        <p:tgtEl>
                                          <p:spTgt spid="34100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fade">
                                      <p:cBhvr>
                                        <p:cTn id="53" dur="500"/>
                                        <p:tgtEl>
                                          <p:spTgt spid="52"/>
                                        </p:tgtEl>
                                      </p:cBhvr>
                                    </p:animEffect>
                                  </p:childTnLst>
                                </p:cTn>
                              </p:par>
                              <p:par>
                                <p:cTn id="54" presetID="10" presetClass="entr" presetSubtype="0" fill="hold" nodeType="with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500"/>
                                        <p:tgtEl>
                                          <p:spTgt spid="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fade">
                                      <p:cBhvr>
                                        <p:cTn id="61" dur="500"/>
                                        <p:tgtEl>
                                          <p:spTgt spid="54"/>
                                        </p:tgtEl>
                                      </p:cBhvr>
                                    </p:animEffect>
                                  </p:childTnLst>
                                </p:cTn>
                              </p:par>
                              <p:par>
                                <p:cTn id="62" presetID="10" presetClass="entr" presetSubtype="0" fill="hold" nodeType="with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fade">
                                      <p:cBhvr>
                                        <p:cTn id="64" dur="500"/>
                                        <p:tgtEl>
                                          <p:spTgt spid="5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fade">
                                      <p:cBhvr>
                                        <p:cTn id="69" dur="500"/>
                                        <p:tgtEl>
                                          <p:spTgt spid="53"/>
                                        </p:tgtEl>
                                      </p:cBhvr>
                                    </p:animEffect>
                                  </p:childTnLst>
                                </p:cTn>
                              </p:par>
                              <p:par>
                                <p:cTn id="70" presetID="10" presetClass="entr" presetSubtype="0" fill="hold" nodeType="with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fade">
                                      <p:cBhvr>
                                        <p:cTn id="72" dur="500"/>
                                        <p:tgtEl>
                                          <p:spTgt spid="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41037"/>
                                        </p:tgtEl>
                                        <p:attrNameLst>
                                          <p:attrName>style.visibility</p:attrName>
                                        </p:attrNameLst>
                                      </p:cBhvr>
                                      <p:to>
                                        <p:strVal val="visible"/>
                                      </p:to>
                                    </p:set>
                                    <p:animEffect transition="in" filter="fade">
                                      <p:cBhvr>
                                        <p:cTn id="75" dur="500"/>
                                        <p:tgtEl>
                                          <p:spTgt spid="34103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41002"/>
                                        </p:tgtEl>
                                        <p:attrNameLst>
                                          <p:attrName>style.visibility</p:attrName>
                                        </p:attrNameLst>
                                      </p:cBhvr>
                                      <p:to>
                                        <p:strVal val="visible"/>
                                      </p:to>
                                    </p:set>
                                    <p:animEffect transition="in" filter="fade">
                                      <p:cBhvr>
                                        <p:cTn id="78" dur="500"/>
                                        <p:tgtEl>
                                          <p:spTgt spid="341002"/>
                                        </p:tgtEl>
                                      </p:cBhvr>
                                    </p:animEffect>
                                  </p:childTnLst>
                                </p:cTn>
                              </p:par>
                              <p:par>
                                <p:cTn id="79" presetID="10" presetClass="entr" presetSubtype="0" fill="hold" nodeType="with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fade">
                                      <p:cBhvr>
                                        <p:cTn id="81" dur="500"/>
                                        <p:tgtEl>
                                          <p:spTgt spid="5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41031"/>
                                        </p:tgtEl>
                                        <p:attrNameLst>
                                          <p:attrName>style.visibility</p:attrName>
                                        </p:attrNameLst>
                                      </p:cBhvr>
                                      <p:to>
                                        <p:strVal val="visible"/>
                                      </p:to>
                                    </p:set>
                                    <p:animEffect transition="in" filter="fade">
                                      <p:cBhvr>
                                        <p:cTn id="86" dur="500"/>
                                        <p:tgtEl>
                                          <p:spTgt spid="341031"/>
                                        </p:tgtEl>
                                      </p:cBhvr>
                                    </p:animEffect>
                                  </p:childTnLst>
                                </p:cTn>
                              </p:par>
                            </p:childTnLst>
                          </p:cTn>
                        </p:par>
                        <p:par>
                          <p:cTn id="87" fill="hold">
                            <p:stCondLst>
                              <p:cond delay="500"/>
                            </p:stCondLst>
                            <p:childTnLst>
                              <p:par>
                                <p:cTn id="88" presetID="10" presetClass="entr" presetSubtype="0" fill="hold" grpId="0" nodeType="afterEffect">
                                  <p:stCondLst>
                                    <p:cond delay="0"/>
                                  </p:stCondLst>
                                  <p:childTnLst>
                                    <p:set>
                                      <p:cBhvr>
                                        <p:cTn id="89" dur="1" fill="hold">
                                          <p:stCondLst>
                                            <p:cond delay="0"/>
                                          </p:stCondLst>
                                        </p:cTn>
                                        <p:tgtEl>
                                          <p:spTgt spid="341033"/>
                                        </p:tgtEl>
                                        <p:attrNameLst>
                                          <p:attrName>style.visibility</p:attrName>
                                        </p:attrNameLst>
                                      </p:cBhvr>
                                      <p:to>
                                        <p:strVal val="visible"/>
                                      </p:to>
                                    </p:set>
                                    <p:animEffect transition="in" filter="fade">
                                      <p:cBhvr>
                                        <p:cTn id="90" dur="500"/>
                                        <p:tgtEl>
                                          <p:spTgt spid="34103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41032"/>
                                        </p:tgtEl>
                                        <p:attrNameLst>
                                          <p:attrName>style.visibility</p:attrName>
                                        </p:attrNameLst>
                                      </p:cBhvr>
                                      <p:to>
                                        <p:strVal val="visible"/>
                                      </p:to>
                                    </p:set>
                                    <p:animEffect transition="in" filter="fade">
                                      <p:cBhvr>
                                        <p:cTn id="93" dur="500"/>
                                        <p:tgtEl>
                                          <p:spTgt spid="341032"/>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fade">
                                      <p:cBhvr>
                                        <p:cTn id="9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002" grpId="0"/>
      <p:bldP spid="341003" grpId="0"/>
      <p:bldP spid="341025" grpId="0"/>
      <p:bldP spid="341026" grpId="0"/>
      <p:bldP spid="341029" grpId="0" animBg="1"/>
      <p:bldP spid="341030" grpId="0" animBg="1"/>
      <p:bldP spid="341031" grpId="0" animBg="1"/>
      <p:bldP spid="341032" grpId="0" animBg="1"/>
      <p:bldP spid="341033" grpId="0"/>
      <p:bldP spid="341036" grpId="0" animBg="1"/>
      <p:bldP spid="341036" grpId="1" animBg="1"/>
      <p:bldP spid="341037" grpId="0" animBg="1"/>
      <p:bldP spid="341038" grpId="0" animBg="1"/>
      <p:bldP spid="341040" grpId="0" animBg="1"/>
      <p:bldP spid="341041" grpId="0" animBg="1"/>
      <p:bldP spid="341042" grpId="0"/>
      <p:bldP spid="5" grpId="0"/>
      <p:bldP spid="52" grpId="0"/>
      <p:bldP spid="53" grpId="0"/>
      <p:bldP spid="54" grpId="0"/>
      <p:bldP spid="5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Rot="1" noChangeArrowheads="1"/>
          </p:cNvSpPr>
          <p:nvPr>
            <p:ph type="title"/>
          </p:nvPr>
        </p:nvSpPr>
        <p:spPr>
          <a:xfrm>
            <a:off x="0" y="0"/>
            <a:ext cx="9144000" cy="1143000"/>
          </a:xfrm>
        </p:spPr>
        <p:txBody>
          <a:bodyPr>
            <a:noAutofit/>
          </a:bodyPr>
          <a:lstStyle/>
          <a:p>
            <a:r>
              <a:rPr lang="en-US" sz="4000" dirty="0" smtClean="0"/>
              <a:t>WHEN AN EXCISE TAX IS PAID MAINLY BY CONSUMERS</a:t>
            </a:r>
            <a:endParaRPr lang="en-US" sz="3600" dirty="0" smtClean="0"/>
          </a:p>
        </p:txBody>
      </p:sp>
      <p:sp>
        <p:nvSpPr>
          <p:cNvPr id="3" name="Footer Placeholder 2"/>
          <p:cNvSpPr>
            <a:spLocks noGrp="1"/>
          </p:cNvSpPr>
          <p:nvPr>
            <p:ph type="ftr" sz="quarter" idx="3"/>
          </p:nvPr>
        </p:nvSpPr>
        <p:spPr/>
        <p:txBody>
          <a:bodyPr/>
          <a:lstStyle/>
          <a:p>
            <a:pPr>
              <a:defRPr/>
            </a:pPr>
            <a:r>
              <a:rPr lang="en-US" sz="1000" kern="0" cap="all" spc="1060" dirty="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
        <p:nvSpPr>
          <p:cNvPr id="343045" name="AutoShape 5"/>
          <p:cNvSpPr>
            <a:spLocks noChangeAspect="1" noChangeArrowheads="1" noTextEdit="1"/>
          </p:cNvSpPr>
          <p:nvPr/>
        </p:nvSpPr>
        <p:spPr bwMode="auto">
          <a:xfrm>
            <a:off x="152400" y="1627187"/>
            <a:ext cx="6656387"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entury Gothic"/>
              <a:cs typeface="Century Gothic"/>
            </a:endParaRPr>
          </a:p>
        </p:txBody>
      </p:sp>
      <p:sp>
        <p:nvSpPr>
          <p:cNvPr id="343047" name="Rectangle 7"/>
          <p:cNvSpPr>
            <a:spLocks noChangeArrowheads="1"/>
          </p:cNvSpPr>
          <p:nvPr/>
        </p:nvSpPr>
        <p:spPr bwMode="auto">
          <a:xfrm>
            <a:off x="4910137" y="5627687"/>
            <a:ext cx="1627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a:solidFill>
                  <a:srgbClr val="000000"/>
                </a:solidFill>
                <a:latin typeface="Century Gothic"/>
                <a:cs typeface="Century Gothic"/>
              </a:rPr>
              <a:t>D</a:t>
            </a:r>
            <a:endParaRPr lang="en-US" sz="1400" i="1">
              <a:latin typeface="Century Gothic"/>
              <a:cs typeface="Century Gothic"/>
            </a:endParaRPr>
          </a:p>
        </p:txBody>
      </p:sp>
      <p:sp>
        <p:nvSpPr>
          <p:cNvPr id="343048" name="Rectangle 8"/>
          <p:cNvSpPr>
            <a:spLocks noChangeArrowheads="1"/>
          </p:cNvSpPr>
          <p:nvPr/>
        </p:nvSpPr>
        <p:spPr bwMode="auto">
          <a:xfrm>
            <a:off x="6080125" y="4208462"/>
            <a:ext cx="1202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S</a:t>
            </a:r>
            <a:endParaRPr lang="en-US" sz="1400" i="1" dirty="0">
              <a:latin typeface="Century Gothic"/>
              <a:cs typeface="Century Gothic"/>
            </a:endParaRPr>
          </a:p>
        </p:txBody>
      </p:sp>
      <p:sp>
        <p:nvSpPr>
          <p:cNvPr id="343049" name="Line 9"/>
          <p:cNvSpPr>
            <a:spLocks noChangeShapeType="1"/>
          </p:cNvSpPr>
          <p:nvPr/>
        </p:nvSpPr>
        <p:spPr bwMode="auto">
          <a:xfrm>
            <a:off x="2141537" y="2886075"/>
            <a:ext cx="149225" cy="0"/>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3050" name="Line 10"/>
          <p:cNvSpPr>
            <a:spLocks noChangeShapeType="1"/>
          </p:cNvSpPr>
          <p:nvPr/>
        </p:nvSpPr>
        <p:spPr bwMode="auto">
          <a:xfrm>
            <a:off x="2141537" y="4586287"/>
            <a:ext cx="149225" cy="0"/>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3051" name="Line 11"/>
          <p:cNvSpPr>
            <a:spLocks noChangeShapeType="1"/>
          </p:cNvSpPr>
          <p:nvPr/>
        </p:nvSpPr>
        <p:spPr bwMode="auto">
          <a:xfrm>
            <a:off x="2033587" y="4467225"/>
            <a:ext cx="107950" cy="11906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3052" name="Line 12"/>
          <p:cNvSpPr>
            <a:spLocks noChangeShapeType="1"/>
          </p:cNvSpPr>
          <p:nvPr/>
        </p:nvSpPr>
        <p:spPr bwMode="auto">
          <a:xfrm>
            <a:off x="2141537" y="4676775"/>
            <a:ext cx="149225" cy="0"/>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3053" name="Rectangle 13"/>
          <p:cNvSpPr>
            <a:spLocks noChangeArrowheads="1"/>
          </p:cNvSpPr>
          <p:nvPr/>
        </p:nvSpPr>
        <p:spPr bwMode="auto">
          <a:xfrm>
            <a:off x="1530350" y="2741612"/>
            <a:ext cx="4477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$2.95</a:t>
            </a:r>
            <a:endParaRPr lang="en-US" sz="1400">
              <a:latin typeface="Century Gothic"/>
              <a:cs typeface="Century Gothic"/>
            </a:endParaRPr>
          </a:p>
        </p:txBody>
      </p:sp>
      <p:sp>
        <p:nvSpPr>
          <p:cNvPr id="343054" name="Rectangle 14"/>
          <p:cNvSpPr>
            <a:spLocks noChangeArrowheads="1"/>
          </p:cNvSpPr>
          <p:nvPr/>
        </p:nvSpPr>
        <p:spPr bwMode="auto">
          <a:xfrm>
            <a:off x="1644650" y="4216400"/>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2.00</a:t>
            </a:r>
            <a:endParaRPr lang="en-US" sz="1400">
              <a:latin typeface="Century Gothic"/>
              <a:cs typeface="Century Gothic"/>
            </a:endParaRPr>
          </a:p>
        </p:txBody>
      </p:sp>
      <p:sp>
        <p:nvSpPr>
          <p:cNvPr id="343055" name="Rectangle 15"/>
          <p:cNvSpPr>
            <a:spLocks noChangeArrowheads="1"/>
          </p:cNvSpPr>
          <p:nvPr/>
        </p:nvSpPr>
        <p:spPr bwMode="auto">
          <a:xfrm>
            <a:off x="1644650" y="4538662"/>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1.95</a:t>
            </a:r>
            <a:endParaRPr lang="en-US" sz="1400">
              <a:latin typeface="Century Gothic"/>
              <a:cs typeface="Century Gothic"/>
            </a:endParaRPr>
          </a:p>
        </p:txBody>
      </p:sp>
      <p:sp>
        <p:nvSpPr>
          <p:cNvPr id="343056" name="Rectangle 16"/>
          <p:cNvSpPr>
            <a:spLocks noChangeArrowheads="1"/>
          </p:cNvSpPr>
          <p:nvPr/>
        </p:nvSpPr>
        <p:spPr bwMode="auto">
          <a:xfrm>
            <a:off x="1143000" y="1447800"/>
            <a:ext cx="33004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a:solidFill>
                  <a:srgbClr val="000000"/>
                </a:solidFill>
                <a:latin typeface="Century Gothic"/>
                <a:cs typeface="Century Gothic"/>
              </a:rPr>
              <a:t>Price of gasoline (per gallon)</a:t>
            </a:r>
            <a:endParaRPr lang="en-US" sz="1400">
              <a:latin typeface="Century Gothic"/>
              <a:cs typeface="Century Gothic"/>
            </a:endParaRPr>
          </a:p>
        </p:txBody>
      </p:sp>
      <p:sp>
        <p:nvSpPr>
          <p:cNvPr id="343057" name="Rectangle 17"/>
          <p:cNvSpPr>
            <a:spLocks noChangeArrowheads="1"/>
          </p:cNvSpPr>
          <p:nvPr/>
        </p:nvSpPr>
        <p:spPr bwMode="auto">
          <a:xfrm>
            <a:off x="1922462" y="6419850"/>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0</a:t>
            </a:r>
            <a:endParaRPr lang="en-US" sz="1400">
              <a:latin typeface="Century Gothic"/>
              <a:cs typeface="Century Gothic"/>
            </a:endParaRPr>
          </a:p>
        </p:txBody>
      </p:sp>
      <p:sp>
        <p:nvSpPr>
          <p:cNvPr id="343058" name="Rectangle 18"/>
          <p:cNvSpPr>
            <a:spLocks noChangeArrowheads="1"/>
          </p:cNvSpPr>
          <p:nvPr/>
        </p:nvSpPr>
        <p:spPr bwMode="auto">
          <a:xfrm>
            <a:off x="4495800" y="6400800"/>
            <a:ext cx="31829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dirty="0">
                <a:solidFill>
                  <a:srgbClr val="000000"/>
                </a:solidFill>
                <a:latin typeface="Century Gothic"/>
                <a:cs typeface="Century Gothic"/>
              </a:rPr>
              <a:t>Quantity of gasoline (gallons)</a:t>
            </a:r>
            <a:endParaRPr lang="en-US" sz="1400" dirty="0">
              <a:latin typeface="Century Gothic"/>
              <a:cs typeface="Century Gothic"/>
            </a:endParaRPr>
          </a:p>
        </p:txBody>
      </p:sp>
      <p:sp>
        <p:nvSpPr>
          <p:cNvPr id="343059" name="Line 19"/>
          <p:cNvSpPr>
            <a:spLocks noChangeShapeType="1"/>
          </p:cNvSpPr>
          <p:nvPr/>
        </p:nvSpPr>
        <p:spPr bwMode="auto">
          <a:xfrm flipV="1">
            <a:off x="2141537" y="1643062"/>
            <a:ext cx="0" cy="4279900"/>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3060" name="Freeform 20"/>
          <p:cNvSpPr>
            <a:spLocks/>
          </p:cNvSpPr>
          <p:nvPr/>
        </p:nvSpPr>
        <p:spPr bwMode="auto">
          <a:xfrm>
            <a:off x="2141537" y="6035675"/>
            <a:ext cx="4643438" cy="334962"/>
          </a:xfrm>
          <a:custGeom>
            <a:avLst/>
            <a:gdLst>
              <a:gd name="T0" fmla="*/ 2076 w 2076"/>
              <a:gd name="T1" fmla="*/ 134 h 134"/>
              <a:gd name="T2" fmla="*/ 0 w 2076"/>
              <a:gd name="T3" fmla="*/ 134 h 134"/>
              <a:gd name="T4" fmla="*/ 0 w 2076"/>
              <a:gd name="T5" fmla="*/ 0 h 134"/>
            </a:gdLst>
            <a:ahLst/>
            <a:cxnLst>
              <a:cxn ang="0">
                <a:pos x="T0" y="T1"/>
              </a:cxn>
              <a:cxn ang="0">
                <a:pos x="T2" y="T3"/>
              </a:cxn>
              <a:cxn ang="0">
                <a:pos x="T4" y="T5"/>
              </a:cxn>
            </a:cxnLst>
            <a:rect l="0" t="0" r="r" b="b"/>
            <a:pathLst>
              <a:path w="2076" h="134">
                <a:moveTo>
                  <a:pt x="2076" y="134"/>
                </a:moveTo>
                <a:lnTo>
                  <a:pt x="0" y="134"/>
                </a:lnTo>
                <a:lnTo>
                  <a:pt x="0" y="0"/>
                </a:lnTo>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343061" name="Line 21"/>
          <p:cNvSpPr>
            <a:spLocks noChangeShapeType="1"/>
          </p:cNvSpPr>
          <p:nvPr/>
        </p:nvSpPr>
        <p:spPr bwMode="auto">
          <a:xfrm>
            <a:off x="3065462" y="1830387"/>
            <a:ext cx="1806575" cy="3811588"/>
          </a:xfrm>
          <a:prstGeom prst="line">
            <a:avLst/>
          </a:prstGeom>
          <a:noFill/>
          <a:ln w="36513">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3062" name="Oval 22"/>
          <p:cNvSpPr>
            <a:spLocks noChangeArrowheads="1"/>
          </p:cNvSpPr>
          <p:nvPr/>
        </p:nvSpPr>
        <p:spPr bwMode="auto">
          <a:xfrm>
            <a:off x="3503612" y="2816225"/>
            <a:ext cx="125413" cy="1397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3063" name="Line 23"/>
          <p:cNvSpPr>
            <a:spLocks noChangeShapeType="1"/>
          </p:cNvSpPr>
          <p:nvPr/>
        </p:nvSpPr>
        <p:spPr bwMode="auto">
          <a:xfrm flipV="1">
            <a:off x="2301875" y="4403725"/>
            <a:ext cx="3700462" cy="412750"/>
          </a:xfrm>
          <a:prstGeom prst="line">
            <a:avLst/>
          </a:prstGeom>
          <a:noFill/>
          <a:ln w="36513">
            <a:solidFill>
              <a:srgbClr val="EE313C"/>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3064" name="Oval 24"/>
          <p:cNvSpPr>
            <a:spLocks noChangeArrowheads="1"/>
          </p:cNvSpPr>
          <p:nvPr/>
        </p:nvSpPr>
        <p:spPr bwMode="auto">
          <a:xfrm>
            <a:off x="3503612" y="4606925"/>
            <a:ext cx="125413" cy="1397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3065" name="Oval 25"/>
          <p:cNvSpPr>
            <a:spLocks noChangeArrowheads="1"/>
          </p:cNvSpPr>
          <p:nvPr/>
        </p:nvSpPr>
        <p:spPr bwMode="auto">
          <a:xfrm>
            <a:off x="4308475" y="4516437"/>
            <a:ext cx="125412" cy="1412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3066" name="Line 26"/>
          <p:cNvSpPr>
            <a:spLocks noChangeShapeType="1"/>
          </p:cNvSpPr>
          <p:nvPr/>
        </p:nvSpPr>
        <p:spPr bwMode="auto">
          <a:xfrm flipV="1">
            <a:off x="3259137" y="3243262"/>
            <a:ext cx="1017588" cy="433388"/>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3067" name="Freeform 27"/>
          <p:cNvSpPr>
            <a:spLocks/>
          </p:cNvSpPr>
          <p:nvPr/>
        </p:nvSpPr>
        <p:spPr bwMode="auto">
          <a:xfrm>
            <a:off x="4114800" y="2819400"/>
            <a:ext cx="1371600" cy="685800"/>
          </a:xfrm>
          <a:custGeom>
            <a:avLst/>
            <a:gdLst>
              <a:gd name="T0" fmla="*/ 219 w 219"/>
              <a:gd name="T1" fmla="*/ 117 h 133"/>
              <a:gd name="T2" fmla="*/ 203 w 219"/>
              <a:gd name="T3" fmla="*/ 133 h 133"/>
              <a:gd name="T4" fmla="*/ 16 w 219"/>
              <a:gd name="T5" fmla="*/ 133 h 133"/>
              <a:gd name="T6" fmla="*/ 0 w 219"/>
              <a:gd name="T7" fmla="*/ 117 h 133"/>
              <a:gd name="T8" fmla="*/ 0 w 219"/>
              <a:gd name="T9" fmla="*/ 16 h 133"/>
              <a:gd name="T10" fmla="*/ 16 w 219"/>
              <a:gd name="T11" fmla="*/ 0 h 133"/>
              <a:gd name="T12" fmla="*/ 203 w 219"/>
              <a:gd name="T13" fmla="*/ 0 h 133"/>
              <a:gd name="T14" fmla="*/ 219 w 219"/>
              <a:gd name="T15" fmla="*/ 16 h 133"/>
              <a:gd name="T16" fmla="*/ 219 w 219"/>
              <a:gd name="T17" fmla="*/ 11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133">
                <a:moveTo>
                  <a:pt x="219" y="117"/>
                </a:moveTo>
                <a:cubicBezTo>
                  <a:pt x="219" y="126"/>
                  <a:pt x="212" y="133"/>
                  <a:pt x="203" y="133"/>
                </a:cubicBezTo>
                <a:cubicBezTo>
                  <a:pt x="16" y="133"/>
                  <a:pt x="16" y="133"/>
                  <a:pt x="16" y="133"/>
                </a:cubicBezTo>
                <a:cubicBezTo>
                  <a:pt x="7" y="133"/>
                  <a:pt x="0" y="126"/>
                  <a:pt x="0" y="117"/>
                </a:cubicBezTo>
                <a:cubicBezTo>
                  <a:pt x="0" y="16"/>
                  <a:pt x="0" y="16"/>
                  <a:pt x="0" y="16"/>
                </a:cubicBezTo>
                <a:cubicBezTo>
                  <a:pt x="0" y="7"/>
                  <a:pt x="7" y="0"/>
                  <a:pt x="16" y="0"/>
                </a:cubicBezTo>
                <a:cubicBezTo>
                  <a:pt x="203" y="0"/>
                  <a:pt x="203" y="0"/>
                  <a:pt x="203" y="0"/>
                </a:cubicBezTo>
                <a:cubicBezTo>
                  <a:pt x="212" y="0"/>
                  <a:pt x="219" y="7"/>
                  <a:pt x="219" y="16"/>
                </a:cubicBezTo>
                <a:lnTo>
                  <a:pt x="219" y="117"/>
                </a:lnTo>
                <a:close/>
              </a:path>
            </a:pathLst>
          </a:custGeom>
          <a:solidFill>
            <a:srgbClr val="D6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3068" name="Rectangle 28"/>
          <p:cNvSpPr>
            <a:spLocks noChangeArrowheads="1"/>
          </p:cNvSpPr>
          <p:nvPr/>
        </p:nvSpPr>
        <p:spPr bwMode="auto">
          <a:xfrm>
            <a:off x="4174594" y="2837921"/>
            <a:ext cx="13604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dirty="0">
                <a:solidFill>
                  <a:srgbClr val="000000"/>
                </a:solidFill>
                <a:latin typeface="Century Gothic"/>
                <a:cs typeface="Century Gothic"/>
              </a:rPr>
              <a:t>Tax burden falls mainly on </a:t>
            </a:r>
            <a:r>
              <a:rPr lang="en-US" sz="1400" dirty="0" smtClean="0">
                <a:solidFill>
                  <a:srgbClr val="000000"/>
                </a:solidFill>
                <a:latin typeface="Century Gothic"/>
                <a:cs typeface="Century Gothic"/>
              </a:rPr>
              <a:t>consumers.</a:t>
            </a:r>
            <a:endParaRPr lang="en-US" sz="1400" dirty="0">
              <a:latin typeface="Century Gothic"/>
              <a:cs typeface="Century Gothic"/>
            </a:endParaRPr>
          </a:p>
        </p:txBody>
      </p:sp>
      <p:sp>
        <p:nvSpPr>
          <p:cNvPr id="343069" name="Freeform 29"/>
          <p:cNvSpPr>
            <a:spLocks/>
          </p:cNvSpPr>
          <p:nvPr/>
        </p:nvSpPr>
        <p:spPr bwMode="auto">
          <a:xfrm>
            <a:off x="158750" y="3276600"/>
            <a:ext cx="1060450" cy="725487"/>
          </a:xfrm>
          <a:custGeom>
            <a:avLst/>
            <a:gdLst>
              <a:gd name="T0" fmla="*/ 163 w 163"/>
              <a:gd name="T1" fmla="*/ 118 h 134"/>
              <a:gd name="T2" fmla="*/ 147 w 163"/>
              <a:gd name="T3" fmla="*/ 134 h 134"/>
              <a:gd name="T4" fmla="*/ 16 w 163"/>
              <a:gd name="T5" fmla="*/ 134 h 134"/>
              <a:gd name="T6" fmla="*/ 0 w 163"/>
              <a:gd name="T7" fmla="*/ 118 h 134"/>
              <a:gd name="T8" fmla="*/ 0 w 163"/>
              <a:gd name="T9" fmla="*/ 16 h 134"/>
              <a:gd name="T10" fmla="*/ 16 w 163"/>
              <a:gd name="T11" fmla="*/ 0 h 134"/>
              <a:gd name="T12" fmla="*/ 147 w 163"/>
              <a:gd name="T13" fmla="*/ 0 h 134"/>
              <a:gd name="T14" fmla="*/ 163 w 163"/>
              <a:gd name="T15" fmla="*/ 16 h 134"/>
              <a:gd name="T16" fmla="*/ 163 w 163"/>
              <a:gd name="T17" fmla="*/ 11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134">
                <a:moveTo>
                  <a:pt x="163" y="118"/>
                </a:moveTo>
                <a:cubicBezTo>
                  <a:pt x="163" y="127"/>
                  <a:pt x="156" y="134"/>
                  <a:pt x="147" y="134"/>
                </a:cubicBezTo>
                <a:cubicBezTo>
                  <a:pt x="16" y="134"/>
                  <a:pt x="16" y="134"/>
                  <a:pt x="16" y="134"/>
                </a:cubicBezTo>
                <a:cubicBezTo>
                  <a:pt x="7" y="134"/>
                  <a:pt x="0" y="127"/>
                  <a:pt x="0" y="118"/>
                </a:cubicBezTo>
                <a:cubicBezTo>
                  <a:pt x="0" y="16"/>
                  <a:pt x="0" y="16"/>
                  <a:pt x="0" y="16"/>
                </a:cubicBezTo>
                <a:cubicBezTo>
                  <a:pt x="0" y="7"/>
                  <a:pt x="7" y="0"/>
                  <a:pt x="16" y="0"/>
                </a:cubicBezTo>
                <a:cubicBezTo>
                  <a:pt x="147" y="0"/>
                  <a:pt x="147" y="0"/>
                  <a:pt x="147" y="0"/>
                </a:cubicBezTo>
                <a:cubicBezTo>
                  <a:pt x="156" y="0"/>
                  <a:pt x="163" y="7"/>
                  <a:pt x="163" y="16"/>
                </a:cubicBezTo>
                <a:lnTo>
                  <a:pt x="163" y="118"/>
                </a:lnTo>
                <a:close/>
              </a:path>
            </a:pathLst>
          </a:custGeom>
          <a:solidFill>
            <a:srgbClr val="D6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3070" name="Rectangle 30"/>
          <p:cNvSpPr>
            <a:spLocks noChangeArrowheads="1"/>
          </p:cNvSpPr>
          <p:nvPr/>
        </p:nvSpPr>
        <p:spPr bwMode="auto">
          <a:xfrm>
            <a:off x="255587" y="3317656"/>
            <a:ext cx="9699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dirty="0">
                <a:solidFill>
                  <a:srgbClr val="000000"/>
                </a:solidFill>
                <a:latin typeface="Century Gothic"/>
                <a:cs typeface="Century Gothic"/>
              </a:rPr>
              <a:t>Excise tax = $1 per gallon</a:t>
            </a:r>
            <a:endParaRPr lang="en-US" sz="1400" dirty="0">
              <a:latin typeface="Century Gothic"/>
              <a:cs typeface="Century Gothic"/>
            </a:endParaRPr>
          </a:p>
        </p:txBody>
      </p:sp>
      <p:sp>
        <p:nvSpPr>
          <p:cNvPr id="343071" name="Freeform 31"/>
          <p:cNvSpPr>
            <a:spLocks/>
          </p:cNvSpPr>
          <p:nvPr/>
        </p:nvSpPr>
        <p:spPr bwMode="auto">
          <a:xfrm>
            <a:off x="1277937" y="2886075"/>
            <a:ext cx="155575" cy="1790700"/>
          </a:xfrm>
          <a:custGeom>
            <a:avLst/>
            <a:gdLst>
              <a:gd name="T0" fmla="*/ 25 w 25"/>
              <a:gd name="T1" fmla="*/ 0 h 256"/>
              <a:gd name="T2" fmla="*/ 10 w 25"/>
              <a:gd name="T3" fmla="*/ 16 h 256"/>
              <a:gd name="T4" fmla="*/ 10 w 25"/>
              <a:gd name="T5" fmla="*/ 118 h 256"/>
              <a:gd name="T6" fmla="*/ 0 w 25"/>
              <a:gd name="T7" fmla="*/ 128 h 256"/>
              <a:gd name="T8" fmla="*/ 10 w 25"/>
              <a:gd name="T9" fmla="*/ 139 h 256"/>
              <a:gd name="T10" fmla="*/ 10 w 25"/>
              <a:gd name="T11" fmla="*/ 240 h 256"/>
              <a:gd name="T12" fmla="*/ 25 w 25"/>
              <a:gd name="T13" fmla="*/ 256 h 256"/>
            </a:gdLst>
            <a:ahLst/>
            <a:cxnLst>
              <a:cxn ang="0">
                <a:pos x="T0" y="T1"/>
              </a:cxn>
              <a:cxn ang="0">
                <a:pos x="T2" y="T3"/>
              </a:cxn>
              <a:cxn ang="0">
                <a:pos x="T4" y="T5"/>
              </a:cxn>
              <a:cxn ang="0">
                <a:pos x="T6" y="T7"/>
              </a:cxn>
              <a:cxn ang="0">
                <a:pos x="T8" y="T9"/>
              </a:cxn>
              <a:cxn ang="0">
                <a:pos x="T10" y="T11"/>
              </a:cxn>
              <a:cxn ang="0">
                <a:pos x="T12" y="T13"/>
              </a:cxn>
            </a:cxnLst>
            <a:rect l="0" t="0" r="r" b="b"/>
            <a:pathLst>
              <a:path w="25" h="256">
                <a:moveTo>
                  <a:pt x="25" y="0"/>
                </a:moveTo>
                <a:cubicBezTo>
                  <a:pt x="15" y="0"/>
                  <a:pt x="10" y="3"/>
                  <a:pt x="10" y="16"/>
                </a:cubicBezTo>
                <a:cubicBezTo>
                  <a:pt x="10" y="19"/>
                  <a:pt x="10" y="115"/>
                  <a:pt x="10" y="118"/>
                </a:cubicBezTo>
                <a:cubicBezTo>
                  <a:pt x="10" y="121"/>
                  <a:pt x="8" y="128"/>
                  <a:pt x="0" y="128"/>
                </a:cubicBezTo>
                <a:cubicBezTo>
                  <a:pt x="8" y="128"/>
                  <a:pt x="10" y="135"/>
                  <a:pt x="10" y="139"/>
                </a:cubicBezTo>
                <a:cubicBezTo>
                  <a:pt x="10" y="141"/>
                  <a:pt x="10" y="237"/>
                  <a:pt x="10" y="240"/>
                </a:cubicBezTo>
                <a:cubicBezTo>
                  <a:pt x="10" y="253"/>
                  <a:pt x="15" y="256"/>
                  <a:pt x="25" y="256"/>
                </a:cubicBezTo>
              </a:path>
            </a:pathLst>
          </a:custGeom>
          <a:noFill/>
          <a:ln w="26988" cap="flat">
            <a:solidFill>
              <a:srgbClr val="6D6F7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343072" name="Line 32"/>
          <p:cNvSpPr>
            <a:spLocks noChangeShapeType="1"/>
          </p:cNvSpPr>
          <p:nvPr/>
        </p:nvSpPr>
        <p:spPr bwMode="auto">
          <a:xfrm flipV="1">
            <a:off x="3214687" y="3052762"/>
            <a:ext cx="0" cy="1506538"/>
          </a:xfrm>
          <a:prstGeom prst="line">
            <a:avLst/>
          </a:prstGeom>
          <a:noFill/>
          <a:ln w="365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3073" name="Freeform 33"/>
          <p:cNvSpPr>
            <a:spLocks/>
          </p:cNvSpPr>
          <p:nvPr/>
        </p:nvSpPr>
        <p:spPr bwMode="auto">
          <a:xfrm>
            <a:off x="3159125" y="2908300"/>
            <a:ext cx="106362" cy="203200"/>
          </a:xfrm>
          <a:custGeom>
            <a:avLst/>
            <a:gdLst>
              <a:gd name="T0" fmla="*/ 9 w 17"/>
              <a:gd name="T1" fmla="*/ 24 h 29"/>
              <a:gd name="T2" fmla="*/ 0 w 17"/>
              <a:gd name="T3" fmla="*/ 29 h 29"/>
              <a:gd name="T4" fmla="*/ 0 w 17"/>
              <a:gd name="T5" fmla="*/ 29 h 29"/>
              <a:gd name="T6" fmla="*/ 5 w 17"/>
              <a:gd name="T7" fmla="*/ 14 h 29"/>
              <a:gd name="T8" fmla="*/ 9 w 17"/>
              <a:gd name="T9" fmla="*/ 0 h 29"/>
              <a:gd name="T10" fmla="*/ 12 w 17"/>
              <a:gd name="T11" fmla="*/ 14 h 29"/>
              <a:gd name="T12" fmla="*/ 17 w 17"/>
              <a:gd name="T13" fmla="*/ 29 h 29"/>
              <a:gd name="T14" fmla="*/ 17 w 17"/>
              <a:gd name="T15" fmla="*/ 29 h 29"/>
              <a:gd name="T16" fmla="*/ 9 w 17"/>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9">
                <a:moveTo>
                  <a:pt x="9" y="24"/>
                </a:moveTo>
                <a:cubicBezTo>
                  <a:pt x="0" y="29"/>
                  <a:pt x="0" y="29"/>
                  <a:pt x="0" y="29"/>
                </a:cubicBezTo>
                <a:cubicBezTo>
                  <a:pt x="0" y="29"/>
                  <a:pt x="0" y="29"/>
                  <a:pt x="0" y="29"/>
                </a:cubicBezTo>
                <a:cubicBezTo>
                  <a:pt x="5" y="14"/>
                  <a:pt x="5" y="14"/>
                  <a:pt x="5" y="14"/>
                </a:cubicBezTo>
                <a:cubicBezTo>
                  <a:pt x="6" y="10"/>
                  <a:pt x="8" y="5"/>
                  <a:pt x="9" y="0"/>
                </a:cubicBezTo>
                <a:cubicBezTo>
                  <a:pt x="10" y="5"/>
                  <a:pt x="11" y="10"/>
                  <a:pt x="12" y="14"/>
                </a:cubicBezTo>
                <a:cubicBezTo>
                  <a:pt x="17" y="29"/>
                  <a:pt x="17" y="29"/>
                  <a:pt x="17" y="29"/>
                </a:cubicBezTo>
                <a:cubicBezTo>
                  <a:pt x="17" y="29"/>
                  <a:pt x="17" y="29"/>
                  <a:pt x="17" y="29"/>
                </a:cubicBezTo>
                <a:lnTo>
                  <a:pt x="9"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3074" name="Oval 34"/>
          <p:cNvSpPr>
            <a:spLocks noChangeArrowheads="1"/>
          </p:cNvSpPr>
          <p:nvPr/>
        </p:nvSpPr>
        <p:spPr bwMode="auto">
          <a:xfrm>
            <a:off x="3552825" y="2990850"/>
            <a:ext cx="23812" cy="3016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3075" name="Oval 35"/>
          <p:cNvSpPr>
            <a:spLocks noChangeArrowheads="1"/>
          </p:cNvSpPr>
          <p:nvPr/>
        </p:nvSpPr>
        <p:spPr bwMode="auto">
          <a:xfrm>
            <a:off x="3552825" y="3117850"/>
            <a:ext cx="23812" cy="285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3076" name="Oval 36"/>
          <p:cNvSpPr>
            <a:spLocks noChangeArrowheads="1"/>
          </p:cNvSpPr>
          <p:nvPr/>
        </p:nvSpPr>
        <p:spPr bwMode="auto">
          <a:xfrm>
            <a:off x="3552825" y="3243262"/>
            <a:ext cx="23812" cy="285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3077" name="Oval 37"/>
          <p:cNvSpPr>
            <a:spLocks noChangeArrowheads="1"/>
          </p:cNvSpPr>
          <p:nvPr/>
        </p:nvSpPr>
        <p:spPr bwMode="auto">
          <a:xfrm>
            <a:off x="3552825" y="3368675"/>
            <a:ext cx="23812"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3078" name="Oval 38"/>
          <p:cNvSpPr>
            <a:spLocks noChangeArrowheads="1"/>
          </p:cNvSpPr>
          <p:nvPr/>
        </p:nvSpPr>
        <p:spPr bwMode="auto">
          <a:xfrm>
            <a:off x="3552825" y="3502025"/>
            <a:ext cx="23812" cy="285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3079" name="Oval 39"/>
          <p:cNvSpPr>
            <a:spLocks noChangeArrowheads="1"/>
          </p:cNvSpPr>
          <p:nvPr/>
        </p:nvSpPr>
        <p:spPr bwMode="auto">
          <a:xfrm>
            <a:off x="2365375" y="4664075"/>
            <a:ext cx="23812" cy="285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3080" name="Oval 40"/>
          <p:cNvSpPr>
            <a:spLocks noChangeArrowheads="1"/>
          </p:cNvSpPr>
          <p:nvPr/>
        </p:nvSpPr>
        <p:spPr bwMode="auto">
          <a:xfrm>
            <a:off x="2476500" y="4664075"/>
            <a:ext cx="26987" cy="285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3081" name="Oval 41"/>
          <p:cNvSpPr>
            <a:spLocks noChangeArrowheads="1"/>
          </p:cNvSpPr>
          <p:nvPr/>
        </p:nvSpPr>
        <p:spPr bwMode="auto">
          <a:xfrm>
            <a:off x="2590800" y="4664075"/>
            <a:ext cx="23812" cy="285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3082" name="Oval 42"/>
          <p:cNvSpPr>
            <a:spLocks noChangeArrowheads="1"/>
          </p:cNvSpPr>
          <p:nvPr/>
        </p:nvSpPr>
        <p:spPr bwMode="auto">
          <a:xfrm>
            <a:off x="2701925" y="4664075"/>
            <a:ext cx="25400" cy="285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3083" name="Oval 43"/>
          <p:cNvSpPr>
            <a:spLocks noChangeArrowheads="1"/>
          </p:cNvSpPr>
          <p:nvPr/>
        </p:nvSpPr>
        <p:spPr bwMode="auto">
          <a:xfrm>
            <a:off x="2814637" y="4664075"/>
            <a:ext cx="23813" cy="285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3084" name="Oval 44"/>
          <p:cNvSpPr>
            <a:spLocks noChangeArrowheads="1"/>
          </p:cNvSpPr>
          <p:nvPr/>
        </p:nvSpPr>
        <p:spPr bwMode="auto">
          <a:xfrm>
            <a:off x="2928937" y="4664075"/>
            <a:ext cx="23813" cy="285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3085" name="Oval 45"/>
          <p:cNvSpPr>
            <a:spLocks noChangeArrowheads="1"/>
          </p:cNvSpPr>
          <p:nvPr/>
        </p:nvSpPr>
        <p:spPr bwMode="auto">
          <a:xfrm>
            <a:off x="3040062" y="4664075"/>
            <a:ext cx="25400" cy="285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3086" name="Oval 46"/>
          <p:cNvSpPr>
            <a:spLocks noChangeArrowheads="1"/>
          </p:cNvSpPr>
          <p:nvPr/>
        </p:nvSpPr>
        <p:spPr bwMode="auto">
          <a:xfrm>
            <a:off x="3159125" y="4664075"/>
            <a:ext cx="23812" cy="285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3087" name="Oval 47"/>
          <p:cNvSpPr>
            <a:spLocks noChangeArrowheads="1"/>
          </p:cNvSpPr>
          <p:nvPr/>
        </p:nvSpPr>
        <p:spPr bwMode="auto">
          <a:xfrm>
            <a:off x="3270250" y="4664075"/>
            <a:ext cx="25400" cy="285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3088" name="Oval 48"/>
          <p:cNvSpPr>
            <a:spLocks noChangeArrowheads="1"/>
          </p:cNvSpPr>
          <p:nvPr/>
        </p:nvSpPr>
        <p:spPr bwMode="auto">
          <a:xfrm>
            <a:off x="3384550" y="4664075"/>
            <a:ext cx="25400" cy="285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3089" name="Oval 49"/>
          <p:cNvSpPr>
            <a:spLocks noChangeArrowheads="1"/>
          </p:cNvSpPr>
          <p:nvPr/>
        </p:nvSpPr>
        <p:spPr bwMode="auto">
          <a:xfrm>
            <a:off x="2365375" y="2873375"/>
            <a:ext cx="23812"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3090" name="Oval 50"/>
          <p:cNvSpPr>
            <a:spLocks noChangeArrowheads="1"/>
          </p:cNvSpPr>
          <p:nvPr/>
        </p:nvSpPr>
        <p:spPr bwMode="auto">
          <a:xfrm>
            <a:off x="2476500" y="2873375"/>
            <a:ext cx="26987"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3091" name="Oval 51"/>
          <p:cNvSpPr>
            <a:spLocks noChangeArrowheads="1"/>
          </p:cNvSpPr>
          <p:nvPr/>
        </p:nvSpPr>
        <p:spPr bwMode="auto">
          <a:xfrm>
            <a:off x="2590800" y="2873375"/>
            <a:ext cx="23812"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3092" name="Oval 52"/>
          <p:cNvSpPr>
            <a:spLocks noChangeArrowheads="1"/>
          </p:cNvSpPr>
          <p:nvPr/>
        </p:nvSpPr>
        <p:spPr bwMode="auto">
          <a:xfrm>
            <a:off x="2701925" y="2873375"/>
            <a:ext cx="25400"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3093" name="Oval 53"/>
          <p:cNvSpPr>
            <a:spLocks noChangeArrowheads="1"/>
          </p:cNvSpPr>
          <p:nvPr/>
        </p:nvSpPr>
        <p:spPr bwMode="auto">
          <a:xfrm>
            <a:off x="2814637" y="2873375"/>
            <a:ext cx="23813"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3094" name="Oval 54"/>
          <p:cNvSpPr>
            <a:spLocks noChangeArrowheads="1"/>
          </p:cNvSpPr>
          <p:nvPr/>
        </p:nvSpPr>
        <p:spPr bwMode="auto">
          <a:xfrm>
            <a:off x="2928937" y="2873375"/>
            <a:ext cx="23813"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3095" name="Oval 55"/>
          <p:cNvSpPr>
            <a:spLocks noChangeArrowheads="1"/>
          </p:cNvSpPr>
          <p:nvPr/>
        </p:nvSpPr>
        <p:spPr bwMode="auto">
          <a:xfrm>
            <a:off x="3040062" y="2873375"/>
            <a:ext cx="25400"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3096" name="Oval 56"/>
          <p:cNvSpPr>
            <a:spLocks noChangeArrowheads="1"/>
          </p:cNvSpPr>
          <p:nvPr/>
        </p:nvSpPr>
        <p:spPr bwMode="auto">
          <a:xfrm>
            <a:off x="3159125" y="2873375"/>
            <a:ext cx="23812"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3097" name="Oval 57"/>
          <p:cNvSpPr>
            <a:spLocks noChangeArrowheads="1"/>
          </p:cNvSpPr>
          <p:nvPr/>
        </p:nvSpPr>
        <p:spPr bwMode="auto">
          <a:xfrm>
            <a:off x="3270250" y="2873375"/>
            <a:ext cx="25400"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3098" name="Oval 58"/>
          <p:cNvSpPr>
            <a:spLocks noChangeArrowheads="1"/>
          </p:cNvSpPr>
          <p:nvPr/>
        </p:nvSpPr>
        <p:spPr bwMode="auto">
          <a:xfrm>
            <a:off x="3384550" y="2873375"/>
            <a:ext cx="25400"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3099" name="Oval 59"/>
          <p:cNvSpPr>
            <a:spLocks noChangeArrowheads="1"/>
          </p:cNvSpPr>
          <p:nvPr/>
        </p:nvSpPr>
        <p:spPr bwMode="auto">
          <a:xfrm>
            <a:off x="3552825" y="3629025"/>
            <a:ext cx="23812"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3100" name="Oval 60"/>
          <p:cNvSpPr>
            <a:spLocks noChangeArrowheads="1"/>
          </p:cNvSpPr>
          <p:nvPr/>
        </p:nvSpPr>
        <p:spPr bwMode="auto">
          <a:xfrm>
            <a:off x="3552825" y="3754437"/>
            <a:ext cx="23812" cy="269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3101" name="Oval 61"/>
          <p:cNvSpPr>
            <a:spLocks noChangeArrowheads="1"/>
          </p:cNvSpPr>
          <p:nvPr/>
        </p:nvSpPr>
        <p:spPr bwMode="auto">
          <a:xfrm>
            <a:off x="3552825" y="3878262"/>
            <a:ext cx="23812" cy="3016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3102" name="Oval 62"/>
          <p:cNvSpPr>
            <a:spLocks noChangeArrowheads="1"/>
          </p:cNvSpPr>
          <p:nvPr/>
        </p:nvSpPr>
        <p:spPr bwMode="auto">
          <a:xfrm>
            <a:off x="3552825" y="4006850"/>
            <a:ext cx="23812"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3103" name="Oval 63"/>
          <p:cNvSpPr>
            <a:spLocks noChangeArrowheads="1"/>
          </p:cNvSpPr>
          <p:nvPr/>
        </p:nvSpPr>
        <p:spPr bwMode="auto">
          <a:xfrm>
            <a:off x="3552825" y="4132262"/>
            <a:ext cx="23812" cy="269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3104" name="Oval 64"/>
          <p:cNvSpPr>
            <a:spLocks noChangeArrowheads="1"/>
          </p:cNvSpPr>
          <p:nvPr/>
        </p:nvSpPr>
        <p:spPr bwMode="auto">
          <a:xfrm>
            <a:off x="3552825" y="4256087"/>
            <a:ext cx="23812" cy="3016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3105" name="Oval 65"/>
          <p:cNvSpPr>
            <a:spLocks noChangeArrowheads="1"/>
          </p:cNvSpPr>
          <p:nvPr/>
        </p:nvSpPr>
        <p:spPr bwMode="auto">
          <a:xfrm>
            <a:off x="3552825" y="4384675"/>
            <a:ext cx="23812"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3106" name="Oval 66"/>
          <p:cNvSpPr>
            <a:spLocks noChangeArrowheads="1"/>
          </p:cNvSpPr>
          <p:nvPr/>
        </p:nvSpPr>
        <p:spPr bwMode="auto">
          <a:xfrm>
            <a:off x="3552825" y="4516437"/>
            <a:ext cx="23812" cy="285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3107" name="Oval 67"/>
          <p:cNvSpPr>
            <a:spLocks noChangeArrowheads="1"/>
          </p:cNvSpPr>
          <p:nvPr/>
        </p:nvSpPr>
        <p:spPr bwMode="auto">
          <a:xfrm>
            <a:off x="2365375" y="4572000"/>
            <a:ext cx="23812"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3108" name="Oval 68"/>
          <p:cNvSpPr>
            <a:spLocks noChangeArrowheads="1"/>
          </p:cNvSpPr>
          <p:nvPr/>
        </p:nvSpPr>
        <p:spPr bwMode="auto">
          <a:xfrm>
            <a:off x="2476500" y="4572000"/>
            <a:ext cx="26987"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3109" name="Oval 69"/>
          <p:cNvSpPr>
            <a:spLocks noChangeArrowheads="1"/>
          </p:cNvSpPr>
          <p:nvPr/>
        </p:nvSpPr>
        <p:spPr bwMode="auto">
          <a:xfrm>
            <a:off x="2590800" y="4572000"/>
            <a:ext cx="23812"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3110" name="Oval 70"/>
          <p:cNvSpPr>
            <a:spLocks noChangeArrowheads="1"/>
          </p:cNvSpPr>
          <p:nvPr/>
        </p:nvSpPr>
        <p:spPr bwMode="auto">
          <a:xfrm>
            <a:off x="2701925" y="4572000"/>
            <a:ext cx="25400"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3111" name="Oval 71"/>
          <p:cNvSpPr>
            <a:spLocks noChangeArrowheads="1"/>
          </p:cNvSpPr>
          <p:nvPr/>
        </p:nvSpPr>
        <p:spPr bwMode="auto">
          <a:xfrm>
            <a:off x="2814637" y="4572000"/>
            <a:ext cx="23813"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3112" name="Oval 72"/>
          <p:cNvSpPr>
            <a:spLocks noChangeArrowheads="1"/>
          </p:cNvSpPr>
          <p:nvPr/>
        </p:nvSpPr>
        <p:spPr bwMode="auto">
          <a:xfrm>
            <a:off x="2928937" y="4572000"/>
            <a:ext cx="23813"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3113" name="Oval 73"/>
          <p:cNvSpPr>
            <a:spLocks noChangeArrowheads="1"/>
          </p:cNvSpPr>
          <p:nvPr/>
        </p:nvSpPr>
        <p:spPr bwMode="auto">
          <a:xfrm>
            <a:off x="3040062" y="4572000"/>
            <a:ext cx="25400"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3114" name="Oval 74"/>
          <p:cNvSpPr>
            <a:spLocks noChangeArrowheads="1"/>
          </p:cNvSpPr>
          <p:nvPr/>
        </p:nvSpPr>
        <p:spPr bwMode="auto">
          <a:xfrm>
            <a:off x="3159125" y="4572000"/>
            <a:ext cx="23812"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3115" name="Oval 75"/>
          <p:cNvSpPr>
            <a:spLocks noChangeArrowheads="1"/>
          </p:cNvSpPr>
          <p:nvPr/>
        </p:nvSpPr>
        <p:spPr bwMode="auto">
          <a:xfrm>
            <a:off x="3270250" y="4572000"/>
            <a:ext cx="25400"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3116" name="Oval 76"/>
          <p:cNvSpPr>
            <a:spLocks noChangeArrowheads="1"/>
          </p:cNvSpPr>
          <p:nvPr/>
        </p:nvSpPr>
        <p:spPr bwMode="auto">
          <a:xfrm>
            <a:off x="3384550" y="4572000"/>
            <a:ext cx="25400"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3117" name="Oval 77"/>
          <p:cNvSpPr>
            <a:spLocks noChangeArrowheads="1"/>
          </p:cNvSpPr>
          <p:nvPr/>
        </p:nvSpPr>
        <p:spPr bwMode="auto">
          <a:xfrm>
            <a:off x="3497262" y="4572000"/>
            <a:ext cx="23813"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3118" name="Oval 78"/>
          <p:cNvSpPr>
            <a:spLocks noChangeArrowheads="1"/>
          </p:cNvSpPr>
          <p:nvPr/>
        </p:nvSpPr>
        <p:spPr bwMode="auto">
          <a:xfrm>
            <a:off x="3608387" y="4572000"/>
            <a:ext cx="25400"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3119" name="Oval 79"/>
          <p:cNvSpPr>
            <a:spLocks noChangeArrowheads="1"/>
          </p:cNvSpPr>
          <p:nvPr/>
        </p:nvSpPr>
        <p:spPr bwMode="auto">
          <a:xfrm>
            <a:off x="3721100" y="4572000"/>
            <a:ext cx="25400"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3120" name="Oval 80"/>
          <p:cNvSpPr>
            <a:spLocks noChangeArrowheads="1"/>
          </p:cNvSpPr>
          <p:nvPr/>
        </p:nvSpPr>
        <p:spPr bwMode="auto">
          <a:xfrm>
            <a:off x="3833812" y="4572000"/>
            <a:ext cx="25400"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3121" name="Oval 81"/>
          <p:cNvSpPr>
            <a:spLocks noChangeArrowheads="1"/>
          </p:cNvSpPr>
          <p:nvPr/>
        </p:nvSpPr>
        <p:spPr bwMode="auto">
          <a:xfrm>
            <a:off x="3946525" y="4572000"/>
            <a:ext cx="23812"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3122" name="Oval 82"/>
          <p:cNvSpPr>
            <a:spLocks noChangeArrowheads="1"/>
          </p:cNvSpPr>
          <p:nvPr/>
        </p:nvSpPr>
        <p:spPr bwMode="auto">
          <a:xfrm>
            <a:off x="4065587" y="4572000"/>
            <a:ext cx="23813"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3123" name="Oval 83"/>
          <p:cNvSpPr>
            <a:spLocks noChangeArrowheads="1"/>
          </p:cNvSpPr>
          <p:nvPr/>
        </p:nvSpPr>
        <p:spPr bwMode="auto">
          <a:xfrm>
            <a:off x="4176712" y="4572000"/>
            <a:ext cx="26988"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3124" name="Line 84"/>
          <p:cNvSpPr>
            <a:spLocks noChangeShapeType="1"/>
          </p:cNvSpPr>
          <p:nvPr/>
        </p:nvSpPr>
        <p:spPr bwMode="auto">
          <a:xfrm flipV="1">
            <a:off x="2071687" y="5880100"/>
            <a:ext cx="130175" cy="85725"/>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3125" name="Line 85"/>
          <p:cNvSpPr>
            <a:spLocks noChangeShapeType="1"/>
          </p:cNvSpPr>
          <p:nvPr/>
        </p:nvSpPr>
        <p:spPr bwMode="auto">
          <a:xfrm flipV="1">
            <a:off x="2071687" y="5992812"/>
            <a:ext cx="130175" cy="82550"/>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3128" name="Text Box 88"/>
          <p:cNvSpPr txBox="1">
            <a:spLocks noChangeArrowheads="1"/>
          </p:cNvSpPr>
          <p:nvPr/>
        </p:nvSpPr>
        <p:spPr bwMode="auto">
          <a:xfrm>
            <a:off x="6300784" y="1854735"/>
            <a:ext cx="2843215" cy="3785652"/>
          </a:xfrm>
          <a:prstGeom prst="rect">
            <a:avLst/>
          </a:prstGeom>
          <a:noFill/>
          <a:ln>
            <a:noFill/>
          </a:ln>
          <a:effectLst/>
        </p:spPr>
        <p:txBody>
          <a:bodyPr wrap="square">
            <a:spAutoFit/>
          </a:bodyPr>
          <a:lstStyle>
            <a:lvl1pPr marL="1588" indent="-1588" eaLnBrk="0" hangingPunct="0">
              <a:defRPr sz="2000">
                <a:solidFill>
                  <a:schemeClr val="tx1"/>
                </a:solidFill>
                <a:latin typeface="Arial" pitchFamily="34" charset="0"/>
              </a:defRPr>
            </a:lvl1pPr>
            <a:lvl2pPr eaLnBrk="0" hangingPunct="0">
              <a:defRPr sz="2000">
                <a:solidFill>
                  <a:schemeClr val="tx1"/>
                </a:solidFill>
                <a:latin typeface="Arial" pitchFamily="34" charset="0"/>
              </a:defRPr>
            </a:lvl2pPr>
            <a:lvl3pPr eaLnBrk="0" hangingPunct="0">
              <a:defRPr sz="2000">
                <a:solidFill>
                  <a:schemeClr val="tx1"/>
                </a:solidFill>
                <a:latin typeface="Arial" pitchFamily="34" charset="0"/>
              </a:defRPr>
            </a:lvl3pPr>
            <a:lvl4pPr eaLnBrk="0" hangingPunct="0">
              <a:defRPr sz="2000">
                <a:solidFill>
                  <a:schemeClr val="tx1"/>
                </a:solidFill>
                <a:latin typeface="Arial" pitchFamily="34" charset="0"/>
              </a:defRPr>
            </a:lvl4pPr>
            <a:lvl5pPr eaLnBrk="0" hangingPunct="0">
              <a:defRPr sz="2000">
                <a:solidFill>
                  <a:schemeClr val="tx1"/>
                </a:solidFill>
                <a:latin typeface="Arial" pitchFamily="34" charset="0"/>
              </a:defRPr>
            </a:lvl5pPr>
            <a:lvl6pPr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eaLnBrk="1" hangingPunct="1">
              <a:lnSpc>
                <a:spcPct val="100000"/>
              </a:lnSpc>
              <a:spcBef>
                <a:spcPct val="20000"/>
              </a:spcBef>
            </a:pPr>
            <a:r>
              <a:rPr lang="en-US" sz="2400" i="1" dirty="0">
                <a:solidFill>
                  <a:schemeClr val="tx1">
                    <a:lumMod val="75000"/>
                    <a:lumOff val="25000"/>
                  </a:schemeClr>
                </a:solidFill>
                <a:latin typeface="Century Gothic"/>
                <a:cs typeface="Century Gothic"/>
              </a:rPr>
              <a:t>When the </a:t>
            </a:r>
            <a:r>
              <a:rPr lang="en-US" sz="2400" b="1" i="1" dirty="0">
                <a:solidFill>
                  <a:schemeClr val="accent1">
                    <a:lumMod val="75000"/>
                  </a:schemeClr>
                </a:solidFill>
                <a:latin typeface="Century Gothic"/>
                <a:cs typeface="Century Gothic"/>
              </a:rPr>
              <a:t>price elasticity of demand is low</a:t>
            </a:r>
            <a:r>
              <a:rPr lang="en-US" sz="2400" i="1" dirty="0">
                <a:solidFill>
                  <a:schemeClr val="tx1">
                    <a:lumMod val="75000"/>
                    <a:lumOff val="25000"/>
                  </a:schemeClr>
                </a:solidFill>
                <a:latin typeface="Century Gothic"/>
                <a:cs typeface="Century Gothic"/>
              </a:rPr>
              <a:t> and the </a:t>
            </a:r>
            <a:r>
              <a:rPr lang="en-US" sz="2400" b="1" i="1" dirty="0">
                <a:solidFill>
                  <a:srgbClr val="990033"/>
                </a:solidFill>
                <a:latin typeface="Century Gothic"/>
                <a:cs typeface="Century Gothic"/>
              </a:rPr>
              <a:t>price elasticity of supply is high, </a:t>
            </a:r>
            <a:r>
              <a:rPr lang="en-US" sz="2400" i="1" dirty="0">
                <a:solidFill>
                  <a:schemeClr val="tx1">
                    <a:lumMod val="75000"/>
                    <a:lumOff val="25000"/>
                  </a:schemeClr>
                </a:solidFill>
                <a:latin typeface="Century Gothic"/>
                <a:cs typeface="Century Gothic"/>
              </a:rPr>
              <a:t>the </a:t>
            </a:r>
            <a:r>
              <a:rPr lang="en-US" sz="2400" b="1" i="1" dirty="0">
                <a:solidFill>
                  <a:schemeClr val="tx1">
                    <a:lumMod val="75000"/>
                    <a:lumOff val="25000"/>
                  </a:schemeClr>
                </a:solidFill>
                <a:latin typeface="Century Gothic"/>
                <a:cs typeface="Century Gothic"/>
              </a:rPr>
              <a:t>burden of an excise tax falls mainly on consumers.</a:t>
            </a:r>
          </a:p>
        </p:txBody>
      </p:sp>
      <p:sp>
        <p:nvSpPr>
          <p:cNvPr id="85" name="Line 23"/>
          <p:cNvSpPr>
            <a:spLocks noChangeShapeType="1"/>
          </p:cNvSpPr>
          <p:nvPr/>
        </p:nvSpPr>
        <p:spPr bwMode="auto">
          <a:xfrm flipV="1">
            <a:off x="2241971" y="2627313"/>
            <a:ext cx="3700462" cy="412750"/>
          </a:xfrm>
          <a:prstGeom prst="line">
            <a:avLst/>
          </a:prstGeom>
          <a:noFill/>
          <a:ln w="36513">
            <a:solidFill>
              <a:srgbClr val="EE313C"/>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87" name="Rectangle 8"/>
          <p:cNvSpPr>
            <a:spLocks noChangeArrowheads="1"/>
          </p:cNvSpPr>
          <p:nvPr/>
        </p:nvSpPr>
        <p:spPr bwMode="auto">
          <a:xfrm>
            <a:off x="5995031" y="2435224"/>
            <a:ext cx="20531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r>
              <a:rPr lang="en-US" sz="1400" i="1" dirty="0" smtClean="0">
                <a:solidFill>
                  <a:srgbClr val="000000"/>
                </a:solidFill>
                <a:latin typeface="Century Gothic"/>
                <a:cs typeface="Century Gothic"/>
              </a:rPr>
              <a:t>S</a:t>
            </a:r>
            <a:r>
              <a:rPr lang="en-US" sz="1400" i="1" baseline="-25000" dirty="0" smtClean="0">
                <a:solidFill>
                  <a:srgbClr val="000000"/>
                </a:solidFill>
                <a:latin typeface="Century Gothic"/>
                <a:cs typeface="Century Gothic"/>
              </a:rPr>
              <a:t>T</a:t>
            </a:r>
            <a:endParaRPr lang="en-US" sz="1400" i="1" dirty="0">
              <a:latin typeface="Century Gothic"/>
              <a:cs typeface="Century Gothic"/>
            </a:endParaRPr>
          </a:p>
        </p:txBody>
      </p:sp>
    </p:spTree>
    <p:extLst>
      <p:ext uri="{BB962C8B-B14F-4D97-AF65-F5344CB8AC3E}">
        <p14:creationId xmlns:p14="http://schemas.microsoft.com/office/powerpoint/2010/main" val="2289227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3128"/>
                                        </p:tgtEl>
                                        <p:attrNameLst>
                                          <p:attrName>style.visibility</p:attrName>
                                        </p:attrNameLst>
                                      </p:cBhvr>
                                      <p:to>
                                        <p:strVal val="visible"/>
                                      </p:to>
                                    </p:set>
                                    <p:animEffect transition="in" filter="fade">
                                      <p:cBhvr>
                                        <p:cTn id="7" dur="500"/>
                                        <p:tgtEl>
                                          <p:spTgt spid="3431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3072"/>
                                        </p:tgtEl>
                                        <p:attrNameLst>
                                          <p:attrName>style.visibility</p:attrName>
                                        </p:attrNameLst>
                                      </p:cBhvr>
                                      <p:to>
                                        <p:strVal val="visible"/>
                                      </p:to>
                                    </p:set>
                                    <p:animEffect transition="in" filter="fade">
                                      <p:cBhvr>
                                        <p:cTn id="12" dur="500"/>
                                        <p:tgtEl>
                                          <p:spTgt spid="34307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43073"/>
                                        </p:tgtEl>
                                        <p:attrNameLst>
                                          <p:attrName>style.visibility</p:attrName>
                                        </p:attrNameLst>
                                      </p:cBhvr>
                                      <p:to>
                                        <p:strVal val="visible"/>
                                      </p:to>
                                    </p:set>
                                    <p:animEffect transition="in" filter="fade">
                                      <p:cBhvr>
                                        <p:cTn id="15" dur="500"/>
                                        <p:tgtEl>
                                          <p:spTgt spid="343073"/>
                                        </p:tgtEl>
                                      </p:cBhvr>
                                    </p:animEffect>
                                  </p:childTnLst>
                                </p:cTn>
                              </p:par>
                            </p:childTnLst>
                          </p:cTn>
                        </p:par>
                        <p:par>
                          <p:cTn id="16" fill="hold" nodeType="withGroup">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343067"/>
                                        </p:tgtEl>
                                        <p:attrNameLst>
                                          <p:attrName>style.visibility</p:attrName>
                                        </p:attrNameLst>
                                      </p:cBhvr>
                                      <p:to>
                                        <p:strVal val="visible"/>
                                      </p:to>
                                    </p:set>
                                    <p:animEffect transition="in" filter="fade">
                                      <p:cBhvr>
                                        <p:cTn id="19" dur="500"/>
                                        <p:tgtEl>
                                          <p:spTgt spid="34306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43066"/>
                                        </p:tgtEl>
                                        <p:attrNameLst>
                                          <p:attrName>style.visibility</p:attrName>
                                        </p:attrNameLst>
                                      </p:cBhvr>
                                      <p:to>
                                        <p:strVal val="visible"/>
                                      </p:to>
                                    </p:set>
                                    <p:animEffect transition="in" filter="fade">
                                      <p:cBhvr>
                                        <p:cTn id="22" dur="500"/>
                                        <p:tgtEl>
                                          <p:spTgt spid="34306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43068"/>
                                        </p:tgtEl>
                                        <p:attrNameLst>
                                          <p:attrName>style.visibility</p:attrName>
                                        </p:attrNameLst>
                                      </p:cBhvr>
                                      <p:to>
                                        <p:strVal val="visible"/>
                                      </p:to>
                                    </p:set>
                                    <p:animEffect transition="in" filter="fade">
                                      <p:cBhvr>
                                        <p:cTn id="25" dur="500"/>
                                        <p:tgtEl>
                                          <p:spTgt spid="343068"/>
                                        </p:tgtEl>
                                      </p:cBhvr>
                                    </p:animEffect>
                                  </p:childTnLst>
                                </p:cTn>
                              </p:par>
                            </p:childTnLst>
                          </p:cTn>
                        </p:par>
                        <p:par>
                          <p:cTn id="26" fill="hold" nodeType="withGroup">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343071"/>
                                        </p:tgtEl>
                                        <p:attrNameLst>
                                          <p:attrName>style.visibility</p:attrName>
                                        </p:attrNameLst>
                                      </p:cBhvr>
                                      <p:to>
                                        <p:strVal val="visible"/>
                                      </p:to>
                                    </p:set>
                                    <p:animEffect transition="in" filter="fade">
                                      <p:cBhvr>
                                        <p:cTn id="29" dur="500"/>
                                        <p:tgtEl>
                                          <p:spTgt spid="343071"/>
                                        </p:tgtEl>
                                      </p:cBhvr>
                                    </p:animEffect>
                                  </p:childTnLst>
                                </p:cTn>
                              </p:par>
                            </p:childTnLst>
                          </p:cTn>
                        </p:par>
                        <p:par>
                          <p:cTn id="30" fill="hold" nodeType="afterGroup">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343069"/>
                                        </p:tgtEl>
                                        <p:attrNameLst>
                                          <p:attrName>style.visibility</p:attrName>
                                        </p:attrNameLst>
                                      </p:cBhvr>
                                      <p:to>
                                        <p:strVal val="visible"/>
                                      </p:to>
                                    </p:set>
                                    <p:animEffect transition="in" filter="fade">
                                      <p:cBhvr>
                                        <p:cTn id="33" dur="500"/>
                                        <p:tgtEl>
                                          <p:spTgt spid="34306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43070"/>
                                        </p:tgtEl>
                                        <p:attrNameLst>
                                          <p:attrName>style.visibility</p:attrName>
                                        </p:attrNameLst>
                                      </p:cBhvr>
                                      <p:to>
                                        <p:strVal val="visible"/>
                                      </p:to>
                                    </p:set>
                                    <p:animEffect transition="in" filter="fade">
                                      <p:cBhvr>
                                        <p:cTn id="36" dur="500"/>
                                        <p:tgtEl>
                                          <p:spTgt spid="343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66" grpId="0" animBg="1"/>
      <p:bldP spid="343067" grpId="0" animBg="1"/>
      <p:bldP spid="343068" grpId="0"/>
      <p:bldP spid="343069" grpId="0" animBg="1"/>
      <p:bldP spid="343070" grpId="0"/>
      <p:bldP spid="343071" grpId="0" animBg="1"/>
      <p:bldP spid="343072" grpId="0" animBg="1"/>
      <p:bldP spid="343073" grpId="0" animBg="1"/>
      <p:bldP spid="3431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Rot="1" noChangeArrowheads="1"/>
          </p:cNvSpPr>
          <p:nvPr>
            <p:ph type="title"/>
          </p:nvPr>
        </p:nvSpPr>
        <p:spPr>
          <a:xfrm>
            <a:off x="0" y="0"/>
            <a:ext cx="9144000" cy="1066800"/>
          </a:xfrm>
        </p:spPr>
        <p:txBody>
          <a:bodyPr>
            <a:noAutofit/>
          </a:bodyPr>
          <a:lstStyle/>
          <a:p>
            <a:r>
              <a:rPr lang="en-US" sz="4000" dirty="0" smtClean="0"/>
              <a:t>WHEN AN EXCISE TAX IS PAID MAINLY BY PRODUCERS</a:t>
            </a:r>
            <a:endParaRPr lang="en-US" sz="3600" dirty="0" smtClean="0"/>
          </a:p>
        </p:txBody>
      </p:sp>
      <p:sp>
        <p:nvSpPr>
          <p:cNvPr id="3" name="Footer Placeholder 2"/>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
        <p:nvSpPr>
          <p:cNvPr id="345095" name="Rectangle 7"/>
          <p:cNvSpPr>
            <a:spLocks noChangeArrowheads="1"/>
          </p:cNvSpPr>
          <p:nvPr/>
        </p:nvSpPr>
        <p:spPr bwMode="auto">
          <a:xfrm>
            <a:off x="8802219" y="3033037"/>
            <a:ext cx="1627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a:solidFill>
                  <a:srgbClr val="000000"/>
                </a:solidFill>
                <a:latin typeface="Century Gothic"/>
                <a:cs typeface="Century Gothic"/>
              </a:rPr>
              <a:t>D</a:t>
            </a:r>
            <a:endParaRPr lang="en-US" sz="1400" i="1">
              <a:latin typeface="Century Gothic"/>
              <a:cs typeface="Century Gothic"/>
            </a:endParaRPr>
          </a:p>
        </p:txBody>
      </p:sp>
      <p:sp>
        <p:nvSpPr>
          <p:cNvPr id="345096" name="Rectangle 8"/>
          <p:cNvSpPr>
            <a:spLocks noChangeArrowheads="1"/>
          </p:cNvSpPr>
          <p:nvPr/>
        </p:nvSpPr>
        <p:spPr bwMode="auto">
          <a:xfrm>
            <a:off x="7549682" y="1572537"/>
            <a:ext cx="1202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a:solidFill>
                  <a:srgbClr val="000000"/>
                </a:solidFill>
                <a:latin typeface="Century Gothic"/>
                <a:cs typeface="Century Gothic"/>
              </a:rPr>
              <a:t>S</a:t>
            </a:r>
            <a:endParaRPr lang="en-US" sz="1400" i="1">
              <a:latin typeface="Century Gothic"/>
              <a:cs typeface="Century Gothic"/>
            </a:endParaRPr>
          </a:p>
        </p:txBody>
      </p:sp>
      <p:sp>
        <p:nvSpPr>
          <p:cNvPr id="345097" name="Line 9"/>
          <p:cNvSpPr>
            <a:spLocks noChangeShapeType="1"/>
          </p:cNvSpPr>
          <p:nvPr/>
        </p:nvSpPr>
        <p:spPr bwMode="auto">
          <a:xfrm>
            <a:off x="4241332" y="2534562"/>
            <a:ext cx="158750" cy="0"/>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5098" name="Line 10"/>
          <p:cNvSpPr>
            <a:spLocks noChangeShapeType="1"/>
          </p:cNvSpPr>
          <p:nvPr/>
        </p:nvSpPr>
        <p:spPr bwMode="auto">
          <a:xfrm>
            <a:off x="4241332" y="2788562"/>
            <a:ext cx="158750" cy="0"/>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5099" name="Line 11"/>
          <p:cNvSpPr>
            <a:spLocks noChangeShapeType="1"/>
          </p:cNvSpPr>
          <p:nvPr/>
        </p:nvSpPr>
        <p:spPr bwMode="auto">
          <a:xfrm>
            <a:off x="4241332" y="5095200"/>
            <a:ext cx="158750" cy="0"/>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5100" name="Rectangle 12"/>
          <p:cNvSpPr>
            <a:spLocks noChangeArrowheads="1"/>
          </p:cNvSpPr>
          <p:nvPr/>
        </p:nvSpPr>
        <p:spPr bwMode="auto">
          <a:xfrm>
            <a:off x="3772678" y="2360165"/>
            <a:ext cx="4477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dirty="0">
                <a:solidFill>
                  <a:srgbClr val="000000"/>
                </a:solidFill>
                <a:latin typeface="Century Gothic"/>
                <a:cs typeface="Century Gothic"/>
              </a:rPr>
              <a:t>$6.50</a:t>
            </a:r>
            <a:endParaRPr lang="en-US" sz="1400" dirty="0">
              <a:latin typeface="Century Gothic"/>
              <a:cs typeface="Century Gothic"/>
            </a:endParaRPr>
          </a:p>
        </p:txBody>
      </p:sp>
      <p:sp>
        <p:nvSpPr>
          <p:cNvPr id="345101" name="Rectangle 13"/>
          <p:cNvSpPr>
            <a:spLocks noChangeArrowheads="1"/>
          </p:cNvSpPr>
          <p:nvPr/>
        </p:nvSpPr>
        <p:spPr bwMode="auto">
          <a:xfrm>
            <a:off x="3880017" y="2653625"/>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6.00</a:t>
            </a:r>
            <a:endParaRPr lang="en-US" sz="1400">
              <a:latin typeface="Century Gothic"/>
              <a:cs typeface="Century Gothic"/>
            </a:endParaRPr>
          </a:p>
        </p:txBody>
      </p:sp>
      <p:sp>
        <p:nvSpPr>
          <p:cNvPr id="345102" name="Rectangle 14"/>
          <p:cNvSpPr>
            <a:spLocks noChangeArrowheads="1"/>
          </p:cNvSpPr>
          <p:nvPr/>
        </p:nvSpPr>
        <p:spPr bwMode="auto">
          <a:xfrm>
            <a:off x="3880017" y="4960262"/>
            <a:ext cx="348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1.50</a:t>
            </a:r>
            <a:endParaRPr lang="en-US" sz="1400">
              <a:latin typeface="Century Gothic"/>
              <a:cs typeface="Century Gothic"/>
            </a:endParaRPr>
          </a:p>
        </p:txBody>
      </p:sp>
      <p:sp>
        <p:nvSpPr>
          <p:cNvPr id="345103" name="Rectangle 15"/>
          <p:cNvSpPr>
            <a:spLocks noChangeArrowheads="1"/>
          </p:cNvSpPr>
          <p:nvPr/>
        </p:nvSpPr>
        <p:spPr bwMode="auto">
          <a:xfrm>
            <a:off x="3163419" y="1147087"/>
            <a:ext cx="24653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a:solidFill>
                  <a:srgbClr val="000000"/>
                </a:solidFill>
                <a:latin typeface="Century Gothic"/>
                <a:cs typeface="Century Gothic"/>
              </a:rPr>
              <a:t>Price of parking space</a:t>
            </a:r>
            <a:endParaRPr lang="en-US" sz="1400">
              <a:latin typeface="Century Gothic"/>
              <a:cs typeface="Century Gothic"/>
            </a:endParaRPr>
          </a:p>
        </p:txBody>
      </p:sp>
      <p:sp>
        <p:nvSpPr>
          <p:cNvPr id="345104" name="Rectangle 16"/>
          <p:cNvSpPr>
            <a:spLocks noChangeArrowheads="1"/>
          </p:cNvSpPr>
          <p:nvPr/>
        </p:nvSpPr>
        <p:spPr bwMode="auto">
          <a:xfrm>
            <a:off x="4014319" y="5922287"/>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0</a:t>
            </a:r>
            <a:endParaRPr lang="en-US" sz="1400">
              <a:latin typeface="Century Gothic"/>
              <a:cs typeface="Century Gothic"/>
            </a:endParaRPr>
          </a:p>
        </p:txBody>
      </p:sp>
      <p:sp>
        <p:nvSpPr>
          <p:cNvPr id="345105" name="Rectangle 17"/>
          <p:cNvSpPr>
            <a:spLocks noChangeArrowheads="1"/>
          </p:cNvSpPr>
          <p:nvPr/>
        </p:nvSpPr>
        <p:spPr bwMode="auto">
          <a:xfrm>
            <a:off x="6705600" y="5943600"/>
            <a:ext cx="23473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dirty="0">
                <a:solidFill>
                  <a:srgbClr val="000000"/>
                </a:solidFill>
                <a:latin typeface="Century Gothic"/>
                <a:cs typeface="Century Gothic"/>
              </a:rPr>
              <a:t>Quantity of parking spaces</a:t>
            </a:r>
            <a:endParaRPr lang="en-US" sz="1400" dirty="0">
              <a:latin typeface="Century Gothic"/>
              <a:cs typeface="Century Gothic"/>
            </a:endParaRPr>
          </a:p>
        </p:txBody>
      </p:sp>
      <p:sp>
        <p:nvSpPr>
          <p:cNvPr id="345106" name="Freeform 18"/>
          <p:cNvSpPr>
            <a:spLocks/>
          </p:cNvSpPr>
          <p:nvPr/>
        </p:nvSpPr>
        <p:spPr bwMode="auto">
          <a:xfrm>
            <a:off x="4241332" y="1332825"/>
            <a:ext cx="4941887" cy="4535487"/>
          </a:xfrm>
          <a:custGeom>
            <a:avLst/>
            <a:gdLst>
              <a:gd name="T0" fmla="*/ 2244 w 2244"/>
              <a:gd name="T1" fmla="*/ 2043 h 2043"/>
              <a:gd name="T2" fmla="*/ 0 w 2244"/>
              <a:gd name="T3" fmla="*/ 2043 h 2043"/>
              <a:gd name="T4" fmla="*/ 0 w 2244"/>
              <a:gd name="T5" fmla="*/ 0 h 2043"/>
            </a:gdLst>
            <a:ahLst/>
            <a:cxnLst>
              <a:cxn ang="0">
                <a:pos x="T0" y="T1"/>
              </a:cxn>
              <a:cxn ang="0">
                <a:pos x="T2" y="T3"/>
              </a:cxn>
              <a:cxn ang="0">
                <a:pos x="T4" y="T5"/>
              </a:cxn>
            </a:cxnLst>
            <a:rect l="0" t="0" r="r" b="b"/>
            <a:pathLst>
              <a:path w="2244" h="2043">
                <a:moveTo>
                  <a:pt x="2244" y="2043"/>
                </a:moveTo>
                <a:lnTo>
                  <a:pt x="0" y="2043"/>
                </a:lnTo>
                <a:lnTo>
                  <a:pt x="0" y="0"/>
                </a:lnTo>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345107" name="Line 19"/>
          <p:cNvSpPr>
            <a:spLocks noChangeShapeType="1"/>
          </p:cNvSpPr>
          <p:nvPr/>
        </p:nvSpPr>
        <p:spPr bwMode="auto">
          <a:xfrm>
            <a:off x="4531844" y="2010687"/>
            <a:ext cx="4311650" cy="1254125"/>
          </a:xfrm>
          <a:prstGeom prst="line">
            <a:avLst/>
          </a:prstGeom>
          <a:noFill/>
          <a:ln w="38100">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5108" name="Oval 20"/>
          <p:cNvSpPr>
            <a:spLocks noChangeArrowheads="1"/>
          </p:cNvSpPr>
          <p:nvPr/>
        </p:nvSpPr>
        <p:spPr bwMode="auto">
          <a:xfrm>
            <a:off x="6255869" y="2467887"/>
            <a:ext cx="131763" cy="1333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09" name="Line 21"/>
          <p:cNvSpPr>
            <a:spLocks noChangeShapeType="1"/>
          </p:cNvSpPr>
          <p:nvPr/>
        </p:nvSpPr>
        <p:spPr bwMode="auto">
          <a:xfrm flipV="1">
            <a:off x="6141569" y="1890037"/>
            <a:ext cx="1398588" cy="3683000"/>
          </a:xfrm>
          <a:prstGeom prst="line">
            <a:avLst/>
          </a:prstGeom>
          <a:noFill/>
          <a:ln w="38100">
            <a:solidFill>
              <a:srgbClr val="EE313C"/>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5110" name="Line 22"/>
          <p:cNvSpPr>
            <a:spLocks noChangeShapeType="1"/>
          </p:cNvSpPr>
          <p:nvPr/>
        </p:nvSpPr>
        <p:spPr bwMode="auto">
          <a:xfrm>
            <a:off x="5436719" y="3901400"/>
            <a:ext cx="1909763" cy="584200"/>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5111" name="Freeform 23"/>
          <p:cNvSpPr>
            <a:spLocks/>
          </p:cNvSpPr>
          <p:nvPr/>
        </p:nvSpPr>
        <p:spPr bwMode="auto">
          <a:xfrm>
            <a:off x="7325844" y="4099836"/>
            <a:ext cx="1400175" cy="796925"/>
          </a:xfrm>
          <a:custGeom>
            <a:avLst/>
            <a:gdLst>
              <a:gd name="T0" fmla="*/ 209 w 209"/>
              <a:gd name="T1" fmla="*/ 118 h 134"/>
              <a:gd name="T2" fmla="*/ 193 w 209"/>
              <a:gd name="T3" fmla="*/ 134 h 134"/>
              <a:gd name="T4" fmla="*/ 16 w 209"/>
              <a:gd name="T5" fmla="*/ 134 h 134"/>
              <a:gd name="T6" fmla="*/ 0 w 209"/>
              <a:gd name="T7" fmla="*/ 118 h 134"/>
              <a:gd name="T8" fmla="*/ 0 w 209"/>
              <a:gd name="T9" fmla="*/ 16 h 134"/>
              <a:gd name="T10" fmla="*/ 16 w 209"/>
              <a:gd name="T11" fmla="*/ 0 h 134"/>
              <a:gd name="T12" fmla="*/ 193 w 209"/>
              <a:gd name="T13" fmla="*/ 0 h 134"/>
              <a:gd name="T14" fmla="*/ 209 w 209"/>
              <a:gd name="T15" fmla="*/ 16 h 134"/>
              <a:gd name="T16" fmla="*/ 209 w 209"/>
              <a:gd name="T17" fmla="*/ 11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134">
                <a:moveTo>
                  <a:pt x="209" y="118"/>
                </a:moveTo>
                <a:cubicBezTo>
                  <a:pt x="209" y="127"/>
                  <a:pt x="202" y="134"/>
                  <a:pt x="193" y="134"/>
                </a:cubicBezTo>
                <a:cubicBezTo>
                  <a:pt x="16" y="134"/>
                  <a:pt x="16" y="134"/>
                  <a:pt x="16" y="134"/>
                </a:cubicBezTo>
                <a:cubicBezTo>
                  <a:pt x="7" y="134"/>
                  <a:pt x="0" y="127"/>
                  <a:pt x="0" y="118"/>
                </a:cubicBezTo>
                <a:cubicBezTo>
                  <a:pt x="0" y="16"/>
                  <a:pt x="0" y="16"/>
                  <a:pt x="0" y="16"/>
                </a:cubicBezTo>
                <a:cubicBezTo>
                  <a:pt x="0" y="7"/>
                  <a:pt x="7" y="0"/>
                  <a:pt x="16" y="0"/>
                </a:cubicBezTo>
                <a:cubicBezTo>
                  <a:pt x="193" y="0"/>
                  <a:pt x="193" y="0"/>
                  <a:pt x="193" y="0"/>
                </a:cubicBezTo>
                <a:cubicBezTo>
                  <a:pt x="202" y="0"/>
                  <a:pt x="209" y="7"/>
                  <a:pt x="209" y="16"/>
                </a:cubicBezTo>
                <a:lnTo>
                  <a:pt x="209" y="118"/>
                </a:lnTo>
                <a:close/>
              </a:path>
            </a:pathLst>
          </a:custGeom>
          <a:solidFill>
            <a:srgbClr val="D6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12" name="Rectangle 24"/>
          <p:cNvSpPr>
            <a:spLocks noChangeArrowheads="1"/>
          </p:cNvSpPr>
          <p:nvPr/>
        </p:nvSpPr>
        <p:spPr bwMode="auto">
          <a:xfrm>
            <a:off x="7432207" y="4209375"/>
            <a:ext cx="14541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dirty="0">
                <a:solidFill>
                  <a:srgbClr val="000000"/>
                </a:solidFill>
                <a:latin typeface="Century Gothic"/>
                <a:cs typeface="Century Gothic"/>
              </a:rPr>
              <a:t>Tax burden falls mainly on </a:t>
            </a:r>
            <a:r>
              <a:rPr lang="en-US" sz="1400" dirty="0" smtClean="0">
                <a:solidFill>
                  <a:srgbClr val="000000"/>
                </a:solidFill>
                <a:latin typeface="Century Gothic"/>
                <a:cs typeface="Century Gothic"/>
              </a:rPr>
              <a:t>producers.</a:t>
            </a:r>
            <a:endParaRPr lang="en-US" sz="1400" dirty="0">
              <a:latin typeface="Century Gothic"/>
              <a:cs typeface="Century Gothic"/>
            </a:endParaRPr>
          </a:p>
        </p:txBody>
      </p:sp>
      <p:sp>
        <p:nvSpPr>
          <p:cNvPr id="345113" name="Freeform 25"/>
          <p:cNvSpPr>
            <a:spLocks/>
          </p:cNvSpPr>
          <p:nvPr/>
        </p:nvSpPr>
        <p:spPr bwMode="auto">
          <a:xfrm>
            <a:off x="2485858" y="3366412"/>
            <a:ext cx="1171742" cy="1092200"/>
          </a:xfrm>
          <a:custGeom>
            <a:avLst/>
            <a:gdLst>
              <a:gd name="T0" fmla="*/ 215 w 215"/>
              <a:gd name="T1" fmla="*/ 118 h 134"/>
              <a:gd name="T2" fmla="*/ 199 w 215"/>
              <a:gd name="T3" fmla="*/ 134 h 134"/>
              <a:gd name="T4" fmla="*/ 16 w 215"/>
              <a:gd name="T5" fmla="*/ 134 h 134"/>
              <a:gd name="T6" fmla="*/ 0 w 215"/>
              <a:gd name="T7" fmla="*/ 118 h 134"/>
              <a:gd name="T8" fmla="*/ 0 w 215"/>
              <a:gd name="T9" fmla="*/ 16 h 134"/>
              <a:gd name="T10" fmla="*/ 16 w 215"/>
              <a:gd name="T11" fmla="*/ 0 h 134"/>
              <a:gd name="T12" fmla="*/ 199 w 215"/>
              <a:gd name="T13" fmla="*/ 0 h 134"/>
              <a:gd name="T14" fmla="*/ 215 w 215"/>
              <a:gd name="T15" fmla="*/ 16 h 134"/>
              <a:gd name="T16" fmla="*/ 215 w 215"/>
              <a:gd name="T17" fmla="*/ 11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 h="134">
                <a:moveTo>
                  <a:pt x="215" y="118"/>
                </a:moveTo>
                <a:cubicBezTo>
                  <a:pt x="215" y="127"/>
                  <a:pt x="208" y="134"/>
                  <a:pt x="199" y="134"/>
                </a:cubicBezTo>
                <a:cubicBezTo>
                  <a:pt x="16" y="134"/>
                  <a:pt x="16" y="134"/>
                  <a:pt x="16" y="134"/>
                </a:cubicBezTo>
                <a:cubicBezTo>
                  <a:pt x="7" y="134"/>
                  <a:pt x="0" y="127"/>
                  <a:pt x="0" y="118"/>
                </a:cubicBezTo>
                <a:cubicBezTo>
                  <a:pt x="0" y="16"/>
                  <a:pt x="0" y="16"/>
                  <a:pt x="0" y="16"/>
                </a:cubicBezTo>
                <a:cubicBezTo>
                  <a:pt x="0" y="7"/>
                  <a:pt x="7" y="0"/>
                  <a:pt x="16" y="0"/>
                </a:cubicBezTo>
                <a:cubicBezTo>
                  <a:pt x="199" y="0"/>
                  <a:pt x="199" y="0"/>
                  <a:pt x="199" y="0"/>
                </a:cubicBezTo>
                <a:cubicBezTo>
                  <a:pt x="208" y="0"/>
                  <a:pt x="215" y="7"/>
                  <a:pt x="215" y="16"/>
                </a:cubicBezTo>
                <a:lnTo>
                  <a:pt x="215" y="118"/>
                </a:lnTo>
                <a:close/>
              </a:path>
            </a:pathLst>
          </a:custGeom>
          <a:solidFill>
            <a:srgbClr val="D6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14" name="Rectangle 26"/>
          <p:cNvSpPr>
            <a:spLocks noChangeArrowheads="1"/>
          </p:cNvSpPr>
          <p:nvPr/>
        </p:nvSpPr>
        <p:spPr bwMode="auto">
          <a:xfrm>
            <a:off x="2590800" y="3464837"/>
            <a:ext cx="100505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r>
              <a:rPr lang="en-US" sz="1400" dirty="0">
                <a:solidFill>
                  <a:srgbClr val="000000"/>
                </a:solidFill>
                <a:latin typeface="Century Gothic"/>
                <a:cs typeface="Century Gothic"/>
              </a:rPr>
              <a:t>Excise tax = </a:t>
            </a:r>
            <a:endParaRPr lang="en-US" sz="1400" dirty="0" smtClean="0">
              <a:solidFill>
                <a:srgbClr val="000000"/>
              </a:solidFill>
              <a:latin typeface="Century Gothic"/>
              <a:cs typeface="Century Gothic"/>
            </a:endParaRPr>
          </a:p>
          <a:p>
            <a:pPr marL="1588" indent="-1588"/>
            <a:r>
              <a:rPr lang="en-US" sz="1400" dirty="0" smtClean="0">
                <a:solidFill>
                  <a:srgbClr val="000000"/>
                </a:solidFill>
                <a:latin typeface="Century Gothic"/>
                <a:cs typeface="Century Gothic"/>
              </a:rPr>
              <a:t>$</a:t>
            </a:r>
            <a:r>
              <a:rPr lang="en-US" sz="1400" dirty="0">
                <a:solidFill>
                  <a:srgbClr val="000000"/>
                </a:solidFill>
                <a:latin typeface="Century Gothic"/>
                <a:cs typeface="Century Gothic"/>
              </a:rPr>
              <a:t>5 per </a:t>
            </a:r>
            <a:endParaRPr lang="en-US" sz="1400" dirty="0" smtClean="0">
              <a:solidFill>
                <a:srgbClr val="000000"/>
              </a:solidFill>
              <a:latin typeface="Century Gothic"/>
              <a:cs typeface="Century Gothic"/>
            </a:endParaRPr>
          </a:p>
          <a:p>
            <a:pPr marL="1588" indent="-1588"/>
            <a:r>
              <a:rPr lang="en-US" sz="1400" dirty="0" smtClean="0">
                <a:solidFill>
                  <a:srgbClr val="000000"/>
                </a:solidFill>
                <a:latin typeface="Century Gothic"/>
                <a:cs typeface="Century Gothic"/>
              </a:rPr>
              <a:t>parking space.</a:t>
            </a:r>
            <a:endParaRPr lang="en-US" sz="1400" dirty="0">
              <a:latin typeface="Century Gothic"/>
              <a:cs typeface="Century Gothic"/>
            </a:endParaRPr>
          </a:p>
        </p:txBody>
      </p:sp>
      <p:sp>
        <p:nvSpPr>
          <p:cNvPr id="345115" name="Freeform 27"/>
          <p:cNvSpPr>
            <a:spLocks/>
          </p:cNvSpPr>
          <p:nvPr/>
        </p:nvSpPr>
        <p:spPr bwMode="auto">
          <a:xfrm>
            <a:off x="3607578" y="2360165"/>
            <a:ext cx="165100" cy="2747735"/>
          </a:xfrm>
          <a:custGeom>
            <a:avLst/>
            <a:gdLst>
              <a:gd name="T0" fmla="*/ 25 w 25"/>
              <a:gd name="T1" fmla="*/ 0 h 382"/>
              <a:gd name="T2" fmla="*/ 10 w 25"/>
              <a:gd name="T3" fmla="*/ 16 h 382"/>
              <a:gd name="T4" fmla="*/ 10 w 25"/>
              <a:gd name="T5" fmla="*/ 181 h 382"/>
              <a:gd name="T6" fmla="*/ 0 w 25"/>
              <a:gd name="T7" fmla="*/ 191 h 382"/>
              <a:gd name="T8" fmla="*/ 10 w 25"/>
              <a:gd name="T9" fmla="*/ 202 h 382"/>
              <a:gd name="T10" fmla="*/ 10 w 25"/>
              <a:gd name="T11" fmla="*/ 366 h 382"/>
              <a:gd name="T12" fmla="*/ 25 w 25"/>
              <a:gd name="T13" fmla="*/ 382 h 382"/>
            </a:gdLst>
            <a:ahLst/>
            <a:cxnLst>
              <a:cxn ang="0">
                <a:pos x="T0" y="T1"/>
              </a:cxn>
              <a:cxn ang="0">
                <a:pos x="T2" y="T3"/>
              </a:cxn>
              <a:cxn ang="0">
                <a:pos x="T4" y="T5"/>
              </a:cxn>
              <a:cxn ang="0">
                <a:pos x="T6" y="T7"/>
              </a:cxn>
              <a:cxn ang="0">
                <a:pos x="T8" y="T9"/>
              </a:cxn>
              <a:cxn ang="0">
                <a:pos x="T10" y="T11"/>
              </a:cxn>
              <a:cxn ang="0">
                <a:pos x="T12" y="T13"/>
              </a:cxn>
            </a:cxnLst>
            <a:rect l="0" t="0" r="r" b="b"/>
            <a:pathLst>
              <a:path w="25" h="382">
                <a:moveTo>
                  <a:pt x="25" y="0"/>
                </a:moveTo>
                <a:cubicBezTo>
                  <a:pt x="15" y="0"/>
                  <a:pt x="10" y="2"/>
                  <a:pt x="10" y="16"/>
                </a:cubicBezTo>
                <a:cubicBezTo>
                  <a:pt x="10" y="18"/>
                  <a:pt x="10" y="178"/>
                  <a:pt x="10" y="181"/>
                </a:cubicBezTo>
                <a:cubicBezTo>
                  <a:pt x="10" y="184"/>
                  <a:pt x="8" y="191"/>
                  <a:pt x="0" y="191"/>
                </a:cubicBezTo>
                <a:cubicBezTo>
                  <a:pt x="8" y="191"/>
                  <a:pt x="10" y="198"/>
                  <a:pt x="10" y="202"/>
                </a:cubicBezTo>
                <a:cubicBezTo>
                  <a:pt x="10" y="204"/>
                  <a:pt x="10" y="364"/>
                  <a:pt x="10" y="366"/>
                </a:cubicBezTo>
                <a:cubicBezTo>
                  <a:pt x="10" y="380"/>
                  <a:pt x="15" y="382"/>
                  <a:pt x="25" y="382"/>
                </a:cubicBezTo>
              </a:path>
            </a:pathLst>
          </a:custGeom>
          <a:noFill/>
          <a:ln w="28575" cap="flat">
            <a:solidFill>
              <a:srgbClr val="6D6F7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345116" name="Oval 28"/>
          <p:cNvSpPr>
            <a:spLocks noChangeArrowheads="1"/>
          </p:cNvSpPr>
          <p:nvPr/>
        </p:nvSpPr>
        <p:spPr bwMode="auto">
          <a:xfrm>
            <a:off x="7135344" y="2721887"/>
            <a:ext cx="131763" cy="1333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17" name="Oval 29"/>
          <p:cNvSpPr>
            <a:spLocks noChangeArrowheads="1"/>
          </p:cNvSpPr>
          <p:nvPr/>
        </p:nvSpPr>
        <p:spPr bwMode="auto">
          <a:xfrm>
            <a:off x="6255869" y="5030112"/>
            <a:ext cx="131763" cy="1349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18" name="Oval 30"/>
          <p:cNvSpPr>
            <a:spLocks noChangeArrowheads="1"/>
          </p:cNvSpPr>
          <p:nvPr/>
        </p:nvSpPr>
        <p:spPr bwMode="auto">
          <a:xfrm>
            <a:off x="4452469" y="2775862"/>
            <a:ext cx="26988" cy="269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19" name="Oval 31"/>
          <p:cNvSpPr>
            <a:spLocks noChangeArrowheads="1"/>
          </p:cNvSpPr>
          <p:nvPr/>
        </p:nvSpPr>
        <p:spPr bwMode="auto">
          <a:xfrm>
            <a:off x="4573119" y="2775862"/>
            <a:ext cx="26988" cy="269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20" name="Oval 32"/>
          <p:cNvSpPr>
            <a:spLocks noChangeArrowheads="1"/>
          </p:cNvSpPr>
          <p:nvPr/>
        </p:nvSpPr>
        <p:spPr bwMode="auto">
          <a:xfrm>
            <a:off x="4698532" y="2775862"/>
            <a:ext cx="26987" cy="269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21" name="Oval 33"/>
          <p:cNvSpPr>
            <a:spLocks noChangeArrowheads="1"/>
          </p:cNvSpPr>
          <p:nvPr/>
        </p:nvSpPr>
        <p:spPr bwMode="auto">
          <a:xfrm>
            <a:off x="4823944" y="2775862"/>
            <a:ext cx="26988" cy="269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22" name="Oval 34"/>
          <p:cNvSpPr>
            <a:spLocks noChangeArrowheads="1"/>
          </p:cNvSpPr>
          <p:nvPr/>
        </p:nvSpPr>
        <p:spPr bwMode="auto">
          <a:xfrm>
            <a:off x="4946182" y="2775862"/>
            <a:ext cx="25400" cy="269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23" name="Oval 35"/>
          <p:cNvSpPr>
            <a:spLocks noChangeArrowheads="1"/>
          </p:cNvSpPr>
          <p:nvPr/>
        </p:nvSpPr>
        <p:spPr bwMode="auto">
          <a:xfrm>
            <a:off x="5071594" y="2775862"/>
            <a:ext cx="25400" cy="269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24" name="Oval 36"/>
          <p:cNvSpPr>
            <a:spLocks noChangeArrowheads="1"/>
          </p:cNvSpPr>
          <p:nvPr/>
        </p:nvSpPr>
        <p:spPr bwMode="auto">
          <a:xfrm>
            <a:off x="5192244" y="2775862"/>
            <a:ext cx="26988" cy="269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25" name="Oval 37"/>
          <p:cNvSpPr>
            <a:spLocks noChangeArrowheads="1"/>
          </p:cNvSpPr>
          <p:nvPr/>
        </p:nvSpPr>
        <p:spPr bwMode="auto">
          <a:xfrm>
            <a:off x="5317657" y="2775862"/>
            <a:ext cx="26987" cy="269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26" name="Oval 38"/>
          <p:cNvSpPr>
            <a:spLocks noChangeArrowheads="1"/>
          </p:cNvSpPr>
          <p:nvPr/>
        </p:nvSpPr>
        <p:spPr bwMode="auto">
          <a:xfrm>
            <a:off x="5443069" y="2775862"/>
            <a:ext cx="26988" cy="269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27" name="Oval 39"/>
          <p:cNvSpPr>
            <a:spLocks noChangeArrowheads="1"/>
          </p:cNvSpPr>
          <p:nvPr/>
        </p:nvSpPr>
        <p:spPr bwMode="auto">
          <a:xfrm>
            <a:off x="5565307" y="2775862"/>
            <a:ext cx="25400" cy="269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28" name="Oval 40"/>
          <p:cNvSpPr>
            <a:spLocks noChangeArrowheads="1"/>
          </p:cNvSpPr>
          <p:nvPr/>
        </p:nvSpPr>
        <p:spPr bwMode="auto">
          <a:xfrm>
            <a:off x="5690719" y="2775862"/>
            <a:ext cx="25400" cy="269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29" name="Oval 41"/>
          <p:cNvSpPr>
            <a:spLocks noChangeArrowheads="1"/>
          </p:cNvSpPr>
          <p:nvPr/>
        </p:nvSpPr>
        <p:spPr bwMode="auto">
          <a:xfrm>
            <a:off x="5809782" y="2775862"/>
            <a:ext cx="28575" cy="269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30" name="Oval 42"/>
          <p:cNvSpPr>
            <a:spLocks noChangeArrowheads="1"/>
          </p:cNvSpPr>
          <p:nvPr/>
        </p:nvSpPr>
        <p:spPr bwMode="auto">
          <a:xfrm>
            <a:off x="5936782" y="2775862"/>
            <a:ext cx="26987" cy="269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31" name="Oval 43"/>
          <p:cNvSpPr>
            <a:spLocks noChangeArrowheads="1"/>
          </p:cNvSpPr>
          <p:nvPr/>
        </p:nvSpPr>
        <p:spPr bwMode="auto">
          <a:xfrm>
            <a:off x="6062194" y="2775862"/>
            <a:ext cx="26988" cy="269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32" name="Oval 44"/>
          <p:cNvSpPr>
            <a:spLocks noChangeArrowheads="1"/>
          </p:cNvSpPr>
          <p:nvPr/>
        </p:nvSpPr>
        <p:spPr bwMode="auto">
          <a:xfrm>
            <a:off x="6182844" y="2775862"/>
            <a:ext cx="26988" cy="269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33" name="Oval 45"/>
          <p:cNvSpPr>
            <a:spLocks noChangeArrowheads="1"/>
          </p:cNvSpPr>
          <p:nvPr/>
        </p:nvSpPr>
        <p:spPr bwMode="auto">
          <a:xfrm>
            <a:off x="4452469" y="5082500"/>
            <a:ext cx="26988"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34" name="Oval 46"/>
          <p:cNvSpPr>
            <a:spLocks noChangeArrowheads="1"/>
          </p:cNvSpPr>
          <p:nvPr/>
        </p:nvSpPr>
        <p:spPr bwMode="auto">
          <a:xfrm>
            <a:off x="4573119" y="5082500"/>
            <a:ext cx="26988"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35" name="Oval 47"/>
          <p:cNvSpPr>
            <a:spLocks noChangeArrowheads="1"/>
          </p:cNvSpPr>
          <p:nvPr/>
        </p:nvSpPr>
        <p:spPr bwMode="auto">
          <a:xfrm>
            <a:off x="4698532" y="5082500"/>
            <a:ext cx="26987"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36" name="Oval 48"/>
          <p:cNvSpPr>
            <a:spLocks noChangeArrowheads="1"/>
          </p:cNvSpPr>
          <p:nvPr/>
        </p:nvSpPr>
        <p:spPr bwMode="auto">
          <a:xfrm>
            <a:off x="4823944" y="5082500"/>
            <a:ext cx="26988"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37" name="Oval 49"/>
          <p:cNvSpPr>
            <a:spLocks noChangeArrowheads="1"/>
          </p:cNvSpPr>
          <p:nvPr/>
        </p:nvSpPr>
        <p:spPr bwMode="auto">
          <a:xfrm>
            <a:off x="4946182" y="5082500"/>
            <a:ext cx="25400"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38" name="Oval 50"/>
          <p:cNvSpPr>
            <a:spLocks noChangeArrowheads="1"/>
          </p:cNvSpPr>
          <p:nvPr/>
        </p:nvSpPr>
        <p:spPr bwMode="auto">
          <a:xfrm>
            <a:off x="5071594" y="5082500"/>
            <a:ext cx="25400"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39" name="Oval 51"/>
          <p:cNvSpPr>
            <a:spLocks noChangeArrowheads="1"/>
          </p:cNvSpPr>
          <p:nvPr/>
        </p:nvSpPr>
        <p:spPr bwMode="auto">
          <a:xfrm>
            <a:off x="5192244" y="5082500"/>
            <a:ext cx="26988"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40" name="Oval 52"/>
          <p:cNvSpPr>
            <a:spLocks noChangeArrowheads="1"/>
          </p:cNvSpPr>
          <p:nvPr/>
        </p:nvSpPr>
        <p:spPr bwMode="auto">
          <a:xfrm>
            <a:off x="5317657" y="5082500"/>
            <a:ext cx="26987"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41" name="Oval 53"/>
          <p:cNvSpPr>
            <a:spLocks noChangeArrowheads="1"/>
          </p:cNvSpPr>
          <p:nvPr/>
        </p:nvSpPr>
        <p:spPr bwMode="auto">
          <a:xfrm>
            <a:off x="5443069" y="5082500"/>
            <a:ext cx="26988"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42" name="Oval 54"/>
          <p:cNvSpPr>
            <a:spLocks noChangeArrowheads="1"/>
          </p:cNvSpPr>
          <p:nvPr/>
        </p:nvSpPr>
        <p:spPr bwMode="auto">
          <a:xfrm>
            <a:off x="5565307" y="5082500"/>
            <a:ext cx="25400"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43" name="Oval 55"/>
          <p:cNvSpPr>
            <a:spLocks noChangeArrowheads="1"/>
          </p:cNvSpPr>
          <p:nvPr/>
        </p:nvSpPr>
        <p:spPr bwMode="auto">
          <a:xfrm>
            <a:off x="5690719" y="5082500"/>
            <a:ext cx="25400"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44" name="Oval 56"/>
          <p:cNvSpPr>
            <a:spLocks noChangeArrowheads="1"/>
          </p:cNvSpPr>
          <p:nvPr/>
        </p:nvSpPr>
        <p:spPr bwMode="auto">
          <a:xfrm>
            <a:off x="5809782" y="5082500"/>
            <a:ext cx="28575"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45" name="Oval 57"/>
          <p:cNvSpPr>
            <a:spLocks noChangeArrowheads="1"/>
          </p:cNvSpPr>
          <p:nvPr/>
        </p:nvSpPr>
        <p:spPr bwMode="auto">
          <a:xfrm>
            <a:off x="5936782" y="5082500"/>
            <a:ext cx="26987"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46" name="Oval 58"/>
          <p:cNvSpPr>
            <a:spLocks noChangeArrowheads="1"/>
          </p:cNvSpPr>
          <p:nvPr/>
        </p:nvSpPr>
        <p:spPr bwMode="auto">
          <a:xfrm>
            <a:off x="6062194" y="5082500"/>
            <a:ext cx="26988"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47" name="Oval 59"/>
          <p:cNvSpPr>
            <a:spLocks noChangeArrowheads="1"/>
          </p:cNvSpPr>
          <p:nvPr/>
        </p:nvSpPr>
        <p:spPr bwMode="auto">
          <a:xfrm>
            <a:off x="6182844" y="5082500"/>
            <a:ext cx="26988"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48" name="Oval 60"/>
          <p:cNvSpPr>
            <a:spLocks noChangeArrowheads="1"/>
          </p:cNvSpPr>
          <p:nvPr/>
        </p:nvSpPr>
        <p:spPr bwMode="auto">
          <a:xfrm>
            <a:off x="4452469" y="2520275"/>
            <a:ext cx="26988"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49" name="Oval 61"/>
          <p:cNvSpPr>
            <a:spLocks noChangeArrowheads="1"/>
          </p:cNvSpPr>
          <p:nvPr/>
        </p:nvSpPr>
        <p:spPr bwMode="auto">
          <a:xfrm>
            <a:off x="4573119" y="2520275"/>
            <a:ext cx="26988"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50" name="Oval 62"/>
          <p:cNvSpPr>
            <a:spLocks noChangeArrowheads="1"/>
          </p:cNvSpPr>
          <p:nvPr/>
        </p:nvSpPr>
        <p:spPr bwMode="auto">
          <a:xfrm>
            <a:off x="4698532" y="2520275"/>
            <a:ext cx="26987"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51" name="Oval 63"/>
          <p:cNvSpPr>
            <a:spLocks noChangeArrowheads="1"/>
          </p:cNvSpPr>
          <p:nvPr/>
        </p:nvSpPr>
        <p:spPr bwMode="auto">
          <a:xfrm>
            <a:off x="4823944" y="2520275"/>
            <a:ext cx="26988"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52" name="Oval 64"/>
          <p:cNvSpPr>
            <a:spLocks noChangeArrowheads="1"/>
          </p:cNvSpPr>
          <p:nvPr/>
        </p:nvSpPr>
        <p:spPr bwMode="auto">
          <a:xfrm>
            <a:off x="4946182" y="2520275"/>
            <a:ext cx="25400"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53" name="Oval 65"/>
          <p:cNvSpPr>
            <a:spLocks noChangeArrowheads="1"/>
          </p:cNvSpPr>
          <p:nvPr/>
        </p:nvSpPr>
        <p:spPr bwMode="auto">
          <a:xfrm>
            <a:off x="5071594" y="2520275"/>
            <a:ext cx="25400"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54" name="Oval 66"/>
          <p:cNvSpPr>
            <a:spLocks noChangeArrowheads="1"/>
          </p:cNvSpPr>
          <p:nvPr/>
        </p:nvSpPr>
        <p:spPr bwMode="auto">
          <a:xfrm>
            <a:off x="5192244" y="2520275"/>
            <a:ext cx="26988"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55" name="Oval 67"/>
          <p:cNvSpPr>
            <a:spLocks noChangeArrowheads="1"/>
          </p:cNvSpPr>
          <p:nvPr/>
        </p:nvSpPr>
        <p:spPr bwMode="auto">
          <a:xfrm>
            <a:off x="5317657" y="2520275"/>
            <a:ext cx="26987"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56" name="Oval 68"/>
          <p:cNvSpPr>
            <a:spLocks noChangeArrowheads="1"/>
          </p:cNvSpPr>
          <p:nvPr/>
        </p:nvSpPr>
        <p:spPr bwMode="auto">
          <a:xfrm>
            <a:off x="5443069" y="2520275"/>
            <a:ext cx="26988"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57" name="Oval 69"/>
          <p:cNvSpPr>
            <a:spLocks noChangeArrowheads="1"/>
          </p:cNvSpPr>
          <p:nvPr/>
        </p:nvSpPr>
        <p:spPr bwMode="auto">
          <a:xfrm>
            <a:off x="5565307" y="2520275"/>
            <a:ext cx="25400"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58" name="Oval 70"/>
          <p:cNvSpPr>
            <a:spLocks noChangeArrowheads="1"/>
          </p:cNvSpPr>
          <p:nvPr/>
        </p:nvSpPr>
        <p:spPr bwMode="auto">
          <a:xfrm>
            <a:off x="5690719" y="2520275"/>
            <a:ext cx="25400"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59" name="Oval 71"/>
          <p:cNvSpPr>
            <a:spLocks noChangeArrowheads="1"/>
          </p:cNvSpPr>
          <p:nvPr/>
        </p:nvSpPr>
        <p:spPr bwMode="auto">
          <a:xfrm>
            <a:off x="5809782" y="2520275"/>
            <a:ext cx="28575"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60" name="Oval 72"/>
          <p:cNvSpPr>
            <a:spLocks noChangeArrowheads="1"/>
          </p:cNvSpPr>
          <p:nvPr/>
        </p:nvSpPr>
        <p:spPr bwMode="auto">
          <a:xfrm>
            <a:off x="5936782" y="2520275"/>
            <a:ext cx="26987"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61" name="Oval 73"/>
          <p:cNvSpPr>
            <a:spLocks noChangeArrowheads="1"/>
          </p:cNvSpPr>
          <p:nvPr/>
        </p:nvSpPr>
        <p:spPr bwMode="auto">
          <a:xfrm>
            <a:off x="6062194" y="2520275"/>
            <a:ext cx="26988"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62" name="Oval 74"/>
          <p:cNvSpPr>
            <a:spLocks noChangeArrowheads="1"/>
          </p:cNvSpPr>
          <p:nvPr/>
        </p:nvSpPr>
        <p:spPr bwMode="auto">
          <a:xfrm>
            <a:off x="6182844" y="2520275"/>
            <a:ext cx="26988"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63" name="Oval 75"/>
          <p:cNvSpPr>
            <a:spLocks noChangeArrowheads="1"/>
          </p:cNvSpPr>
          <p:nvPr/>
        </p:nvSpPr>
        <p:spPr bwMode="auto">
          <a:xfrm>
            <a:off x="6308257" y="2775862"/>
            <a:ext cx="26987" cy="269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64" name="Oval 76"/>
          <p:cNvSpPr>
            <a:spLocks noChangeArrowheads="1"/>
          </p:cNvSpPr>
          <p:nvPr/>
        </p:nvSpPr>
        <p:spPr bwMode="auto">
          <a:xfrm>
            <a:off x="6427319" y="2775862"/>
            <a:ext cx="26988" cy="269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65" name="Oval 77"/>
          <p:cNvSpPr>
            <a:spLocks noChangeArrowheads="1"/>
          </p:cNvSpPr>
          <p:nvPr/>
        </p:nvSpPr>
        <p:spPr bwMode="auto">
          <a:xfrm>
            <a:off x="6555907" y="2775862"/>
            <a:ext cx="26987" cy="269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66" name="Oval 78"/>
          <p:cNvSpPr>
            <a:spLocks noChangeArrowheads="1"/>
          </p:cNvSpPr>
          <p:nvPr/>
        </p:nvSpPr>
        <p:spPr bwMode="auto">
          <a:xfrm>
            <a:off x="6681319" y="2775862"/>
            <a:ext cx="26988" cy="269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67" name="Oval 79"/>
          <p:cNvSpPr>
            <a:spLocks noChangeArrowheads="1"/>
          </p:cNvSpPr>
          <p:nvPr/>
        </p:nvSpPr>
        <p:spPr bwMode="auto">
          <a:xfrm>
            <a:off x="6801969" y="2775862"/>
            <a:ext cx="26988" cy="269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68" name="Oval 80"/>
          <p:cNvSpPr>
            <a:spLocks noChangeArrowheads="1"/>
          </p:cNvSpPr>
          <p:nvPr/>
        </p:nvSpPr>
        <p:spPr bwMode="auto">
          <a:xfrm>
            <a:off x="7046444" y="2775862"/>
            <a:ext cx="26988" cy="269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69" name="Oval 81"/>
          <p:cNvSpPr>
            <a:spLocks noChangeArrowheads="1"/>
          </p:cNvSpPr>
          <p:nvPr/>
        </p:nvSpPr>
        <p:spPr bwMode="auto">
          <a:xfrm>
            <a:off x="6927382" y="2775862"/>
            <a:ext cx="26987" cy="269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70" name="Oval 82"/>
          <p:cNvSpPr>
            <a:spLocks noChangeArrowheads="1"/>
          </p:cNvSpPr>
          <p:nvPr/>
        </p:nvSpPr>
        <p:spPr bwMode="auto">
          <a:xfrm>
            <a:off x="6308257" y="2653625"/>
            <a:ext cx="26987" cy="285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71" name="Oval 83"/>
          <p:cNvSpPr>
            <a:spLocks noChangeArrowheads="1"/>
          </p:cNvSpPr>
          <p:nvPr/>
        </p:nvSpPr>
        <p:spPr bwMode="auto">
          <a:xfrm>
            <a:off x="6308257" y="2896512"/>
            <a:ext cx="26987"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72" name="Oval 84"/>
          <p:cNvSpPr>
            <a:spLocks noChangeArrowheads="1"/>
          </p:cNvSpPr>
          <p:nvPr/>
        </p:nvSpPr>
        <p:spPr bwMode="auto">
          <a:xfrm>
            <a:off x="6308257" y="3017162"/>
            <a:ext cx="26987" cy="269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73" name="Oval 85"/>
          <p:cNvSpPr>
            <a:spLocks noChangeArrowheads="1"/>
          </p:cNvSpPr>
          <p:nvPr/>
        </p:nvSpPr>
        <p:spPr bwMode="auto">
          <a:xfrm>
            <a:off x="6308257" y="3137812"/>
            <a:ext cx="26987" cy="269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74" name="Oval 86"/>
          <p:cNvSpPr>
            <a:spLocks noChangeArrowheads="1"/>
          </p:cNvSpPr>
          <p:nvPr/>
        </p:nvSpPr>
        <p:spPr bwMode="auto">
          <a:xfrm>
            <a:off x="6308257" y="3256875"/>
            <a:ext cx="26987"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75" name="Oval 87"/>
          <p:cNvSpPr>
            <a:spLocks noChangeArrowheads="1"/>
          </p:cNvSpPr>
          <p:nvPr/>
        </p:nvSpPr>
        <p:spPr bwMode="auto">
          <a:xfrm>
            <a:off x="6308257" y="3379112"/>
            <a:ext cx="26987" cy="269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76" name="Oval 88"/>
          <p:cNvSpPr>
            <a:spLocks noChangeArrowheads="1"/>
          </p:cNvSpPr>
          <p:nvPr/>
        </p:nvSpPr>
        <p:spPr bwMode="auto">
          <a:xfrm>
            <a:off x="6308257" y="3499762"/>
            <a:ext cx="26987" cy="269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77" name="Oval 89"/>
          <p:cNvSpPr>
            <a:spLocks noChangeArrowheads="1"/>
          </p:cNvSpPr>
          <p:nvPr/>
        </p:nvSpPr>
        <p:spPr bwMode="auto">
          <a:xfrm>
            <a:off x="6308257" y="3622000"/>
            <a:ext cx="26987"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78" name="Oval 90"/>
          <p:cNvSpPr>
            <a:spLocks noChangeArrowheads="1"/>
          </p:cNvSpPr>
          <p:nvPr/>
        </p:nvSpPr>
        <p:spPr bwMode="auto">
          <a:xfrm>
            <a:off x="6308257" y="3741062"/>
            <a:ext cx="26987" cy="269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79" name="Oval 91"/>
          <p:cNvSpPr>
            <a:spLocks noChangeArrowheads="1"/>
          </p:cNvSpPr>
          <p:nvPr/>
        </p:nvSpPr>
        <p:spPr bwMode="auto">
          <a:xfrm>
            <a:off x="6308257" y="3861712"/>
            <a:ext cx="26987" cy="269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80" name="Oval 92"/>
          <p:cNvSpPr>
            <a:spLocks noChangeArrowheads="1"/>
          </p:cNvSpPr>
          <p:nvPr/>
        </p:nvSpPr>
        <p:spPr bwMode="auto">
          <a:xfrm>
            <a:off x="6308257" y="3983950"/>
            <a:ext cx="26987"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81" name="Oval 93"/>
          <p:cNvSpPr>
            <a:spLocks noChangeArrowheads="1"/>
          </p:cNvSpPr>
          <p:nvPr/>
        </p:nvSpPr>
        <p:spPr bwMode="auto">
          <a:xfrm>
            <a:off x="6308257" y="4096662"/>
            <a:ext cx="26987" cy="269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82" name="Oval 94"/>
          <p:cNvSpPr>
            <a:spLocks noChangeArrowheads="1"/>
          </p:cNvSpPr>
          <p:nvPr/>
        </p:nvSpPr>
        <p:spPr bwMode="auto">
          <a:xfrm>
            <a:off x="6308257" y="4218900"/>
            <a:ext cx="26987"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83" name="Oval 95"/>
          <p:cNvSpPr>
            <a:spLocks noChangeArrowheads="1"/>
          </p:cNvSpPr>
          <p:nvPr/>
        </p:nvSpPr>
        <p:spPr bwMode="auto">
          <a:xfrm>
            <a:off x="6308257" y="4339550"/>
            <a:ext cx="26987"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84" name="Oval 96"/>
          <p:cNvSpPr>
            <a:spLocks noChangeArrowheads="1"/>
          </p:cNvSpPr>
          <p:nvPr/>
        </p:nvSpPr>
        <p:spPr bwMode="auto">
          <a:xfrm>
            <a:off x="6308257" y="4458612"/>
            <a:ext cx="26987" cy="269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85" name="Oval 97"/>
          <p:cNvSpPr>
            <a:spLocks noChangeArrowheads="1"/>
          </p:cNvSpPr>
          <p:nvPr/>
        </p:nvSpPr>
        <p:spPr bwMode="auto">
          <a:xfrm>
            <a:off x="6308257" y="4580850"/>
            <a:ext cx="26987"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86" name="Oval 98"/>
          <p:cNvSpPr>
            <a:spLocks noChangeArrowheads="1"/>
          </p:cNvSpPr>
          <p:nvPr/>
        </p:nvSpPr>
        <p:spPr bwMode="auto">
          <a:xfrm>
            <a:off x="6308257" y="4701500"/>
            <a:ext cx="26987"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87" name="Oval 99"/>
          <p:cNvSpPr>
            <a:spLocks noChangeArrowheads="1"/>
          </p:cNvSpPr>
          <p:nvPr/>
        </p:nvSpPr>
        <p:spPr bwMode="auto">
          <a:xfrm>
            <a:off x="6308257" y="4820562"/>
            <a:ext cx="26987" cy="285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88" name="Oval 100"/>
          <p:cNvSpPr>
            <a:spLocks noChangeArrowheads="1"/>
          </p:cNvSpPr>
          <p:nvPr/>
        </p:nvSpPr>
        <p:spPr bwMode="auto">
          <a:xfrm>
            <a:off x="6308257" y="4942800"/>
            <a:ext cx="26987"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89" name="Line 101"/>
          <p:cNvSpPr>
            <a:spLocks noChangeShapeType="1"/>
          </p:cNvSpPr>
          <p:nvPr/>
        </p:nvSpPr>
        <p:spPr bwMode="auto">
          <a:xfrm>
            <a:off x="5384332" y="2836187"/>
            <a:ext cx="0" cy="2112963"/>
          </a:xfrm>
          <a:prstGeom prst="line">
            <a:avLst/>
          </a:prstGeom>
          <a:noFill/>
          <a:ln w="381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5190" name="Freeform 102"/>
          <p:cNvSpPr>
            <a:spLocks/>
          </p:cNvSpPr>
          <p:nvPr/>
        </p:nvSpPr>
        <p:spPr bwMode="auto">
          <a:xfrm>
            <a:off x="5324007" y="4896762"/>
            <a:ext cx="119062" cy="192088"/>
          </a:xfrm>
          <a:custGeom>
            <a:avLst/>
            <a:gdLst>
              <a:gd name="T0" fmla="*/ 9 w 18"/>
              <a:gd name="T1" fmla="*/ 5 h 29"/>
              <a:gd name="T2" fmla="*/ 18 w 18"/>
              <a:gd name="T3" fmla="*/ 0 h 29"/>
              <a:gd name="T4" fmla="*/ 18 w 18"/>
              <a:gd name="T5" fmla="*/ 0 h 29"/>
              <a:gd name="T6" fmla="*/ 12 w 18"/>
              <a:gd name="T7" fmla="*/ 14 h 29"/>
              <a:gd name="T8" fmla="*/ 9 w 18"/>
              <a:gd name="T9" fmla="*/ 29 h 29"/>
              <a:gd name="T10" fmla="*/ 6 w 18"/>
              <a:gd name="T11" fmla="*/ 14 h 29"/>
              <a:gd name="T12" fmla="*/ 0 w 18"/>
              <a:gd name="T13" fmla="*/ 0 h 29"/>
              <a:gd name="T14" fmla="*/ 1 w 18"/>
              <a:gd name="T15" fmla="*/ 0 h 29"/>
              <a:gd name="T16" fmla="*/ 9 w 18"/>
              <a:gd name="T17"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9">
                <a:moveTo>
                  <a:pt x="9" y="5"/>
                </a:moveTo>
                <a:cubicBezTo>
                  <a:pt x="18" y="0"/>
                  <a:pt x="18" y="0"/>
                  <a:pt x="18" y="0"/>
                </a:cubicBezTo>
                <a:cubicBezTo>
                  <a:pt x="18" y="0"/>
                  <a:pt x="18" y="0"/>
                  <a:pt x="18" y="0"/>
                </a:cubicBezTo>
                <a:cubicBezTo>
                  <a:pt x="12" y="14"/>
                  <a:pt x="12" y="14"/>
                  <a:pt x="12" y="14"/>
                </a:cubicBezTo>
                <a:cubicBezTo>
                  <a:pt x="11" y="19"/>
                  <a:pt x="10" y="24"/>
                  <a:pt x="9" y="29"/>
                </a:cubicBezTo>
                <a:cubicBezTo>
                  <a:pt x="8" y="24"/>
                  <a:pt x="7" y="19"/>
                  <a:pt x="6" y="14"/>
                </a:cubicBezTo>
                <a:cubicBezTo>
                  <a:pt x="0" y="0"/>
                  <a:pt x="0" y="0"/>
                  <a:pt x="0" y="0"/>
                </a:cubicBezTo>
                <a:cubicBezTo>
                  <a:pt x="1" y="0"/>
                  <a:pt x="1" y="0"/>
                  <a:pt x="1" y="0"/>
                </a:cubicBezTo>
                <a:lnTo>
                  <a:pt x="9"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5192" name="Text Box 104"/>
          <p:cNvSpPr txBox="1">
            <a:spLocks noChangeArrowheads="1"/>
          </p:cNvSpPr>
          <p:nvPr/>
        </p:nvSpPr>
        <p:spPr bwMode="auto">
          <a:xfrm>
            <a:off x="0" y="1636217"/>
            <a:ext cx="2362200" cy="4154983"/>
          </a:xfrm>
          <a:prstGeom prst="rect">
            <a:avLst/>
          </a:prstGeom>
          <a:noFill/>
          <a:ln>
            <a:noFill/>
          </a:ln>
          <a:effectLst/>
        </p:spPr>
        <p:txBody>
          <a:bodyPr wrap="square">
            <a:spAutoFit/>
          </a:bodyPr>
          <a:lstStyle>
            <a:lvl1pPr marL="1588" indent="-1588" eaLnBrk="0" hangingPunct="0">
              <a:defRPr sz="2000">
                <a:solidFill>
                  <a:schemeClr val="tx1"/>
                </a:solidFill>
                <a:latin typeface="Arial" pitchFamily="34" charset="0"/>
              </a:defRPr>
            </a:lvl1pPr>
            <a:lvl2pPr eaLnBrk="0" hangingPunct="0">
              <a:defRPr sz="2000">
                <a:solidFill>
                  <a:schemeClr val="tx1"/>
                </a:solidFill>
                <a:latin typeface="Arial" pitchFamily="34" charset="0"/>
              </a:defRPr>
            </a:lvl2pPr>
            <a:lvl3pPr eaLnBrk="0" hangingPunct="0">
              <a:defRPr sz="2000">
                <a:solidFill>
                  <a:schemeClr val="tx1"/>
                </a:solidFill>
                <a:latin typeface="Arial" pitchFamily="34" charset="0"/>
              </a:defRPr>
            </a:lvl3pPr>
            <a:lvl4pPr eaLnBrk="0" hangingPunct="0">
              <a:defRPr sz="2000">
                <a:solidFill>
                  <a:schemeClr val="tx1"/>
                </a:solidFill>
                <a:latin typeface="Arial" pitchFamily="34" charset="0"/>
              </a:defRPr>
            </a:lvl4pPr>
            <a:lvl5pPr eaLnBrk="0" hangingPunct="0">
              <a:defRPr sz="2000">
                <a:solidFill>
                  <a:schemeClr val="tx1"/>
                </a:solidFill>
                <a:latin typeface="Arial" pitchFamily="34" charset="0"/>
              </a:defRPr>
            </a:lvl5pPr>
            <a:lvl6pPr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eaLnBrk="1" hangingPunct="1">
              <a:lnSpc>
                <a:spcPct val="100000"/>
              </a:lnSpc>
            </a:pPr>
            <a:r>
              <a:rPr lang="en-US" sz="2400" i="1" dirty="0">
                <a:solidFill>
                  <a:schemeClr val="tx1">
                    <a:lumMod val="75000"/>
                    <a:lumOff val="25000"/>
                  </a:schemeClr>
                </a:solidFill>
                <a:latin typeface="Century Gothic"/>
                <a:cs typeface="Century Gothic"/>
              </a:rPr>
              <a:t>When the </a:t>
            </a:r>
            <a:r>
              <a:rPr lang="en-US" sz="2400" b="1" i="1" dirty="0">
                <a:solidFill>
                  <a:schemeClr val="accent1">
                    <a:lumMod val="75000"/>
                  </a:schemeClr>
                </a:solidFill>
                <a:latin typeface="Century Gothic"/>
                <a:cs typeface="Century Gothic"/>
              </a:rPr>
              <a:t>price elasticity of demand is high </a:t>
            </a:r>
            <a:r>
              <a:rPr lang="en-US" sz="2400" i="1" dirty="0">
                <a:solidFill>
                  <a:schemeClr val="tx1">
                    <a:lumMod val="75000"/>
                    <a:lumOff val="25000"/>
                  </a:schemeClr>
                </a:solidFill>
                <a:latin typeface="Century Gothic"/>
                <a:cs typeface="Century Gothic"/>
              </a:rPr>
              <a:t>and the </a:t>
            </a:r>
            <a:r>
              <a:rPr lang="en-US" sz="2400" b="1" i="1" dirty="0">
                <a:solidFill>
                  <a:srgbClr val="990033"/>
                </a:solidFill>
                <a:latin typeface="Century Gothic"/>
                <a:cs typeface="Century Gothic"/>
              </a:rPr>
              <a:t>price elasticity of supply is low, </a:t>
            </a:r>
            <a:r>
              <a:rPr lang="en-US" sz="2400" i="1" dirty="0">
                <a:solidFill>
                  <a:schemeClr val="tx1">
                    <a:lumMod val="75000"/>
                    <a:lumOff val="25000"/>
                  </a:schemeClr>
                </a:solidFill>
                <a:latin typeface="Century Gothic"/>
                <a:cs typeface="Century Gothic"/>
              </a:rPr>
              <a:t>the </a:t>
            </a:r>
            <a:r>
              <a:rPr lang="en-US" sz="2400" b="1" i="1" dirty="0">
                <a:solidFill>
                  <a:schemeClr val="tx1">
                    <a:lumMod val="75000"/>
                    <a:lumOff val="25000"/>
                  </a:schemeClr>
                </a:solidFill>
                <a:latin typeface="Century Gothic"/>
                <a:cs typeface="Century Gothic"/>
              </a:rPr>
              <a:t>burden of an excise tax falls mainly on producers.</a:t>
            </a:r>
          </a:p>
        </p:txBody>
      </p:sp>
      <p:sp>
        <p:nvSpPr>
          <p:cNvPr id="101" name="Line 21"/>
          <p:cNvSpPr>
            <a:spLocks noChangeShapeType="1"/>
          </p:cNvSpPr>
          <p:nvPr/>
        </p:nvSpPr>
        <p:spPr bwMode="auto">
          <a:xfrm flipV="1">
            <a:off x="5220541" y="1707181"/>
            <a:ext cx="1398588" cy="3683000"/>
          </a:xfrm>
          <a:prstGeom prst="line">
            <a:avLst/>
          </a:prstGeom>
          <a:noFill/>
          <a:ln w="38100">
            <a:solidFill>
              <a:srgbClr val="EE313C"/>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102" name="Rectangle 8"/>
          <p:cNvSpPr>
            <a:spLocks noChangeArrowheads="1"/>
          </p:cNvSpPr>
          <p:nvPr/>
        </p:nvSpPr>
        <p:spPr bwMode="auto">
          <a:xfrm>
            <a:off x="6466802" y="1408513"/>
            <a:ext cx="2387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r>
              <a:rPr lang="en-US" sz="1400" i="1" dirty="0" smtClean="0">
                <a:solidFill>
                  <a:srgbClr val="000000"/>
                </a:solidFill>
                <a:latin typeface="Century Gothic"/>
                <a:cs typeface="Century Gothic"/>
              </a:rPr>
              <a:t>S</a:t>
            </a:r>
            <a:r>
              <a:rPr lang="en-US" sz="1400" i="1" baseline="-25000" dirty="0" smtClean="0">
                <a:solidFill>
                  <a:srgbClr val="000000"/>
                </a:solidFill>
                <a:latin typeface="Century Gothic"/>
                <a:cs typeface="Century Gothic"/>
              </a:rPr>
              <a:t>T</a:t>
            </a:r>
            <a:endParaRPr lang="en-US" sz="1400" i="1" dirty="0">
              <a:latin typeface="Century Gothic"/>
              <a:cs typeface="Century Gothic"/>
            </a:endParaRPr>
          </a:p>
        </p:txBody>
      </p:sp>
    </p:spTree>
    <p:extLst>
      <p:ext uri="{BB962C8B-B14F-4D97-AF65-F5344CB8AC3E}">
        <p14:creationId xmlns:p14="http://schemas.microsoft.com/office/powerpoint/2010/main" val="3670865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5192"/>
                                        </p:tgtEl>
                                        <p:attrNameLst>
                                          <p:attrName>style.visibility</p:attrName>
                                        </p:attrNameLst>
                                      </p:cBhvr>
                                      <p:to>
                                        <p:strVal val="visible"/>
                                      </p:to>
                                    </p:set>
                                    <p:animEffect transition="in" filter="fade">
                                      <p:cBhvr>
                                        <p:cTn id="7" dur="500"/>
                                        <p:tgtEl>
                                          <p:spTgt spid="34519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5189"/>
                                        </p:tgtEl>
                                        <p:attrNameLst>
                                          <p:attrName>style.visibility</p:attrName>
                                        </p:attrNameLst>
                                      </p:cBhvr>
                                      <p:to>
                                        <p:strVal val="visible"/>
                                      </p:to>
                                    </p:set>
                                    <p:animEffect transition="in" filter="fade">
                                      <p:cBhvr>
                                        <p:cTn id="11" dur="500"/>
                                        <p:tgtEl>
                                          <p:spTgt spid="34518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45190"/>
                                        </p:tgtEl>
                                        <p:attrNameLst>
                                          <p:attrName>style.visibility</p:attrName>
                                        </p:attrNameLst>
                                      </p:cBhvr>
                                      <p:to>
                                        <p:strVal val="visible"/>
                                      </p:to>
                                    </p:set>
                                    <p:animEffect transition="in" filter="fade">
                                      <p:cBhvr>
                                        <p:cTn id="14" dur="500"/>
                                        <p:tgtEl>
                                          <p:spTgt spid="345190"/>
                                        </p:tgtEl>
                                      </p:cBhvr>
                                    </p:animEffect>
                                  </p:childTnLst>
                                </p:cTn>
                              </p:par>
                            </p:childTnLst>
                          </p:cTn>
                        </p:par>
                        <p:par>
                          <p:cTn id="15" fill="hold" nodeType="withGroup">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45112"/>
                                        </p:tgtEl>
                                        <p:attrNameLst>
                                          <p:attrName>style.visibility</p:attrName>
                                        </p:attrNameLst>
                                      </p:cBhvr>
                                      <p:to>
                                        <p:strVal val="visible"/>
                                      </p:to>
                                    </p:set>
                                    <p:animEffect transition="in" filter="fade">
                                      <p:cBhvr>
                                        <p:cTn id="18" dur="500"/>
                                        <p:tgtEl>
                                          <p:spTgt spid="3451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5111"/>
                                        </p:tgtEl>
                                        <p:attrNameLst>
                                          <p:attrName>style.visibility</p:attrName>
                                        </p:attrNameLst>
                                      </p:cBhvr>
                                      <p:to>
                                        <p:strVal val="visible"/>
                                      </p:to>
                                    </p:set>
                                    <p:animEffect transition="in" filter="fade">
                                      <p:cBhvr>
                                        <p:cTn id="21" dur="500"/>
                                        <p:tgtEl>
                                          <p:spTgt spid="3451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45110"/>
                                        </p:tgtEl>
                                        <p:attrNameLst>
                                          <p:attrName>style.visibility</p:attrName>
                                        </p:attrNameLst>
                                      </p:cBhvr>
                                      <p:to>
                                        <p:strVal val="visible"/>
                                      </p:to>
                                    </p:set>
                                    <p:animEffect transition="in" filter="fade">
                                      <p:cBhvr>
                                        <p:cTn id="24" dur="500"/>
                                        <p:tgtEl>
                                          <p:spTgt spid="345110"/>
                                        </p:tgtEl>
                                      </p:cBhvr>
                                    </p:animEffect>
                                  </p:childTnLst>
                                </p:cTn>
                              </p:par>
                            </p:childTnLst>
                          </p:cTn>
                        </p:par>
                        <p:par>
                          <p:cTn id="25" fill="hold" nodeType="withGroup">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345115"/>
                                        </p:tgtEl>
                                        <p:attrNameLst>
                                          <p:attrName>style.visibility</p:attrName>
                                        </p:attrNameLst>
                                      </p:cBhvr>
                                      <p:to>
                                        <p:strVal val="visible"/>
                                      </p:to>
                                    </p:set>
                                    <p:animEffect transition="in" filter="fade">
                                      <p:cBhvr>
                                        <p:cTn id="28" dur="500"/>
                                        <p:tgtEl>
                                          <p:spTgt spid="345115"/>
                                        </p:tgtEl>
                                      </p:cBhvr>
                                    </p:animEffect>
                                  </p:childTnLst>
                                </p:cTn>
                              </p:par>
                            </p:childTnLst>
                          </p:cTn>
                        </p:par>
                        <p:par>
                          <p:cTn id="29" fill="hold" nodeType="afterGroup">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345113"/>
                                        </p:tgtEl>
                                        <p:attrNameLst>
                                          <p:attrName>style.visibility</p:attrName>
                                        </p:attrNameLst>
                                      </p:cBhvr>
                                      <p:to>
                                        <p:strVal val="visible"/>
                                      </p:to>
                                    </p:set>
                                    <p:animEffect transition="in" filter="fade">
                                      <p:cBhvr>
                                        <p:cTn id="32" dur="500"/>
                                        <p:tgtEl>
                                          <p:spTgt spid="3451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45114"/>
                                        </p:tgtEl>
                                        <p:attrNameLst>
                                          <p:attrName>style.visibility</p:attrName>
                                        </p:attrNameLst>
                                      </p:cBhvr>
                                      <p:to>
                                        <p:strVal val="visible"/>
                                      </p:to>
                                    </p:set>
                                    <p:animEffect transition="in" filter="fade">
                                      <p:cBhvr>
                                        <p:cTn id="35" dur="500"/>
                                        <p:tgtEl>
                                          <p:spTgt spid="345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110" grpId="0" animBg="1"/>
      <p:bldP spid="345111" grpId="0" animBg="1"/>
      <p:bldP spid="345112" grpId="0"/>
      <p:bldP spid="345113" grpId="0" animBg="1"/>
      <p:bldP spid="345114" grpId="0"/>
      <p:bldP spid="345115" grpId="0" animBg="1"/>
      <p:bldP spid="345189" grpId="0" animBg="1"/>
      <p:bldP spid="345190" grpId="0" animBg="1"/>
      <p:bldP spid="34519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3600" dirty="0" smtClean="0"/>
              <a:t>The Benefits and costs of Taxation</a:t>
            </a:r>
            <a:endParaRPr lang="en-US" sz="3600" dirty="0"/>
          </a:p>
        </p:txBody>
      </p:sp>
      <p:sp>
        <p:nvSpPr>
          <p:cNvPr id="3" name="Content Placeholder 2"/>
          <p:cNvSpPr>
            <a:spLocks noGrp="1"/>
          </p:cNvSpPr>
          <p:nvPr>
            <p:ph idx="1"/>
          </p:nvPr>
        </p:nvSpPr>
        <p:spPr/>
        <p:txBody>
          <a:bodyPr>
            <a:normAutofit/>
          </a:bodyPr>
          <a:lstStyle/>
          <a:p>
            <a:pPr marL="457200" indent="-457200">
              <a:buFontTx/>
              <a:buChar char="-"/>
            </a:pPr>
            <a:r>
              <a:rPr lang="en-US" b="0" dirty="0" smtClean="0"/>
              <a:t>WHAT ARE THE BENEFITS OF TAXATION?</a:t>
            </a:r>
          </a:p>
          <a:p>
            <a:pPr marL="457200" indent="-457200">
              <a:buFontTx/>
              <a:buChar char="-"/>
            </a:pPr>
            <a:endParaRPr lang="en-US" b="0" dirty="0"/>
          </a:p>
          <a:p>
            <a:pPr marL="457200" indent="-457200">
              <a:buFontTx/>
              <a:buChar char="-"/>
            </a:pPr>
            <a:r>
              <a:rPr lang="en-US" b="0" dirty="0" smtClean="0"/>
              <a:t>WHAT ARE THE COSTS OF TAXATION?</a:t>
            </a:r>
            <a:endParaRPr lang="en-US" dirty="0" smtClean="0"/>
          </a:p>
          <a:p>
            <a:endParaRPr lang="en-US" dirty="0"/>
          </a:p>
        </p:txBody>
      </p:sp>
      <p:sp>
        <p:nvSpPr>
          <p:cNvPr id="5" name="Footer Placeholder 4"/>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1199632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Rot="1" noChangeArrowheads="1"/>
          </p:cNvSpPr>
          <p:nvPr>
            <p:ph type="title"/>
          </p:nvPr>
        </p:nvSpPr>
        <p:spPr/>
        <p:txBody>
          <a:bodyPr>
            <a:normAutofit fontScale="90000"/>
          </a:bodyPr>
          <a:lstStyle/>
          <a:p>
            <a:r>
              <a:rPr lang="en-US" dirty="0" smtClean="0"/>
              <a:t>THE REVENUE FROM AN EXCISE TAX</a:t>
            </a:r>
          </a:p>
        </p:txBody>
      </p:sp>
      <p:sp>
        <p:nvSpPr>
          <p:cNvPr id="3" name="Footer Placeholder 2"/>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cxnSp>
        <p:nvCxnSpPr>
          <p:cNvPr id="548914" name="Straight Connector 86"/>
          <p:cNvCxnSpPr>
            <a:cxnSpLocks noChangeShapeType="1"/>
          </p:cNvCxnSpPr>
          <p:nvPr/>
        </p:nvCxnSpPr>
        <p:spPr bwMode="auto">
          <a:xfrm>
            <a:off x="5956829" y="3708856"/>
            <a:ext cx="0" cy="1920875"/>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sp>
        <p:nvSpPr>
          <p:cNvPr id="347144" name="Rectangle 8"/>
          <p:cNvSpPr>
            <a:spLocks noChangeArrowheads="1"/>
          </p:cNvSpPr>
          <p:nvPr/>
        </p:nvSpPr>
        <p:spPr bwMode="auto">
          <a:xfrm>
            <a:off x="2798763" y="3148469"/>
            <a:ext cx="1601787" cy="1054100"/>
          </a:xfrm>
          <a:prstGeom prst="rect">
            <a:avLst/>
          </a:prstGeom>
          <a:solidFill>
            <a:srgbClr val="CFE4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entury Gothic"/>
              <a:cs typeface="Century Gothic"/>
            </a:endParaRPr>
          </a:p>
        </p:txBody>
      </p:sp>
      <p:sp>
        <p:nvSpPr>
          <p:cNvPr id="347145" name="Rectangle 9"/>
          <p:cNvSpPr>
            <a:spLocks noChangeArrowheads="1"/>
          </p:cNvSpPr>
          <p:nvPr/>
        </p:nvSpPr>
        <p:spPr bwMode="auto">
          <a:xfrm>
            <a:off x="7585075" y="2910344"/>
            <a:ext cx="1202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S</a:t>
            </a:r>
            <a:endParaRPr lang="en-US" sz="1400" i="1" dirty="0">
              <a:latin typeface="Century Gothic"/>
              <a:cs typeface="Century Gothic"/>
            </a:endParaRPr>
          </a:p>
        </p:txBody>
      </p:sp>
      <p:sp>
        <p:nvSpPr>
          <p:cNvPr id="347146" name="Rectangle 10"/>
          <p:cNvSpPr>
            <a:spLocks noChangeArrowheads="1"/>
          </p:cNvSpPr>
          <p:nvPr/>
        </p:nvSpPr>
        <p:spPr bwMode="auto">
          <a:xfrm>
            <a:off x="4432300" y="4229556"/>
            <a:ext cx="132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B</a:t>
            </a:r>
            <a:endParaRPr lang="en-US" sz="1400" i="1" dirty="0">
              <a:latin typeface="Century Gothic"/>
              <a:cs typeface="Century Gothic"/>
            </a:endParaRPr>
          </a:p>
        </p:txBody>
      </p:sp>
      <p:sp>
        <p:nvSpPr>
          <p:cNvPr id="347147" name="Line 11"/>
          <p:cNvSpPr>
            <a:spLocks noChangeShapeType="1"/>
          </p:cNvSpPr>
          <p:nvPr/>
        </p:nvSpPr>
        <p:spPr bwMode="auto">
          <a:xfrm>
            <a:off x="2798763" y="2092781"/>
            <a:ext cx="14922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7148" name="Line 12"/>
          <p:cNvSpPr>
            <a:spLocks noChangeShapeType="1"/>
          </p:cNvSpPr>
          <p:nvPr/>
        </p:nvSpPr>
        <p:spPr bwMode="auto">
          <a:xfrm>
            <a:off x="2798763" y="3148469"/>
            <a:ext cx="14922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7149" name="Line 13"/>
          <p:cNvSpPr>
            <a:spLocks noChangeShapeType="1"/>
          </p:cNvSpPr>
          <p:nvPr/>
        </p:nvSpPr>
        <p:spPr bwMode="auto">
          <a:xfrm>
            <a:off x="2798763" y="3673931"/>
            <a:ext cx="14922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7150" name="Line 14"/>
          <p:cNvSpPr>
            <a:spLocks noChangeShapeType="1"/>
          </p:cNvSpPr>
          <p:nvPr/>
        </p:nvSpPr>
        <p:spPr bwMode="auto">
          <a:xfrm>
            <a:off x="2798763" y="4202569"/>
            <a:ext cx="14922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7151" name="Line 15"/>
          <p:cNvSpPr>
            <a:spLocks noChangeShapeType="1"/>
          </p:cNvSpPr>
          <p:nvPr/>
        </p:nvSpPr>
        <p:spPr bwMode="auto">
          <a:xfrm>
            <a:off x="2798763" y="5258256"/>
            <a:ext cx="14922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7152" name="Line 16"/>
          <p:cNvSpPr>
            <a:spLocks noChangeShapeType="1"/>
          </p:cNvSpPr>
          <p:nvPr/>
        </p:nvSpPr>
        <p:spPr bwMode="auto">
          <a:xfrm>
            <a:off x="4394200" y="5624969"/>
            <a:ext cx="0" cy="16510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7153" name="Line 17"/>
          <p:cNvSpPr>
            <a:spLocks noChangeShapeType="1"/>
          </p:cNvSpPr>
          <p:nvPr/>
        </p:nvSpPr>
        <p:spPr bwMode="auto">
          <a:xfrm>
            <a:off x="5957888" y="5624969"/>
            <a:ext cx="0" cy="16510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7154" name="Line 18"/>
          <p:cNvSpPr>
            <a:spLocks noChangeShapeType="1"/>
          </p:cNvSpPr>
          <p:nvPr/>
        </p:nvSpPr>
        <p:spPr bwMode="auto">
          <a:xfrm>
            <a:off x="7532688" y="5624969"/>
            <a:ext cx="0" cy="16510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7155" name="Rectangle 19"/>
          <p:cNvSpPr>
            <a:spLocks noChangeArrowheads="1"/>
          </p:cNvSpPr>
          <p:nvPr/>
        </p:nvSpPr>
        <p:spPr bwMode="auto">
          <a:xfrm>
            <a:off x="3687763" y="5842456"/>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6</a:t>
            </a:r>
            <a:endParaRPr lang="en-US" sz="1400">
              <a:latin typeface="Century Gothic"/>
              <a:cs typeface="Century Gothic"/>
            </a:endParaRPr>
          </a:p>
        </p:txBody>
      </p:sp>
      <p:sp>
        <p:nvSpPr>
          <p:cNvPr id="347156" name="Rectangle 20"/>
          <p:cNvSpPr>
            <a:spLocks noChangeArrowheads="1"/>
          </p:cNvSpPr>
          <p:nvPr/>
        </p:nvSpPr>
        <p:spPr bwMode="auto">
          <a:xfrm>
            <a:off x="2574925" y="5842456"/>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0</a:t>
            </a:r>
            <a:endParaRPr lang="en-US" sz="1400">
              <a:latin typeface="Century Gothic"/>
              <a:cs typeface="Century Gothic"/>
            </a:endParaRPr>
          </a:p>
        </p:txBody>
      </p:sp>
      <p:sp>
        <p:nvSpPr>
          <p:cNvPr id="347157" name="Rectangle 21"/>
          <p:cNvSpPr>
            <a:spLocks noChangeArrowheads="1"/>
          </p:cNvSpPr>
          <p:nvPr/>
        </p:nvSpPr>
        <p:spPr bwMode="auto">
          <a:xfrm>
            <a:off x="4137025" y="5842456"/>
            <a:ext cx="4477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5,000</a:t>
            </a:r>
            <a:endParaRPr lang="en-US" sz="1400">
              <a:latin typeface="Century Gothic"/>
              <a:cs typeface="Century Gothic"/>
            </a:endParaRPr>
          </a:p>
        </p:txBody>
      </p:sp>
      <p:sp>
        <p:nvSpPr>
          <p:cNvPr id="347158" name="Rectangle 22"/>
          <p:cNvSpPr>
            <a:spLocks noChangeArrowheads="1"/>
          </p:cNvSpPr>
          <p:nvPr/>
        </p:nvSpPr>
        <p:spPr bwMode="auto">
          <a:xfrm>
            <a:off x="5657850" y="5842456"/>
            <a:ext cx="54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10,000</a:t>
            </a:r>
            <a:endParaRPr lang="en-US" sz="1400">
              <a:latin typeface="Century Gothic"/>
              <a:cs typeface="Century Gothic"/>
            </a:endParaRPr>
          </a:p>
        </p:txBody>
      </p:sp>
      <p:sp>
        <p:nvSpPr>
          <p:cNvPr id="347159" name="Rectangle 23"/>
          <p:cNvSpPr>
            <a:spLocks noChangeArrowheads="1"/>
          </p:cNvSpPr>
          <p:nvPr/>
        </p:nvSpPr>
        <p:spPr bwMode="auto">
          <a:xfrm>
            <a:off x="7218363" y="5842456"/>
            <a:ext cx="54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15,000</a:t>
            </a:r>
            <a:endParaRPr lang="en-US" sz="1400">
              <a:latin typeface="Century Gothic"/>
              <a:cs typeface="Century Gothic"/>
            </a:endParaRPr>
          </a:p>
        </p:txBody>
      </p:sp>
      <p:sp>
        <p:nvSpPr>
          <p:cNvPr id="347160" name="Rectangle 24"/>
          <p:cNvSpPr>
            <a:spLocks noChangeArrowheads="1"/>
          </p:cNvSpPr>
          <p:nvPr/>
        </p:nvSpPr>
        <p:spPr bwMode="auto">
          <a:xfrm>
            <a:off x="2238375" y="1956256"/>
            <a:ext cx="397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$140</a:t>
            </a:r>
            <a:endParaRPr lang="en-US" sz="1400">
              <a:latin typeface="Century Gothic"/>
              <a:cs typeface="Century Gothic"/>
            </a:endParaRPr>
          </a:p>
        </p:txBody>
      </p:sp>
      <p:sp>
        <p:nvSpPr>
          <p:cNvPr id="347161" name="Rectangle 25"/>
          <p:cNvSpPr>
            <a:spLocks noChangeArrowheads="1"/>
          </p:cNvSpPr>
          <p:nvPr/>
        </p:nvSpPr>
        <p:spPr bwMode="auto">
          <a:xfrm>
            <a:off x="2351088" y="2486481"/>
            <a:ext cx="2984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120</a:t>
            </a:r>
            <a:endParaRPr lang="en-US" sz="1400">
              <a:latin typeface="Century Gothic"/>
              <a:cs typeface="Century Gothic"/>
            </a:endParaRPr>
          </a:p>
        </p:txBody>
      </p:sp>
      <p:sp>
        <p:nvSpPr>
          <p:cNvPr id="347162" name="Rectangle 26"/>
          <p:cNvSpPr>
            <a:spLocks noChangeArrowheads="1"/>
          </p:cNvSpPr>
          <p:nvPr/>
        </p:nvSpPr>
        <p:spPr bwMode="auto">
          <a:xfrm>
            <a:off x="2351088" y="3013531"/>
            <a:ext cx="2984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100</a:t>
            </a:r>
            <a:endParaRPr lang="en-US" sz="1400">
              <a:latin typeface="Century Gothic"/>
              <a:cs typeface="Century Gothic"/>
            </a:endParaRPr>
          </a:p>
        </p:txBody>
      </p:sp>
      <p:sp>
        <p:nvSpPr>
          <p:cNvPr id="347163" name="Rectangle 27"/>
          <p:cNvSpPr>
            <a:spLocks noChangeArrowheads="1"/>
          </p:cNvSpPr>
          <p:nvPr/>
        </p:nvSpPr>
        <p:spPr bwMode="auto">
          <a:xfrm>
            <a:off x="2462213" y="3548519"/>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80</a:t>
            </a:r>
            <a:endParaRPr lang="en-US" sz="1400">
              <a:latin typeface="Century Gothic"/>
              <a:cs typeface="Century Gothic"/>
            </a:endParaRPr>
          </a:p>
        </p:txBody>
      </p:sp>
      <p:sp>
        <p:nvSpPr>
          <p:cNvPr id="347164" name="Rectangle 28"/>
          <p:cNvSpPr>
            <a:spLocks noChangeArrowheads="1"/>
          </p:cNvSpPr>
          <p:nvPr/>
        </p:nvSpPr>
        <p:spPr bwMode="auto">
          <a:xfrm>
            <a:off x="2462213" y="4075569"/>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60</a:t>
            </a:r>
            <a:endParaRPr lang="en-US" sz="1400">
              <a:latin typeface="Century Gothic"/>
              <a:cs typeface="Century Gothic"/>
            </a:endParaRPr>
          </a:p>
        </p:txBody>
      </p:sp>
      <p:sp>
        <p:nvSpPr>
          <p:cNvPr id="347165" name="Rectangle 29"/>
          <p:cNvSpPr>
            <a:spLocks noChangeArrowheads="1"/>
          </p:cNvSpPr>
          <p:nvPr/>
        </p:nvSpPr>
        <p:spPr bwMode="auto">
          <a:xfrm>
            <a:off x="2462213" y="4610556"/>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40</a:t>
            </a:r>
            <a:endParaRPr lang="en-US" sz="1400">
              <a:latin typeface="Century Gothic"/>
              <a:cs typeface="Century Gothic"/>
            </a:endParaRPr>
          </a:p>
        </p:txBody>
      </p:sp>
      <p:sp>
        <p:nvSpPr>
          <p:cNvPr id="347166" name="Rectangle 30"/>
          <p:cNvSpPr>
            <a:spLocks noChangeArrowheads="1"/>
          </p:cNvSpPr>
          <p:nvPr/>
        </p:nvSpPr>
        <p:spPr bwMode="auto">
          <a:xfrm>
            <a:off x="2462213" y="5140781"/>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20</a:t>
            </a:r>
            <a:endParaRPr lang="en-US" sz="1400">
              <a:latin typeface="Century Gothic"/>
              <a:cs typeface="Century Gothic"/>
            </a:endParaRPr>
          </a:p>
        </p:txBody>
      </p:sp>
      <p:sp>
        <p:nvSpPr>
          <p:cNvPr id="347167" name="Rectangle 31"/>
          <p:cNvSpPr>
            <a:spLocks noChangeArrowheads="1"/>
          </p:cNvSpPr>
          <p:nvPr/>
        </p:nvSpPr>
        <p:spPr bwMode="auto">
          <a:xfrm>
            <a:off x="5734050" y="6185356"/>
            <a:ext cx="20416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dirty="0">
                <a:solidFill>
                  <a:srgbClr val="000000"/>
                </a:solidFill>
                <a:latin typeface="Century Gothic"/>
                <a:cs typeface="Century Gothic"/>
              </a:rPr>
              <a:t>Quantity of hotel rooms</a:t>
            </a:r>
            <a:endParaRPr lang="en-US" sz="1400" dirty="0">
              <a:latin typeface="Century Gothic"/>
              <a:cs typeface="Century Gothic"/>
            </a:endParaRPr>
          </a:p>
        </p:txBody>
      </p:sp>
      <p:sp>
        <p:nvSpPr>
          <p:cNvPr id="347168" name="Rectangle 32"/>
          <p:cNvSpPr>
            <a:spLocks noChangeArrowheads="1"/>
          </p:cNvSpPr>
          <p:nvPr/>
        </p:nvSpPr>
        <p:spPr bwMode="auto">
          <a:xfrm>
            <a:off x="7591425" y="4127956"/>
            <a:ext cx="1627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D</a:t>
            </a:r>
            <a:endParaRPr lang="en-US" sz="1400" i="1" dirty="0">
              <a:latin typeface="Century Gothic"/>
              <a:cs typeface="Century Gothic"/>
            </a:endParaRPr>
          </a:p>
        </p:txBody>
      </p:sp>
      <p:sp>
        <p:nvSpPr>
          <p:cNvPr id="347169" name="Rectangle 33"/>
          <p:cNvSpPr>
            <a:spLocks noChangeArrowheads="1"/>
          </p:cNvSpPr>
          <p:nvPr/>
        </p:nvSpPr>
        <p:spPr bwMode="auto">
          <a:xfrm>
            <a:off x="5927725" y="3319919"/>
            <a:ext cx="1253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E</a:t>
            </a:r>
            <a:endParaRPr lang="en-US" sz="1400" i="1" dirty="0">
              <a:latin typeface="Century Gothic"/>
              <a:cs typeface="Century Gothic"/>
            </a:endParaRPr>
          </a:p>
        </p:txBody>
      </p:sp>
      <p:sp>
        <p:nvSpPr>
          <p:cNvPr id="347170" name="Line 34"/>
          <p:cNvSpPr>
            <a:spLocks noChangeShapeType="1"/>
          </p:cNvSpPr>
          <p:nvPr/>
        </p:nvSpPr>
        <p:spPr bwMode="auto">
          <a:xfrm flipH="1">
            <a:off x="2798763" y="5790069"/>
            <a:ext cx="5202237"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7171" name="Rectangle 35"/>
          <p:cNvSpPr>
            <a:spLocks noChangeArrowheads="1"/>
          </p:cNvSpPr>
          <p:nvPr/>
        </p:nvSpPr>
        <p:spPr bwMode="auto">
          <a:xfrm>
            <a:off x="3200400" y="3470731"/>
            <a:ext cx="1295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a:solidFill>
                  <a:srgbClr val="000000"/>
                </a:solidFill>
                <a:latin typeface="Century Gothic"/>
                <a:cs typeface="Century Gothic"/>
              </a:rPr>
              <a:t>Area = tax revenue</a:t>
            </a:r>
            <a:endParaRPr lang="en-US" sz="1400">
              <a:latin typeface="Century Gothic"/>
              <a:cs typeface="Century Gothic"/>
            </a:endParaRPr>
          </a:p>
        </p:txBody>
      </p:sp>
      <p:sp>
        <p:nvSpPr>
          <p:cNvPr id="347172" name="Freeform 36"/>
          <p:cNvSpPr>
            <a:spLocks/>
          </p:cNvSpPr>
          <p:nvPr/>
        </p:nvSpPr>
        <p:spPr bwMode="auto">
          <a:xfrm>
            <a:off x="2209800" y="3140531"/>
            <a:ext cx="155575" cy="1076325"/>
          </a:xfrm>
          <a:custGeom>
            <a:avLst/>
            <a:gdLst>
              <a:gd name="T0" fmla="*/ 25 w 25"/>
              <a:gd name="T1" fmla="*/ 158 h 158"/>
              <a:gd name="T2" fmla="*/ 10 w 25"/>
              <a:gd name="T3" fmla="*/ 142 h 158"/>
              <a:gd name="T4" fmla="*/ 10 w 25"/>
              <a:gd name="T5" fmla="*/ 90 h 158"/>
              <a:gd name="T6" fmla="*/ 0 w 25"/>
              <a:gd name="T7" fmla="*/ 79 h 158"/>
              <a:gd name="T8" fmla="*/ 10 w 25"/>
              <a:gd name="T9" fmla="*/ 69 h 158"/>
              <a:gd name="T10" fmla="*/ 10 w 25"/>
              <a:gd name="T11" fmla="*/ 16 h 158"/>
              <a:gd name="T12" fmla="*/ 25 w 25"/>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25" h="158">
                <a:moveTo>
                  <a:pt x="25" y="158"/>
                </a:moveTo>
                <a:cubicBezTo>
                  <a:pt x="15" y="158"/>
                  <a:pt x="10" y="155"/>
                  <a:pt x="10" y="142"/>
                </a:cubicBezTo>
                <a:cubicBezTo>
                  <a:pt x="10" y="139"/>
                  <a:pt x="10" y="92"/>
                  <a:pt x="10" y="90"/>
                </a:cubicBezTo>
                <a:cubicBezTo>
                  <a:pt x="10" y="86"/>
                  <a:pt x="8" y="79"/>
                  <a:pt x="0" y="79"/>
                </a:cubicBezTo>
                <a:cubicBezTo>
                  <a:pt x="8" y="79"/>
                  <a:pt x="10" y="72"/>
                  <a:pt x="10" y="69"/>
                </a:cubicBezTo>
                <a:cubicBezTo>
                  <a:pt x="10" y="66"/>
                  <a:pt x="10" y="19"/>
                  <a:pt x="10" y="16"/>
                </a:cubicBezTo>
                <a:cubicBezTo>
                  <a:pt x="10" y="3"/>
                  <a:pt x="15" y="0"/>
                  <a:pt x="25" y="0"/>
                </a:cubicBezTo>
              </a:path>
            </a:pathLst>
          </a:custGeom>
          <a:noFill/>
          <a:ln w="26988" cap="flat">
            <a:solidFill>
              <a:srgbClr val="6D6F7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347173" name="Freeform 37"/>
          <p:cNvSpPr>
            <a:spLocks/>
          </p:cNvSpPr>
          <p:nvPr/>
        </p:nvSpPr>
        <p:spPr bwMode="auto">
          <a:xfrm>
            <a:off x="381000" y="3242131"/>
            <a:ext cx="1620838" cy="708025"/>
          </a:xfrm>
          <a:custGeom>
            <a:avLst/>
            <a:gdLst>
              <a:gd name="T0" fmla="*/ 260 w 260"/>
              <a:gd name="T1" fmla="*/ 91 h 104"/>
              <a:gd name="T2" fmla="*/ 248 w 260"/>
              <a:gd name="T3" fmla="*/ 104 h 104"/>
              <a:gd name="T4" fmla="*/ 12 w 260"/>
              <a:gd name="T5" fmla="*/ 104 h 104"/>
              <a:gd name="T6" fmla="*/ 0 w 260"/>
              <a:gd name="T7" fmla="*/ 91 h 104"/>
              <a:gd name="T8" fmla="*/ 0 w 260"/>
              <a:gd name="T9" fmla="*/ 12 h 104"/>
              <a:gd name="T10" fmla="*/ 12 w 260"/>
              <a:gd name="T11" fmla="*/ 0 h 104"/>
              <a:gd name="T12" fmla="*/ 248 w 260"/>
              <a:gd name="T13" fmla="*/ 0 h 104"/>
              <a:gd name="T14" fmla="*/ 260 w 260"/>
              <a:gd name="T15" fmla="*/ 12 h 104"/>
              <a:gd name="T16" fmla="*/ 260 w 260"/>
              <a:gd name="T17" fmla="*/ 9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104">
                <a:moveTo>
                  <a:pt x="260" y="91"/>
                </a:moveTo>
                <a:cubicBezTo>
                  <a:pt x="260" y="98"/>
                  <a:pt x="254" y="104"/>
                  <a:pt x="248" y="104"/>
                </a:cubicBezTo>
                <a:cubicBezTo>
                  <a:pt x="12" y="104"/>
                  <a:pt x="12" y="104"/>
                  <a:pt x="12" y="104"/>
                </a:cubicBezTo>
                <a:cubicBezTo>
                  <a:pt x="5" y="104"/>
                  <a:pt x="0" y="98"/>
                  <a:pt x="0" y="91"/>
                </a:cubicBezTo>
                <a:cubicBezTo>
                  <a:pt x="0" y="12"/>
                  <a:pt x="0" y="12"/>
                  <a:pt x="0" y="12"/>
                </a:cubicBezTo>
                <a:cubicBezTo>
                  <a:pt x="0" y="5"/>
                  <a:pt x="5" y="0"/>
                  <a:pt x="12" y="0"/>
                </a:cubicBezTo>
                <a:cubicBezTo>
                  <a:pt x="248" y="0"/>
                  <a:pt x="248" y="0"/>
                  <a:pt x="248" y="0"/>
                </a:cubicBezTo>
                <a:cubicBezTo>
                  <a:pt x="254" y="0"/>
                  <a:pt x="260" y="5"/>
                  <a:pt x="260" y="12"/>
                </a:cubicBezTo>
                <a:lnTo>
                  <a:pt x="260" y="91"/>
                </a:lnTo>
                <a:close/>
              </a:path>
            </a:pathLst>
          </a:custGeom>
          <a:solidFill>
            <a:srgbClr val="D6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7174" name="Rectangle 38"/>
          <p:cNvSpPr>
            <a:spLocks noChangeArrowheads="1"/>
          </p:cNvSpPr>
          <p:nvPr/>
        </p:nvSpPr>
        <p:spPr bwMode="auto">
          <a:xfrm>
            <a:off x="457200" y="3392944"/>
            <a:ext cx="14970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dirty="0">
                <a:solidFill>
                  <a:srgbClr val="000000"/>
                </a:solidFill>
                <a:latin typeface="Century Gothic"/>
                <a:cs typeface="Century Gothic"/>
              </a:rPr>
              <a:t>Excise tax = $40 per </a:t>
            </a:r>
            <a:r>
              <a:rPr lang="en-US" sz="1400" dirty="0" smtClean="0">
                <a:solidFill>
                  <a:srgbClr val="000000"/>
                </a:solidFill>
                <a:latin typeface="Century Gothic"/>
                <a:cs typeface="Century Gothic"/>
              </a:rPr>
              <a:t>room.</a:t>
            </a:r>
            <a:endParaRPr lang="en-US" sz="1400" dirty="0">
              <a:latin typeface="Century Gothic"/>
              <a:cs typeface="Century Gothic"/>
            </a:endParaRPr>
          </a:p>
        </p:txBody>
      </p:sp>
      <p:sp>
        <p:nvSpPr>
          <p:cNvPr id="347175" name="Rectangle 39"/>
          <p:cNvSpPr>
            <a:spLocks noChangeArrowheads="1"/>
          </p:cNvSpPr>
          <p:nvPr/>
        </p:nvSpPr>
        <p:spPr bwMode="auto">
          <a:xfrm>
            <a:off x="4441825" y="2818269"/>
            <a:ext cx="1696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A</a:t>
            </a:r>
            <a:endParaRPr lang="en-US" sz="1400" i="1" dirty="0">
              <a:latin typeface="Century Gothic"/>
              <a:cs typeface="Century Gothic"/>
            </a:endParaRPr>
          </a:p>
        </p:txBody>
      </p:sp>
      <p:sp>
        <p:nvSpPr>
          <p:cNvPr id="347176" name="Line 40"/>
          <p:cNvSpPr>
            <a:spLocks noChangeShapeType="1"/>
          </p:cNvSpPr>
          <p:nvPr/>
        </p:nvSpPr>
        <p:spPr bwMode="auto">
          <a:xfrm>
            <a:off x="2779713" y="2603956"/>
            <a:ext cx="4752975" cy="1620838"/>
          </a:xfrm>
          <a:prstGeom prst="line">
            <a:avLst/>
          </a:prstGeom>
          <a:noFill/>
          <a:ln w="36513">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7177" name="Line 41"/>
          <p:cNvSpPr>
            <a:spLocks noChangeShapeType="1"/>
          </p:cNvSpPr>
          <p:nvPr/>
        </p:nvSpPr>
        <p:spPr bwMode="auto">
          <a:xfrm flipH="1">
            <a:off x="2760663" y="3154819"/>
            <a:ext cx="4759325" cy="1606550"/>
          </a:xfrm>
          <a:prstGeom prst="line">
            <a:avLst/>
          </a:prstGeom>
          <a:noFill/>
          <a:ln w="36513">
            <a:solidFill>
              <a:srgbClr val="EE313C"/>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7180" name="Oval 44"/>
          <p:cNvSpPr>
            <a:spLocks noChangeArrowheads="1"/>
          </p:cNvSpPr>
          <p:nvPr/>
        </p:nvSpPr>
        <p:spPr bwMode="auto">
          <a:xfrm>
            <a:off x="5902325" y="3612019"/>
            <a:ext cx="122238" cy="1365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7181" name="Line 45"/>
          <p:cNvSpPr>
            <a:spLocks noChangeShapeType="1"/>
          </p:cNvSpPr>
          <p:nvPr/>
        </p:nvSpPr>
        <p:spPr bwMode="auto">
          <a:xfrm flipV="1">
            <a:off x="2798763" y="1218069"/>
            <a:ext cx="0" cy="456565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7182" name="Rectangle 46"/>
          <p:cNvSpPr>
            <a:spLocks noChangeArrowheads="1"/>
          </p:cNvSpPr>
          <p:nvPr/>
        </p:nvSpPr>
        <p:spPr bwMode="auto">
          <a:xfrm>
            <a:off x="1624013" y="1184731"/>
            <a:ext cx="113823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a:solidFill>
                  <a:srgbClr val="000000"/>
                </a:solidFill>
                <a:latin typeface="Century Gothic"/>
                <a:cs typeface="Century Gothic"/>
              </a:rPr>
              <a:t>Price of hotel room</a:t>
            </a:r>
            <a:endParaRPr lang="en-US" sz="1400">
              <a:latin typeface="Century Gothic"/>
              <a:cs typeface="Century Gothic"/>
            </a:endParaRPr>
          </a:p>
        </p:txBody>
      </p:sp>
      <p:cxnSp>
        <p:nvCxnSpPr>
          <p:cNvPr id="46" name="Straight Connector 86"/>
          <p:cNvCxnSpPr>
            <a:cxnSpLocks noChangeShapeType="1"/>
          </p:cNvCxnSpPr>
          <p:nvPr/>
        </p:nvCxnSpPr>
        <p:spPr bwMode="auto">
          <a:xfrm>
            <a:off x="4402666" y="3140530"/>
            <a:ext cx="0" cy="2557462"/>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sp>
        <p:nvSpPr>
          <p:cNvPr id="347184" name="Rectangle 48"/>
          <p:cNvSpPr>
            <a:spLocks noChangeArrowheads="1"/>
          </p:cNvSpPr>
          <p:nvPr/>
        </p:nvSpPr>
        <p:spPr bwMode="auto">
          <a:xfrm>
            <a:off x="3505200" y="1337131"/>
            <a:ext cx="4800600" cy="646331"/>
          </a:xfrm>
          <a:prstGeom prst="rect">
            <a:avLst/>
          </a:prstGeom>
          <a:noFill/>
          <a:ln>
            <a:noFill/>
          </a:ln>
          <a:effectLst/>
        </p:spPr>
        <p:txBody>
          <a:bodyPr>
            <a:spAutoFit/>
          </a:bodyPr>
          <a:lstStyle/>
          <a:p>
            <a:pPr marL="1588" indent="-1588"/>
            <a:r>
              <a:rPr lang="en-US" b="1" i="1" dirty="0">
                <a:solidFill>
                  <a:schemeClr val="tx1">
                    <a:lumMod val="75000"/>
                    <a:lumOff val="25000"/>
                  </a:schemeClr>
                </a:solidFill>
                <a:latin typeface="Century Gothic"/>
                <a:cs typeface="Century Gothic"/>
              </a:rPr>
              <a:t>The tax revenue collected </a:t>
            </a:r>
            <a:r>
              <a:rPr lang="en-US" b="1" i="1" dirty="0" smtClean="0">
                <a:solidFill>
                  <a:schemeClr val="tx1">
                    <a:lumMod val="75000"/>
                    <a:lumOff val="25000"/>
                  </a:schemeClr>
                </a:solidFill>
                <a:latin typeface="Century Gothic"/>
                <a:cs typeface="Century Gothic"/>
              </a:rPr>
              <a:t>=</a:t>
            </a:r>
            <a:endParaRPr lang="en-US" b="1" i="1" dirty="0">
              <a:solidFill>
                <a:schemeClr val="tx1">
                  <a:lumMod val="75000"/>
                  <a:lumOff val="25000"/>
                </a:schemeClr>
              </a:solidFill>
              <a:latin typeface="Century Gothic"/>
              <a:cs typeface="Century Gothic"/>
            </a:endParaRPr>
          </a:p>
          <a:p>
            <a:pPr marL="1588" indent="-1588"/>
            <a:r>
              <a:rPr lang="en-US" b="1" i="1" dirty="0" smtClean="0">
                <a:solidFill>
                  <a:schemeClr val="tx1">
                    <a:lumMod val="75000"/>
                    <a:lumOff val="25000"/>
                  </a:schemeClr>
                </a:solidFill>
                <a:latin typeface="Century Gothic"/>
                <a:cs typeface="Century Gothic"/>
              </a:rPr>
              <a:t>$</a:t>
            </a:r>
            <a:r>
              <a:rPr lang="en-US" b="1" i="1" dirty="0">
                <a:solidFill>
                  <a:schemeClr val="tx1">
                    <a:lumMod val="75000"/>
                    <a:lumOff val="25000"/>
                  </a:schemeClr>
                </a:solidFill>
                <a:latin typeface="Century Gothic"/>
                <a:cs typeface="Century Gothic"/>
              </a:rPr>
              <a:t>40 per room × 5,000 rooms = $200,000</a:t>
            </a:r>
          </a:p>
        </p:txBody>
      </p:sp>
      <p:cxnSp>
        <p:nvCxnSpPr>
          <p:cNvPr id="47" name="Straight Connector 86"/>
          <p:cNvCxnSpPr>
            <a:cxnSpLocks noChangeShapeType="1"/>
          </p:cNvCxnSpPr>
          <p:nvPr/>
        </p:nvCxnSpPr>
        <p:spPr bwMode="auto">
          <a:xfrm>
            <a:off x="2836334" y="3149525"/>
            <a:ext cx="1534012" cy="0"/>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sp>
        <p:nvSpPr>
          <p:cNvPr id="347178" name="Oval 42"/>
          <p:cNvSpPr>
            <a:spLocks noChangeArrowheads="1"/>
          </p:cNvSpPr>
          <p:nvPr/>
        </p:nvSpPr>
        <p:spPr bwMode="auto">
          <a:xfrm>
            <a:off x="4337050" y="3075444"/>
            <a:ext cx="125413" cy="13493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cxnSp>
        <p:nvCxnSpPr>
          <p:cNvPr id="48" name="Straight Connector 86"/>
          <p:cNvCxnSpPr>
            <a:cxnSpLocks noChangeShapeType="1"/>
          </p:cNvCxnSpPr>
          <p:nvPr/>
        </p:nvCxnSpPr>
        <p:spPr bwMode="auto">
          <a:xfrm>
            <a:off x="2836334" y="4207330"/>
            <a:ext cx="1534012" cy="0"/>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548912" name="Straight Connector 86"/>
          <p:cNvCxnSpPr>
            <a:cxnSpLocks noChangeShapeType="1"/>
          </p:cNvCxnSpPr>
          <p:nvPr/>
        </p:nvCxnSpPr>
        <p:spPr bwMode="auto">
          <a:xfrm>
            <a:off x="2970213" y="3674989"/>
            <a:ext cx="2898775" cy="1588"/>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sp>
        <p:nvSpPr>
          <p:cNvPr id="347179" name="Oval 43"/>
          <p:cNvSpPr>
            <a:spLocks noChangeArrowheads="1"/>
          </p:cNvSpPr>
          <p:nvPr/>
        </p:nvSpPr>
        <p:spPr bwMode="auto">
          <a:xfrm>
            <a:off x="4337050" y="4148594"/>
            <a:ext cx="125413" cy="1365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Tree>
    <p:extLst>
      <p:ext uri="{BB962C8B-B14F-4D97-AF65-F5344CB8AC3E}">
        <p14:creationId xmlns:p14="http://schemas.microsoft.com/office/powerpoint/2010/main" val="3803936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7172"/>
                                        </p:tgtEl>
                                        <p:attrNameLst>
                                          <p:attrName>style.visibility</p:attrName>
                                        </p:attrNameLst>
                                      </p:cBhvr>
                                      <p:to>
                                        <p:strVal val="visible"/>
                                      </p:to>
                                    </p:set>
                                    <p:animEffect transition="in" filter="fade">
                                      <p:cBhvr>
                                        <p:cTn id="7" dur="500"/>
                                        <p:tgtEl>
                                          <p:spTgt spid="34717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7174"/>
                                        </p:tgtEl>
                                        <p:attrNameLst>
                                          <p:attrName>style.visibility</p:attrName>
                                        </p:attrNameLst>
                                      </p:cBhvr>
                                      <p:to>
                                        <p:strVal val="visible"/>
                                      </p:to>
                                    </p:set>
                                    <p:animEffect transition="in" filter="fade">
                                      <p:cBhvr>
                                        <p:cTn id="11" dur="500"/>
                                        <p:tgtEl>
                                          <p:spTgt spid="34717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47173"/>
                                        </p:tgtEl>
                                        <p:attrNameLst>
                                          <p:attrName>style.visibility</p:attrName>
                                        </p:attrNameLst>
                                      </p:cBhvr>
                                      <p:to>
                                        <p:strVal val="visible"/>
                                      </p:to>
                                    </p:set>
                                    <p:animEffect transition="in" filter="fade">
                                      <p:cBhvr>
                                        <p:cTn id="14" dur="500"/>
                                        <p:tgtEl>
                                          <p:spTgt spid="34717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47144"/>
                                        </p:tgtEl>
                                        <p:attrNameLst>
                                          <p:attrName>style.visibility</p:attrName>
                                        </p:attrNameLst>
                                      </p:cBhvr>
                                      <p:to>
                                        <p:strVal val="visible"/>
                                      </p:to>
                                    </p:set>
                                    <p:animEffect transition="in" filter="fade">
                                      <p:cBhvr>
                                        <p:cTn id="19" dur="500"/>
                                        <p:tgtEl>
                                          <p:spTgt spid="347144"/>
                                        </p:tgtEl>
                                      </p:cBhvr>
                                    </p:animEffect>
                                  </p:childTnLst>
                                </p:cTn>
                              </p:par>
                            </p:childTnLst>
                          </p:cTn>
                        </p:par>
                        <p:par>
                          <p:cTn id="20" fill="hold" nodeType="afterGroup">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47171"/>
                                        </p:tgtEl>
                                        <p:attrNameLst>
                                          <p:attrName>style.visibility</p:attrName>
                                        </p:attrNameLst>
                                      </p:cBhvr>
                                      <p:to>
                                        <p:strVal val="visible"/>
                                      </p:to>
                                    </p:set>
                                    <p:animEffect transition="in" filter="fade">
                                      <p:cBhvr>
                                        <p:cTn id="23" dur="500"/>
                                        <p:tgtEl>
                                          <p:spTgt spid="34717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47184"/>
                                        </p:tgtEl>
                                        <p:attrNameLst>
                                          <p:attrName>style.visibility</p:attrName>
                                        </p:attrNameLst>
                                      </p:cBhvr>
                                      <p:to>
                                        <p:strVal val="visible"/>
                                      </p:to>
                                    </p:set>
                                    <p:animEffect transition="in" filter="fade">
                                      <p:cBhvr>
                                        <p:cTn id="28" dur="500"/>
                                        <p:tgtEl>
                                          <p:spTgt spid="347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44" grpId="0" animBg="1"/>
      <p:bldP spid="347171" grpId="0"/>
      <p:bldP spid="347172" grpId="0" animBg="1"/>
      <p:bldP spid="347173" grpId="0" animBg="1"/>
      <p:bldP spid="347174" grpId="0"/>
      <p:bldP spid="34718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86"/>
          <p:cNvCxnSpPr>
            <a:cxnSpLocks noChangeShapeType="1"/>
          </p:cNvCxnSpPr>
          <p:nvPr/>
        </p:nvCxnSpPr>
        <p:spPr bwMode="auto">
          <a:xfrm>
            <a:off x="7064904" y="3979862"/>
            <a:ext cx="0" cy="2244149"/>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sp>
        <p:nvSpPr>
          <p:cNvPr id="349186" name="Rectangle 2"/>
          <p:cNvSpPr>
            <a:spLocks noGrp="1" noRot="1" noChangeArrowheads="1"/>
          </p:cNvSpPr>
          <p:nvPr>
            <p:ph type="title"/>
          </p:nvPr>
        </p:nvSpPr>
        <p:spPr>
          <a:xfrm>
            <a:off x="0" y="0"/>
            <a:ext cx="9144000" cy="1066800"/>
          </a:xfrm>
        </p:spPr>
        <p:txBody>
          <a:bodyPr>
            <a:noAutofit/>
          </a:bodyPr>
          <a:lstStyle/>
          <a:p>
            <a:pPr algn="l"/>
            <a:r>
              <a:rPr lang="en-US" sz="3600" dirty="0" smtClean="0"/>
              <a:t>INCREASING THE  TAX RATE DOES NOT NECESSARILY INCREASE REVENUE</a:t>
            </a:r>
          </a:p>
        </p:txBody>
      </p:sp>
      <p:sp>
        <p:nvSpPr>
          <p:cNvPr id="11" name="Footer Placeholder 10"/>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cxnSp>
        <p:nvCxnSpPr>
          <p:cNvPr id="548914" name="Straight Connector 86"/>
          <p:cNvCxnSpPr>
            <a:cxnSpLocks noChangeShapeType="1"/>
          </p:cNvCxnSpPr>
          <p:nvPr/>
        </p:nvCxnSpPr>
        <p:spPr bwMode="auto">
          <a:xfrm>
            <a:off x="2877080" y="3979862"/>
            <a:ext cx="0" cy="2244149"/>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2" name="Straight Connector 86"/>
          <p:cNvCxnSpPr>
            <a:cxnSpLocks noChangeShapeType="1"/>
          </p:cNvCxnSpPr>
          <p:nvPr/>
        </p:nvCxnSpPr>
        <p:spPr bwMode="auto">
          <a:xfrm>
            <a:off x="1249161" y="3697287"/>
            <a:ext cx="1252411" cy="0"/>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4" name="Straight Connector 86"/>
          <p:cNvCxnSpPr>
            <a:cxnSpLocks noChangeShapeType="1"/>
          </p:cNvCxnSpPr>
          <p:nvPr/>
        </p:nvCxnSpPr>
        <p:spPr bwMode="auto">
          <a:xfrm>
            <a:off x="1374775" y="4252912"/>
            <a:ext cx="1035050" cy="0"/>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sp>
        <p:nvSpPr>
          <p:cNvPr id="349195" name="Rectangle 11"/>
          <p:cNvSpPr>
            <a:spLocks noChangeArrowheads="1"/>
          </p:cNvSpPr>
          <p:nvPr/>
        </p:nvSpPr>
        <p:spPr bwMode="auto">
          <a:xfrm>
            <a:off x="2514600" y="6400800"/>
            <a:ext cx="20416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Quantity of hotel rooms</a:t>
            </a:r>
            <a:endParaRPr lang="en-US" sz="1400">
              <a:latin typeface="Century Gothic"/>
              <a:cs typeface="Century Gothic"/>
            </a:endParaRPr>
          </a:p>
        </p:txBody>
      </p:sp>
      <p:sp>
        <p:nvSpPr>
          <p:cNvPr id="349196" name="Rectangle 12"/>
          <p:cNvSpPr>
            <a:spLocks noChangeArrowheads="1"/>
          </p:cNvSpPr>
          <p:nvPr/>
        </p:nvSpPr>
        <p:spPr bwMode="auto">
          <a:xfrm>
            <a:off x="427038" y="1282700"/>
            <a:ext cx="7762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a:solidFill>
                  <a:srgbClr val="000000"/>
                </a:solidFill>
                <a:latin typeface="Century Gothic"/>
                <a:cs typeface="Century Gothic"/>
              </a:rPr>
              <a:t>Price of hotel room</a:t>
            </a:r>
            <a:endParaRPr lang="en-US" sz="1400">
              <a:latin typeface="Century Gothic"/>
              <a:cs typeface="Century Gothic"/>
            </a:endParaRPr>
          </a:p>
        </p:txBody>
      </p:sp>
      <p:sp>
        <p:nvSpPr>
          <p:cNvPr id="349197" name="Rectangle 13"/>
          <p:cNvSpPr>
            <a:spLocks noChangeArrowheads="1"/>
          </p:cNvSpPr>
          <p:nvPr/>
        </p:nvSpPr>
        <p:spPr bwMode="auto">
          <a:xfrm>
            <a:off x="3716338" y="3186112"/>
            <a:ext cx="11053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S</a:t>
            </a:r>
            <a:endParaRPr lang="en-US" sz="1400" i="1" baseline="-25000" dirty="0">
              <a:latin typeface="Century Gothic"/>
              <a:cs typeface="Century Gothic"/>
            </a:endParaRPr>
          </a:p>
        </p:txBody>
      </p:sp>
      <p:sp>
        <p:nvSpPr>
          <p:cNvPr id="349198" name="Line 14"/>
          <p:cNvSpPr>
            <a:spLocks noChangeShapeType="1"/>
          </p:cNvSpPr>
          <p:nvPr/>
        </p:nvSpPr>
        <p:spPr bwMode="auto">
          <a:xfrm>
            <a:off x="1254125" y="2325687"/>
            <a:ext cx="103188" cy="0"/>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9199" name="Line 15"/>
          <p:cNvSpPr>
            <a:spLocks noChangeShapeType="1"/>
          </p:cNvSpPr>
          <p:nvPr/>
        </p:nvSpPr>
        <p:spPr bwMode="auto">
          <a:xfrm>
            <a:off x="1254125" y="3705225"/>
            <a:ext cx="103188" cy="0"/>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9200" name="Line 16"/>
          <p:cNvSpPr>
            <a:spLocks noChangeShapeType="1"/>
          </p:cNvSpPr>
          <p:nvPr/>
        </p:nvSpPr>
        <p:spPr bwMode="auto">
          <a:xfrm>
            <a:off x="1254125" y="3987800"/>
            <a:ext cx="103188" cy="0"/>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9201" name="Line 17"/>
          <p:cNvSpPr>
            <a:spLocks noChangeShapeType="1"/>
          </p:cNvSpPr>
          <p:nvPr/>
        </p:nvSpPr>
        <p:spPr bwMode="auto">
          <a:xfrm>
            <a:off x="1254125" y="4265612"/>
            <a:ext cx="103188" cy="0"/>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9202" name="Line 18"/>
          <p:cNvSpPr>
            <a:spLocks noChangeShapeType="1"/>
          </p:cNvSpPr>
          <p:nvPr/>
        </p:nvSpPr>
        <p:spPr bwMode="auto">
          <a:xfrm>
            <a:off x="1254125" y="5651500"/>
            <a:ext cx="103188" cy="0"/>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9203" name="Line 19"/>
          <p:cNvSpPr>
            <a:spLocks noChangeShapeType="1"/>
          </p:cNvSpPr>
          <p:nvPr/>
        </p:nvSpPr>
        <p:spPr bwMode="auto">
          <a:xfrm>
            <a:off x="2066925" y="6038850"/>
            <a:ext cx="0" cy="168275"/>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9204" name="Line 20"/>
          <p:cNvSpPr>
            <a:spLocks noChangeShapeType="1"/>
          </p:cNvSpPr>
          <p:nvPr/>
        </p:nvSpPr>
        <p:spPr bwMode="auto">
          <a:xfrm>
            <a:off x="2870200" y="6038850"/>
            <a:ext cx="0" cy="168275"/>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9205" name="Line 21"/>
          <p:cNvSpPr>
            <a:spLocks noChangeShapeType="1"/>
          </p:cNvSpPr>
          <p:nvPr/>
        </p:nvSpPr>
        <p:spPr bwMode="auto">
          <a:xfrm>
            <a:off x="3681413" y="6038850"/>
            <a:ext cx="0" cy="168275"/>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9206" name="Line 22"/>
          <p:cNvSpPr>
            <a:spLocks noChangeShapeType="1"/>
          </p:cNvSpPr>
          <p:nvPr/>
        </p:nvSpPr>
        <p:spPr bwMode="auto">
          <a:xfrm>
            <a:off x="2471738" y="6038850"/>
            <a:ext cx="0" cy="168275"/>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9207" name="Rectangle 23"/>
          <p:cNvSpPr>
            <a:spLocks noChangeArrowheads="1"/>
          </p:cNvSpPr>
          <p:nvPr/>
        </p:nvSpPr>
        <p:spPr bwMode="auto">
          <a:xfrm>
            <a:off x="1862138" y="6256337"/>
            <a:ext cx="710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000">
                <a:solidFill>
                  <a:srgbClr val="000000"/>
                </a:solidFill>
                <a:latin typeface="Century Gothic"/>
                <a:cs typeface="Century Gothic"/>
              </a:rPr>
              <a:t>6</a:t>
            </a:r>
            <a:endParaRPr lang="en-US" sz="1000" baseline="-25000">
              <a:latin typeface="Century Gothic"/>
              <a:cs typeface="Century Gothic"/>
            </a:endParaRPr>
          </a:p>
        </p:txBody>
      </p:sp>
      <p:sp>
        <p:nvSpPr>
          <p:cNvPr id="349208" name="Rectangle 24"/>
          <p:cNvSpPr>
            <a:spLocks noChangeArrowheads="1"/>
          </p:cNvSpPr>
          <p:nvPr/>
        </p:nvSpPr>
        <p:spPr bwMode="auto">
          <a:xfrm>
            <a:off x="1101725" y="6256337"/>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0</a:t>
            </a:r>
            <a:endParaRPr lang="en-US" sz="1400" baseline="-25000">
              <a:latin typeface="Century Gothic"/>
              <a:cs typeface="Century Gothic"/>
            </a:endParaRPr>
          </a:p>
        </p:txBody>
      </p:sp>
      <p:sp>
        <p:nvSpPr>
          <p:cNvPr id="349209" name="Rectangle 25"/>
          <p:cNvSpPr>
            <a:spLocks noChangeArrowheads="1"/>
          </p:cNvSpPr>
          <p:nvPr/>
        </p:nvSpPr>
        <p:spPr bwMode="auto">
          <a:xfrm>
            <a:off x="1897063" y="6256337"/>
            <a:ext cx="24871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000">
                <a:solidFill>
                  <a:srgbClr val="000000"/>
                </a:solidFill>
                <a:latin typeface="Century Gothic"/>
                <a:cs typeface="Century Gothic"/>
              </a:rPr>
              <a:t>,000</a:t>
            </a:r>
            <a:endParaRPr lang="en-US" sz="1000" baseline="-25000">
              <a:latin typeface="Century Gothic"/>
              <a:cs typeface="Century Gothic"/>
            </a:endParaRPr>
          </a:p>
        </p:txBody>
      </p:sp>
      <p:sp>
        <p:nvSpPr>
          <p:cNvPr id="349210" name="Rectangle 26"/>
          <p:cNvSpPr>
            <a:spLocks noChangeArrowheads="1"/>
          </p:cNvSpPr>
          <p:nvPr/>
        </p:nvSpPr>
        <p:spPr bwMode="auto">
          <a:xfrm>
            <a:off x="2301875" y="6256337"/>
            <a:ext cx="3197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000">
                <a:solidFill>
                  <a:srgbClr val="000000"/>
                </a:solidFill>
                <a:latin typeface="Century Gothic"/>
                <a:cs typeface="Century Gothic"/>
              </a:rPr>
              <a:t>7,500</a:t>
            </a:r>
            <a:endParaRPr lang="en-US" sz="1000" baseline="-25000">
              <a:latin typeface="Century Gothic"/>
              <a:cs typeface="Century Gothic"/>
            </a:endParaRPr>
          </a:p>
        </p:txBody>
      </p:sp>
      <p:sp>
        <p:nvSpPr>
          <p:cNvPr id="349211" name="Rectangle 27"/>
          <p:cNvSpPr>
            <a:spLocks noChangeArrowheads="1"/>
          </p:cNvSpPr>
          <p:nvPr/>
        </p:nvSpPr>
        <p:spPr bwMode="auto">
          <a:xfrm>
            <a:off x="2674938" y="6256337"/>
            <a:ext cx="39085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000">
                <a:solidFill>
                  <a:srgbClr val="000000"/>
                </a:solidFill>
                <a:latin typeface="Century Gothic"/>
                <a:cs typeface="Century Gothic"/>
              </a:rPr>
              <a:t>10,000</a:t>
            </a:r>
            <a:endParaRPr lang="en-US" sz="1000" baseline="-25000">
              <a:latin typeface="Century Gothic"/>
              <a:cs typeface="Century Gothic"/>
            </a:endParaRPr>
          </a:p>
        </p:txBody>
      </p:sp>
      <p:sp>
        <p:nvSpPr>
          <p:cNvPr id="349212" name="Rectangle 28"/>
          <p:cNvSpPr>
            <a:spLocks noChangeArrowheads="1"/>
          </p:cNvSpPr>
          <p:nvPr/>
        </p:nvSpPr>
        <p:spPr bwMode="auto">
          <a:xfrm>
            <a:off x="3467100" y="6256337"/>
            <a:ext cx="39085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000">
                <a:solidFill>
                  <a:srgbClr val="000000"/>
                </a:solidFill>
                <a:latin typeface="Century Gothic"/>
                <a:cs typeface="Century Gothic"/>
              </a:rPr>
              <a:t>15,000</a:t>
            </a:r>
            <a:endParaRPr lang="en-US" sz="1000" baseline="-25000">
              <a:latin typeface="Century Gothic"/>
              <a:cs typeface="Century Gothic"/>
            </a:endParaRPr>
          </a:p>
        </p:txBody>
      </p:sp>
      <p:sp>
        <p:nvSpPr>
          <p:cNvPr id="349213" name="Rectangle 29"/>
          <p:cNvSpPr>
            <a:spLocks noChangeArrowheads="1"/>
          </p:cNvSpPr>
          <p:nvPr/>
        </p:nvSpPr>
        <p:spPr bwMode="auto">
          <a:xfrm>
            <a:off x="838200" y="2174875"/>
            <a:ext cx="4318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a:solidFill>
                  <a:srgbClr val="000000"/>
                </a:solidFill>
                <a:latin typeface="Century Gothic"/>
                <a:cs typeface="Century Gothic"/>
              </a:rPr>
              <a:t>$140</a:t>
            </a:r>
            <a:endParaRPr lang="en-US" sz="1400" baseline="-25000">
              <a:latin typeface="Century Gothic"/>
              <a:cs typeface="Century Gothic"/>
            </a:endParaRPr>
          </a:p>
        </p:txBody>
      </p:sp>
      <p:sp>
        <p:nvSpPr>
          <p:cNvPr id="349214" name="Rectangle 30"/>
          <p:cNvSpPr>
            <a:spLocks noChangeArrowheads="1"/>
          </p:cNvSpPr>
          <p:nvPr/>
        </p:nvSpPr>
        <p:spPr bwMode="auto">
          <a:xfrm>
            <a:off x="949325" y="2732087"/>
            <a:ext cx="2984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120</a:t>
            </a:r>
            <a:endParaRPr lang="en-US" sz="1400" baseline="-25000">
              <a:latin typeface="Century Gothic"/>
              <a:cs typeface="Century Gothic"/>
            </a:endParaRPr>
          </a:p>
        </p:txBody>
      </p:sp>
      <p:sp>
        <p:nvSpPr>
          <p:cNvPr id="349215" name="Rectangle 31"/>
          <p:cNvSpPr>
            <a:spLocks noChangeArrowheads="1"/>
          </p:cNvSpPr>
          <p:nvPr/>
        </p:nvSpPr>
        <p:spPr bwMode="auto">
          <a:xfrm>
            <a:off x="1027113" y="3844925"/>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80</a:t>
            </a:r>
            <a:endParaRPr lang="en-US" sz="1400" baseline="-25000">
              <a:latin typeface="Century Gothic"/>
              <a:cs typeface="Century Gothic"/>
            </a:endParaRPr>
          </a:p>
        </p:txBody>
      </p:sp>
      <p:sp>
        <p:nvSpPr>
          <p:cNvPr id="349216" name="Rectangle 32"/>
          <p:cNvSpPr>
            <a:spLocks noChangeArrowheads="1"/>
          </p:cNvSpPr>
          <p:nvPr/>
        </p:nvSpPr>
        <p:spPr bwMode="auto">
          <a:xfrm>
            <a:off x="1027113" y="3560762"/>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90</a:t>
            </a:r>
            <a:endParaRPr lang="en-US" sz="1400" baseline="-25000">
              <a:latin typeface="Century Gothic"/>
              <a:cs typeface="Century Gothic"/>
            </a:endParaRPr>
          </a:p>
        </p:txBody>
      </p:sp>
      <p:sp>
        <p:nvSpPr>
          <p:cNvPr id="349217" name="Rectangle 33"/>
          <p:cNvSpPr>
            <a:spLocks noChangeArrowheads="1"/>
          </p:cNvSpPr>
          <p:nvPr/>
        </p:nvSpPr>
        <p:spPr bwMode="auto">
          <a:xfrm>
            <a:off x="1027113" y="4125912"/>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70</a:t>
            </a:r>
            <a:endParaRPr lang="en-US" sz="1400" baseline="-25000">
              <a:latin typeface="Century Gothic"/>
              <a:cs typeface="Century Gothic"/>
            </a:endParaRPr>
          </a:p>
        </p:txBody>
      </p:sp>
      <p:sp>
        <p:nvSpPr>
          <p:cNvPr id="349218" name="Rectangle 34"/>
          <p:cNvSpPr>
            <a:spLocks noChangeArrowheads="1"/>
          </p:cNvSpPr>
          <p:nvPr/>
        </p:nvSpPr>
        <p:spPr bwMode="auto">
          <a:xfrm>
            <a:off x="1027113" y="4960937"/>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40</a:t>
            </a:r>
            <a:endParaRPr lang="en-US" sz="1400" baseline="-25000">
              <a:latin typeface="Century Gothic"/>
              <a:cs typeface="Century Gothic"/>
            </a:endParaRPr>
          </a:p>
        </p:txBody>
      </p:sp>
      <p:sp>
        <p:nvSpPr>
          <p:cNvPr id="349219" name="Rectangle 35"/>
          <p:cNvSpPr>
            <a:spLocks noChangeArrowheads="1"/>
          </p:cNvSpPr>
          <p:nvPr/>
        </p:nvSpPr>
        <p:spPr bwMode="auto">
          <a:xfrm>
            <a:off x="1027113" y="5518150"/>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20</a:t>
            </a:r>
            <a:endParaRPr lang="en-US" sz="1400" baseline="-25000">
              <a:latin typeface="Century Gothic"/>
              <a:cs typeface="Century Gothic"/>
            </a:endParaRPr>
          </a:p>
        </p:txBody>
      </p:sp>
      <p:sp>
        <p:nvSpPr>
          <p:cNvPr id="349220" name="Rectangle 36"/>
          <p:cNvSpPr>
            <a:spLocks noChangeArrowheads="1"/>
          </p:cNvSpPr>
          <p:nvPr/>
        </p:nvSpPr>
        <p:spPr bwMode="auto">
          <a:xfrm>
            <a:off x="3721100" y="4435475"/>
            <a:ext cx="1547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D</a:t>
            </a:r>
            <a:endParaRPr lang="en-US" sz="1400" i="1" baseline="-25000" dirty="0">
              <a:latin typeface="Century Gothic"/>
              <a:cs typeface="Century Gothic"/>
            </a:endParaRPr>
          </a:p>
        </p:txBody>
      </p:sp>
      <p:sp>
        <p:nvSpPr>
          <p:cNvPr id="349221" name="Rectangle 37"/>
          <p:cNvSpPr>
            <a:spLocks noChangeArrowheads="1"/>
          </p:cNvSpPr>
          <p:nvPr/>
        </p:nvSpPr>
        <p:spPr bwMode="auto">
          <a:xfrm>
            <a:off x="2847975" y="3614737"/>
            <a:ext cx="1202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E</a:t>
            </a:r>
            <a:endParaRPr lang="en-US" sz="1400" i="1" baseline="-25000" dirty="0">
              <a:latin typeface="Century Gothic"/>
              <a:cs typeface="Century Gothic"/>
            </a:endParaRPr>
          </a:p>
        </p:txBody>
      </p:sp>
      <p:sp>
        <p:nvSpPr>
          <p:cNvPr id="349222" name="Freeform 38"/>
          <p:cNvSpPr>
            <a:spLocks/>
          </p:cNvSpPr>
          <p:nvPr/>
        </p:nvSpPr>
        <p:spPr bwMode="auto">
          <a:xfrm>
            <a:off x="838200" y="3675062"/>
            <a:ext cx="106363" cy="614363"/>
          </a:xfrm>
          <a:custGeom>
            <a:avLst/>
            <a:gdLst>
              <a:gd name="T0" fmla="*/ 25 w 25"/>
              <a:gd name="T1" fmla="*/ 86 h 86"/>
              <a:gd name="T2" fmla="*/ 10 w 25"/>
              <a:gd name="T3" fmla="*/ 70 h 86"/>
              <a:gd name="T4" fmla="*/ 10 w 25"/>
              <a:gd name="T5" fmla="*/ 54 h 86"/>
              <a:gd name="T6" fmla="*/ 0 w 25"/>
              <a:gd name="T7" fmla="*/ 43 h 86"/>
              <a:gd name="T8" fmla="*/ 10 w 25"/>
              <a:gd name="T9" fmla="*/ 33 h 86"/>
              <a:gd name="T10" fmla="*/ 10 w 25"/>
              <a:gd name="T11" fmla="*/ 16 h 86"/>
              <a:gd name="T12" fmla="*/ 25 w 25"/>
              <a:gd name="T13" fmla="*/ 0 h 86"/>
            </a:gdLst>
            <a:ahLst/>
            <a:cxnLst>
              <a:cxn ang="0">
                <a:pos x="T0" y="T1"/>
              </a:cxn>
              <a:cxn ang="0">
                <a:pos x="T2" y="T3"/>
              </a:cxn>
              <a:cxn ang="0">
                <a:pos x="T4" y="T5"/>
              </a:cxn>
              <a:cxn ang="0">
                <a:pos x="T6" y="T7"/>
              </a:cxn>
              <a:cxn ang="0">
                <a:pos x="T8" y="T9"/>
              </a:cxn>
              <a:cxn ang="0">
                <a:pos x="T10" y="T11"/>
              </a:cxn>
              <a:cxn ang="0">
                <a:pos x="T12" y="T13"/>
              </a:cxn>
            </a:cxnLst>
            <a:rect l="0" t="0" r="r" b="b"/>
            <a:pathLst>
              <a:path w="25" h="86">
                <a:moveTo>
                  <a:pt x="25" y="86"/>
                </a:moveTo>
                <a:cubicBezTo>
                  <a:pt x="15" y="86"/>
                  <a:pt x="10" y="83"/>
                  <a:pt x="10" y="70"/>
                </a:cubicBezTo>
                <a:cubicBezTo>
                  <a:pt x="10" y="67"/>
                  <a:pt x="10" y="56"/>
                  <a:pt x="10" y="54"/>
                </a:cubicBezTo>
                <a:cubicBezTo>
                  <a:pt x="10" y="50"/>
                  <a:pt x="8" y="43"/>
                  <a:pt x="0" y="43"/>
                </a:cubicBezTo>
                <a:cubicBezTo>
                  <a:pt x="8" y="43"/>
                  <a:pt x="10" y="36"/>
                  <a:pt x="10" y="33"/>
                </a:cubicBezTo>
                <a:cubicBezTo>
                  <a:pt x="10" y="30"/>
                  <a:pt x="10" y="19"/>
                  <a:pt x="10" y="16"/>
                </a:cubicBezTo>
                <a:cubicBezTo>
                  <a:pt x="10" y="3"/>
                  <a:pt x="15" y="0"/>
                  <a:pt x="25" y="0"/>
                </a:cubicBezTo>
              </a:path>
            </a:pathLst>
          </a:custGeom>
          <a:noFill/>
          <a:ln w="22225" cap="flat">
            <a:solidFill>
              <a:srgbClr val="6D6F7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349223" name="Freeform 39"/>
          <p:cNvSpPr>
            <a:spLocks/>
          </p:cNvSpPr>
          <p:nvPr/>
        </p:nvSpPr>
        <p:spPr bwMode="auto">
          <a:xfrm>
            <a:off x="90488" y="3522662"/>
            <a:ext cx="712787" cy="1201738"/>
          </a:xfrm>
          <a:custGeom>
            <a:avLst/>
            <a:gdLst>
              <a:gd name="T0" fmla="*/ 168 w 168"/>
              <a:gd name="T1" fmla="*/ 119 h 132"/>
              <a:gd name="T2" fmla="*/ 156 w 168"/>
              <a:gd name="T3" fmla="*/ 132 h 132"/>
              <a:gd name="T4" fmla="*/ 12 w 168"/>
              <a:gd name="T5" fmla="*/ 132 h 132"/>
              <a:gd name="T6" fmla="*/ 0 w 168"/>
              <a:gd name="T7" fmla="*/ 119 h 132"/>
              <a:gd name="T8" fmla="*/ 0 w 168"/>
              <a:gd name="T9" fmla="*/ 12 h 132"/>
              <a:gd name="T10" fmla="*/ 12 w 168"/>
              <a:gd name="T11" fmla="*/ 0 h 132"/>
              <a:gd name="T12" fmla="*/ 156 w 168"/>
              <a:gd name="T13" fmla="*/ 0 h 132"/>
              <a:gd name="T14" fmla="*/ 168 w 168"/>
              <a:gd name="T15" fmla="*/ 12 h 132"/>
              <a:gd name="T16" fmla="*/ 168 w 168"/>
              <a:gd name="T17" fmla="*/ 11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132">
                <a:moveTo>
                  <a:pt x="168" y="119"/>
                </a:moveTo>
                <a:cubicBezTo>
                  <a:pt x="168" y="126"/>
                  <a:pt x="162" y="132"/>
                  <a:pt x="156" y="132"/>
                </a:cubicBezTo>
                <a:cubicBezTo>
                  <a:pt x="12" y="132"/>
                  <a:pt x="12" y="132"/>
                  <a:pt x="12" y="132"/>
                </a:cubicBezTo>
                <a:cubicBezTo>
                  <a:pt x="5" y="132"/>
                  <a:pt x="0" y="126"/>
                  <a:pt x="0" y="119"/>
                </a:cubicBezTo>
                <a:cubicBezTo>
                  <a:pt x="0" y="12"/>
                  <a:pt x="0" y="12"/>
                  <a:pt x="0" y="12"/>
                </a:cubicBezTo>
                <a:cubicBezTo>
                  <a:pt x="0" y="5"/>
                  <a:pt x="5" y="0"/>
                  <a:pt x="12" y="0"/>
                </a:cubicBezTo>
                <a:cubicBezTo>
                  <a:pt x="156" y="0"/>
                  <a:pt x="156" y="0"/>
                  <a:pt x="156" y="0"/>
                </a:cubicBezTo>
                <a:cubicBezTo>
                  <a:pt x="162" y="0"/>
                  <a:pt x="168" y="5"/>
                  <a:pt x="168" y="12"/>
                </a:cubicBezTo>
                <a:lnTo>
                  <a:pt x="168" y="119"/>
                </a:lnTo>
                <a:close/>
              </a:path>
            </a:pathLst>
          </a:custGeom>
          <a:solidFill>
            <a:srgbClr val="D6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9224" name="Line 40"/>
          <p:cNvSpPr>
            <a:spLocks noChangeShapeType="1"/>
          </p:cNvSpPr>
          <p:nvPr/>
        </p:nvSpPr>
        <p:spPr bwMode="auto">
          <a:xfrm>
            <a:off x="1243013" y="2865437"/>
            <a:ext cx="2438400" cy="1700213"/>
          </a:xfrm>
          <a:prstGeom prst="line">
            <a:avLst/>
          </a:prstGeom>
          <a:noFill/>
          <a:ln w="28575">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9225" name="Line 41"/>
          <p:cNvSpPr>
            <a:spLocks noChangeShapeType="1"/>
          </p:cNvSpPr>
          <p:nvPr/>
        </p:nvSpPr>
        <p:spPr bwMode="auto">
          <a:xfrm flipH="1">
            <a:off x="1230313" y="3443287"/>
            <a:ext cx="2443162" cy="1687513"/>
          </a:xfrm>
          <a:prstGeom prst="line">
            <a:avLst/>
          </a:prstGeom>
          <a:noFill/>
          <a:ln w="28575">
            <a:solidFill>
              <a:srgbClr val="EE313C"/>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9228" name="Oval 44"/>
          <p:cNvSpPr>
            <a:spLocks noChangeArrowheads="1"/>
          </p:cNvSpPr>
          <p:nvPr/>
        </p:nvSpPr>
        <p:spPr bwMode="auto">
          <a:xfrm>
            <a:off x="2837392" y="3954993"/>
            <a:ext cx="91440" cy="9144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9229" name="Rectangle 45"/>
          <p:cNvSpPr>
            <a:spLocks noChangeArrowheads="1"/>
          </p:cNvSpPr>
          <p:nvPr/>
        </p:nvSpPr>
        <p:spPr bwMode="auto">
          <a:xfrm>
            <a:off x="1936750" y="1066800"/>
            <a:ext cx="205344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(a) </a:t>
            </a:r>
            <a:r>
              <a:rPr lang="en-US" sz="1400" b="1">
                <a:solidFill>
                  <a:srgbClr val="000000"/>
                </a:solidFill>
                <a:latin typeface="Century Gothic"/>
                <a:cs typeface="Century Gothic"/>
              </a:rPr>
              <a:t>An excise tax of $20</a:t>
            </a:r>
            <a:endParaRPr lang="en-US" sz="1400" b="1" baseline="-25000">
              <a:latin typeface="Century Gothic"/>
              <a:cs typeface="Century Gothic"/>
            </a:endParaRPr>
          </a:p>
        </p:txBody>
      </p:sp>
      <p:sp>
        <p:nvSpPr>
          <p:cNvPr id="349232" name="Rectangle 48"/>
          <p:cNvSpPr>
            <a:spLocks noChangeArrowheads="1"/>
          </p:cNvSpPr>
          <p:nvPr/>
        </p:nvSpPr>
        <p:spPr bwMode="auto">
          <a:xfrm>
            <a:off x="7905750" y="3186112"/>
            <a:ext cx="11053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S</a:t>
            </a:r>
            <a:endParaRPr lang="en-US" sz="1400" i="1" baseline="-25000" dirty="0">
              <a:latin typeface="Century Gothic"/>
              <a:cs typeface="Century Gothic"/>
            </a:endParaRPr>
          </a:p>
        </p:txBody>
      </p:sp>
      <p:sp>
        <p:nvSpPr>
          <p:cNvPr id="349233" name="Line 49"/>
          <p:cNvSpPr>
            <a:spLocks noChangeShapeType="1"/>
          </p:cNvSpPr>
          <p:nvPr/>
        </p:nvSpPr>
        <p:spPr bwMode="auto">
          <a:xfrm>
            <a:off x="5445125" y="2325687"/>
            <a:ext cx="101600"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9234" name="Line 50"/>
          <p:cNvSpPr>
            <a:spLocks noChangeShapeType="1"/>
          </p:cNvSpPr>
          <p:nvPr/>
        </p:nvSpPr>
        <p:spPr bwMode="auto">
          <a:xfrm>
            <a:off x="5445125" y="3179762"/>
            <a:ext cx="101600"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9235" name="Line 51"/>
          <p:cNvSpPr>
            <a:spLocks noChangeShapeType="1"/>
          </p:cNvSpPr>
          <p:nvPr/>
        </p:nvSpPr>
        <p:spPr bwMode="auto">
          <a:xfrm>
            <a:off x="5445125" y="3987800"/>
            <a:ext cx="101600"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9236" name="Line 52"/>
          <p:cNvSpPr>
            <a:spLocks noChangeShapeType="1"/>
          </p:cNvSpPr>
          <p:nvPr/>
        </p:nvSpPr>
        <p:spPr bwMode="auto">
          <a:xfrm>
            <a:off x="5445125" y="4837112"/>
            <a:ext cx="101600"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9237" name="Line 53"/>
          <p:cNvSpPr>
            <a:spLocks noChangeShapeType="1"/>
          </p:cNvSpPr>
          <p:nvPr/>
        </p:nvSpPr>
        <p:spPr bwMode="auto">
          <a:xfrm>
            <a:off x="5445125" y="5651500"/>
            <a:ext cx="101600"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9238" name="Line 54"/>
          <p:cNvSpPr>
            <a:spLocks noChangeShapeType="1"/>
          </p:cNvSpPr>
          <p:nvPr/>
        </p:nvSpPr>
        <p:spPr bwMode="auto">
          <a:xfrm>
            <a:off x="6254750" y="6038850"/>
            <a:ext cx="0" cy="16827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9239" name="Line 55"/>
          <p:cNvSpPr>
            <a:spLocks noChangeShapeType="1"/>
          </p:cNvSpPr>
          <p:nvPr/>
        </p:nvSpPr>
        <p:spPr bwMode="auto">
          <a:xfrm>
            <a:off x="7061200" y="6038850"/>
            <a:ext cx="0" cy="16827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9240" name="Line 56"/>
          <p:cNvSpPr>
            <a:spLocks noChangeShapeType="1"/>
          </p:cNvSpPr>
          <p:nvPr/>
        </p:nvSpPr>
        <p:spPr bwMode="auto">
          <a:xfrm>
            <a:off x="7870825" y="6038850"/>
            <a:ext cx="0" cy="16827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9241" name="Line 57"/>
          <p:cNvSpPr>
            <a:spLocks noChangeShapeType="1"/>
          </p:cNvSpPr>
          <p:nvPr/>
        </p:nvSpPr>
        <p:spPr bwMode="auto">
          <a:xfrm>
            <a:off x="5859462" y="6038850"/>
            <a:ext cx="0" cy="16827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9242" name="Rectangle 58"/>
          <p:cNvSpPr>
            <a:spLocks noChangeArrowheads="1"/>
          </p:cNvSpPr>
          <p:nvPr/>
        </p:nvSpPr>
        <p:spPr bwMode="auto">
          <a:xfrm>
            <a:off x="5292725" y="6256337"/>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0</a:t>
            </a:r>
            <a:endParaRPr lang="en-US" sz="1400" baseline="-25000">
              <a:latin typeface="Century Gothic"/>
              <a:cs typeface="Century Gothic"/>
            </a:endParaRPr>
          </a:p>
        </p:txBody>
      </p:sp>
      <p:sp>
        <p:nvSpPr>
          <p:cNvPr id="349243" name="Rectangle 59"/>
          <p:cNvSpPr>
            <a:spLocks noChangeArrowheads="1"/>
          </p:cNvSpPr>
          <p:nvPr/>
        </p:nvSpPr>
        <p:spPr bwMode="auto">
          <a:xfrm>
            <a:off x="6086475" y="6256337"/>
            <a:ext cx="3197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000">
                <a:solidFill>
                  <a:srgbClr val="000000"/>
                </a:solidFill>
                <a:latin typeface="Century Gothic"/>
                <a:cs typeface="Century Gothic"/>
              </a:rPr>
              <a:t>5,000</a:t>
            </a:r>
            <a:endParaRPr lang="en-US" sz="1000" baseline="-25000">
              <a:latin typeface="Century Gothic"/>
              <a:cs typeface="Century Gothic"/>
            </a:endParaRPr>
          </a:p>
        </p:txBody>
      </p:sp>
      <p:sp>
        <p:nvSpPr>
          <p:cNvPr id="349244" name="Rectangle 60"/>
          <p:cNvSpPr>
            <a:spLocks noChangeArrowheads="1"/>
          </p:cNvSpPr>
          <p:nvPr/>
        </p:nvSpPr>
        <p:spPr bwMode="auto">
          <a:xfrm>
            <a:off x="5689600" y="6256337"/>
            <a:ext cx="3197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000">
                <a:solidFill>
                  <a:srgbClr val="000000"/>
                </a:solidFill>
                <a:latin typeface="Century Gothic"/>
                <a:cs typeface="Century Gothic"/>
              </a:rPr>
              <a:t>2,500</a:t>
            </a:r>
            <a:endParaRPr lang="en-US" sz="1000" baseline="-25000">
              <a:latin typeface="Century Gothic"/>
              <a:cs typeface="Century Gothic"/>
            </a:endParaRPr>
          </a:p>
        </p:txBody>
      </p:sp>
      <p:sp>
        <p:nvSpPr>
          <p:cNvPr id="349245" name="Rectangle 61"/>
          <p:cNvSpPr>
            <a:spLocks noChangeArrowheads="1"/>
          </p:cNvSpPr>
          <p:nvPr/>
        </p:nvSpPr>
        <p:spPr bwMode="auto">
          <a:xfrm>
            <a:off x="6864350" y="6256337"/>
            <a:ext cx="39085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000">
                <a:solidFill>
                  <a:srgbClr val="000000"/>
                </a:solidFill>
                <a:latin typeface="Century Gothic"/>
                <a:cs typeface="Century Gothic"/>
              </a:rPr>
              <a:t>10,000</a:t>
            </a:r>
            <a:endParaRPr lang="en-US" sz="1000" baseline="-25000">
              <a:latin typeface="Century Gothic"/>
              <a:cs typeface="Century Gothic"/>
            </a:endParaRPr>
          </a:p>
        </p:txBody>
      </p:sp>
      <p:sp>
        <p:nvSpPr>
          <p:cNvPr id="349246" name="Rectangle 62"/>
          <p:cNvSpPr>
            <a:spLocks noChangeArrowheads="1"/>
          </p:cNvSpPr>
          <p:nvPr/>
        </p:nvSpPr>
        <p:spPr bwMode="auto">
          <a:xfrm>
            <a:off x="7669212" y="6256337"/>
            <a:ext cx="39085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000">
                <a:solidFill>
                  <a:srgbClr val="000000"/>
                </a:solidFill>
                <a:latin typeface="Century Gothic"/>
                <a:cs typeface="Century Gothic"/>
              </a:rPr>
              <a:t>15,000</a:t>
            </a:r>
            <a:endParaRPr lang="en-US" sz="1000" baseline="-25000">
              <a:latin typeface="Century Gothic"/>
              <a:cs typeface="Century Gothic"/>
            </a:endParaRPr>
          </a:p>
        </p:txBody>
      </p:sp>
      <p:sp>
        <p:nvSpPr>
          <p:cNvPr id="349247" name="Rectangle 63"/>
          <p:cNvSpPr>
            <a:spLocks noChangeArrowheads="1"/>
          </p:cNvSpPr>
          <p:nvPr/>
        </p:nvSpPr>
        <p:spPr bwMode="auto">
          <a:xfrm>
            <a:off x="5030787" y="2174875"/>
            <a:ext cx="4746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a:solidFill>
                  <a:srgbClr val="000000"/>
                </a:solidFill>
                <a:latin typeface="Century Gothic"/>
                <a:cs typeface="Century Gothic"/>
              </a:rPr>
              <a:t>$140 </a:t>
            </a:r>
            <a:endParaRPr lang="en-US" sz="1400" baseline="-25000">
              <a:latin typeface="Century Gothic"/>
              <a:cs typeface="Century Gothic"/>
            </a:endParaRPr>
          </a:p>
        </p:txBody>
      </p:sp>
      <p:sp>
        <p:nvSpPr>
          <p:cNvPr id="349248" name="Rectangle 64"/>
          <p:cNvSpPr>
            <a:spLocks noChangeArrowheads="1"/>
          </p:cNvSpPr>
          <p:nvPr/>
        </p:nvSpPr>
        <p:spPr bwMode="auto">
          <a:xfrm>
            <a:off x="5140325" y="2732087"/>
            <a:ext cx="2984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120</a:t>
            </a:r>
            <a:endParaRPr lang="en-US" sz="1400" baseline="-25000">
              <a:latin typeface="Century Gothic"/>
              <a:cs typeface="Century Gothic"/>
            </a:endParaRPr>
          </a:p>
        </p:txBody>
      </p:sp>
      <p:sp>
        <p:nvSpPr>
          <p:cNvPr id="349249" name="Rectangle 65"/>
          <p:cNvSpPr>
            <a:spLocks noChangeArrowheads="1"/>
          </p:cNvSpPr>
          <p:nvPr/>
        </p:nvSpPr>
        <p:spPr bwMode="auto">
          <a:xfrm>
            <a:off x="5140325" y="3036887"/>
            <a:ext cx="2984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110</a:t>
            </a:r>
            <a:endParaRPr lang="en-US" sz="1400" baseline="-25000">
              <a:latin typeface="Century Gothic"/>
              <a:cs typeface="Century Gothic"/>
            </a:endParaRPr>
          </a:p>
        </p:txBody>
      </p:sp>
      <p:sp>
        <p:nvSpPr>
          <p:cNvPr id="349250" name="Rectangle 66"/>
          <p:cNvSpPr>
            <a:spLocks noChangeArrowheads="1"/>
          </p:cNvSpPr>
          <p:nvPr/>
        </p:nvSpPr>
        <p:spPr bwMode="auto">
          <a:xfrm>
            <a:off x="5214937" y="3844925"/>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80</a:t>
            </a:r>
            <a:endParaRPr lang="en-US" sz="1400" baseline="-25000">
              <a:latin typeface="Century Gothic"/>
              <a:cs typeface="Century Gothic"/>
            </a:endParaRPr>
          </a:p>
        </p:txBody>
      </p:sp>
      <p:sp>
        <p:nvSpPr>
          <p:cNvPr id="349251" name="Rectangle 67"/>
          <p:cNvSpPr>
            <a:spLocks noChangeArrowheads="1"/>
          </p:cNvSpPr>
          <p:nvPr/>
        </p:nvSpPr>
        <p:spPr bwMode="auto">
          <a:xfrm>
            <a:off x="5214937" y="4683125"/>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50</a:t>
            </a:r>
            <a:endParaRPr lang="en-US" sz="1400" baseline="-25000">
              <a:latin typeface="Century Gothic"/>
              <a:cs typeface="Century Gothic"/>
            </a:endParaRPr>
          </a:p>
        </p:txBody>
      </p:sp>
      <p:sp>
        <p:nvSpPr>
          <p:cNvPr id="349252" name="Rectangle 68"/>
          <p:cNvSpPr>
            <a:spLocks noChangeArrowheads="1"/>
          </p:cNvSpPr>
          <p:nvPr/>
        </p:nvSpPr>
        <p:spPr bwMode="auto">
          <a:xfrm>
            <a:off x="5214937" y="4960937"/>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40</a:t>
            </a:r>
            <a:endParaRPr lang="en-US" sz="1400" baseline="-25000">
              <a:latin typeface="Century Gothic"/>
              <a:cs typeface="Century Gothic"/>
            </a:endParaRPr>
          </a:p>
        </p:txBody>
      </p:sp>
      <p:sp>
        <p:nvSpPr>
          <p:cNvPr id="349253" name="Rectangle 69"/>
          <p:cNvSpPr>
            <a:spLocks noChangeArrowheads="1"/>
          </p:cNvSpPr>
          <p:nvPr/>
        </p:nvSpPr>
        <p:spPr bwMode="auto">
          <a:xfrm>
            <a:off x="5214937" y="5518150"/>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20</a:t>
            </a:r>
            <a:endParaRPr lang="en-US" sz="1400" baseline="-25000">
              <a:latin typeface="Century Gothic"/>
              <a:cs typeface="Century Gothic"/>
            </a:endParaRPr>
          </a:p>
        </p:txBody>
      </p:sp>
      <p:sp>
        <p:nvSpPr>
          <p:cNvPr id="349254" name="Rectangle 70"/>
          <p:cNvSpPr>
            <a:spLocks noChangeArrowheads="1"/>
          </p:cNvSpPr>
          <p:nvPr/>
        </p:nvSpPr>
        <p:spPr bwMode="auto">
          <a:xfrm>
            <a:off x="7910512" y="4435475"/>
            <a:ext cx="1547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D</a:t>
            </a:r>
            <a:endParaRPr lang="en-US" sz="1400" i="1" baseline="-25000" dirty="0">
              <a:latin typeface="Century Gothic"/>
              <a:cs typeface="Century Gothic"/>
            </a:endParaRPr>
          </a:p>
        </p:txBody>
      </p:sp>
      <p:sp>
        <p:nvSpPr>
          <p:cNvPr id="349255" name="Rectangle 71"/>
          <p:cNvSpPr>
            <a:spLocks noChangeArrowheads="1"/>
          </p:cNvSpPr>
          <p:nvPr/>
        </p:nvSpPr>
        <p:spPr bwMode="auto">
          <a:xfrm>
            <a:off x="7037387" y="3614737"/>
            <a:ext cx="1202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E</a:t>
            </a:r>
            <a:endParaRPr lang="en-US" sz="1400" i="1" baseline="-25000" dirty="0">
              <a:latin typeface="Century Gothic"/>
              <a:cs typeface="Century Gothic"/>
            </a:endParaRPr>
          </a:p>
        </p:txBody>
      </p:sp>
      <p:sp>
        <p:nvSpPr>
          <p:cNvPr id="349256" name="Freeform 72"/>
          <p:cNvSpPr>
            <a:spLocks/>
          </p:cNvSpPr>
          <p:nvPr/>
        </p:nvSpPr>
        <p:spPr bwMode="auto">
          <a:xfrm>
            <a:off x="4948237" y="3200400"/>
            <a:ext cx="106363" cy="1643062"/>
          </a:xfrm>
          <a:custGeom>
            <a:avLst/>
            <a:gdLst>
              <a:gd name="T0" fmla="*/ 25 w 25"/>
              <a:gd name="T1" fmla="*/ 230 h 230"/>
              <a:gd name="T2" fmla="*/ 10 w 25"/>
              <a:gd name="T3" fmla="*/ 214 h 230"/>
              <a:gd name="T4" fmla="*/ 10 w 25"/>
              <a:gd name="T5" fmla="*/ 126 h 230"/>
              <a:gd name="T6" fmla="*/ 0 w 25"/>
              <a:gd name="T7" fmla="*/ 115 h 230"/>
              <a:gd name="T8" fmla="*/ 10 w 25"/>
              <a:gd name="T9" fmla="*/ 105 h 230"/>
              <a:gd name="T10" fmla="*/ 10 w 25"/>
              <a:gd name="T11" fmla="*/ 16 h 230"/>
              <a:gd name="T12" fmla="*/ 25 w 25"/>
              <a:gd name="T13" fmla="*/ 0 h 230"/>
            </a:gdLst>
            <a:ahLst/>
            <a:cxnLst>
              <a:cxn ang="0">
                <a:pos x="T0" y="T1"/>
              </a:cxn>
              <a:cxn ang="0">
                <a:pos x="T2" y="T3"/>
              </a:cxn>
              <a:cxn ang="0">
                <a:pos x="T4" y="T5"/>
              </a:cxn>
              <a:cxn ang="0">
                <a:pos x="T6" y="T7"/>
              </a:cxn>
              <a:cxn ang="0">
                <a:pos x="T8" y="T9"/>
              </a:cxn>
              <a:cxn ang="0">
                <a:pos x="T10" y="T11"/>
              </a:cxn>
              <a:cxn ang="0">
                <a:pos x="T12" y="T13"/>
              </a:cxn>
            </a:cxnLst>
            <a:rect l="0" t="0" r="r" b="b"/>
            <a:pathLst>
              <a:path w="25" h="230">
                <a:moveTo>
                  <a:pt x="25" y="230"/>
                </a:moveTo>
                <a:cubicBezTo>
                  <a:pt x="15" y="230"/>
                  <a:pt x="10" y="227"/>
                  <a:pt x="10" y="214"/>
                </a:cubicBezTo>
                <a:cubicBezTo>
                  <a:pt x="10" y="211"/>
                  <a:pt x="10" y="128"/>
                  <a:pt x="10" y="126"/>
                </a:cubicBezTo>
                <a:cubicBezTo>
                  <a:pt x="10" y="122"/>
                  <a:pt x="8" y="115"/>
                  <a:pt x="0" y="115"/>
                </a:cubicBezTo>
                <a:cubicBezTo>
                  <a:pt x="8" y="115"/>
                  <a:pt x="10" y="108"/>
                  <a:pt x="10" y="105"/>
                </a:cubicBezTo>
                <a:cubicBezTo>
                  <a:pt x="10" y="102"/>
                  <a:pt x="10" y="19"/>
                  <a:pt x="10" y="16"/>
                </a:cubicBezTo>
                <a:cubicBezTo>
                  <a:pt x="10" y="3"/>
                  <a:pt x="15" y="0"/>
                  <a:pt x="25" y="0"/>
                </a:cubicBezTo>
              </a:path>
            </a:pathLst>
          </a:custGeom>
          <a:noFill/>
          <a:ln w="22225" cap="flat">
            <a:solidFill>
              <a:srgbClr val="6D6F7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349257" name="Freeform 73"/>
          <p:cNvSpPr>
            <a:spLocks/>
          </p:cNvSpPr>
          <p:nvPr/>
        </p:nvSpPr>
        <p:spPr bwMode="auto">
          <a:xfrm>
            <a:off x="4191000" y="3657600"/>
            <a:ext cx="711200" cy="1143000"/>
          </a:xfrm>
          <a:custGeom>
            <a:avLst/>
            <a:gdLst>
              <a:gd name="T0" fmla="*/ 168 w 168"/>
              <a:gd name="T1" fmla="*/ 119 h 132"/>
              <a:gd name="T2" fmla="*/ 156 w 168"/>
              <a:gd name="T3" fmla="*/ 132 h 132"/>
              <a:gd name="T4" fmla="*/ 12 w 168"/>
              <a:gd name="T5" fmla="*/ 132 h 132"/>
              <a:gd name="T6" fmla="*/ 0 w 168"/>
              <a:gd name="T7" fmla="*/ 119 h 132"/>
              <a:gd name="T8" fmla="*/ 0 w 168"/>
              <a:gd name="T9" fmla="*/ 12 h 132"/>
              <a:gd name="T10" fmla="*/ 12 w 168"/>
              <a:gd name="T11" fmla="*/ 0 h 132"/>
              <a:gd name="T12" fmla="*/ 156 w 168"/>
              <a:gd name="T13" fmla="*/ 0 h 132"/>
              <a:gd name="T14" fmla="*/ 168 w 168"/>
              <a:gd name="T15" fmla="*/ 12 h 132"/>
              <a:gd name="T16" fmla="*/ 168 w 168"/>
              <a:gd name="T17" fmla="*/ 11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132">
                <a:moveTo>
                  <a:pt x="168" y="119"/>
                </a:moveTo>
                <a:cubicBezTo>
                  <a:pt x="168" y="126"/>
                  <a:pt x="162" y="132"/>
                  <a:pt x="156" y="132"/>
                </a:cubicBezTo>
                <a:cubicBezTo>
                  <a:pt x="12" y="132"/>
                  <a:pt x="12" y="132"/>
                  <a:pt x="12" y="132"/>
                </a:cubicBezTo>
                <a:cubicBezTo>
                  <a:pt x="5" y="132"/>
                  <a:pt x="0" y="126"/>
                  <a:pt x="0" y="119"/>
                </a:cubicBezTo>
                <a:cubicBezTo>
                  <a:pt x="0" y="12"/>
                  <a:pt x="0" y="12"/>
                  <a:pt x="0" y="12"/>
                </a:cubicBezTo>
                <a:cubicBezTo>
                  <a:pt x="0" y="5"/>
                  <a:pt x="5" y="0"/>
                  <a:pt x="12" y="0"/>
                </a:cubicBezTo>
                <a:cubicBezTo>
                  <a:pt x="156" y="0"/>
                  <a:pt x="156" y="0"/>
                  <a:pt x="156" y="0"/>
                </a:cubicBezTo>
                <a:cubicBezTo>
                  <a:pt x="162" y="0"/>
                  <a:pt x="168" y="5"/>
                  <a:pt x="168" y="12"/>
                </a:cubicBezTo>
                <a:lnTo>
                  <a:pt x="168" y="119"/>
                </a:lnTo>
                <a:close/>
              </a:path>
            </a:pathLst>
          </a:custGeom>
          <a:solidFill>
            <a:srgbClr val="D6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9258" name="Line 74"/>
          <p:cNvSpPr>
            <a:spLocks noChangeShapeType="1"/>
          </p:cNvSpPr>
          <p:nvPr/>
        </p:nvSpPr>
        <p:spPr bwMode="auto">
          <a:xfrm>
            <a:off x="5432425" y="2865437"/>
            <a:ext cx="2438400" cy="1700213"/>
          </a:xfrm>
          <a:prstGeom prst="line">
            <a:avLst/>
          </a:prstGeom>
          <a:noFill/>
          <a:ln w="30163">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9259" name="Line 75"/>
          <p:cNvSpPr>
            <a:spLocks noChangeShapeType="1"/>
          </p:cNvSpPr>
          <p:nvPr/>
        </p:nvSpPr>
        <p:spPr bwMode="auto">
          <a:xfrm flipH="1">
            <a:off x="5419725" y="3443287"/>
            <a:ext cx="2441575" cy="1687513"/>
          </a:xfrm>
          <a:prstGeom prst="line">
            <a:avLst/>
          </a:prstGeom>
          <a:noFill/>
          <a:ln w="30163">
            <a:solidFill>
              <a:srgbClr val="EE313C"/>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49263" name="Rectangle 79"/>
          <p:cNvSpPr>
            <a:spLocks noChangeArrowheads="1"/>
          </p:cNvSpPr>
          <p:nvPr/>
        </p:nvSpPr>
        <p:spPr bwMode="auto">
          <a:xfrm>
            <a:off x="6119812" y="1066800"/>
            <a:ext cx="205327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dirty="0">
                <a:solidFill>
                  <a:srgbClr val="000000"/>
                </a:solidFill>
                <a:latin typeface="Century Gothic"/>
                <a:cs typeface="Century Gothic"/>
              </a:rPr>
              <a:t>(b) </a:t>
            </a:r>
            <a:r>
              <a:rPr lang="en-US" sz="1400" b="1" dirty="0">
                <a:solidFill>
                  <a:srgbClr val="000000"/>
                </a:solidFill>
                <a:latin typeface="Century Gothic"/>
                <a:cs typeface="Century Gothic"/>
              </a:rPr>
              <a:t>An excise tax of $60</a:t>
            </a:r>
            <a:endParaRPr lang="en-US" sz="1400" b="1" baseline="-25000" dirty="0">
              <a:latin typeface="Century Gothic"/>
              <a:cs typeface="Century Gothic"/>
            </a:endParaRPr>
          </a:p>
        </p:txBody>
      </p:sp>
      <p:sp>
        <p:nvSpPr>
          <p:cNvPr id="349265" name="Rectangle 81"/>
          <p:cNvSpPr>
            <a:spLocks noChangeArrowheads="1"/>
          </p:cNvSpPr>
          <p:nvPr/>
        </p:nvSpPr>
        <p:spPr bwMode="auto">
          <a:xfrm>
            <a:off x="4624387" y="1282700"/>
            <a:ext cx="7762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a:solidFill>
                  <a:srgbClr val="000000"/>
                </a:solidFill>
                <a:latin typeface="Century Gothic"/>
                <a:cs typeface="Century Gothic"/>
              </a:rPr>
              <a:t>Price of hotel room</a:t>
            </a:r>
            <a:endParaRPr lang="en-US" sz="1400">
              <a:latin typeface="Century Gothic"/>
              <a:cs typeface="Century Gothic"/>
            </a:endParaRPr>
          </a:p>
        </p:txBody>
      </p:sp>
      <p:sp>
        <p:nvSpPr>
          <p:cNvPr id="349266" name="Rectangle 82"/>
          <p:cNvSpPr>
            <a:spLocks noChangeArrowheads="1"/>
          </p:cNvSpPr>
          <p:nvPr/>
        </p:nvSpPr>
        <p:spPr bwMode="auto">
          <a:xfrm>
            <a:off x="6400800" y="6400800"/>
            <a:ext cx="20416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dirty="0">
                <a:solidFill>
                  <a:srgbClr val="000000"/>
                </a:solidFill>
                <a:latin typeface="Century Gothic"/>
                <a:cs typeface="Century Gothic"/>
              </a:rPr>
              <a:t>Quantity of hotel rooms</a:t>
            </a:r>
            <a:endParaRPr lang="en-US" sz="1400" dirty="0">
              <a:latin typeface="Century Gothic"/>
              <a:cs typeface="Century Gothic"/>
            </a:endParaRPr>
          </a:p>
        </p:txBody>
      </p:sp>
      <p:sp>
        <p:nvSpPr>
          <p:cNvPr id="349268" name="Rectangle 84"/>
          <p:cNvSpPr>
            <a:spLocks noChangeArrowheads="1"/>
          </p:cNvSpPr>
          <p:nvPr/>
        </p:nvSpPr>
        <p:spPr bwMode="auto">
          <a:xfrm>
            <a:off x="163513" y="3590395"/>
            <a:ext cx="6032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dirty="0">
                <a:solidFill>
                  <a:srgbClr val="000000"/>
                </a:solidFill>
                <a:latin typeface="Century Gothic"/>
                <a:cs typeface="Century Gothic"/>
              </a:rPr>
              <a:t>Excise tax = $20 per </a:t>
            </a:r>
            <a:r>
              <a:rPr lang="en-US" sz="1400" dirty="0" smtClean="0">
                <a:solidFill>
                  <a:srgbClr val="000000"/>
                </a:solidFill>
                <a:latin typeface="Century Gothic"/>
                <a:cs typeface="Century Gothic"/>
              </a:rPr>
              <a:t>room.</a:t>
            </a:r>
            <a:endParaRPr lang="en-US" sz="1400" dirty="0">
              <a:latin typeface="Century Gothic"/>
              <a:cs typeface="Century Gothic"/>
            </a:endParaRPr>
          </a:p>
        </p:txBody>
      </p:sp>
      <p:sp>
        <p:nvSpPr>
          <p:cNvPr id="349269" name="Rectangle 85"/>
          <p:cNvSpPr>
            <a:spLocks noChangeArrowheads="1"/>
          </p:cNvSpPr>
          <p:nvPr/>
        </p:nvSpPr>
        <p:spPr bwMode="auto">
          <a:xfrm>
            <a:off x="4268787" y="3700463"/>
            <a:ext cx="6032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dirty="0">
                <a:solidFill>
                  <a:srgbClr val="000000"/>
                </a:solidFill>
                <a:latin typeface="Century Gothic"/>
                <a:cs typeface="Century Gothic"/>
              </a:rPr>
              <a:t>Excise tax = $60 per </a:t>
            </a:r>
            <a:r>
              <a:rPr lang="en-US" sz="1400" dirty="0" smtClean="0">
                <a:solidFill>
                  <a:srgbClr val="000000"/>
                </a:solidFill>
                <a:latin typeface="Century Gothic"/>
                <a:cs typeface="Century Gothic"/>
              </a:rPr>
              <a:t>room.</a:t>
            </a:r>
            <a:endParaRPr lang="en-US" sz="1400" dirty="0">
              <a:latin typeface="Century Gothic"/>
              <a:cs typeface="Century Gothic"/>
            </a:endParaRPr>
          </a:p>
        </p:txBody>
      </p:sp>
      <p:cxnSp>
        <p:nvCxnSpPr>
          <p:cNvPr id="8" name="Straight Connector 86"/>
          <p:cNvCxnSpPr>
            <a:cxnSpLocks noChangeShapeType="1"/>
          </p:cNvCxnSpPr>
          <p:nvPr/>
        </p:nvCxnSpPr>
        <p:spPr bwMode="auto">
          <a:xfrm>
            <a:off x="5453217" y="3155950"/>
            <a:ext cx="414183" cy="0"/>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9" name="Straight Connector 86"/>
          <p:cNvCxnSpPr>
            <a:cxnSpLocks noChangeShapeType="1"/>
          </p:cNvCxnSpPr>
          <p:nvPr/>
        </p:nvCxnSpPr>
        <p:spPr bwMode="auto">
          <a:xfrm>
            <a:off x="5868987" y="3217862"/>
            <a:ext cx="3175" cy="2886075"/>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grpSp>
        <p:nvGrpSpPr>
          <p:cNvPr id="349278" name="Group 94"/>
          <p:cNvGrpSpPr>
            <a:grpSpLocks/>
          </p:cNvGrpSpPr>
          <p:nvPr/>
        </p:nvGrpSpPr>
        <p:grpSpPr bwMode="auto">
          <a:xfrm>
            <a:off x="1254125" y="3705225"/>
            <a:ext cx="1223963" cy="550862"/>
            <a:chOff x="790" y="2227"/>
            <a:chExt cx="771" cy="347"/>
          </a:xfrm>
        </p:grpSpPr>
        <p:sp>
          <p:nvSpPr>
            <p:cNvPr id="349189" name="Rectangle 5"/>
            <p:cNvSpPr>
              <a:spLocks noChangeArrowheads="1"/>
            </p:cNvSpPr>
            <p:nvPr/>
          </p:nvSpPr>
          <p:spPr bwMode="auto">
            <a:xfrm>
              <a:off x="790" y="2227"/>
              <a:ext cx="771" cy="347"/>
            </a:xfrm>
            <a:prstGeom prst="rect">
              <a:avLst/>
            </a:prstGeom>
            <a:solidFill>
              <a:srgbClr val="CFE4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entury Gothic"/>
                <a:cs typeface="Century Gothic"/>
              </a:endParaRPr>
            </a:p>
          </p:txBody>
        </p:sp>
        <p:sp>
          <p:nvSpPr>
            <p:cNvPr id="349275" name="Rectangle 91"/>
            <p:cNvSpPr>
              <a:spLocks noChangeArrowheads="1"/>
            </p:cNvSpPr>
            <p:nvPr/>
          </p:nvSpPr>
          <p:spPr bwMode="auto">
            <a:xfrm>
              <a:off x="882" y="2274"/>
              <a:ext cx="624" cy="271"/>
            </a:xfrm>
            <a:prstGeom prst="rect">
              <a:avLst/>
            </a:prstGeom>
            <a:solidFill>
              <a:srgbClr val="CFE4A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dirty="0">
                  <a:solidFill>
                    <a:srgbClr val="000000"/>
                  </a:solidFill>
                  <a:latin typeface="Century Gothic"/>
                  <a:cs typeface="Century Gothic"/>
                </a:rPr>
                <a:t>Area = tax revenue</a:t>
              </a:r>
              <a:endParaRPr lang="en-US" sz="1400" dirty="0">
                <a:latin typeface="Century Gothic"/>
                <a:cs typeface="Century Gothic"/>
              </a:endParaRPr>
            </a:p>
          </p:txBody>
        </p:sp>
      </p:grpSp>
      <p:grpSp>
        <p:nvGrpSpPr>
          <p:cNvPr id="349277" name="Group 93"/>
          <p:cNvGrpSpPr>
            <a:grpSpLocks/>
          </p:cNvGrpSpPr>
          <p:nvPr/>
        </p:nvGrpSpPr>
        <p:grpSpPr bwMode="auto">
          <a:xfrm>
            <a:off x="5433924" y="3170237"/>
            <a:ext cx="435058" cy="1673079"/>
            <a:chOff x="3710" y="1890"/>
            <a:chExt cx="272" cy="1060"/>
          </a:xfrm>
        </p:grpSpPr>
        <p:sp>
          <p:nvSpPr>
            <p:cNvPr id="349231" name="Rectangle 47"/>
            <p:cNvSpPr>
              <a:spLocks noChangeArrowheads="1"/>
            </p:cNvSpPr>
            <p:nvPr/>
          </p:nvSpPr>
          <p:spPr bwMode="auto">
            <a:xfrm>
              <a:off x="3717" y="1890"/>
              <a:ext cx="265" cy="1060"/>
            </a:xfrm>
            <a:prstGeom prst="rect">
              <a:avLst/>
            </a:prstGeom>
            <a:solidFill>
              <a:srgbClr val="CFE4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entury Gothic"/>
                <a:cs typeface="Century Gothic"/>
              </a:endParaRPr>
            </a:p>
          </p:txBody>
        </p:sp>
        <p:sp>
          <p:nvSpPr>
            <p:cNvPr id="349267" name="Rectangle 83"/>
            <p:cNvSpPr>
              <a:spLocks noChangeArrowheads="1"/>
            </p:cNvSpPr>
            <p:nvPr/>
          </p:nvSpPr>
          <p:spPr bwMode="auto">
            <a:xfrm rot="5400000">
              <a:off x="3341" y="2289"/>
              <a:ext cx="1008" cy="269"/>
            </a:xfrm>
            <a:prstGeom prst="rect">
              <a:avLst/>
            </a:prstGeom>
            <a:solidFill>
              <a:srgbClr val="CFE4A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dirty="0">
                  <a:solidFill>
                    <a:srgbClr val="000000"/>
                  </a:solidFill>
                  <a:latin typeface="Century Gothic"/>
                  <a:cs typeface="Century Gothic"/>
                </a:rPr>
                <a:t>Area = tax revenue</a:t>
              </a:r>
              <a:endParaRPr lang="en-US" sz="1400" dirty="0">
                <a:latin typeface="Century Gothic"/>
                <a:cs typeface="Century Gothic"/>
              </a:endParaRPr>
            </a:p>
          </p:txBody>
        </p:sp>
      </p:grpSp>
      <p:sp>
        <p:nvSpPr>
          <p:cNvPr id="349260" name="Oval 76"/>
          <p:cNvSpPr>
            <a:spLocks noChangeArrowheads="1"/>
          </p:cNvSpPr>
          <p:nvPr/>
        </p:nvSpPr>
        <p:spPr bwMode="auto">
          <a:xfrm>
            <a:off x="5822949" y="3126318"/>
            <a:ext cx="91440" cy="9144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9226" name="Oval 42"/>
          <p:cNvSpPr>
            <a:spLocks noChangeArrowheads="1"/>
          </p:cNvSpPr>
          <p:nvPr/>
        </p:nvSpPr>
        <p:spPr bwMode="auto">
          <a:xfrm>
            <a:off x="2433637" y="3669772"/>
            <a:ext cx="91440" cy="9144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9264" name="Freeform 80"/>
          <p:cNvSpPr>
            <a:spLocks/>
          </p:cNvSpPr>
          <p:nvPr/>
        </p:nvSpPr>
        <p:spPr bwMode="auto">
          <a:xfrm>
            <a:off x="5445125" y="1428750"/>
            <a:ext cx="2743200" cy="4778375"/>
          </a:xfrm>
          <a:custGeom>
            <a:avLst/>
            <a:gdLst>
              <a:gd name="T0" fmla="*/ 1528 w 1528"/>
              <a:gd name="T1" fmla="*/ 1580 h 1580"/>
              <a:gd name="T2" fmla="*/ 0 w 1528"/>
              <a:gd name="T3" fmla="*/ 1580 h 1580"/>
              <a:gd name="T4" fmla="*/ 0 w 1528"/>
              <a:gd name="T5" fmla="*/ 0 h 1580"/>
            </a:gdLst>
            <a:ahLst/>
            <a:cxnLst>
              <a:cxn ang="0">
                <a:pos x="T0" y="T1"/>
              </a:cxn>
              <a:cxn ang="0">
                <a:pos x="T2" y="T3"/>
              </a:cxn>
              <a:cxn ang="0">
                <a:pos x="T4" y="T5"/>
              </a:cxn>
            </a:cxnLst>
            <a:rect l="0" t="0" r="r" b="b"/>
            <a:pathLst>
              <a:path w="1528" h="1580">
                <a:moveTo>
                  <a:pt x="1528" y="1580"/>
                </a:moveTo>
                <a:lnTo>
                  <a:pt x="0" y="1580"/>
                </a:lnTo>
                <a:lnTo>
                  <a:pt x="0" y="0"/>
                </a:ln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349230" name="Freeform 46"/>
          <p:cNvSpPr>
            <a:spLocks/>
          </p:cNvSpPr>
          <p:nvPr/>
        </p:nvSpPr>
        <p:spPr bwMode="auto">
          <a:xfrm>
            <a:off x="1254125" y="1428750"/>
            <a:ext cx="2746375" cy="4778375"/>
          </a:xfrm>
          <a:custGeom>
            <a:avLst/>
            <a:gdLst>
              <a:gd name="T0" fmla="*/ 1529 w 1529"/>
              <a:gd name="T1" fmla="*/ 1580 h 1580"/>
              <a:gd name="T2" fmla="*/ 0 w 1529"/>
              <a:gd name="T3" fmla="*/ 1580 h 1580"/>
              <a:gd name="T4" fmla="*/ 0 w 1529"/>
              <a:gd name="T5" fmla="*/ 0 h 1580"/>
            </a:gdLst>
            <a:ahLst/>
            <a:cxnLst>
              <a:cxn ang="0">
                <a:pos x="T0" y="T1"/>
              </a:cxn>
              <a:cxn ang="0">
                <a:pos x="T2" y="T3"/>
              </a:cxn>
              <a:cxn ang="0">
                <a:pos x="T4" y="T5"/>
              </a:cxn>
            </a:cxnLst>
            <a:rect l="0" t="0" r="r" b="b"/>
            <a:pathLst>
              <a:path w="1529" h="1580">
                <a:moveTo>
                  <a:pt x="1529" y="1580"/>
                </a:moveTo>
                <a:lnTo>
                  <a:pt x="0" y="1580"/>
                </a:lnTo>
                <a:lnTo>
                  <a:pt x="0" y="0"/>
                </a:lnTo>
              </a:path>
            </a:pathLst>
          </a:custGeom>
          <a:noFill/>
          <a:ln w="63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cxnSp>
        <p:nvCxnSpPr>
          <p:cNvPr id="92" name="Straight Connector 86"/>
          <p:cNvCxnSpPr>
            <a:cxnSpLocks noChangeShapeType="1"/>
          </p:cNvCxnSpPr>
          <p:nvPr/>
        </p:nvCxnSpPr>
        <p:spPr bwMode="auto">
          <a:xfrm>
            <a:off x="1219200" y="4259261"/>
            <a:ext cx="1252411" cy="0"/>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548912" name="Straight Connector 86"/>
          <p:cNvCxnSpPr>
            <a:cxnSpLocks noChangeShapeType="1"/>
          </p:cNvCxnSpPr>
          <p:nvPr/>
        </p:nvCxnSpPr>
        <p:spPr bwMode="auto">
          <a:xfrm>
            <a:off x="1289050" y="3992562"/>
            <a:ext cx="1550988" cy="3175"/>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5" name="Straight Connector 86"/>
          <p:cNvCxnSpPr>
            <a:cxnSpLocks noChangeShapeType="1"/>
          </p:cNvCxnSpPr>
          <p:nvPr/>
        </p:nvCxnSpPr>
        <p:spPr bwMode="auto">
          <a:xfrm>
            <a:off x="5486400" y="3992562"/>
            <a:ext cx="1550987" cy="3175"/>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3" name="Straight Connector 86"/>
          <p:cNvCxnSpPr>
            <a:cxnSpLocks noChangeShapeType="1"/>
          </p:cNvCxnSpPr>
          <p:nvPr/>
        </p:nvCxnSpPr>
        <p:spPr bwMode="auto">
          <a:xfrm>
            <a:off x="2480732" y="3781425"/>
            <a:ext cx="0" cy="2322512"/>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93" name="Straight Connector 86"/>
          <p:cNvCxnSpPr>
            <a:cxnSpLocks noChangeShapeType="1"/>
          </p:cNvCxnSpPr>
          <p:nvPr/>
        </p:nvCxnSpPr>
        <p:spPr bwMode="auto">
          <a:xfrm>
            <a:off x="5435601" y="4834996"/>
            <a:ext cx="414183" cy="0"/>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sp>
        <p:nvSpPr>
          <p:cNvPr id="10" name="TextBox 9"/>
          <p:cNvSpPr txBox="1"/>
          <p:nvPr/>
        </p:nvSpPr>
        <p:spPr>
          <a:xfrm>
            <a:off x="1600200" y="1541462"/>
            <a:ext cx="2514599" cy="646331"/>
          </a:xfrm>
          <a:prstGeom prst="rect">
            <a:avLst/>
          </a:prstGeom>
          <a:noFill/>
        </p:spPr>
        <p:txBody>
          <a:bodyPr wrap="square" rtlCol="0">
            <a:spAutoFit/>
          </a:bodyPr>
          <a:lstStyle/>
          <a:p>
            <a:r>
              <a:rPr lang="en-US" b="1" i="1" dirty="0" smtClean="0">
                <a:solidFill>
                  <a:schemeClr val="tx1">
                    <a:lumMod val="75000"/>
                    <a:lumOff val="25000"/>
                  </a:schemeClr>
                </a:solidFill>
                <a:latin typeface="Century Gothic"/>
                <a:cs typeface="Century Gothic"/>
              </a:rPr>
              <a:t>Tax revenue= $150,000</a:t>
            </a:r>
            <a:endParaRPr lang="en-US" b="1" i="1" dirty="0">
              <a:solidFill>
                <a:schemeClr val="tx1">
                  <a:lumMod val="75000"/>
                  <a:lumOff val="25000"/>
                </a:schemeClr>
              </a:solidFill>
              <a:latin typeface="Century Gothic"/>
              <a:cs typeface="Century Gothic"/>
            </a:endParaRPr>
          </a:p>
        </p:txBody>
      </p:sp>
      <p:sp>
        <p:nvSpPr>
          <p:cNvPr id="95" name="TextBox 94"/>
          <p:cNvSpPr txBox="1"/>
          <p:nvPr/>
        </p:nvSpPr>
        <p:spPr>
          <a:xfrm>
            <a:off x="5791201" y="1541462"/>
            <a:ext cx="2514599" cy="646331"/>
          </a:xfrm>
          <a:prstGeom prst="rect">
            <a:avLst/>
          </a:prstGeom>
          <a:noFill/>
        </p:spPr>
        <p:txBody>
          <a:bodyPr wrap="square" rtlCol="0">
            <a:spAutoFit/>
          </a:bodyPr>
          <a:lstStyle/>
          <a:p>
            <a:r>
              <a:rPr lang="en-US" b="1" i="1" dirty="0" smtClean="0">
                <a:solidFill>
                  <a:schemeClr val="tx1">
                    <a:lumMod val="75000"/>
                    <a:lumOff val="25000"/>
                  </a:schemeClr>
                </a:solidFill>
                <a:latin typeface="Century Gothic"/>
                <a:cs typeface="Century Gothic"/>
              </a:rPr>
              <a:t>Tax revenue= $150,000</a:t>
            </a:r>
            <a:endParaRPr lang="en-US" b="1" i="1" dirty="0">
              <a:solidFill>
                <a:schemeClr val="tx1">
                  <a:lumMod val="75000"/>
                  <a:lumOff val="25000"/>
                </a:schemeClr>
              </a:solidFill>
              <a:latin typeface="Century Gothic"/>
              <a:cs typeface="Century Gothic"/>
            </a:endParaRPr>
          </a:p>
        </p:txBody>
      </p:sp>
      <p:sp>
        <p:nvSpPr>
          <p:cNvPr id="349227" name="Oval 43"/>
          <p:cNvSpPr>
            <a:spLocks noChangeArrowheads="1"/>
          </p:cNvSpPr>
          <p:nvPr/>
        </p:nvSpPr>
        <p:spPr bwMode="auto">
          <a:xfrm>
            <a:off x="2430462" y="4215871"/>
            <a:ext cx="91440" cy="9144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9262" name="Oval 78"/>
          <p:cNvSpPr>
            <a:spLocks noChangeArrowheads="1"/>
          </p:cNvSpPr>
          <p:nvPr/>
        </p:nvSpPr>
        <p:spPr bwMode="auto">
          <a:xfrm>
            <a:off x="7009870" y="3954993"/>
            <a:ext cx="91440" cy="9144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49261" name="Oval 77"/>
          <p:cNvSpPr>
            <a:spLocks noChangeArrowheads="1"/>
          </p:cNvSpPr>
          <p:nvPr/>
        </p:nvSpPr>
        <p:spPr bwMode="auto">
          <a:xfrm>
            <a:off x="5826653" y="4772554"/>
            <a:ext cx="91440" cy="9144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Tree>
    <p:extLst>
      <p:ext uri="{BB962C8B-B14F-4D97-AF65-F5344CB8AC3E}">
        <p14:creationId xmlns:p14="http://schemas.microsoft.com/office/powerpoint/2010/main" val="3578102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49278"/>
                                        </p:tgtEl>
                                        <p:attrNameLst>
                                          <p:attrName>style.visibility</p:attrName>
                                        </p:attrNameLst>
                                      </p:cBhvr>
                                      <p:to>
                                        <p:strVal val="visible"/>
                                      </p:to>
                                    </p:set>
                                    <p:animEffect transition="in" filter="fade">
                                      <p:cBhvr>
                                        <p:cTn id="7" dur="500"/>
                                        <p:tgtEl>
                                          <p:spTgt spid="34927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9222"/>
                                        </p:tgtEl>
                                        <p:attrNameLst>
                                          <p:attrName>style.visibility</p:attrName>
                                        </p:attrNameLst>
                                      </p:cBhvr>
                                      <p:to>
                                        <p:strVal val="visible"/>
                                      </p:to>
                                    </p:set>
                                    <p:animEffect transition="in" filter="fade">
                                      <p:cBhvr>
                                        <p:cTn id="11" dur="500"/>
                                        <p:tgtEl>
                                          <p:spTgt spid="3492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49268"/>
                                        </p:tgtEl>
                                        <p:attrNameLst>
                                          <p:attrName>style.visibility</p:attrName>
                                        </p:attrNameLst>
                                      </p:cBhvr>
                                      <p:to>
                                        <p:strVal val="visible"/>
                                      </p:to>
                                    </p:set>
                                    <p:animEffect transition="in" filter="fade">
                                      <p:cBhvr>
                                        <p:cTn id="15" dur="500"/>
                                        <p:tgtEl>
                                          <p:spTgt spid="34926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9223"/>
                                        </p:tgtEl>
                                        <p:attrNameLst>
                                          <p:attrName>style.visibility</p:attrName>
                                        </p:attrNameLst>
                                      </p:cBhvr>
                                      <p:to>
                                        <p:strVal val="visible"/>
                                      </p:to>
                                    </p:set>
                                    <p:animEffect transition="in" filter="fade">
                                      <p:cBhvr>
                                        <p:cTn id="18" dur="500"/>
                                        <p:tgtEl>
                                          <p:spTgt spid="3492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49233"/>
                                        </p:tgtEl>
                                        <p:attrNameLst>
                                          <p:attrName>style.visibility</p:attrName>
                                        </p:attrNameLst>
                                      </p:cBhvr>
                                      <p:to>
                                        <p:strVal val="visible"/>
                                      </p:to>
                                    </p:set>
                                    <p:animEffect transition="in" filter="fade">
                                      <p:cBhvr>
                                        <p:cTn id="28" dur="500"/>
                                        <p:tgtEl>
                                          <p:spTgt spid="34923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49232"/>
                                        </p:tgtEl>
                                        <p:attrNameLst>
                                          <p:attrName>style.visibility</p:attrName>
                                        </p:attrNameLst>
                                      </p:cBhvr>
                                      <p:to>
                                        <p:strVal val="visible"/>
                                      </p:to>
                                    </p:set>
                                    <p:animEffect transition="in" filter="fade">
                                      <p:cBhvr>
                                        <p:cTn id="31" dur="500"/>
                                        <p:tgtEl>
                                          <p:spTgt spid="34923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9234"/>
                                        </p:tgtEl>
                                        <p:attrNameLst>
                                          <p:attrName>style.visibility</p:attrName>
                                        </p:attrNameLst>
                                      </p:cBhvr>
                                      <p:to>
                                        <p:strVal val="visible"/>
                                      </p:to>
                                    </p:set>
                                    <p:animEffect transition="in" filter="fade">
                                      <p:cBhvr>
                                        <p:cTn id="34" dur="500"/>
                                        <p:tgtEl>
                                          <p:spTgt spid="34923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49235"/>
                                        </p:tgtEl>
                                        <p:attrNameLst>
                                          <p:attrName>style.visibility</p:attrName>
                                        </p:attrNameLst>
                                      </p:cBhvr>
                                      <p:to>
                                        <p:strVal val="visible"/>
                                      </p:to>
                                    </p:set>
                                    <p:animEffect transition="in" filter="fade">
                                      <p:cBhvr>
                                        <p:cTn id="37" dur="500"/>
                                        <p:tgtEl>
                                          <p:spTgt spid="34923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49236"/>
                                        </p:tgtEl>
                                        <p:attrNameLst>
                                          <p:attrName>style.visibility</p:attrName>
                                        </p:attrNameLst>
                                      </p:cBhvr>
                                      <p:to>
                                        <p:strVal val="visible"/>
                                      </p:to>
                                    </p:set>
                                    <p:animEffect transition="in" filter="fade">
                                      <p:cBhvr>
                                        <p:cTn id="40" dur="500"/>
                                        <p:tgtEl>
                                          <p:spTgt spid="34923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49237"/>
                                        </p:tgtEl>
                                        <p:attrNameLst>
                                          <p:attrName>style.visibility</p:attrName>
                                        </p:attrNameLst>
                                      </p:cBhvr>
                                      <p:to>
                                        <p:strVal val="visible"/>
                                      </p:to>
                                    </p:set>
                                    <p:animEffect transition="in" filter="fade">
                                      <p:cBhvr>
                                        <p:cTn id="43" dur="500"/>
                                        <p:tgtEl>
                                          <p:spTgt spid="34923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49238"/>
                                        </p:tgtEl>
                                        <p:attrNameLst>
                                          <p:attrName>style.visibility</p:attrName>
                                        </p:attrNameLst>
                                      </p:cBhvr>
                                      <p:to>
                                        <p:strVal val="visible"/>
                                      </p:to>
                                    </p:set>
                                    <p:animEffect transition="in" filter="fade">
                                      <p:cBhvr>
                                        <p:cTn id="46" dur="500"/>
                                        <p:tgtEl>
                                          <p:spTgt spid="34923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49239"/>
                                        </p:tgtEl>
                                        <p:attrNameLst>
                                          <p:attrName>style.visibility</p:attrName>
                                        </p:attrNameLst>
                                      </p:cBhvr>
                                      <p:to>
                                        <p:strVal val="visible"/>
                                      </p:to>
                                    </p:set>
                                    <p:animEffect transition="in" filter="fade">
                                      <p:cBhvr>
                                        <p:cTn id="49" dur="500"/>
                                        <p:tgtEl>
                                          <p:spTgt spid="34923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49240"/>
                                        </p:tgtEl>
                                        <p:attrNameLst>
                                          <p:attrName>style.visibility</p:attrName>
                                        </p:attrNameLst>
                                      </p:cBhvr>
                                      <p:to>
                                        <p:strVal val="visible"/>
                                      </p:to>
                                    </p:set>
                                    <p:animEffect transition="in" filter="fade">
                                      <p:cBhvr>
                                        <p:cTn id="52" dur="500"/>
                                        <p:tgtEl>
                                          <p:spTgt spid="34924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49241"/>
                                        </p:tgtEl>
                                        <p:attrNameLst>
                                          <p:attrName>style.visibility</p:attrName>
                                        </p:attrNameLst>
                                      </p:cBhvr>
                                      <p:to>
                                        <p:strVal val="visible"/>
                                      </p:to>
                                    </p:set>
                                    <p:animEffect transition="in" filter="fade">
                                      <p:cBhvr>
                                        <p:cTn id="55" dur="500"/>
                                        <p:tgtEl>
                                          <p:spTgt spid="34924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49242"/>
                                        </p:tgtEl>
                                        <p:attrNameLst>
                                          <p:attrName>style.visibility</p:attrName>
                                        </p:attrNameLst>
                                      </p:cBhvr>
                                      <p:to>
                                        <p:strVal val="visible"/>
                                      </p:to>
                                    </p:set>
                                    <p:animEffect transition="in" filter="fade">
                                      <p:cBhvr>
                                        <p:cTn id="58" dur="500"/>
                                        <p:tgtEl>
                                          <p:spTgt spid="34924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49243"/>
                                        </p:tgtEl>
                                        <p:attrNameLst>
                                          <p:attrName>style.visibility</p:attrName>
                                        </p:attrNameLst>
                                      </p:cBhvr>
                                      <p:to>
                                        <p:strVal val="visible"/>
                                      </p:to>
                                    </p:set>
                                    <p:animEffect transition="in" filter="fade">
                                      <p:cBhvr>
                                        <p:cTn id="61" dur="500"/>
                                        <p:tgtEl>
                                          <p:spTgt spid="34924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49244"/>
                                        </p:tgtEl>
                                        <p:attrNameLst>
                                          <p:attrName>style.visibility</p:attrName>
                                        </p:attrNameLst>
                                      </p:cBhvr>
                                      <p:to>
                                        <p:strVal val="visible"/>
                                      </p:to>
                                    </p:set>
                                    <p:animEffect transition="in" filter="fade">
                                      <p:cBhvr>
                                        <p:cTn id="64" dur="500"/>
                                        <p:tgtEl>
                                          <p:spTgt spid="34924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49245"/>
                                        </p:tgtEl>
                                        <p:attrNameLst>
                                          <p:attrName>style.visibility</p:attrName>
                                        </p:attrNameLst>
                                      </p:cBhvr>
                                      <p:to>
                                        <p:strVal val="visible"/>
                                      </p:to>
                                    </p:set>
                                    <p:animEffect transition="in" filter="fade">
                                      <p:cBhvr>
                                        <p:cTn id="67" dur="500"/>
                                        <p:tgtEl>
                                          <p:spTgt spid="34924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49246"/>
                                        </p:tgtEl>
                                        <p:attrNameLst>
                                          <p:attrName>style.visibility</p:attrName>
                                        </p:attrNameLst>
                                      </p:cBhvr>
                                      <p:to>
                                        <p:strVal val="visible"/>
                                      </p:to>
                                    </p:set>
                                    <p:animEffect transition="in" filter="fade">
                                      <p:cBhvr>
                                        <p:cTn id="70" dur="500"/>
                                        <p:tgtEl>
                                          <p:spTgt spid="34924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49247"/>
                                        </p:tgtEl>
                                        <p:attrNameLst>
                                          <p:attrName>style.visibility</p:attrName>
                                        </p:attrNameLst>
                                      </p:cBhvr>
                                      <p:to>
                                        <p:strVal val="visible"/>
                                      </p:to>
                                    </p:set>
                                    <p:animEffect transition="in" filter="fade">
                                      <p:cBhvr>
                                        <p:cTn id="73" dur="500"/>
                                        <p:tgtEl>
                                          <p:spTgt spid="34924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49248"/>
                                        </p:tgtEl>
                                        <p:attrNameLst>
                                          <p:attrName>style.visibility</p:attrName>
                                        </p:attrNameLst>
                                      </p:cBhvr>
                                      <p:to>
                                        <p:strVal val="visible"/>
                                      </p:to>
                                    </p:set>
                                    <p:animEffect transition="in" filter="fade">
                                      <p:cBhvr>
                                        <p:cTn id="76" dur="500"/>
                                        <p:tgtEl>
                                          <p:spTgt spid="34924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49249"/>
                                        </p:tgtEl>
                                        <p:attrNameLst>
                                          <p:attrName>style.visibility</p:attrName>
                                        </p:attrNameLst>
                                      </p:cBhvr>
                                      <p:to>
                                        <p:strVal val="visible"/>
                                      </p:to>
                                    </p:set>
                                    <p:animEffect transition="in" filter="fade">
                                      <p:cBhvr>
                                        <p:cTn id="79" dur="500"/>
                                        <p:tgtEl>
                                          <p:spTgt spid="34924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49250"/>
                                        </p:tgtEl>
                                        <p:attrNameLst>
                                          <p:attrName>style.visibility</p:attrName>
                                        </p:attrNameLst>
                                      </p:cBhvr>
                                      <p:to>
                                        <p:strVal val="visible"/>
                                      </p:to>
                                    </p:set>
                                    <p:animEffect transition="in" filter="fade">
                                      <p:cBhvr>
                                        <p:cTn id="82" dur="500"/>
                                        <p:tgtEl>
                                          <p:spTgt spid="349250"/>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49251"/>
                                        </p:tgtEl>
                                        <p:attrNameLst>
                                          <p:attrName>style.visibility</p:attrName>
                                        </p:attrNameLst>
                                      </p:cBhvr>
                                      <p:to>
                                        <p:strVal val="visible"/>
                                      </p:to>
                                    </p:set>
                                    <p:animEffect transition="in" filter="fade">
                                      <p:cBhvr>
                                        <p:cTn id="85" dur="500"/>
                                        <p:tgtEl>
                                          <p:spTgt spid="349251"/>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49252"/>
                                        </p:tgtEl>
                                        <p:attrNameLst>
                                          <p:attrName>style.visibility</p:attrName>
                                        </p:attrNameLst>
                                      </p:cBhvr>
                                      <p:to>
                                        <p:strVal val="visible"/>
                                      </p:to>
                                    </p:set>
                                    <p:animEffect transition="in" filter="fade">
                                      <p:cBhvr>
                                        <p:cTn id="88" dur="500"/>
                                        <p:tgtEl>
                                          <p:spTgt spid="349252"/>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49253"/>
                                        </p:tgtEl>
                                        <p:attrNameLst>
                                          <p:attrName>style.visibility</p:attrName>
                                        </p:attrNameLst>
                                      </p:cBhvr>
                                      <p:to>
                                        <p:strVal val="visible"/>
                                      </p:to>
                                    </p:set>
                                    <p:animEffect transition="in" filter="fade">
                                      <p:cBhvr>
                                        <p:cTn id="91" dur="500"/>
                                        <p:tgtEl>
                                          <p:spTgt spid="349253"/>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49254"/>
                                        </p:tgtEl>
                                        <p:attrNameLst>
                                          <p:attrName>style.visibility</p:attrName>
                                        </p:attrNameLst>
                                      </p:cBhvr>
                                      <p:to>
                                        <p:strVal val="visible"/>
                                      </p:to>
                                    </p:set>
                                    <p:animEffect transition="in" filter="fade">
                                      <p:cBhvr>
                                        <p:cTn id="94" dur="500"/>
                                        <p:tgtEl>
                                          <p:spTgt spid="349254"/>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49255"/>
                                        </p:tgtEl>
                                        <p:attrNameLst>
                                          <p:attrName>style.visibility</p:attrName>
                                        </p:attrNameLst>
                                      </p:cBhvr>
                                      <p:to>
                                        <p:strVal val="visible"/>
                                      </p:to>
                                    </p:set>
                                    <p:animEffect transition="in" filter="fade">
                                      <p:cBhvr>
                                        <p:cTn id="97" dur="500"/>
                                        <p:tgtEl>
                                          <p:spTgt spid="349255"/>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49258"/>
                                        </p:tgtEl>
                                        <p:attrNameLst>
                                          <p:attrName>style.visibility</p:attrName>
                                        </p:attrNameLst>
                                      </p:cBhvr>
                                      <p:to>
                                        <p:strVal val="visible"/>
                                      </p:to>
                                    </p:set>
                                    <p:animEffect transition="in" filter="fade">
                                      <p:cBhvr>
                                        <p:cTn id="100" dur="500"/>
                                        <p:tgtEl>
                                          <p:spTgt spid="34925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49259"/>
                                        </p:tgtEl>
                                        <p:attrNameLst>
                                          <p:attrName>style.visibility</p:attrName>
                                        </p:attrNameLst>
                                      </p:cBhvr>
                                      <p:to>
                                        <p:strVal val="visible"/>
                                      </p:to>
                                    </p:set>
                                    <p:animEffect transition="in" filter="fade">
                                      <p:cBhvr>
                                        <p:cTn id="103" dur="500"/>
                                        <p:tgtEl>
                                          <p:spTgt spid="349259"/>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49262"/>
                                        </p:tgtEl>
                                        <p:attrNameLst>
                                          <p:attrName>style.visibility</p:attrName>
                                        </p:attrNameLst>
                                      </p:cBhvr>
                                      <p:to>
                                        <p:strVal val="visible"/>
                                      </p:to>
                                    </p:set>
                                    <p:animEffect transition="in" filter="fade">
                                      <p:cBhvr>
                                        <p:cTn id="106" dur="500"/>
                                        <p:tgtEl>
                                          <p:spTgt spid="349262"/>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49265"/>
                                        </p:tgtEl>
                                        <p:attrNameLst>
                                          <p:attrName>style.visibility</p:attrName>
                                        </p:attrNameLst>
                                      </p:cBhvr>
                                      <p:to>
                                        <p:strVal val="visible"/>
                                      </p:to>
                                    </p:set>
                                    <p:animEffect transition="in" filter="fade">
                                      <p:cBhvr>
                                        <p:cTn id="109" dur="500"/>
                                        <p:tgtEl>
                                          <p:spTgt spid="349265"/>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49266"/>
                                        </p:tgtEl>
                                        <p:attrNameLst>
                                          <p:attrName>style.visibility</p:attrName>
                                        </p:attrNameLst>
                                      </p:cBhvr>
                                      <p:to>
                                        <p:strVal val="visible"/>
                                      </p:to>
                                    </p:set>
                                    <p:animEffect transition="in" filter="fade">
                                      <p:cBhvr>
                                        <p:cTn id="112" dur="500"/>
                                        <p:tgtEl>
                                          <p:spTgt spid="349266"/>
                                        </p:tgtEl>
                                      </p:cBhvr>
                                    </p:animEffect>
                                  </p:childTnLst>
                                </p:cTn>
                              </p:par>
                              <p:par>
                                <p:cTn id="113" presetID="10" presetClass="entr" presetSubtype="0" fill="hold" nodeType="withEffect">
                                  <p:stCondLst>
                                    <p:cond delay="0"/>
                                  </p:stCondLst>
                                  <p:childTnLst>
                                    <p:set>
                                      <p:cBhvr>
                                        <p:cTn id="114" dur="1" fill="hold">
                                          <p:stCondLst>
                                            <p:cond delay="0"/>
                                          </p:stCondLst>
                                        </p:cTn>
                                        <p:tgtEl>
                                          <p:spTgt spid="6"/>
                                        </p:tgtEl>
                                        <p:attrNameLst>
                                          <p:attrName>style.visibility</p:attrName>
                                        </p:attrNameLst>
                                      </p:cBhvr>
                                      <p:to>
                                        <p:strVal val="visible"/>
                                      </p:to>
                                    </p:set>
                                    <p:animEffect transition="in" filter="fade">
                                      <p:cBhvr>
                                        <p:cTn id="115" dur="500"/>
                                        <p:tgtEl>
                                          <p:spTgt spid="6"/>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349264"/>
                                        </p:tgtEl>
                                        <p:attrNameLst>
                                          <p:attrName>style.visibility</p:attrName>
                                        </p:attrNameLst>
                                      </p:cBhvr>
                                      <p:to>
                                        <p:strVal val="visible"/>
                                      </p:to>
                                    </p:set>
                                    <p:animEffect transition="in" filter="fade">
                                      <p:cBhvr>
                                        <p:cTn id="118" dur="500"/>
                                        <p:tgtEl>
                                          <p:spTgt spid="349264"/>
                                        </p:tgtEl>
                                      </p:cBhvr>
                                    </p:animEffect>
                                  </p:childTnLst>
                                </p:cTn>
                              </p:par>
                              <p:par>
                                <p:cTn id="119" presetID="10" presetClass="entr" presetSubtype="0" fill="hold" nodeType="withEffect">
                                  <p:stCondLst>
                                    <p:cond delay="0"/>
                                  </p:stCondLst>
                                  <p:childTnLst>
                                    <p:set>
                                      <p:cBhvr>
                                        <p:cTn id="120" dur="1" fill="hold">
                                          <p:stCondLst>
                                            <p:cond delay="0"/>
                                          </p:stCondLst>
                                        </p:cTn>
                                        <p:tgtEl>
                                          <p:spTgt spid="5"/>
                                        </p:tgtEl>
                                        <p:attrNameLst>
                                          <p:attrName>style.visibility</p:attrName>
                                        </p:attrNameLst>
                                      </p:cBhvr>
                                      <p:to>
                                        <p:strVal val="visible"/>
                                      </p:to>
                                    </p:set>
                                    <p:animEffect transition="in" filter="fade">
                                      <p:cBhvr>
                                        <p:cTn id="121" dur="500"/>
                                        <p:tgtEl>
                                          <p:spTgt spid="5"/>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349263"/>
                                        </p:tgtEl>
                                        <p:attrNameLst>
                                          <p:attrName>style.visibility</p:attrName>
                                        </p:attrNameLst>
                                      </p:cBhvr>
                                      <p:to>
                                        <p:strVal val="visible"/>
                                      </p:to>
                                    </p:set>
                                    <p:animEffect transition="in" filter="fade">
                                      <p:cBhvr>
                                        <p:cTn id="124" dur="500"/>
                                        <p:tgtEl>
                                          <p:spTgt spid="349263"/>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9"/>
                                        </p:tgtEl>
                                        <p:attrNameLst>
                                          <p:attrName>style.visibility</p:attrName>
                                        </p:attrNameLst>
                                      </p:cBhvr>
                                      <p:to>
                                        <p:strVal val="visible"/>
                                      </p:to>
                                    </p:set>
                                    <p:animEffect transition="in" filter="fade">
                                      <p:cBhvr>
                                        <p:cTn id="129" dur="500"/>
                                        <p:tgtEl>
                                          <p:spTgt spid="9"/>
                                        </p:tgtEl>
                                      </p:cBhvr>
                                    </p:animEffect>
                                  </p:childTnLst>
                                </p:cTn>
                              </p:par>
                            </p:childTnLst>
                          </p:cTn>
                        </p:par>
                        <p:par>
                          <p:cTn id="130" fill="hold">
                            <p:stCondLst>
                              <p:cond delay="500"/>
                            </p:stCondLst>
                            <p:childTnLst>
                              <p:par>
                                <p:cTn id="131" presetID="10" presetClass="entr" presetSubtype="0" fill="hold" grpId="0" nodeType="afterEffect">
                                  <p:stCondLst>
                                    <p:cond delay="0"/>
                                  </p:stCondLst>
                                  <p:childTnLst>
                                    <p:set>
                                      <p:cBhvr>
                                        <p:cTn id="132" dur="1" fill="hold">
                                          <p:stCondLst>
                                            <p:cond delay="0"/>
                                          </p:stCondLst>
                                        </p:cTn>
                                        <p:tgtEl>
                                          <p:spTgt spid="349256"/>
                                        </p:tgtEl>
                                        <p:attrNameLst>
                                          <p:attrName>style.visibility</p:attrName>
                                        </p:attrNameLst>
                                      </p:cBhvr>
                                      <p:to>
                                        <p:strVal val="visible"/>
                                      </p:to>
                                    </p:set>
                                    <p:animEffect transition="in" filter="fade">
                                      <p:cBhvr>
                                        <p:cTn id="133" dur="500"/>
                                        <p:tgtEl>
                                          <p:spTgt spid="349256"/>
                                        </p:tgtEl>
                                      </p:cBhvr>
                                    </p:animEffect>
                                  </p:childTnLst>
                                </p:cTn>
                              </p:par>
                            </p:childTnLst>
                          </p:cTn>
                        </p:par>
                        <p:par>
                          <p:cTn id="134" fill="hold">
                            <p:stCondLst>
                              <p:cond delay="1000"/>
                            </p:stCondLst>
                            <p:childTnLst>
                              <p:par>
                                <p:cTn id="135" presetID="10" presetClass="entr" presetSubtype="0" fill="hold" grpId="0" nodeType="afterEffect">
                                  <p:stCondLst>
                                    <p:cond delay="0"/>
                                  </p:stCondLst>
                                  <p:childTnLst>
                                    <p:set>
                                      <p:cBhvr>
                                        <p:cTn id="136" dur="1" fill="hold">
                                          <p:stCondLst>
                                            <p:cond delay="0"/>
                                          </p:stCondLst>
                                        </p:cTn>
                                        <p:tgtEl>
                                          <p:spTgt spid="349257"/>
                                        </p:tgtEl>
                                        <p:attrNameLst>
                                          <p:attrName>style.visibility</p:attrName>
                                        </p:attrNameLst>
                                      </p:cBhvr>
                                      <p:to>
                                        <p:strVal val="visible"/>
                                      </p:to>
                                    </p:set>
                                    <p:animEffect transition="in" filter="fade">
                                      <p:cBhvr>
                                        <p:cTn id="137" dur="500"/>
                                        <p:tgtEl>
                                          <p:spTgt spid="349257"/>
                                        </p:tgtEl>
                                      </p:cBhvr>
                                    </p:animEffect>
                                  </p:childTnLst>
                                </p:cTn>
                              </p:par>
                              <p:par>
                                <p:cTn id="138" presetID="10" presetClass="entr" presetSubtype="0" fill="hold" nodeType="withEffect">
                                  <p:stCondLst>
                                    <p:cond delay="0"/>
                                  </p:stCondLst>
                                  <p:childTnLst>
                                    <p:set>
                                      <p:cBhvr>
                                        <p:cTn id="139" dur="1" fill="hold">
                                          <p:stCondLst>
                                            <p:cond delay="0"/>
                                          </p:stCondLst>
                                        </p:cTn>
                                        <p:tgtEl>
                                          <p:spTgt spid="93"/>
                                        </p:tgtEl>
                                        <p:attrNameLst>
                                          <p:attrName>style.visibility</p:attrName>
                                        </p:attrNameLst>
                                      </p:cBhvr>
                                      <p:to>
                                        <p:strVal val="visible"/>
                                      </p:to>
                                    </p:set>
                                    <p:animEffect transition="in" filter="fade">
                                      <p:cBhvr>
                                        <p:cTn id="140" dur="500"/>
                                        <p:tgtEl>
                                          <p:spTgt spid="93"/>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349269"/>
                                        </p:tgtEl>
                                        <p:attrNameLst>
                                          <p:attrName>style.visibility</p:attrName>
                                        </p:attrNameLst>
                                      </p:cBhvr>
                                      <p:to>
                                        <p:strVal val="visible"/>
                                      </p:to>
                                    </p:set>
                                    <p:animEffect transition="in" filter="fade">
                                      <p:cBhvr>
                                        <p:cTn id="143" dur="500"/>
                                        <p:tgtEl>
                                          <p:spTgt spid="349269"/>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349261"/>
                                        </p:tgtEl>
                                        <p:attrNameLst>
                                          <p:attrName>style.visibility</p:attrName>
                                        </p:attrNameLst>
                                      </p:cBhvr>
                                      <p:to>
                                        <p:strVal val="visible"/>
                                      </p:to>
                                    </p:set>
                                    <p:animEffect transition="in" filter="fade">
                                      <p:cBhvr>
                                        <p:cTn id="146" dur="500"/>
                                        <p:tgtEl>
                                          <p:spTgt spid="349261"/>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349260"/>
                                        </p:tgtEl>
                                        <p:attrNameLst>
                                          <p:attrName>style.visibility</p:attrName>
                                        </p:attrNameLst>
                                      </p:cBhvr>
                                      <p:to>
                                        <p:strVal val="visible"/>
                                      </p:to>
                                    </p:set>
                                    <p:animEffect transition="in" filter="fade">
                                      <p:cBhvr>
                                        <p:cTn id="149" dur="500"/>
                                        <p:tgtEl>
                                          <p:spTgt spid="349260"/>
                                        </p:tgtEl>
                                      </p:cBhvr>
                                    </p:animEffect>
                                  </p:childTnLst>
                                </p:cTn>
                              </p:par>
                              <p:par>
                                <p:cTn id="150" presetID="10" presetClass="entr" presetSubtype="0" fill="hold" nodeType="withEffect">
                                  <p:stCondLst>
                                    <p:cond delay="0"/>
                                  </p:stCondLst>
                                  <p:childTnLst>
                                    <p:set>
                                      <p:cBhvr>
                                        <p:cTn id="151" dur="1" fill="hold">
                                          <p:stCondLst>
                                            <p:cond delay="0"/>
                                          </p:stCondLst>
                                        </p:cTn>
                                        <p:tgtEl>
                                          <p:spTgt spid="8"/>
                                        </p:tgtEl>
                                        <p:attrNameLst>
                                          <p:attrName>style.visibility</p:attrName>
                                        </p:attrNameLst>
                                      </p:cBhvr>
                                      <p:to>
                                        <p:strVal val="visible"/>
                                      </p:to>
                                    </p:set>
                                    <p:animEffect transition="in" filter="fade">
                                      <p:cBhvr>
                                        <p:cTn id="152" dur="500"/>
                                        <p:tgtEl>
                                          <p:spTgt spid="8"/>
                                        </p:tgtEl>
                                      </p:cBhvr>
                                    </p:animEffect>
                                  </p:childTnLst>
                                </p:cTn>
                              </p:par>
                              <p:par>
                                <p:cTn id="153" presetID="10" presetClass="entr" presetSubtype="0" fill="hold" nodeType="withEffect">
                                  <p:stCondLst>
                                    <p:cond delay="0"/>
                                  </p:stCondLst>
                                  <p:childTnLst>
                                    <p:set>
                                      <p:cBhvr>
                                        <p:cTn id="154" dur="1" fill="hold">
                                          <p:stCondLst>
                                            <p:cond delay="0"/>
                                          </p:stCondLst>
                                        </p:cTn>
                                        <p:tgtEl>
                                          <p:spTgt spid="349277"/>
                                        </p:tgtEl>
                                        <p:attrNameLst>
                                          <p:attrName>style.visibility</p:attrName>
                                        </p:attrNameLst>
                                      </p:cBhvr>
                                      <p:to>
                                        <p:strVal val="visible"/>
                                      </p:to>
                                    </p:set>
                                    <p:animEffect transition="in" filter="fade">
                                      <p:cBhvr>
                                        <p:cTn id="155" dur="500"/>
                                        <p:tgtEl>
                                          <p:spTgt spid="349277"/>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grpId="0" nodeType="clickEffect">
                                  <p:stCondLst>
                                    <p:cond delay="0"/>
                                  </p:stCondLst>
                                  <p:childTnLst>
                                    <p:set>
                                      <p:cBhvr>
                                        <p:cTn id="159" dur="1" fill="hold">
                                          <p:stCondLst>
                                            <p:cond delay="0"/>
                                          </p:stCondLst>
                                        </p:cTn>
                                        <p:tgtEl>
                                          <p:spTgt spid="95"/>
                                        </p:tgtEl>
                                        <p:attrNameLst>
                                          <p:attrName>style.visibility</p:attrName>
                                        </p:attrNameLst>
                                      </p:cBhvr>
                                      <p:to>
                                        <p:strVal val="visible"/>
                                      </p:to>
                                    </p:set>
                                    <p:animEffect transition="in" filter="fade">
                                      <p:cBhvr>
                                        <p:cTn id="160"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222" grpId="0" animBg="1"/>
      <p:bldP spid="349223" grpId="0" animBg="1"/>
      <p:bldP spid="349232" grpId="0"/>
      <p:bldP spid="349233" grpId="0" animBg="1"/>
      <p:bldP spid="349234" grpId="0" animBg="1"/>
      <p:bldP spid="349235" grpId="0" animBg="1"/>
      <p:bldP spid="349236" grpId="0" animBg="1"/>
      <p:bldP spid="349237" grpId="0" animBg="1"/>
      <p:bldP spid="349238" grpId="0" animBg="1"/>
      <p:bldP spid="349239" grpId="0" animBg="1"/>
      <p:bldP spid="349240" grpId="0" animBg="1"/>
      <p:bldP spid="349241" grpId="0" animBg="1"/>
      <p:bldP spid="349242" grpId="0"/>
      <p:bldP spid="349243" grpId="0"/>
      <p:bldP spid="349244" grpId="0"/>
      <p:bldP spid="349245" grpId="0"/>
      <p:bldP spid="349246" grpId="0"/>
      <p:bldP spid="349247" grpId="0"/>
      <p:bldP spid="349248" grpId="0"/>
      <p:bldP spid="349249" grpId="0"/>
      <p:bldP spid="349250" grpId="0"/>
      <p:bldP spid="349251" grpId="0"/>
      <p:bldP spid="349252" grpId="0"/>
      <p:bldP spid="349253" grpId="0"/>
      <p:bldP spid="349254" grpId="0"/>
      <p:bldP spid="349255" grpId="0"/>
      <p:bldP spid="349256" grpId="0" animBg="1"/>
      <p:bldP spid="349257" grpId="0" animBg="1"/>
      <p:bldP spid="349258" grpId="0" animBg="1"/>
      <p:bldP spid="349259" grpId="0" animBg="1"/>
      <p:bldP spid="349263" grpId="0"/>
      <p:bldP spid="349265" grpId="0"/>
      <p:bldP spid="349266" grpId="0"/>
      <p:bldP spid="349268" grpId="0"/>
      <p:bldP spid="349269" grpId="0"/>
      <p:bldP spid="349260" grpId="0" animBg="1"/>
      <p:bldP spid="349264" grpId="0" animBg="1"/>
      <p:bldP spid="10" grpId="0"/>
      <p:bldP spid="95" grpId="0"/>
      <p:bldP spid="349262" grpId="0" animBg="1"/>
      <p:bldP spid="3492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3600" dirty="0" smtClean="0"/>
              <a:t>THE REVENUE FROM AN EXCISE TAX</a:t>
            </a:r>
            <a:endParaRPr lang="en-US" sz="3600" dirty="0"/>
          </a:p>
        </p:txBody>
      </p:sp>
      <p:sp>
        <p:nvSpPr>
          <p:cNvPr id="3" name="Content Placeholder 2"/>
          <p:cNvSpPr>
            <a:spLocks noGrp="1"/>
          </p:cNvSpPr>
          <p:nvPr>
            <p:ph idx="1"/>
          </p:nvPr>
        </p:nvSpPr>
        <p:spPr/>
        <p:txBody>
          <a:bodyPr>
            <a:normAutofit fontScale="92500" lnSpcReduction="10000"/>
          </a:bodyPr>
          <a:lstStyle/>
          <a:p>
            <a:pPr marL="457200" indent="-457200">
              <a:buFontTx/>
              <a:buChar char="-"/>
            </a:pPr>
            <a:r>
              <a:rPr lang="en-US" b="0" dirty="0" smtClean="0"/>
              <a:t>The tax increase affects tax revenue in two ways:</a:t>
            </a:r>
          </a:p>
          <a:p>
            <a:pPr marL="514350" indent="-514350">
              <a:buAutoNum type="arabicParenR"/>
            </a:pPr>
            <a:r>
              <a:rPr lang="en-US" b="0" dirty="0" smtClean="0"/>
              <a:t>The tax increase means that the government raises more revenue for each unit of the good sold= rise in tax revenue</a:t>
            </a:r>
          </a:p>
          <a:p>
            <a:pPr marL="514350" indent="-514350">
              <a:buAutoNum type="arabicParenR"/>
            </a:pPr>
            <a:r>
              <a:rPr lang="en-US" b="0" dirty="0" smtClean="0"/>
              <a:t>The tax increase reduces the quantity of sales= fall in tax revenue</a:t>
            </a:r>
          </a:p>
          <a:p>
            <a:pPr marL="457200" indent="-457200">
              <a:buFontTx/>
              <a:buChar char="-"/>
            </a:pPr>
            <a:r>
              <a:rPr lang="en-US" b="0" dirty="0" smtClean="0"/>
              <a:t>The end result depends on the price elasticity of demand and supply and on the initial level of tax</a:t>
            </a:r>
          </a:p>
        </p:txBody>
      </p:sp>
      <p:sp>
        <p:nvSpPr>
          <p:cNvPr id="5" name="Footer Placeholder 4"/>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237291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3600" dirty="0" smtClean="0"/>
              <a:t>THE REVENUE FROM AN EXCISE TAX</a:t>
            </a:r>
            <a:endParaRPr lang="en-US" sz="3600" dirty="0"/>
          </a:p>
        </p:txBody>
      </p:sp>
      <p:sp>
        <p:nvSpPr>
          <p:cNvPr id="3" name="Content Placeholder 2"/>
          <p:cNvSpPr>
            <a:spLocks noGrp="1"/>
          </p:cNvSpPr>
          <p:nvPr>
            <p:ph idx="1"/>
          </p:nvPr>
        </p:nvSpPr>
        <p:spPr/>
        <p:txBody>
          <a:bodyPr>
            <a:normAutofit fontScale="85000" lnSpcReduction="10000"/>
          </a:bodyPr>
          <a:lstStyle/>
          <a:p>
            <a:pPr marL="457200" indent="-457200">
              <a:buFontTx/>
              <a:buChar char="-"/>
            </a:pPr>
            <a:r>
              <a:rPr lang="en-US" b="0" dirty="0" smtClean="0"/>
              <a:t>If the price elasticity of both demand and supply is low, the tax’s increase won’t reduce the quantity of the good sold very much, so tax revenue will definitely rise.</a:t>
            </a:r>
          </a:p>
          <a:p>
            <a:pPr marL="457200" indent="-457200">
              <a:buFontTx/>
              <a:buChar char="-"/>
            </a:pPr>
            <a:r>
              <a:rPr lang="en-US" b="0" dirty="0" smtClean="0"/>
              <a:t>If the price elasticity are high, the result is less certain</a:t>
            </a:r>
          </a:p>
          <a:p>
            <a:pPr marL="457200" indent="-457200">
              <a:buFontTx/>
              <a:buChar char="-"/>
            </a:pPr>
            <a:r>
              <a:rPr lang="en-US" b="0" dirty="0" smtClean="0"/>
              <a:t>If the initial tax rate is low, the government does not lose much revenue from the decline in the quantity of the good sold, so the tax increase will definitely increase tax revenue</a:t>
            </a:r>
          </a:p>
          <a:p>
            <a:pPr marL="457200" indent="-457200">
              <a:buFontTx/>
              <a:buChar char="-"/>
            </a:pPr>
            <a:r>
              <a:rPr lang="en-US" b="0" dirty="0" smtClean="0"/>
              <a:t>If the initial rate is high, the results is less certain</a:t>
            </a:r>
            <a:endParaRPr lang="en-US" dirty="0" smtClean="0"/>
          </a:p>
          <a:p>
            <a:endParaRPr lang="en-US" dirty="0"/>
          </a:p>
        </p:txBody>
      </p:sp>
      <p:sp>
        <p:nvSpPr>
          <p:cNvPr id="5" name="Footer Placeholder 4"/>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1884662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Rot="1" noChangeArrowheads="1"/>
          </p:cNvSpPr>
          <p:nvPr>
            <p:ph type="title"/>
          </p:nvPr>
        </p:nvSpPr>
        <p:spPr>
          <a:xfrm>
            <a:off x="0" y="0"/>
            <a:ext cx="9144000" cy="1066800"/>
          </a:xfrm>
        </p:spPr>
        <p:txBody>
          <a:bodyPr>
            <a:noAutofit/>
          </a:bodyPr>
          <a:lstStyle/>
          <a:p>
            <a:r>
              <a:rPr lang="en-US" sz="3600" dirty="0" smtClean="0"/>
              <a:t>THE COSTS OF TAXATION: REDUCTION IN CONSUMER AND PRODUCER SURPLUS</a:t>
            </a:r>
            <a:endParaRPr lang="en-US" sz="3600" dirty="0"/>
          </a:p>
        </p:txBody>
      </p:sp>
      <p:sp>
        <p:nvSpPr>
          <p:cNvPr id="3" name="Footer Placeholder 2"/>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
        <p:nvSpPr>
          <p:cNvPr id="351237" name="Freeform 5"/>
          <p:cNvSpPr>
            <a:spLocks/>
          </p:cNvSpPr>
          <p:nvPr/>
        </p:nvSpPr>
        <p:spPr bwMode="auto">
          <a:xfrm>
            <a:off x="3424235" y="3034169"/>
            <a:ext cx="1323975" cy="777875"/>
          </a:xfrm>
          <a:custGeom>
            <a:avLst/>
            <a:gdLst>
              <a:gd name="T0" fmla="*/ 0 w 536"/>
              <a:gd name="T1" fmla="*/ 0 h 371"/>
              <a:gd name="T2" fmla="*/ 0 w 536"/>
              <a:gd name="T3" fmla="*/ 371 h 371"/>
              <a:gd name="T4" fmla="*/ 536 w 536"/>
              <a:gd name="T5" fmla="*/ 371 h 371"/>
              <a:gd name="T6" fmla="*/ 0 w 536"/>
              <a:gd name="T7" fmla="*/ 0 h 371"/>
            </a:gdLst>
            <a:ahLst/>
            <a:cxnLst>
              <a:cxn ang="0">
                <a:pos x="T0" y="T1"/>
              </a:cxn>
              <a:cxn ang="0">
                <a:pos x="T2" y="T3"/>
              </a:cxn>
              <a:cxn ang="0">
                <a:pos x="T4" y="T5"/>
              </a:cxn>
              <a:cxn ang="0">
                <a:pos x="T6" y="T7"/>
              </a:cxn>
            </a:cxnLst>
            <a:rect l="0" t="0" r="r" b="b"/>
            <a:pathLst>
              <a:path w="536" h="371">
                <a:moveTo>
                  <a:pt x="0" y="0"/>
                </a:moveTo>
                <a:lnTo>
                  <a:pt x="0" y="371"/>
                </a:lnTo>
                <a:lnTo>
                  <a:pt x="536" y="371"/>
                </a:lnTo>
                <a:lnTo>
                  <a:pt x="0" y="0"/>
                </a:lnTo>
                <a:close/>
              </a:path>
            </a:pathLst>
          </a:custGeom>
          <a:solidFill>
            <a:srgbClr val="C7D6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238" name="Freeform 6"/>
          <p:cNvSpPr>
            <a:spLocks/>
          </p:cNvSpPr>
          <p:nvPr/>
        </p:nvSpPr>
        <p:spPr bwMode="auto">
          <a:xfrm>
            <a:off x="3416297" y="3812044"/>
            <a:ext cx="1331913" cy="784225"/>
          </a:xfrm>
          <a:custGeom>
            <a:avLst/>
            <a:gdLst>
              <a:gd name="T0" fmla="*/ 0 w 539"/>
              <a:gd name="T1" fmla="*/ 374 h 374"/>
              <a:gd name="T2" fmla="*/ 0 w 539"/>
              <a:gd name="T3" fmla="*/ 0 h 374"/>
              <a:gd name="T4" fmla="*/ 539 w 539"/>
              <a:gd name="T5" fmla="*/ 0 h 374"/>
              <a:gd name="T6" fmla="*/ 0 w 539"/>
              <a:gd name="T7" fmla="*/ 374 h 374"/>
            </a:gdLst>
            <a:ahLst/>
            <a:cxnLst>
              <a:cxn ang="0">
                <a:pos x="T0" y="T1"/>
              </a:cxn>
              <a:cxn ang="0">
                <a:pos x="T2" y="T3"/>
              </a:cxn>
              <a:cxn ang="0">
                <a:pos x="T4" y="T5"/>
              </a:cxn>
              <a:cxn ang="0">
                <a:pos x="T6" y="T7"/>
              </a:cxn>
            </a:cxnLst>
            <a:rect l="0" t="0" r="r" b="b"/>
            <a:pathLst>
              <a:path w="539" h="374">
                <a:moveTo>
                  <a:pt x="0" y="374"/>
                </a:moveTo>
                <a:lnTo>
                  <a:pt x="0" y="0"/>
                </a:lnTo>
                <a:lnTo>
                  <a:pt x="539" y="0"/>
                </a:lnTo>
                <a:lnTo>
                  <a:pt x="0" y="374"/>
                </a:lnTo>
                <a:close/>
              </a:path>
            </a:pathLst>
          </a:custGeom>
          <a:solidFill>
            <a:srgbClr val="FBD4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239" name="Rectangle 7"/>
          <p:cNvSpPr>
            <a:spLocks noChangeArrowheads="1"/>
          </p:cNvSpPr>
          <p:nvPr/>
        </p:nvSpPr>
        <p:spPr bwMode="auto">
          <a:xfrm>
            <a:off x="1695447" y="3812044"/>
            <a:ext cx="1720850" cy="784225"/>
          </a:xfrm>
          <a:prstGeom prst="rect">
            <a:avLst/>
          </a:prstGeom>
          <a:solidFill>
            <a:srgbClr val="F371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entury Gothic"/>
              <a:cs typeface="Century Gothic"/>
            </a:endParaRPr>
          </a:p>
        </p:txBody>
      </p:sp>
      <p:sp>
        <p:nvSpPr>
          <p:cNvPr id="351240" name="Rectangle 8"/>
          <p:cNvSpPr>
            <a:spLocks noChangeArrowheads="1"/>
          </p:cNvSpPr>
          <p:nvPr/>
        </p:nvSpPr>
        <p:spPr bwMode="auto">
          <a:xfrm>
            <a:off x="1695447" y="3034169"/>
            <a:ext cx="1728788" cy="777875"/>
          </a:xfrm>
          <a:prstGeom prst="rect">
            <a:avLst/>
          </a:prstGeom>
          <a:solidFill>
            <a:srgbClr val="7DA7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entury Gothic"/>
              <a:cs typeface="Century Gothic"/>
            </a:endParaRPr>
          </a:p>
        </p:txBody>
      </p:sp>
      <p:sp>
        <p:nvSpPr>
          <p:cNvPr id="351241" name="Rectangle 9"/>
          <p:cNvSpPr>
            <a:spLocks noChangeArrowheads="1"/>
          </p:cNvSpPr>
          <p:nvPr/>
        </p:nvSpPr>
        <p:spPr bwMode="auto">
          <a:xfrm>
            <a:off x="4624385" y="6326644"/>
            <a:ext cx="22998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smtClean="0">
                <a:solidFill>
                  <a:srgbClr val="000000"/>
                </a:solidFill>
                <a:latin typeface="Century Gothic"/>
                <a:cs typeface="Century Gothic"/>
              </a:rPr>
              <a:t>Q</a:t>
            </a:r>
            <a:r>
              <a:rPr lang="en-US" sz="1400" baseline="-25000" dirty="0" smtClean="0">
                <a:solidFill>
                  <a:srgbClr val="000000"/>
                </a:solidFill>
                <a:latin typeface="Century Gothic"/>
                <a:cs typeface="Century Gothic"/>
              </a:rPr>
              <a:t>E</a:t>
            </a:r>
            <a:endParaRPr lang="en-US" sz="1400" baseline="-25000" dirty="0">
              <a:latin typeface="Century Gothic"/>
              <a:cs typeface="Century Gothic"/>
            </a:endParaRPr>
          </a:p>
        </p:txBody>
      </p:sp>
      <p:sp>
        <p:nvSpPr>
          <p:cNvPr id="351243" name="Rectangle 11"/>
          <p:cNvSpPr>
            <a:spLocks noChangeArrowheads="1"/>
          </p:cNvSpPr>
          <p:nvPr/>
        </p:nvSpPr>
        <p:spPr bwMode="auto">
          <a:xfrm>
            <a:off x="7543800" y="6413956"/>
            <a:ext cx="7566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dirty="0">
                <a:solidFill>
                  <a:srgbClr val="000000"/>
                </a:solidFill>
                <a:latin typeface="Century Gothic"/>
                <a:cs typeface="Century Gothic"/>
              </a:rPr>
              <a:t>Quantity</a:t>
            </a:r>
            <a:endParaRPr lang="en-US" sz="1400" dirty="0">
              <a:latin typeface="Century Gothic"/>
              <a:cs typeface="Century Gothic"/>
            </a:endParaRPr>
          </a:p>
        </p:txBody>
      </p:sp>
      <p:sp>
        <p:nvSpPr>
          <p:cNvPr id="351248" name="Rectangle 16"/>
          <p:cNvSpPr>
            <a:spLocks noChangeArrowheads="1"/>
          </p:cNvSpPr>
          <p:nvPr/>
        </p:nvSpPr>
        <p:spPr bwMode="auto">
          <a:xfrm>
            <a:off x="7623172" y="1953081"/>
            <a:ext cx="1202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S</a:t>
            </a:r>
            <a:endParaRPr lang="en-US" sz="1400" i="1" dirty="0">
              <a:latin typeface="Century Gothic"/>
              <a:cs typeface="Century Gothic"/>
            </a:endParaRPr>
          </a:p>
        </p:txBody>
      </p:sp>
      <p:sp>
        <p:nvSpPr>
          <p:cNvPr id="351249" name="Rectangle 17"/>
          <p:cNvSpPr>
            <a:spLocks noChangeArrowheads="1"/>
          </p:cNvSpPr>
          <p:nvPr/>
        </p:nvSpPr>
        <p:spPr bwMode="auto">
          <a:xfrm>
            <a:off x="4987922" y="3661231"/>
            <a:ext cx="1253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E</a:t>
            </a:r>
            <a:endParaRPr lang="en-US" sz="1400" i="1" dirty="0">
              <a:latin typeface="Century Gothic"/>
              <a:cs typeface="Century Gothic"/>
            </a:endParaRPr>
          </a:p>
        </p:txBody>
      </p:sp>
      <p:sp>
        <p:nvSpPr>
          <p:cNvPr id="351250" name="Rectangle 18"/>
          <p:cNvSpPr>
            <a:spLocks noChangeArrowheads="1"/>
          </p:cNvSpPr>
          <p:nvPr/>
        </p:nvSpPr>
        <p:spPr bwMode="auto">
          <a:xfrm>
            <a:off x="7519985" y="5324931"/>
            <a:ext cx="1627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D</a:t>
            </a:r>
            <a:endParaRPr lang="en-US" sz="1400" i="1" dirty="0">
              <a:latin typeface="Century Gothic"/>
              <a:cs typeface="Century Gothic"/>
            </a:endParaRPr>
          </a:p>
        </p:txBody>
      </p:sp>
      <p:sp>
        <p:nvSpPr>
          <p:cNvPr id="351251" name="Line 19"/>
          <p:cNvSpPr>
            <a:spLocks noChangeShapeType="1"/>
          </p:cNvSpPr>
          <p:nvPr/>
        </p:nvSpPr>
        <p:spPr bwMode="auto">
          <a:xfrm flipH="1">
            <a:off x="1650997" y="2194381"/>
            <a:ext cx="5873750" cy="3432175"/>
          </a:xfrm>
          <a:prstGeom prst="line">
            <a:avLst/>
          </a:prstGeom>
          <a:noFill/>
          <a:ln w="38100">
            <a:solidFill>
              <a:srgbClr val="EE313C"/>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51252" name="Line 20"/>
          <p:cNvSpPr>
            <a:spLocks noChangeShapeType="1"/>
          </p:cNvSpPr>
          <p:nvPr/>
        </p:nvSpPr>
        <p:spPr bwMode="auto">
          <a:xfrm>
            <a:off x="1614485" y="1978481"/>
            <a:ext cx="5843587" cy="3419475"/>
          </a:xfrm>
          <a:prstGeom prst="line">
            <a:avLst/>
          </a:prstGeom>
          <a:noFill/>
          <a:ln w="38100">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51253" name="Freeform 21"/>
          <p:cNvSpPr>
            <a:spLocks/>
          </p:cNvSpPr>
          <p:nvPr/>
        </p:nvSpPr>
        <p:spPr bwMode="auto">
          <a:xfrm>
            <a:off x="1695447" y="1340306"/>
            <a:ext cx="6610350" cy="4956175"/>
          </a:xfrm>
          <a:custGeom>
            <a:avLst/>
            <a:gdLst>
              <a:gd name="T0" fmla="*/ 2674 w 2674"/>
              <a:gd name="T1" fmla="*/ 2362 h 2362"/>
              <a:gd name="T2" fmla="*/ 0 w 2674"/>
              <a:gd name="T3" fmla="*/ 2362 h 2362"/>
              <a:gd name="T4" fmla="*/ 0 w 2674"/>
              <a:gd name="T5" fmla="*/ 0 h 2362"/>
            </a:gdLst>
            <a:ahLst/>
            <a:cxnLst>
              <a:cxn ang="0">
                <a:pos x="T0" y="T1"/>
              </a:cxn>
              <a:cxn ang="0">
                <a:pos x="T2" y="T3"/>
              </a:cxn>
              <a:cxn ang="0">
                <a:pos x="T4" y="T5"/>
              </a:cxn>
            </a:cxnLst>
            <a:rect l="0" t="0" r="r" b="b"/>
            <a:pathLst>
              <a:path w="2674" h="2362">
                <a:moveTo>
                  <a:pt x="2674" y="2362"/>
                </a:moveTo>
                <a:lnTo>
                  <a:pt x="0" y="2362"/>
                </a:lnTo>
                <a:lnTo>
                  <a:pt x="0" y="0"/>
                </a:lnTo>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351254" name="Oval 22"/>
          <p:cNvSpPr>
            <a:spLocks noChangeArrowheads="1"/>
          </p:cNvSpPr>
          <p:nvPr/>
        </p:nvSpPr>
        <p:spPr bwMode="auto">
          <a:xfrm>
            <a:off x="4681535" y="3748544"/>
            <a:ext cx="149225" cy="1270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255" name="Oval 23"/>
          <p:cNvSpPr>
            <a:spLocks noChangeArrowheads="1"/>
          </p:cNvSpPr>
          <p:nvPr/>
        </p:nvSpPr>
        <p:spPr bwMode="auto">
          <a:xfrm>
            <a:off x="3341685" y="2970669"/>
            <a:ext cx="149225" cy="1285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256" name="Oval 24"/>
          <p:cNvSpPr>
            <a:spLocks noChangeArrowheads="1"/>
          </p:cNvSpPr>
          <p:nvPr/>
        </p:nvSpPr>
        <p:spPr bwMode="auto">
          <a:xfrm>
            <a:off x="3341685" y="4534356"/>
            <a:ext cx="149225" cy="1254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257" name="Rectangle 25"/>
          <p:cNvSpPr>
            <a:spLocks noChangeArrowheads="1"/>
          </p:cNvSpPr>
          <p:nvPr/>
        </p:nvSpPr>
        <p:spPr bwMode="auto">
          <a:xfrm>
            <a:off x="1180907" y="1340306"/>
            <a:ext cx="42902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dirty="0" smtClean="0">
                <a:solidFill>
                  <a:srgbClr val="000000"/>
                </a:solidFill>
                <a:latin typeface="Century Gothic"/>
                <a:cs typeface="Century Gothic"/>
              </a:rPr>
              <a:t>Price </a:t>
            </a:r>
            <a:endParaRPr lang="en-US" sz="1400" dirty="0">
              <a:latin typeface="Century Gothic"/>
              <a:cs typeface="Century Gothic"/>
            </a:endParaRPr>
          </a:p>
        </p:txBody>
      </p:sp>
      <p:sp>
        <p:nvSpPr>
          <p:cNvPr id="351262" name="Rectangle 30"/>
          <p:cNvSpPr>
            <a:spLocks noChangeArrowheads="1"/>
          </p:cNvSpPr>
          <p:nvPr/>
        </p:nvSpPr>
        <p:spPr bwMode="auto">
          <a:xfrm>
            <a:off x="3322635" y="6315531"/>
            <a:ext cx="216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smtClean="0">
                <a:solidFill>
                  <a:srgbClr val="000000"/>
                </a:solidFill>
                <a:latin typeface="Century Gothic"/>
                <a:cs typeface="Century Gothic"/>
              </a:rPr>
              <a:t>Q</a:t>
            </a:r>
            <a:r>
              <a:rPr lang="en-US" sz="1400" baseline="-25000" dirty="0" smtClean="0">
                <a:solidFill>
                  <a:srgbClr val="000000"/>
                </a:solidFill>
                <a:latin typeface="Century Gothic"/>
                <a:cs typeface="Century Gothic"/>
              </a:rPr>
              <a:t>T</a:t>
            </a:r>
            <a:endParaRPr lang="en-US" sz="1400" baseline="-25000" dirty="0">
              <a:latin typeface="Century Gothic"/>
              <a:cs typeface="Century Gothic"/>
            </a:endParaRPr>
          </a:p>
        </p:txBody>
      </p:sp>
      <p:sp>
        <p:nvSpPr>
          <p:cNvPr id="351264" name="Rectangle 32"/>
          <p:cNvSpPr>
            <a:spLocks noChangeArrowheads="1"/>
          </p:cNvSpPr>
          <p:nvPr/>
        </p:nvSpPr>
        <p:spPr bwMode="auto">
          <a:xfrm>
            <a:off x="1303335" y="3648531"/>
            <a:ext cx="1057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smtClean="0">
                <a:solidFill>
                  <a:srgbClr val="000000"/>
                </a:solidFill>
                <a:latin typeface="Century Gothic"/>
                <a:cs typeface="Century Gothic"/>
              </a:rPr>
              <a:t>P</a:t>
            </a:r>
            <a:endParaRPr lang="en-US" sz="1400" baseline="-25000" dirty="0">
              <a:latin typeface="Century Gothic"/>
              <a:cs typeface="Century Gothic"/>
            </a:endParaRPr>
          </a:p>
        </p:txBody>
      </p:sp>
      <p:sp>
        <p:nvSpPr>
          <p:cNvPr id="351266" name="Rectangle 34"/>
          <p:cNvSpPr>
            <a:spLocks noChangeArrowheads="1"/>
          </p:cNvSpPr>
          <p:nvPr/>
        </p:nvSpPr>
        <p:spPr bwMode="auto">
          <a:xfrm>
            <a:off x="1285872" y="2892881"/>
            <a:ext cx="2667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r>
              <a:rPr lang="en-US" sz="1400" i="1" dirty="0" smtClean="0">
                <a:solidFill>
                  <a:srgbClr val="000000"/>
                </a:solidFill>
                <a:latin typeface="Century Gothic"/>
                <a:cs typeface="Century Gothic"/>
              </a:rPr>
              <a:t>P</a:t>
            </a:r>
            <a:r>
              <a:rPr lang="en-US" sz="1400" baseline="-25000" dirty="0" smtClean="0">
                <a:solidFill>
                  <a:srgbClr val="000000"/>
                </a:solidFill>
                <a:latin typeface="Century Gothic"/>
                <a:cs typeface="Century Gothic"/>
              </a:rPr>
              <a:t>B</a:t>
            </a:r>
            <a:endParaRPr lang="en-US" sz="1400" baseline="-25000" dirty="0">
              <a:latin typeface="Century Gothic"/>
              <a:cs typeface="Century Gothic"/>
            </a:endParaRPr>
          </a:p>
        </p:txBody>
      </p:sp>
      <p:sp>
        <p:nvSpPr>
          <p:cNvPr id="351268" name="Rectangle 36"/>
          <p:cNvSpPr>
            <a:spLocks noChangeArrowheads="1"/>
          </p:cNvSpPr>
          <p:nvPr/>
        </p:nvSpPr>
        <p:spPr bwMode="auto">
          <a:xfrm>
            <a:off x="1295397" y="4432755"/>
            <a:ext cx="1825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r>
              <a:rPr lang="en-US" sz="1400" i="1" dirty="0" smtClean="0">
                <a:solidFill>
                  <a:srgbClr val="000000"/>
                </a:solidFill>
                <a:latin typeface="Century Gothic"/>
                <a:cs typeface="Century Gothic"/>
              </a:rPr>
              <a:t>P</a:t>
            </a:r>
            <a:r>
              <a:rPr lang="en-US" sz="1400" i="1" baseline="-25000" dirty="0" smtClean="0">
                <a:solidFill>
                  <a:srgbClr val="000000"/>
                </a:solidFill>
                <a:latin typeface="Century Gothic"/>
                <a:cs typeface="Century Gothic"/>
              </a:rPr>
              <a:t>S</a:t>
            </a:r>
            <a:endParaRPr lang="en-US" sz="1400" baseline="-25000" dirty="0">
              <a:latin typeface="Century Gothic"/>
              <a:cs typeface="Century Gothic"/>
            </a:endParaRPr>
          </a:p>
        </p:txBody>
      </p:sp>
      <p:sp>
        <p:nvSpPr>
          <p:cNvPr id="351270" name="Rectangle 38"/>
          <p:cNvSpPr>
            <a:spLocks noChangeArrowheads="1"/>
          </p:cNvSpPr>
          <p:nvPr/>
        </p:nvSpPr>
        <p:spPr bwMode="auto">
          <a:xfrm>
            <a:off x="2474910" y="4035881"/>
            <a:ext cx="14596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C</a:t>
            </a:r>
            <a:endParaRPr lang="en-US" sz="1400">
              <a:latin typeface="Century Gothic"/>
              <a:cs typeface="Century Gothic"/>
            </a:endParaRPr>
          </a:p>
        </p:txBody>
      </p:sp>
      <p:sp>
        <p:nvSpPr>
          <p:cNvPr id="351271" name="Rectangle 39"/>
          <p:cNvSpPr>
            <a:spLocks noChangeArrowheads="1"/>
          </p:cNvSpPr>
          <p:nvPr/>
        </p:nvSpPr>
        <p:spPr bwMode="auto">
          <a:xfrm>
            <a:off x="2498722" y="3361194"/>
            <a:ext cx="1328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A</a:t>
            </a:r>
            <a:endParaRPr lang="en-US" sz="1400">
              <a:latin typeface="Century Gothic"/>
              <a:cs typeface="Century Gothic"/>
            </a:endParaRPr>
          </a:p>
        </p:txBody>
      </p:sp>
      <p:sp>
        <p:nvSpPr>
          <p:cNvPr id="351272" name="Rectangle 40"/>
          <p:cNvSpPr>
            <a:spLocks noChangeArrowheads="1"/>
          </p:cNvSpPr>
          <p:nvPr/>
        </p:nvSpPr>
        <p:spPr bwMode="auto">
          <a:xfrm>
            <a:off x="3700460" y="3440569"/>
            <a:ext cx="1030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dirty="0">
                <a:solidFill>
                  <a:srgbClr val="000000"/>
                </a:solidFill>
                <a:latin typeface="Century Gothic"/>
                <a:cs typeface="Century Gothic"/>
              </a:rPr>
              <a:t>B</a:t>
            </a:r>
            <a:endParaRPr lang="en-US" sz="1400" dirty="0">
              <a:latin typeface="Century Gothic"/>
              <a:cs typeface="Century Gothic"/>
            </a:endParaRPr>
          </a:p>
        </p:txBody>
      </p:sp>
      <p:sp>
        <p:nvSpPr>
          <p:cNvPr id="351273" name="Rectangle 41"/>
          <p:cNvSpPr>
            <a:spLocks noChangeArrowheads="1"/>
          </p:cNvSpPr>
          <p:nvPr/>
        </p:nvSpPr>
        <p:spPr bwMode="auto">
          <a:xfrm>
            <a:off x="3686172" y="3956506"/>
            <a:ext cx="881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F</a:t>
            </a:r>
            <a:endParaRPr lang="en-US" sz="1400">
              <a:latin typeface="Century Gothic"/>
              <a:cs typeface="Century Gothic"/>
            </a:endParaRPr>
          </a:p>
        </p:txBody>
      </p:sp>
      <p:sp>
        <p:nvSpPr>
          <p:cNvPr id="351274" name="Freeform 42"/>
          <p:cNvSpPr>
            <a:spLocks/>
          </p:cNvSpPr>
          <p:nvPr/>
        </p:nvSpPr>
        <p:spPr bwMode="auto">
          <a:xfrm>
            <a:off x="1055685" y="3046869"/>
            <a:ext cx="187325" cy="1536700"/>
          </a:xfrm>
          <a:custGeom>
            <a:avLst/>
            <a:gdLst>
              <a:gd name="T0" fmla="*/ 25 w 25"/>
              <a:gd name="T1" fmla="*/ 0 h 243"/>
              <a:gd name="T2" fmla="*/ 10 w 25"/>
              <a:gd name="T3" fmla="*/ 16 h 243"/>
              <a:gd name="T4" fmla="*/ 10 w 25"/>
              <a:gd name="T5" fmla="*/ 111 h 243"/>
              <a:gd name="T6" fmla="*/ 0 w 25"/>
              <a:gd name="T7" fmla="*/ 121 h 243"/>
              <a:gd name="T8" fmla="*/ 10 w 25"/>
              <a:gd name="T9" fmla="*/ 132 h 243"/>
              <a:gd name="T10" fmla="*/ 10 w 25"/>
              <a:gd name="T11" fmla="*/ 227 h 243"/>
              <a:gd name="T12" fmla="*/ 25 w 25"/>
              <a:gd name="T13" fmla="*/ 243 h 243"/>
            </a:gdLst>
            <a:ahLst/>
            <a:cxnLst>
              <a:cxn ang="0">
                <a:pos x="T0" y="T1"/>
              </a:cxn>
              <a:cxn ang="0">
                <a:pos x="T2" y="T3"/>
              </a:cxn>
              <a:cxn ang="0">
                <a:pos x="T4" y="T5"/>
              </a:cxn>
              <a:cxn ang="0">
                <a:pos x="T6" y="T7"/>
              </a:cxn>
              <a:cxn ang="0">
                <a:pos x="T8" y="T9"/>
              </a:cxn>
              <a:cxn ang="0">
                <a:pos x="T10" y="T11"/>
              </a:cxn>
              <a:cxn ang="0">
                <a:pos x="T12" y="T13"/>
              </a:cxn>
            </a:cxnLst>
            <a:rect l="0" t="0" r="r" b="b"/>
            <a:pathLst>
              <a:path w="25" h="243">
                <a:moveTo>
                  <a:pt x="25" y="0"/>
                </a:moveTo>
                <a:cubicBezTo>
                  <a:pt x="15" y="0"/>
                  <a:pt x="10" y="3"/>
                  <a:pt x="10" y="16"/>
                </a:cubicBezTo>
                <a:cubicBezTo>
                  <a:pt x="10" y="19"/>
                  <a:pt x="10" y="109"/>
                  <a:pt x="10" y="111"/>
                </a:cubicBezTo>
                <a:cubicBezTo>
                  <a:pt x="10" y="114"/>
                  <a:pt x="8" y="121"/>
                  <a:pt x="0" y="121"/>
                </a:cubicBezTo>
                <a:cubicBezTo>
                  <a:pt x="8" y="121"/>
                  <a:pt x="10" y="128"/>
                  <a:pt x="10" y="132"/>
                </a:cubicBezTo>
                <a:cubicBezTo>
                  <a:pt x="10" y="134"/>
                  <a:pt x="10" y="224"/>
                  <a:pt x="10" y="227"/>
                </a:cubicBezTo>
                <a:cubicBezTo>
                  <a:pt x="10" y="240"/>
                  <a:pt x="15" y="243"/>
                  <a:pt x="25" y="243"/>
                </a:cubicBezTo>
              </a:path>
            </a:pathLst>
          </a:custGeom>
          <a:noFill/>
          <a:ln w="28575" cap="flat">
            <a:solidFill>
              <a:srgbClr val="6D6F7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351275" name="Freeform 43"/>
          <p:cNvSpPr>
            <a:spLocks/>
          </p:cNvSpPr>
          <p:nvPr/>
        </p:nvSpPr>
        <p:spPr bwMode="auto">
          <a:xfrm>
            <a:off x="0" y="3484791"/>
            <a:ext cx="990600" cy="481012"/>
          </a:xfrm>
          <a:custGeom>
            <a:avLst/>
            <a:gdLst>
              <a:gd name="T0" fmla="*/ 128 w 128"/>
              <a:gd name="T1" fmla="*/ 80 h 96"/>
              <a:gd name="T2" fmla="*/ 112 w 128"/>
              <a:gd name="T3" fmla="*/ 96 h 96"/>
              <a:gd name="T4" fmla="*/ 16 w 128"/>
              <a:gd name="T5" fmla="*/ 96 h 96"/>
              <a:gd name="T6" fmla="*/ 0 w 128"/>
              <a:gd name="T7" fmla="*/ 80 h 96"/>
              <a:gd name="T8" fmla="*/ 0 w 128"/>
              <a:gd name="T9" fmla="*/ 16 h 96"/>
              <a:gd name="T10" fmla="*/ 16 w 128"/>
              <a:gd name="T11" fmla="*/ 0 h 96"/>
              <a:gd name="T12" fmla="*/ 112 w 128"/>
              <a:gd name="T13" fmla="*/ 0 h 96"/>
              <a:gd name="T14" fmla="*/ 128 w 128"/>
              <a:gd name="T15" fmla="*/ 16 h 96"/>
              <a:gd name="T16" fmla="*/ 128 w 128"/>
              <a:gd name="T17" fmla="*/ 8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96">
                <a:moveTo>
                  <a:pt x="128" y="80"/>
                </a:moveTo>
                <a:cubicBezTo>
                  <a:pt x="128" y="89"/>
                  <a:pt x="120" y="96"/>
                  <a:pt x="112" y="96"/>
                </a:cubicBezTo>
                <a:cubicBezTo>
                  <a:pt x="16" y="96"/>
                  <a:pt x="16" y="96"/>
                  <a:pt x="16" y="96"/>
                </a:cubicBezTo>
                <a:cubicBezTo>
                  <a:pt x="8" y="96"/>
                  <a:pt x="0" y="89"/>
                  <a:pt x="0" y="80"/>
                </a:cubicBezTo>
                <a:cubicBezTo>
                  <a:pt x="0" y="16"/>
                  <a:pt x="0" y="16"/>
                  <a:pt x="0" y="16"/>
                </a:cubicBezTo>
                <a:cubicBezTo>
                  <a:pt x="0" y="7"/>
                  <a:pt x="8" y="0"/>
                  <a:pt x="16" y="0"/>
                </a:cubicBezTo>
                <a:cubicBezTo>
                  <a:pt x="112" y="0"/>
                  <a:pt x="112" y="0"/>
                  <a:pt x="112" y="0"/>
                </a:cubicBezTo>
                <a:cubicBezTo>
                  <a:pt x="120" y="0"/>
                  <a:pt x="128" y="7"/>
                  <a:pt x="128" y="16"/>
                </a:cubicBezTo>
                <a:lnTo>
                  <a:pt x="128" y="80"/>
                </a:lnTo>
                <a:close/>
              </a:path>
            </a:pathLst>
          </a:custGeom>
          <a:solidFill>
            <a:srgbClr val="D6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276" name="Rectangle 44"/>
          <p:cNvSpPr>
            <a:spLocks noChangeArrowheads="1"/>
          </p:cNvSpPr>
          <p:nvPr/>
        </p:nvSpPr>
        <p:spPr bwMode="auto">
          <a:xfrm>
            <a:off x="76197" y="3518356"/>
            <a:ext cx="939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dirty="0">
                <a:solidFill>
                  <a:srgbClr val="000000"/>
                </a:solidFill>
                <a:latin typeface="Century Gothic"/>
                <a:cs typeface="Century Gothic"/>
              </a:rPr>
              <a:t>Excise tax = T</a:t>
            </a:r>
            <a:endParaRPr lang="en-US" sz="1400" dirty="0">
              <a:latin typeface="Century Gothic"/>
              <a:cs typeface="Century Gothic"/>
            </a:endParaRPr>
          </a:p>
        </p:txBody>
      </p:sp>
      <p:grpSp>
        <p:nvGrpSpPr>
          <p:cNvPr id="351373" name="Group 141"/>
          <p:cNvGrpSpPr>
            <a:grpSpLocks/>
          </p:cNvGrpSpPr>
          <p:nvPr/>
        </p:nvGrpSpPr>
        <p:grpSpPr bwMode="auto">
          <a:xfrm>
            <a:off x="2643185" y="1757819"/>
            <a:ext cx="2462212" cy="1820862"/>
            <a:chOff x="1953" y="907"/>
            <a:chExt cx="1551" cy="1147"/>
          </a:xfrm>
        </p:grpSpPr>
        <p:sp>
          <p:nvSpPr>
            <p:cNvPr id="351279" name="Freeform 47"/>
            <p:cNvSpPr>
              <a:spLocks/>
            </p:cNvSpPr>
            <p:nvPr/>
          </p:nvSpPr>
          <p:spPr bwMode="auto">
            <a:xfrm>
              <a:off x="1953" y="1281"/>
              <a:ext cx="858" cy="773"/>
            </a:xfrm>
            <a:custGeom>
              <a:avLst/>
              <a:gdLst>
                <a:gd name="T0" fmla="*/ 0 w 551"/>
                <a:gd name="T1" fmla="*/ 428 h 585"/>
                <a:gd name="T2" fmla="*/ 433 w 551"/>
                <a:gd name="T3" fmla="*/ 0 h 585"/>
                <a:gd name="T4" fmla="*/ 551 w 551"/>
                <a:gd name="T5" fmla="*/ 585 h 585"/>
              </a:gdLst>
              <a:ahLst/>
              <a:cxnLst>
                <a:cxn ang="0">
                  <a:pos x="T0" y="T1"/>
                </a:cxn>
                <a:cxn ang="0">
                  <a:pos x="T2" y="T3"/>
                </a:cxn>
                <a:cxn ang="0">
                  <a:pos x="T4" y="T5"/>
                </a:cxn>
              </a:cxnLst>
              <a:rect l="0" t="0" r="r" b="b"/>
              <a:pathLst>
                <a:path w="551" h="585">
                  <a:moveTo>
                    <a:pt x="0" y="428"/>
                  </a:moveTo>
                  <a:lnTo>
                    <a:pt x="433" y="0"/>
                  </a:lnTo>
                  <a:lnTo>
                    <a:pt x="551" y="585"/>
                  </a:lnTo>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351280" name="Freeform 48"/>
            <p:cNvSpPr>
              <a:spLocks/>
            </p:cNvSpPr>
            <p:nvPr/>
          </p:nvSpPr>
          <p:spPr bwMode="auto">
            <a:xfrm>
              <a:off x="2148" y="907"/>
              <a:ext cx="1356" cy="382"/>
            </a:xfrm>
            <a:custGeom>
              <a:avLst/>
              <a:gdLst>
                <a:gd name="T0" fmla="*/ 274 w 274"/>
                <a:gd name="T1" fmla="*/ 80 h 96"/>
                <a:gd name="T2" fmla="*/ 258 w 274"/>
                <a:gd name="T3" fmla="*/ 96 h 96"/>
                <a:gd name="T4" fmla="*/ 16 w 274"/>
                <a:gd name="T5" fmla="*/ 96 h 96"/>
                <a:gd name="T6" fmla="*/ 0 w 274"/>
                <a:gd name="T7" fmla="*/ 80 h 96"/>
                <a:gd name="T8" fmla="*/ 0 w 274"/>
                <a:gd name="T9" fmla="*/ 16 h 96"/>
                <a:gd name="T10" fmla="*/ 16 w 274"/>
                <a:gd name="T11" fmla="*/ 0 h 96"/>
                <a:gd name="T12" fmla="*/ 258 w 274"/>
                <a:gd name="T13" fmla="*/ 0 h 96"/>
                <a:gd name="T14" fmla="*/ 274 w 274"/>
                <a:gd name="T15" fmla="*/ 16 h 96"/>
                <a:gd name="T16" fmla="*/ 274 w 274"/>
                <a:gd name="T17" fmla="*/ 8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 h="96">
                  <a:moveTo>
                    <a:pt x="274" y="80"/>
                  </a:moveTo>
                  <a:cubicBezTo>
                    <a:pt x="274" y="89"/>
                    <a:pt x="267" y="96"/>
                    <a:pt x="258" y="96"/>
                  </a:cubicBezTo>
                  <a:cubicBezTo>
                    <a:pt x="16" y="96"/>
                    <a:pt x="16" y="96"/>
                    <a:pt x="16" y="96"/>
                  </a:cubicBezTo>
                  <a:cubicBezTo>
                    <a:pt x="7" y="96"/>
                    <a:pt x="0" y="89"/>
                    <a:pt x="0" y="80"/>
                  </a:cubicBezTo>
                  <a:cubicBezTo>
                    <a:pt x="0" y="16"/>
                    <a:pt x="0" y="16"/>
                    <a:pt x="0" y="16"/>
                  </a:cubicBezTo>
                  <a:cubicBezTo>
                    <a:pt x="0" y="7"/>
                    <a:pt x="7" y="0"/>
                    <a:pt x="16" y="0"/>
                  </a:cubicBezTo>
                  <a:cubicBezTo>
                    <a:pt x="258" y="0"/>
                    <a:pt x="258" y="0"/>
                    <a:pt x="258" y="0"/>
                  </a:cubicBezTo>
                  <a:cubicBezTo>
                    <a:pt x="267" y="0"/>
                    <a:pt x="274" y="7"/>
                    <a:pt x="274" y="16"/>
                  </a:cubicBezTo>
                  <a:lnTo>
                    <a:pt x="274" y="80"/>
                  </a:lnTo>
                  <a:close/>
                </a:path>
              </a:pathLst>
            </a:custGeom>
            <a:solidFill>
              <a:srgbClr val="D6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281" name="Rectangle 49"/>
            <p:cNvSpPr>
              <a:spLocks noChangeArrowheads="1"/>
            </p:cNvSpPr>
            <p:nvPr/>
          </p:nvSpPr>
          <p:spPr bwMode="auto">
            <a:xfrm>
              <a:off x="2196" y="960"/>
              <a:ext cx="130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dirty="0">
                  <a:solidFill>
                    <a:srgbClr val="000000"/>
                  </a:solidFill>
                  <a:latin typeface="Century Gothic"/>
                  <a:cs typeface="Century Gothic"/>
                </a:rPr>
                <a:t>Fall in consumer surplus due to tax</a:t>
              </a:r>
              <a:endParaRPr lang="en-US" sz="1400" dirty="0">
                <a:latin typeface="Century Gothic"/>
                <a:cs typeface="Century Gothic"/>
              </a:endParaRPr>
            </a:p>
          </p:txBody>
        </p:sp>
      </p:grpSp>
      <p:sp>
        <p:nvSpPr>
          <p:cNvPr id="351282" name="Oval 50"/>
          <p:cNvSpPr>
            <a:spLocks noChangeArrowheads="1"/>
          </p:cNvSpPr>
          <p:nvPr/>
        </p:nvSpPr>
        <p:spPr bwMode="auto">
          <a:xfrm>
            <a:off x="4733922" y="4475619"/>
            <a:ext cx="301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283" name="Oval 51"/>
          <p:cNvSpPr>
            <a:spLocks noChangeArrowheads="1"/>
          </p:cNvSpPr>
          <p:nvPr/>
        </p:nvSpPr>
        <p:spPr bwMode="auto">
          <a:xfrm>
            <a:off x="4733922" y="4589919"/>
            <a:ext cx="301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284" name="Oval 52"/>
          <p:cNvSpPr>
            <a:spLocks noChangeArrowheads="1"/>
          </p:cNvSpPr>
          <p:nvPr/>
        </p:nvSpPr>
        <p:spPr bwMode="auto">
          <a:xfrm>
            <a:off x="4733922" y="4704219"/>
            <a:ext cx="301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285" name="Oval 53"/>
          <p:cNvSpPr>
            <a:spLocks noChangeArrowheads="1"/>
          </p:cNvSpPr>
          <p:nvPr/>
        </p:nvSpPr>
        <p:spPr bwMode="auto">
          <a:xfrm>
            <a:off x="4733922" y="4816931"/>
            <a:ext cx="301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286" name="Oval 54"/>
          <p:cNvSpPr>
            <a:spLocks noChangeArrowheads="1"/>
          </p:cNvSpPr>
          <p:nvPr/>
        </p:nvSpPr>
        <p:spPr bwMode="auto">
          <a:xfrm>
            <a:off x="4733922" y="4931231"/>
            <a:ext cx="30163" cy="238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287" name="Oval 55"/>
          <p:cNvSpPr>
            <a:spLocks noChangeArrowheads="1"/>
          </p:cNvSpPr>
          <p:nvPr/>
        </p:nvSpPr>
        <p:spPr bwMode="auto">
          <a:xfrm>
            <a:off x="4733922" y="5045531"/>
            <a:ext cx="301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288" name="Oval 56"/>
          <p:cNvSpPr>
            <a:spLocks noChangeArrowheads="1"/>
          </p:cNvSpPr>
          <p:nvPr/>
        </p:nvSpPr>
        <p:spPr bwMode="auto">
          <a:xfrm>
            <a:off x="4733922" y="5828169"/>
            <a:ext cx="301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289" name="Oval 57"/>
          <p:cNvSpPr>
            <a:spLocks noChangeArrowheads="1"/>
          </p:cNvSpPr>
          <p:nvPr/>
        </p:nvSpPr>
        <p:spPr bwMode="auto">
          <a:xfrm>
            <a:off x="4733922" y="5942469"/>
            <a:ext cx="30163"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290" name="Oval 58"/>
          <p:cNvSpPr>
            <a:spLocks noChangeArrowheads="1"/>
          </p:cNvSpPr>
          <p:nvPr/>
        </p:nvSpPr>
        <p:spPr bwMode="auto">
          <a:xfrm>
            <a:off x="4733922" y="3912056"/>
            <a:ext cx="301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291" name="Oval 59"/>
          <p:cNvSpPr>
            <a:spLocks noChangeArrowheads="1"/>
          </p:cNvSpPr>
          <p:nvPr/>
        </p:nvSpPr>
        <p:spPr bwMode="auto">
          <a:xfrm>
            <a:off x="4733922" y="4027944"/>
            <a:ext cx="301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292" name="Oval 60"/>
          <p:cNvSpPr>
            <a:spLocks noChangeArrowheads="1"/>
          </p:cNvSpPr>
          <p:nvPr/>
        </p:nvSpPr>
        <p:spPr bwMode="auto">
          <a:xfrm>
            <a:off x="4733922" y="4142244"/>
            <a:ext cx="30163" cy="238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293" name="Oval 61"/>
          <p:cNvSpPr>
            <a:spLocks noChangeArrowheads="1"/>
          </p:cNvSpPr>
          <p:nvPr/>
        </p:nvSpPr>
        <p:spPr bwMode="auto">
          <a:xfrm>
            <a:off x="4733922" y="4254956"/>
            <a:ext cx="301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294" name="Oval 62"/>
          <p:cNvSpPr>
            <a:spLocks noChangeArrowheads="1"/>
          </p:cNvSpPr>
          <p:nvPr/>
        </p:nvSpPr>
        <p:spPr bwMode="auto">
          <a:xfrm>
            <a:off x="4733922" y="4367669"/>
            <a:ext cx="301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295" name="Oval 63"/>
          <p:cNvSpPr>
            <a:spLocks noChangeArrowheads="1"/>
          </p:cNvSpPr>
          <p:nvPr/>
        </p:nvSpPr>
        <p:spPr bwMode="auto">
          <a:xfrm>
            <a:off x="4733922" y="6056769"/>
            <a:ext cx="301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296" name="Oval 64"/>
          <p:cNvSpPr>
            <a:spLocks noChangeArrowheads="1"/>
          </p:cNvSpPr>
          <p:nvPr/>
        </p:nvSpPr>
        <p:spPr bwMode="auto">
          <a:xfrm>
            <a:off x="4733922" y="6171069"/>
            <a:ext cx="301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297" name="Oval 65"/>
          <p:cNvSpPr>
            <a:spLocks noChangeArrowheads="1"/>
          </p:cNvSpPr>
          <p:nvPr/>
        </p:nvSpPr>
        <p:spPr bwMode="auto">
          <a:xfrm>
            <a:off x="3408360" y="4475619"/>
            <a:ext cx="30162"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298" name="Oval 66"/>
          <p:cNvSpPr>
            <a:spLocks noChangeArrowheads="1"/>
          </p:cNvSpPr>
          <p:nvPr/>
        </p:nvSpPr>
        <p:spPr bwMode="auto">
          <a:xfrm>
            <a:off x="3408360" y="4589919"/>
            <a:ext cx="30162"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299" name="Oval 67"/>
          <p:cNvSpPr>
            <a:spLocks noChangeArrowheads="1"/>
          </p:cNvSpPr>
          <p:nvPr/>
        </p:nvSpPr>
        <p:spPr bwMode="auto">
          <a:xfrm>
            <a:off x="3408360" y="4704219"/>
            <a:ext cx="30162"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00" name="Oval 68"/>
          <p:cNvSpPr>
            <a:spLocks noChangeArrowheads="1"/>
          </p:cNvSpPr>
          <p:nvPr/>
        </p:nvSpPr>
        <p:spPr bwMode="auto">
          <a:xfrm>
            <a:off x="3408360" y="4816931"/>
            <a:ext cx="30162"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01" name="Oval 69"/>
          <p:cNvSpPr>
            <a:spLocks noChangeArrowheads="1"/>
          </p:cNvSpPr>
          <p:nvPr/>
        </p:nvSpPr>
        <p:spPr bwMode="auto">
          <a:xfrm>
            <a:off x="3408360" y="4931231"/>
            <a:ext cx="30162" cy="238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02" name="Oval 70"/>
          <p:cNvSpPr>
            <a:spLocks noChangeArrowheads="1"/>
          </p:cNvSpPr>
          <p:nvPr/>
        </p:nvSpPr>
        <p:spPr bwMode="auto">
          <a:xfrm>
            <a:off x="3408360" y="5045531"/>
            <a:ext cx="30162"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03" name="Oval 71"/>
          <p:cNvSpPr>
            <a:spLocks noChangeArrowheads="1"/>
          </p:cNvSpPr>
          <p:nvPr/>
        </p:nvSpPr>
        <p:spPr bwMode="auto">
          <a:xfrm>
            <a:off x="3408360" y="5153481"/>
            <a:ext cx="30162"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04" name="Oval 72"/>
          <p:cNvSpPr>
            <a:spLocks noChangeArrowheads="1"/>
          </p:cNvSpPr>
          <p:nvPr/>
        </p:nvSpPr>
        <p:spPr bwMode="auto">
          <a:xfrm>
            <a:off x="3408360" y="5266194"/>
            <a:ext cx="30162"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05" name="Oval 73"/>
          <p:cNvSpPr>
            <a:spLocks noChangeArrowheads="1"/>
          </p:cNvSpPr>
          <p:nvPr/>
        </p:nvSpPr>
        <p:spPr bwMode="auto">
          <a:xfrm>
            <a:off x="3408360" y="5378906"/>
            <a:ext cx="30162"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06" name="Oval 74"/>
          <p:cNvSpPr>
            <a:spLocks noChangeArrowheads="1"/>
          </p:cNvSpPr>
          <p:nvPr/>
        </p:nvSpPr>
        <p:spPr bwMode="auto">
          <a:xfrm>
            <a:off x="3408360" y="5494794"/>
            <a:ext cx="30162"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07" name="Oval 75"/>
          <p:cNvSpPr>
            <a:spLocks noChangeArrowheads="1"/>
          </p:cNvSpPr>
          <p:nvPr/>
        </p:nvSpPr>
        <p:spPr bwMode="auto">
          <a:xfrm>
            <a:off x="3408360" y="5609094"/>
            <a:ext cx="30162" cy="238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08" name="Oval 76"/>
          <p:cNvSpPr>
            <a:spLocks noChangeArrowheads="1"/>
          </p:cNvSpPr>
          <p:nvPr/>
        </p:nvSpPr>
        <p:spPr bwMode="auto">
          <a:xfrm>
            <a:off x="3408360" y="5721806"/>
            <a:ext cx="30162"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09" name="Oval 77"/>
          <p:cNvSpPr>
            <a:spLocks noChangeArrowheads="1"/>
          </p:cNvSpPr>
          <p:nvPr/>
        </p:nvSpPr>
        <p:spPr bwMode="auto">
          <a:xfrm>
            <a:off x="3408360" y="5828169"/>
            <a:ext cx="30162"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10" name="Oval 78"/>
          <p:cNvSpPr>
            <a:spLocks noChangeArrowheads="1"/>
          </p:cNvSpPr>
          <p:nvPr/>
        </p:nvSpPr>
        <p:spPr bwMode="auto">
          <a:xfrm>
            <a:off x="3408360" y="5942469"/>
            <a:ext cx="30162"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11" name="Oval 79"/>
          <p:cNvSpPr>
            <a:spLocks noChangeArrowheads="1"/>
          </p:cNvSpPr>
          <p:nvPr/>
        </p:nvSpPr>
        <p:spPr bwMode="auto">
          <a:xfrm>
            <a:off x="3408360" y="3129419"/>
            <a:ext cx="30162"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12" name="Oval 80"/>
          <p:cNvSpPr>
            <a:spLocks noChangeArrowheads="1"/>
          </p:cNvSpPr>
          <p:nvPr/>
        </p:nvSpPr>
        <p:spPr bwMode="auto">
          <a:xfrm>
            <a:off x="3408360" y="3237369"/>
            <a:ext cx="30162"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13" name="Oval 81"/>
          <p:cNvSpPr>
            <a:spLocks noChangeArrowheads="1"/>
          </p:cNvSpPr>
          <p:nvPr/>
        </p:nvSpPr>
        <p:spPr bwMode="auto">
          <a:xfrm>
            <a:off x="3408360" y="3350081"/>
            <a:ext cx="30162"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14" name="Oval 82"/>
          <p:cNvSpPr>
            <a:spLocks noChangeArrowheads="1"/>
          </p:cNvSpPr>
          <p:nvPr/>
        </p:nvSpPr>
        <p:spPr bwMode="auto">
          <a:xfrm>
            <a:off x="3408360" y="3464381"/>
            <a:ext cx="30162" cy="238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15" name="Oval 83"/>
          <p:cNvSpPr>
            <a:spLocks noChangeArrowheads="1"/>
          </p:cNvSpPr>
          <p:nvPr/>
        </p:nvSpPr>
        <p:spPr bwMode="auto">
          <a:xfrm>
            <a:off x="3408360" y="3578681"/>
            <a:ext cx="30162"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16" name="Oval 84"/>
          <p:cNvSpPr>
            <a:spLocks noChangeArrowheads="1"/>
          </p:cNvSpPr>
          <p:nvPr/>
        </p:nvSpPr>
        <p:spPr bwMode="auto">
          <a:xfrm>
            <a:off x="3408360" y="3692981"/>
            <a:ext cx="30162"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17" name="Oval 85"/>
          <p:cNvSpPr>
            <a:spLocks noChangeArrowheads="1"/>
          </p:cNvSpPr>
          <p:nvPr/>
        </p:nvSpPr>
        <p:spPr bwMode="auto">
          <a:xfrm>
            <a:off x="3408360" y="3912056"/>
            <a:ext cx="30162"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18" name="Oval 86"/>
          <p:cNvSpPr>
            <a:spLocks noChangeArrowheads="1"/>
          </p:cNvSpPr>
          <p:nvPr/>
        </p:nvSpPr>
        <p:spPr bwMode="auto">
          <a:xfrm>
            <a:off x="3408360" y="4027944"/>
            <a:ext cx="30162"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19" name="Oval 87"/>
          <p:cNvSpPr>
            <a:spLocks noChangeArrowheads="1"/>
          </p:cNvSpPr>
          <p:nvPr/>
        </p:nvSpPr>
        <p:spPr bwMode="auto">
          <a:xfrm>
            <a:off x="3408360" y="4142244"/>
            <a:ext cx="30162" cy="238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20" name="Oval 88"/>
          <p:cNvSpPr>
            <a:spLocks noChangeArrowheads="1"/>
          </p:cNvSpPr>
          <p:nvPr/>
        </p:nvSpPr>
        <p:spPr bwMode="auto">
          <a:xfrm>
            <a:off x="3408360" y="4254956"/>
            <a:ext cx="30162"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21" name="Oval 89"/>
          <p:cNvSpPr>
            <a:spLocks noChangeArrowheads="1"/>
          </p:cNvSpPr>
          <p:nvPr/>
        </p:nvSpPr>
        <p:spPr bwMode="auto">
          <a:xfrm>
            <a:off x="3408360" y="4367669"/>
            <a:ext cx="30162"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22" name="Oval 90"/>
          <p:cNvSpPr>
            <a:spLocks noChangeArrowheads="1"/>
          </p:cNvSpPr>
          <p:nvPr/>
        </p:nvSpPr>
        <p:spPr bwMode="auto">
          <a:xfrm>
            <a:off x="3408360" y="6056769"/>
            <a:ext cx="30162"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23" name="Oval 91"/>
          <p:cNvSpPr>
            <a:spLocks noChangeArrowheads="1"/>
          </p:cNvSpPr>
          <p:nvPr/>
        </p:nvSpPr>
        <p:spPr bwMode="auto">
          <a:xfrm>
            <a:off x="3408360" y="6171069"/>
            <a:ext cx="30162"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24" name="Oval 92"/>
          <p:cNvSpPr>
            <a:spLocks noChangeArrowheads="1"/>
          </p:cNvSpPr>
          <p:nvPr/>
        </p:nvSpPr>
        <p:spPr bwMode="auto">
          <a:xfrm>
            <a:off x="2938460" y="3799344"/>
            <a:ext cx="30162"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25" name="Oval 93"/>
          <p:cNvSpPr>
            <a:spLocks noChangeArrowheads="1"/>
          </p:cNvSpPr>
          <p:nvPr/>
        </p:nvSpPr>
        <p:spPr bwMode="auto">
          <a:xfrm>
            <a:off x="2813047" y="3799344"/>
            <a:ext cx="301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26" name="Oval 94"/>
          <p:cNvSpPr>
            <a:spLocks noChangeArrowheads="1"/>
          </p:cNvSpPr>
          <p:nvPr/>
        </p:nvSpPr>
        <p:spPr bwMode="auto">
          <a:xfrm>
            <a:off x="2679697" y="3799344"/>
            <a:ext cx="301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27" name="Oval 95"/>
          <p:cNvSpPr>
            <a:spLocks noChangeArrowheads="1"/>
          </p:cNvSpPr>
          <p:nvPr/>
        </p:nvSpPr>
        <p:spPr bwMode="auto">
          <a:xfrm>
            <a:off x="2546347" y="3799344"/>
            <a:ext cx="301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28" name="Oval 96"/>
          <p:cNvSpPr>
            <a:spLocks noChangeArrowheads="1"/>
          </p:cNvSpPr>
          <p:nvPr/>
        </p:nvSpPr>
        <p:spPr bwMode="auto">
          <a:xfrm>
            <a:off x="2409822" y="3799344"/>
            <a:ext cx="301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29" name="Oval 97"/>
          <p:cNvSpPr>
            <a:spLocks noChangeArrowheads="1"/>
          </p:cNvSpPr>
          <p:nvPr/>
        </p:nvSpPr>
        <p:spPr bwMode="auto">
          <a:xfrm>
            <a:off x="2276472" y="3799344"/>
            <a:ext cx="301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30" name="Oval 98"/>
          <p:cNvSpPr>
            <a:spLocks noChangeArrowheads="1"/>
          </p:cNvSpPr>
          <p:nvPr/>
        </p:nvSpPr>
        <p:spPr bwMode="auto">
          <a:xfrm>
            <a:off x="2143122" y="3799344"/>
            <a:ext cx="301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31" name="Oval 99"/>
          <p:cNvSpPr>
            <a:spLocks noChangeArrowheads="1"/>
          </p:cNvSpPr>
          <p:nvPr/>
        </p:nvSpPr>
        <p:spPr bwMode="auto">
          <a:xfrm>
            <a:off x="2017710" y="3799344"/>
            <a:ext cx="28575"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32" name="Oval 100"/>
          <p:cNvSpPr>
            <a:spLocks noChangeArrowheads="1"/>
          </p:cNvSpPr>
          <p:nvPr/>
        </p:nvSpPr>
        <p:spPr bwMode="auto">
          <a:xfrm>
            <a:off x="1884360" y="3799344"/>
            <a:ext cx="28575"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33" name="Oval 101"/>
          <p:cNvSpPr>
            <a:spLocks noChangeArrowheads="1"/>
          </p:cNvSpPr>
          <p:nvPr/>
        </p:nvSpPr>
        <p:spPr bwMode="auto">
          <a:xfrm>
            <a:off x="1747835" y="3799344"/>
            <a:ext cx="30162"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34" name="Oval 102"/>
          <p:cNvSpPr>
            <a:spLocks noChangeArrowheads="1"/>
          </p:cNvSpPr>
          <p:nvPr/>
        </p:nvSpPr>
        <p:spPr bwMode="auto">
          <a:xfrm>
            <a:off x="4530722" y="3799344"/>
            <a:ext cx="301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35" name="Oval 103"/>
          <p:cNvSpPr>
            <a:spLocks noChangeArrowheads="1"/>
          </p:cNvSpPr>
          <p:nvPr/>
        </p:nvSpPr>
        <p:spPr bwMode="auto">
          <a:xfrm>
            <a:off x="4405310" y="3799344"/>
            <a:ext cx="30162"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36" name="Oval 104"/>
          <p:cNvSpPr>
            <a:spLocks noChangeArrowheads="1"/>
          </p:cNvSpPr>
          <p:nvPr/>
        </p:nvSpPr>
        <p:spPr bwMode="auto">
          <a:xfrm>
            <a:off x="4271960" y="3799344"/>
            <a:ext cx="28575"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37" name="Oval 105"/>
          <p:cNvSpPr>
            <a:spLocks noChangeArrowheads="1"/>
          </p:cNvSpPr>
          <p:nvPr/>
        </p:nvSpPr>
        <p:spPr bwMode="auto">
          <a:xfrm>
            <a:off x="4138610" y="3799344"/>
            <a:ext cx="28575"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38" name="Oval 106"/>
          <p:cNvSpPr>
            <a:spLocks noChangeArrowheads="1"/>
          </p:cNvSpPr>
          <p:nvPr/>
        </p:nvSpPr>
        <p:spPr bwMode="auto">
          <a:xfrm>
            <a:off x="4005260" y="3799344"/>
            <a:ext cx="28575"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39" name="Oval 107"/>
          <p:cNvSpPr>
            <a:spLocks noChangeArrowheads="1"/>
          </p:cNvSpPr>
          <p:nvPr/>
        </p:nvSpPr>
        <p:spPr bwMode="auto">
          <a:xfrm>
            <a:off x="3868735" y="3799344"/>
            <a:ext cx="31750"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40" name="Oval 108"/>
          <p:cNvSpPr>
            <a:spLocks noChangeArrowheads="1"/>
          </p:cNvSpPr>
          <p:nvPr/>
        </p:nvSpPr>
        <p:spPr bwMode="auto">
          <a:xfrm>
            <a:off x="3735385" y="3799344"/>
            <a:ext cx="30162"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41" name="Oval 109"/>
          <p:cNvSpPr>
            <a:spLocks noChangeArrowheads="1"/>
          </p:cNvSpPr>
          <p:nvPr/>
        </p:nvSpPr>
        <p:spPr bwMode="auto">
          <a:xfrm>
            <a:off x="3608385" y="3799344"/>
            <a:ext cx="30162"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42" name="Oval 110"/>
          <p:cNvSpPr>
            <a:spLocks noChangeArrowheads="1"/>
          </p:cNvSpPr>
          <p:nvPr/>
        </p:nvSpPr>
        <p:spPr bwMode="auto">
          <a:xfrm>
            <a:off x="3475035" y="3799344"/>
            <a:ext cx="30162"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43" name="Oval 111"/>
          <p:cNvSpPr>
            <a:spLocks noChangeArrowheads="1"/>
          </p:cNvSpPr>
          <p:nvPr/>
        </p:nvSpPr>
        <p:spPr bwMode="auto">
          <a:xfrm>
            <a:off x="3341685" y="3799344"/>
            <a:ext cx="30162"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44" name="Oval 112"/>
          <p:cNvSpPr>
            <a:spLocks noChangeArrowheads="1"/>
          </p:cNvSpPr>
          <p:nvPr/>
        </p:nvSpPr>
        <p:spPr bwMode="auto">
          <a:xfrm>
            <a:off x="3208335" y="3799344"/>
            <a:ext cx="30162"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45" name="Oval 113"/>
          <p:cNvSpPr>
            <a:spLocks noChangeArrowheads="1"/>
          </p:cNvSpPr>
          <p:nvPr/>
        </p:nvSpPr>
        <p:spPr bwMode="auto">
          <a:xfrm>
            <a:off x="3073397" y="3799344"/>
            <a:ext cx="28575"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46" name="Oval 114"/>
          <p:cNvSpPr>
            <a:spLocks noChangeArrowheads="1"/>
          </p:cNvSpPr>
          <p:nvPr/>
        </p:nvSpPr>
        <p:spPr bwMode="auto">
          <a:xfrm>
            <a:off x="2938460" y="3021469"/>
            <a:ext cx="30162"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47" name="Oval 115"/>
          <p:cNvSpPr>
            <a:spLocks noChangeArrowheads="1"/>
          </p:cNvSpPr>
          <p:nvPr/>
        </p:nvSpPr>
        <p:spPr bwMode="auto">
          <a:xfrm>
            <a:off x="2813047" y="3021469"/>
            <a:ext cx="301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48" name="Oval 116"/>
          <p:cNvSpPr>
            <a:spLocks noChangeArrowheads="1"/>
          </p:cNvSpPr>
          <p:nvPr/>
        </p:nvSpPr>
        <p:spPr bwMode="auto">
          <a:xfrm>
            <a:off x="2679697" y="3021469"/>
            <a:ext cx="301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49" name="Oval 117"/>
          <p:cNvSpPr>
            <a:spLocks noChangeArrowheads="1"/>
          </p:cNvSpPr>
          <p:nvPr/>
        </p:nvSpPr>
        <p:spPr bwMode="auto">
          <a:xfrm>
            <a:off x="2546347" y="3021469"/>
            <a:ext cx="301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50" name="Oval 118"/>
          <p:cNvSpPr>
            <a:spLocks noChangeArrowheads="1"/>
          </p:cNvSpPr>
          <p:nvPr/>
        </p:nvSpPr>
        <p:spPr bwMode="auto">
          <a:xfrm>
            <a:off x="2409822" y="3021469"/>
            <a:ext cx="301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51" name="Oval 119"/>
          <p:cNvSpPr>
            <a:spLocks noChangeArrowheads="1"/>
          </p:cNvSpPr>
          <p:nvPr/>
        </p:nvSpPr>
        <p:spPr bwMode="auto">
          <a:xfrm>
            <a:off x="2276472" y="3021469"/>
            <a:ext cx="301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52" name="Oval 120"/>
          <p:cNvSpPr>
            <a:spLocks noChangeArrowheads="1"/>
          </p:cNvSpPr>
          <p:nvPr/>
        </p:nvSpPr>
        <p:spPr bwMode="auto">
          <a:xfrm>
            <a:off x="2143122" y="3021469"/>
            <a:ext cx="301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53" name="Oval 121"/>
          <p:cNvSpPr>
            <a:spLocks noChangeArrowheads="1"/>
          </p:cNvSpPr>
          <p:nvPr/>
        </p:nvSpPr>
        <p:spPr bwMode="auto">
          <a:xfrm>
            <a:off x="2017710" y="3021469"/>
            <a:ext cx="28575"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54" name="Oval 122"/>
          <p:cNvSpPr>
            <a:spLocks noChangeArrowheads="1"/>
          </p:cNvSpPr>
          <p:nvPr/>
        </p:nvSpPr>
        <p:spPr bwMode="auto">
          <a:xfrm>
            <a:off x="1884360" y="3021469"/>
            <a:ext cx="28575"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55" name="Oval 123"/>
          <p:cNvSpPr>
            <a:spLocks noChangeArrowheads="1"/>
          </p:cNvSpPr>
          <p:nvPr/>
        </p:nvSpPr>
        <p:spPr bwMode="auto">
          <a:xfrm>
            <a:off x="1747835" y="3021469"/>
            <a:ext cx="30162"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56" name="Oval 124"/>
          <p:cNvSpPr>
            <a:spLocks noChangeArrowheads="1"/>
          </p:cNvSpPr>
          <p:nvPr/>
        </p:nvSpPr>
        <p:spPr bwMode="auto">
          <a:xfrm>
            <a:off x="3208335" y="3021469"/>
            <a:ext cx="30162"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57" name="Oval 125"/>
          <p:cNvSpPr>
            <a:spLocks noChangeArrowheads="1"/>
          </p:cNvSpPr>
          <p:nvPr/>
        </p:nvSpPr>
        <p:spPr bwMode="auto">
          <a:xfrm>
            <a:off x="3073397" y="3021469"/>
            <a:ext cx="28575"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58" name="Oval 126"/>
          <p:cNvSpPr>
            <a:spLocks noChangeArrowheads="1"/>
          </p:cNvSpPr>
          <p:nvPr/>
        </p:nvSpPr>
        <p:spPr bwMode="auto">
          <a:xfrm>
            <a:off x="2938460" y="4583569"/>
            <a:ext cx="30162"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59" name="Oval 127"/>
          <p:cNvSpPr>
            <a:spLocks noChangeArrowheads="1"/>
          </p:cNvSpPr>
          <p:nvPr/>
        </p:nvSpPr>
        <p:spPr bwMode="auto">
          <a:xfrm>
            <a:off x="2813047" y="4583569"/>
            <a:ext cx="301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60" name="Oval 128"/>
          <p:cNvSpPr>
            <a:spLocks noChangeArrowheads="1"/>
          </p:cNvSpPr>
          <p:nvPr/>
        </p:nvSpPr>
        <p:spPr bwMode="auto">
          <a:xfrm>
            <a:off x="2679697" y="4583569"/>
            <a:ext cx="301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61" name="Oval 129"/>
          <p:cNvSpPr>
            <a:spLocks noChangeArrowheads="1"/>
          </p:cNvSpPr>
          <p:nvPr/>
        </p:nvSpPr>
        <p:spPr bwMode="auto">
          <a:xfrm>
            <a:off x="2546347" y="4583569"/>
            <a:ext cx="301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62" name="Oval 130"/>
          <p:cNvSpPr>
            <a:spLocks noChangeArrowheads="1"/>
          </p:cNvSpPr>
          <p:nvPr/>
        </p:nvSpPr>
        <p:spPr bwMode="auto">
          <a:xfrm>
            <a:off x="2409822" y="4583569"/>
            <a:ext cx="301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63" name="Oval 131"/>
          <p:cNvSpPr>
            <a:spLocks noChangeArrowheads="1"/>
          </p:cNvSpPr>
          <p:nvPr/>
        </p:nvSpPr>
        <p:spPr bwMode="auto">
          <a:xfrm>
            <a:off x="2276472" y="4583569"/>
            <a:ext cx="301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64" name="Oval 132"/>
          <p:cNvSpPr>
            <a:spLocks noChangeArrowheads="1"/>
          </p:cNvSpPr>
          <p:nvPr/>
        </p:nvSpPr>
        <p:spPr bwMode="auto">
          <a:xfrm>
            <a:off x="2143122" y="4583569"/>
            <a:ext cx="301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65" name="Oval 133"/>
          <p:cNvSpPr>
            <a:spLocks noChangeArrowheads="1"/>
          </p:cNvSpPr>
          <p:nvPr/>
        </p:nvSpPr>
        <p:spPr bwMode="auto">
          <a:xfrm>
            <a:off x="2017710" y="4583569"/>
            <a:ext cx="28575"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66" name="Oval 134"/>
          <p:cNvSpPr>
            <a:spLocks noChangeArrowheads="1"/>
          </p:cNvSpPr>
          <p:nvPr/>
        </p:nvSpPr>
        <p:spPr bwMode="auto">
          <a:xfrm>
            <a:off x="1884360" y="4583569"/>
            <a:ext cx="28575"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67" name="Oval 135"/>
          <p:cNvSpPr>
            <a:spLocks noChangeArrowheads="1"/>
          </p:cNvSpPr>
          <p:nvPr/>
        </p:nvSpPr>
        <p:spPr bwMode="auto">
          <a:xfrm>
            <a:off x="1747835" y="4583569"/>
            <a:ext cx="30162"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68" name="Oval 136"/>
          <p:cNvSpPr>
            <a:spLocks noChangeArrowheads="1"/>
          </p:cNvSpPr>
          <p:nvPr/>
        </p:nvSpPr>
        <p:spPr bwMode="auto">
          <a:xfrm>
            <a:off x="3208335" y="4583569"/>
            <a:ext cx="30162"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69" name="Oval 137"/>
          <p:cNvSpPr>
            <a:spLocks noChangeArrowheads="1"/>
          </p:cNvSpPr>
          <p:nvPr/>
        </p:nvSpPr>
        <p:spPr bwMode="auto">
          <a:xfrm>
            <a:off x="3073397" y="4583569"/>
            <a:ext cx="28575"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grpSp>
        <p:nvGrpSpPr>
          <p:cNvPr id="351374" name="Group 142"/>
          <p:cNvGrpSpPr>
            <a:grpSpLocks/>
          </p:cNvGrpSpPr>
          <p:nvPr/>
        </p:nvGrpSpPr>
        <p:grpSpPr bwMode="auto">
          <a:xfrm>
            <a:off x="2554285" y="4078744"/>
            <a:ext cx="3465513" cy="1674812"/>
            <a:chOff x="1897" y="2369"/>
            <a:chExt cx="2183" cy="1055"/>
          </a:xfrm>
        </p:grpSpPr>
        <p:sp>
          <p:nvSpPr>
            <p:cNvPr id="351277" name="Line 45"/>
            <p:cNvSpPr>
              <a:spLocks noChangeShapeType="1"/>
            </p:cNvSpPr>
            <p:nvPr/>
          </p:nvSpPr>
          <p:spPr bwMode="auto">
            <a:xfrm flipH="1">
              <a:off x="2720" y="2369"/>
              <a:ext cx="91" cy="68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51278" name="Line 46"/>
            <p:cNvSpPr>
              <a:spLocks noChangeShapeType="1"/>
            </p:cNvSpPr>
            <p:nvPr/>
          </p:nvSpPr>
          <p:spPr bwMode="auto">
            <a:xfrm>
              <a:off x="1897" y="2571"/>
              <a:ext cx="828" cy="479"/>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51370" name="Freeform 138"/>
            <p:cNvSpPr>
              <a:spLocks/>
            </p:cNvSpPr>
            <p:nvPr/>
          </p:nvSpPr>
          <p:spPr bwMode="auto">
            <a:xfrm>
              <a:off x="2632" y="3042"/>
              <a:ext cx="1448" cy="382"/>
            </a:xfrm>
            <a:custGeom>
              <a:avLst/>
              <a:gdLst>
                <a:gd name="T0" fmla="*/ 274 w 274"/>
                <a:gd name="T1" fmla="*/ 80 h 96"/>
                <a:gd name="T2" fmla="*/ 258 w 274"/>
                <a:gd name="T3" fmla="*/ 96 h 96"/>
                <a:gd name="T4" fmla="*/ 16 w 274"/>
                <a:gd name="T5" fmla="*/ 96 h 96"/>
                <a:gd name="T6" fmla="*/ 0 w 274"/>
                <a:gd name="T7" fmla="*/ 80 h 96"/>
                <a:gd name="T8" fmla="*/ 0 w 274"/>
                <a:gd name="T9" fmla="*/ 16 h 96"/>
                <a:gd name="T10" fmla="*/ 16 w 274"/>
                <a:gd name="T11" fmla="*/ 0 h 96"/>
                <a:gd name="T12" fmla="*/ 258 w 274"/>
                <a:gd name="T13" fmla="*/ 0 h 96"/>
                <a:gd name="T14" fmla="*/ 274 w 274"/>
                <a:gd name="T15" fmla="*/ 16 h 96"/>
                <a:gd name="T16" fmla="*/ 274 w 274"/>
                <a:gd name="T17" fmla="*/ 8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 h="96">
                  <a:moveTo>
                    <a:pt x="274" y="80"/>
                  </a:moveTo>
                  <a:cubicBezTo>
                    <a:pt x="274" y="89"/>
                    <a:pt x="267" y="96"/>
                    <a:pt x="258" y="96"/>
                  </a:cubicBezTo>
                  <a:cubicBezTo>
                    <a:pt x="16" y="96"/>
                    <a:pt x="16" y="96"/>
                    <a:pt x="16" y="96"/>
                  </a:cubicBezTo>
                  <a:cubicBezTo>
                    <a:pt x="8" y="96"/>
                    <a:pt x="0" y="89"/>
                    <a:pt x="0" y="80"/>
                  </a:cubicBezTo>
                  <a:cubicBezTo>
                    <a:pt x="0" y="16"/>
                    <a:pt x="0" y="16"/>
                    <a:pt x="0" y="16"/>
                  </a:cubicBezTo>
                  <a:cubicBezTo>
                    <a:pt x="0" y="7"/>
                    <a:pt x="8" y="0"/>
                    <a:pt x="16" y="0"/>
                  </a:cubicBezTo>
                  <a:cubicBezTo>
                    <a:pt x="258" y="0"/>
                    <a:pt x="258" y="0"/>
                    <a:pt x="258" y="0"/>
                  </a:cubicBezTo>
                  <a:cubicBezTo>
                    <a:pt x="267" y="0"/>
                    <a:pt x="274" y="7"/>
                    <a:pt x="274" y="16"/>
                  </a:cubicBezTo>
                  <a:lnTo>
                    <a:pt x="274" y="80"/>
                  </a:lnTo>
                  <a:close/>
                </a:path>
              </a:pathLst>
            </a:custGeom>
            <a:solidFill>
              <a:srgbClr val="D6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1371" name="Rectangle 139"/>
            <p:cNvSpPr>
              <a:spLocks noChangeArrowheads="1"/>
            </p:cNvSpPr>
            <p:nvPr/>
          </p:nvSpPr>
          <p:spPr bwMode="auto">
            <a:xfrm>
              <a:off x="2708" y="3122"/>
              <a:ext cx="131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dirty="0">
                  <a:solidFill>
                    <a:srgbClr val="000000"/>
                  </a:solidFill>
                  <a:latin typeface="Century Gothic"/>
                  <a:cs typeface="Century Gothic"/>
                </a:rPr>
                <a:t>Fall in producer surplus due to tax</a:t>
              </a:r>
              <a:endParaRPr lang="en-US" sz="1400" dirty="0">
                <a:latin typeface="Century Gothic"/>
                <a:cs typeface="Century Gothic"/>
              </a:endParaRPr>
            </a:p>
          </p:txBody>
        </p:sp>
      </p:grpSp>
      <p:sp>
        <p:nvSpPr>
          <p:cNvPr id="136" name="Freeform 48"/>
          <p:cNvSpPr>
            <a:spLocks/>
          </p:cNvSpPr>
          <p:nvPr/>
        </p:nvSpPr>
        <p:spPr bwMode="auto">
          <a:xfrm>
            <a:off x="3962397" y="2527756"/>
            <a:ext cx="2038350" cy="606425"/>
          </a:xfrm>
          <a:custGeom>
            <a:avLst/>
            <a:gdLst>
              <a:gd name="T0" fmla="*/ 274 w 274"/>
              <a:gd name="T1" fmla="*/ 80 h 96"/>
              <a:gd name="T2" fmla="*/ 258 w 274"/>
              <a:gd name="T3" fmla="*/ 96 h 96"/>
              <a:gd name="T4" fmla="*/ 16 w 274"/>
              <a:gd name="T5" fmla="*/ 96 h 96"/>
              <a:gd name="T6" fmla="*/ 0 w 274"/>
              <a:gd name="T7" fmla="*/ 80 h 96"/>
              <a:gd name="T8" fmla="*/ 0 w 274"/>
              <a:gd name="T9" fmla="*/ 16 h 96"/>
              <a:gd name="T10" fmla="*/ 16 w 274"/>
              <a:gd name="T11" fmla="*/ 0 h 96"/>
              <a:gd name="T12" fmla="*/ 258 w 274"/>
              <a:gd name="T13" fmla="*/ 0 h 96"/>
              <a:gd name="T14" fmla="*/ 274 w 274"/>
              <a:gd name="T15" fmla="*/ 16 h 96"/>
              <a:gd name="T16" fmla="*/ 274 w 274"/>
              <a:gd name="T17" fmla="*/ 8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 h="96">
                <a:moveTo>
                  <a:pt x="274" y="80"/>
                </a:moveTo>
                <a:cubicBezTo>
                  <a:pt x="274" y="89"/>
                  <a:pt x="267" y="96"/>
                  <a:pt x="258" y="96"/>
                </a:cubicBezTo>
                <a:cubicBezTo>
                  <a:pt x="16" y="96"/>
                  <a:pt x="16" y="96"/>
                  <a:pt x="16" y="96"/>
                </a:cubicBezTo>
                <a:cubicBezTo>
                  <a:pt x="7" y="96"/>
                  <a:pt x="0" y="89"/>
                  <a:pt x="0" y="80"/>
                </a:cubicBezTo>
                <a:cubicBezTo>
                  <a:pt x="0" y="16"/>
                  <a:pt x="0" y="16"/>
                  <a:pt x="0" y="16"/>
                </a:cubicBezTo>
                <a:cubicBezTo>
                  <a:pt x="0" y="7"/>
                  <a:pt x="7" y="0"/>
                  <a:pt x="16" y="0"/>
                </a:cubicBezTo>
                <a:cubicBezTo>
                  <a:pt x="258" y="0"/>
                  <a:pt x="258" y="0"/>
                  <a:pt x="258" y="0"/>
                </a:cubicBezTo>
                <a:cubicBezTo>
                  <a:pt x="267" y="0"/>
                  <a:pt x="274" y="7"/>
                  <a:pt x="274" y="16"/>
                </a:cubicBezTo>
                <a:lnTo>
                  <a:pt x="274" y="80"/>
                </a:lnTo>
                <a:close/>
              </a:path>
            </a:pathLst>
          </a:custGeom>
          <a:solidFill>
            <a:srgbClr val="D6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137" name="Rectangle 49"/>
          <p:cNvSpPr>
            <a:spLocks noChangeArrowheads="1"/>
          </p:cNvSpPr>
          <p:nvPr/>
        </p:nvSpPr>
        <p:spPr bwMode="auto">
          <a:xfrm>
            <a:off x="4022722" y="2611893"/>
            <a:ext cx="20732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dirty="0" smtClean="0">
                <a:solidFill>
                  <a:srgbClr val="000000"/>
                </a:solidFill>
                <a:latin typeface="Century Gothic"/>
                <a:cs typeface="Century Gothic"/>
              </a:rPr>
              <a:t>Lost surplus is called deadweight loss</a:t>
            </a:r>
            <a:r>
              <a:rPr lang="en-US" sz="1400" dirty="0">
                <a:solidFill>
                  <a:srgbClr val="000000"/>
                </a:solidFill>
                <a:latin typeface="Century Gothic"/>
                <a:cs typeface="Century Gothic"/>
              </a:rPr>
              <a:t>.</a:t>
            </a:r>
            <a:endParaRPr lang="en-US" sz="1400" dirty="0">
              <a:latin typeface="Century Gothic"/>
              <a:cs typeface="Century Gothic"/>
            </a:endParaRPr>
          </a:p>
        </p:txBody>
      </p:sp>
    </p:spTree>
    <p:extLst>
      <p:ext uri="{BB962C8B-B14F-4D97-AF65-F5344CB8AC3E}">
        <p14:creationId xmlns:p14="http://schemas.microsoft.com/office/powerpoint/2010/main" val="851743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1274"/>
                                        </p:tgtEl>
                                        <p:attrNameLst>
                                          <p:attrName>style.visibility</p:attrName>
                                        </p:attrNameLst>
                                      </p:cBhvr>
                                      <p:to>
                                        <p:strVal val="visible"/>
                                      </p:to>
                                    </p:set>
                                    <p:animEffect transition="in" filter="fade">
                                      <p:cBhvr>
                                        <p:cTn id="7" dur="500"/>
                                        <p:tgtEl>
                                          <p:spTgt spid="351274"/>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1276"/>
                                        </p:tgtEl>
                                        <p:attrNameLst>
                                          <p:attrName>style.visibility</p:attrName>
                                        </p:attrNameLst>
                                      </p:cBhvr>
                                      <p:to>
                                        <p:strVal val="visible"/>
                                      </p:to>
                                    </p:set>
                                    <p:animEffect transition="in" filter="fade">
                                      <p:cBhvr>
                                        <p:cTn id="11" dur="500"/>
                                        <p:tgtEl>
                                          <p:spTgt spid="35127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51275"/>
                                        </p:tgtEl>
                                        <p:attrNameLst>
                                          <p:attrName>style.visibility</p:attrName>
                                        </p:attrNameLst>
                                      </p:cBhvr>
                                      <p:to>
                                        <p:strVal val="visible"/>
                                      </p:to>
                                    </p:set>
                                    <p:animEffect transition="in" filter="fade">
                                      <p:cBhvr>
                                        <p:cTn id="14" dur="500"/>
                                        <p:tgtEl>
                                          <p:spTgt spid="35127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51240"/>
                                        </p:tgtEl>
                                        <p:attrNameLst>
                                          <p:attrName>style.visibility</p:attrName>
                                        </p:attrNameLst>
                                      </p:cBhvr>
                                      <p:to>
                                        <p:strVal val="visible"/>
                                      </p:to>
                                    </p:set>
                                    <p:animEffect transition="in" filter="fade">
                                      <p:cBhvr>
                                        <p:cTn id="19" dur="500"/>
                                        <p:tgtEl>
                                          <p:spTgt spid="351240"/>
                                        </p:tgtEl>
                                      </p:cBhvr>
                                    </p:animEffect>
                                  </p:childTnLst>
                                </p:cTn>
                              </p:par>
                            </p:childTnLst>
                          </p:cTn>
                        </p:par>
                        <p:par>
                          <p:cTn id="20" fill="hold" nodeType="afterGroup">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51271"/>
                                        </p:tgtEl>
                                        <p:attrNameLst>
                                          <p:attrName>style.visibility</p:attrName>
                                        </p:attrNameLst>
                                      </p:cBhvr>
                                      <p:to>
                                        <p:strVal val="visible"/>
                                      </p:to>
                                    </p:set>
                                    <p:animEffect transition="in" filter="fade">
                                      <p:cBhvr>
                                        <p:cTn id="23" dur="500"/>
                                        <p:tgtEl>
                                          <p:spTgt spid="35127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51237"/>
                                        </p:tgtEl>
                                        <p:attrNameLst>
                                          <p:attrName>style.visibility</p:attrName>
                                        </p:attrNameLst>
                                      </p:cBhvr>
                                      <p:to>
                                        <p:strVal val="visible"/>
                                      </p:to>
                                    </p:set>
                                    <p:animEffect transition="in" filter="fade">
                                      <p:cBhvr>
                                        <p:cTn id="26" dur="500"/>
                                        <p:tgtEl>
                                          <p:spTgt spid="351237"/>
                                        </p:tgtEl>
                                      </p:cBhvr>
                                    </p:animEffect>
                                  </p:childTnLst>
                                </p:cTn>
                              </p:par>
                            </p:childTnLst>
                          </p:cTn>
                        </p:par>
                        <p:par>
                          <p:cTn id="27" fill="hold" nodeType="afterGroup">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351272"/>
                                        </p:tgtEl>
                                        <p:attrNameLst>
                                          <p:attrName>style.visibility</p:attrName>
                                        </p:attrNameLst>
                                      </p:cBhvr>
                                      <p:to>
                                        <p:strVal val="visible"/>
                                      </p:to>
                                    </p:set>
                                    <p:animEffect transition="in" filter="fade">
                                      <p:cBhvr>
                                        <p:cTn id="30" dur="500"/>
                                        <p:tgtEl>
                                          <p:spTgt spid="351272"/>
                                        </p:tgtEl>
                                      </p:cBhvr>
                                    </p:animEffect>
                                  </p:childTnLst>
                                </p:cTn>
                              </p:par>
                            </p:childTnLst>
                          </p:cTn>
                        </p:par>
                        <p:par>
                          <p:cTn id="31" fill="hold" nodeType="withGroup">
                            <p:stCondLst>
                              <p:cond delay="1500"/>
                            </p:stCondLst>
                            <p:childTnLst>
                              <p:par>
                                <p:cTn id="32" presetID="10" presetClass="entr" presetSubtype="0" fill="hold" nodeType="afterEffect">
                                  <p:stCondLst>
                                    <p:cond delay="0"/>
                                  </p:stCondLst>
                                  <p:childTnLst>
                                    <p:set>
                                      <p:cBhvr>
                                        <p:cTn id="33" dur="1" fill="hold">
                                          <p:stCondLst>
                                            <p:cond delay="0"/>
                                          </p:stCondLst>
                                        </p:cTn>
                                        <p:tgtEl>
                                          <p:spTgt spid="351373"/>
                                        </p:tgtEl>
                                        <p:attrNameLst>
                                          <p:attrName>style.visibility</p:attrName>
                                        </p:attrNameLst>
                                      </p:cBhvr>
                                      <p:to>
                                        <p:strVal val="visible"/>
                                      </p:to>
                                    </p:set>
                                    <p:animEffect transition="in" filter="fade">
                                      <p:cBhvr>
                                        <p:cTn id="34" dur="500"/>
                                        <p:tgtEl>
                                          <p:spTgt spid="35137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51239"/>
                                        </p:tgtEl>
                                        <p:attrNameLst>
                                          <p:attrName>style.visibility</p:attrName>
                                        </p:attrNameLst>
                                      </p:cBhvr>
                                      <p:to>
                                        <p:strVal val="visible"/>
                                      </p:to>
                                    </p:set>
                                    <p:animEffect transition="in" filter="fade">
                                      <p:cBhvr>
                                        <p:cTn id="39" dur="500"/>
                                        <p:tgtEl>
                                          <p:spTgt spid="351239"/>
                                        </p:tgtEl>
                                      </p:cBhvr>
                                    </p:animEffect>
                                  </p:childTnLst>
                                </p:cTn>
                              </p:par>
                            </p:childTnLst>
                          </p:cTn>
                        </p:par>
                        <p:par>
                          <p:cTn id="40" fill="hold" nodeType="afterGroup">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351270"/>
                                        </p:tgtEl>
                                        <p:attrNameLst>
                                          <p:attrName>style.visibility</p:attrName>
                                        </p:attrNameLst>
                                      </p:cBhvr>
                                      <p:to>
                                        <p:strVal val="visible"/>
                                      </p:to>
                                    </p:set>
                                    <p:animEffect transition="in" filter="fade">
                                      <p:cBhvr>
                                        <p:cTn id="43" dur="500"/>
                                        <p:tgtEl>
                                          <p:spTgt spid="351270"/>
                                        </p:tgtEl>
                                      </p:cBhvr>
                                    </p:animEffect>
                                  </p:childTnLst>
                                </p:cTn>
                              </p:par>
                            </p:childTnLst>
                          </p:cTn>
                        </p:par>
                        <p:par>
                          <p:cTn id="44" fill="hold" nodeType="withGroup">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351238"/>
                                        </p:tgtEl>
                                        <p:attrNameLst>
                                          <p:attrName>style.visibility</p:attrName>
                                        </p:attrNameLst>
                                      </p:cBhvr>
                                      <p:to>
                                        <p:strVal val="visible"/>
                                      </p:to>
                                    </p:set>
                                    <p:animEffect transition="in" filter="fade">
                                      <p:cBhvr>
                                        <p:cTn id="47" dur="500"/>
                                        <p:tgtEl>
                                          <p:spTgt spid="351238"/>
                                        </p:tgtEl>
                                      </p:cBhvr>
                                    </p:animEffect>
                                  </p:childTnLst>
                                </p:cTn>
                              </p:par>
                            </p:childTnLst>
                          </p:cTn>
                        </p:par>
                        <p:par>
                          <p:cTn id="48" fill="hold" nodeType="afterGroup">
                            <p:stCondLst>
                              <p:cond delay="1500"/>
                            </p:stCondLst>
                            <p:childTnLst>
                              <p:par>
                                <p:cTn id="49" presetID="10" presetClass="entr" presetSubtype="0" fill="hold" grpId="0" nodeType="afterEffect">
                                  <p:stCondLst>
                                    <p:cond delay="0"/>
                                  </p:stCondLst>
                                  <p:childTnLst>
                                    <p:set>
                                      <p:cBhvr>
                                        <p:cTn id="50" dur="1" fill="hold">
                                          <p:stCondLst>
                                            <p:cond delay="0"/>
                                          </p:stCondLst>
                                        </p:cTn>
                                        <p:tgtEl>
                                          <p:spTgt spid="351273"/>
                                        </p:tgtEl>
                                        <p:attrNameLst>
                                          <p:attrName>style.visibility</p:attrName>
                                        </p:attrNameLst>
                                      </p:cBhvr>
                                      <p:to>
                                        <p:strVal val="visible"/>
                                      </p:to>
                                    </p:set>
                                    <p:animEffect transition="in" filter="fade">
                                      <p:cBhvr>
                                        <p:cTn id="51" dur="500"/>
                                        <p:tgtEl>
                                          <p:spTgt spid="351273"/>
                                        </p:tgtEl>
                                      </p:cBhvr>
                                    </p:animEffect>
                                  </p:childTnLst>
                                </p:cTn>
                              </p:par>
                            </p:childTnLst>
                          </p:cTn>
                        </p:par>
                        <p:par>
                          <p:cTn id="52" fill="hold" nodeType="withGroup">
                            <p:stCondLst>
                              <p:cond delay="2000"/>
                            </p:stCondLst>
                            <p:childTnLst>
                              <p:par>
                                <p:cTn id="53" presetID="10" presetClass="entr" presetSubtype="0" fill="hold" nodeType="afterEffect">
                                  <p:stCondLst>
                                    <p:cond delay="0"/>
                                  </p:stCondLst>
                                  <p:childTnLst>
                                    <p:set>
                                      <p:cBhvr>
                                        <p:cTn id="54" dur="1" fill="hold">
                                          <p:stCondLst>
                                            <p:cond delay="0"/>
                                          </p:stCondLst>
                                        </p:cTn>
                                        <p:tgtEl>
                                          <p:spTgt spid="351374"/>
                                        </p:tgtEl>
                                        <p:attrNameLst>
                                          <p:attrName>style.visibility</p:attrName>
                                        </p:attrNameLst>
                                      </p:cBhvr>
                                      <p:to>
                                        <p:strVal val="visible"/>
                                      </p:to>
                                    </p:set>
                                    <p:animEffect transition="in" filter="fade">
                                      <p:cBhvr>
                                        <p:cTn id="55" dur="500"/>
                                        <p:tgtEl>
                                          <p:spTgt spid="35137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351240"/>
                                        </p:tgtEl>
                                      </p:cBhvr>
                                    </p:animEffect>
                                    <p:set>
                                      <p:cBhvr>
                                        <p:cTn id="60" dur="1" fill="hold">
                                          <p:stCondLst>
                                            <p:cond delay="499"/>
                                          </p:stCondLst>
                                        </p:cTn>
                                        <p:tgtEl>
                                          <p:spTgt spid="351240"/>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351271"/>
                                        </p:tgtEl>
                                      </p:cBhvr>
                                    </p:animEffect>
                                    <p:set>
                                      <p:cBhvr>
                                        <p:cTn id="63" dur="1" fill="hold">
                                          <p:stCondLst>
                                            <p:cond delay="499"/>
                                          </p:stCondLst>
                                        </p:cTn>
                                        <p:tgtEl>
                                          <p:spTgt spid="351271"/>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351239"/>
                                        </p:tgtEl>
                                      </p:cBhvr>
                                    </p:animEffect>
                                    <p:set>
                                      <p:cBhvr>
                                        <p:cTn id="66" dur="1" fill="hold">
                                          <p:stCondLst>
                                            <p:cond delay="499"/>
                                          </p:stCondLst>
                                        </p:cTn>
                                        <p:tgtEl>
                                          <p:spTgt spid="351239"/>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351270"/>
                                        </p:tgtEl>
                                      </p:cBhvr>
                                    </p:animEffect>
                                    <p:set>
                                      <p:cBhvr>
                                        <p:cTn id="69" dur="1" fill="hold">
                                          <p:stCondLst>
                                            <p:cond delay="499"/>
                                          </p:stCondLst>
                                        </p:cTn>
                                        <p:tgtEl>
                                          <p:spTgt spid="351270"/>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351373"/>
                                        </p:tgtEl>
                                      </p:cBhvr>
                                    </p:animEffect>
                                    <p:set>
                                      <p:cBhvr>
                                        <p:cTn id="72" dur="1" fill="hold">
                                          <p:stCondLst>
                                            <p:cond delay="499"/>
                                          </p:stCondLst>
                                        </p:cTn>
                                        <p:tgtEl>
                                          <p:spTgt spid="351373"/>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351374"/>
                                        </p:tgtEl>
                                      </p:cBhvr>
                                    </p:animEffect>
                                    <p:set>
                                      <p:cBhvr>
                                        <p:cTn id="75" dur="1" fill="hold">
                                          <p:stCondLst>
                                            <p:cond delay="499"/>
                                          </p:stCondLst>
                                        </p:cTn>
                                        <p:tgtEl>
                                          <p:spTgt spid="351374"/>
                                        </p:tgtEl>
                                        <p:attrNameLst>
                                          <p:attrName>style.visibility</p:attrName>
                                        </p:attrNameLst>
                                      </p:cBhvr>
                                      <p:to>
                                        <p:strVal val="hidden"/>
                                      </p:to>
                                    </p:set>
                                  </p:childTnLst>
                                </p:cTn>
                              </p:par>
                            </p:childTnLst>
                          </p:cTn>
                        </p:par>
                        <p:par>
                          <p:cTn id="76" fill="hold">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136"/>
                                        </p:tgtEl>
                                        <p:attrNameLst>
                                          <p:attrName>style.visibility</p:attrName>
                                        </p:attrNameLst>
                                      </p:cBhvr>
                                      <p:to>
                                        <p:strVal val="visible"/>
                                      </p:to>
                                    </p:set>
                                    <p:animEffect transition="in" filter="fade">
                                      <p:cBhvr>
                                        <p:cTn id="79" dur="500"/>
                                        <p:tgtEl>
                                          <p:spTgt spid="13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37"/>
                                        </p:tgtEl>
                                        <p:attrNameLst>
                                          <p:attrName>style.visibility</p:attrName>
                                        </p:attrNameLst>
                                      </p:cBhvr>
                                      <p:to>
                                        <p:strVal val="visible"/>
                                      </p:to>
                                    </p:set>
                                    <p:animEffect transition="in" filter="fade">
                                      <p:cBhvr>
                                        <p:cTn id="82"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7" grpId="0" animBg="1"/>
      <p:bldP spid="351238" grpId="0" animBg="1"/>
      <p:bldP spid="351239" grpId="0" animBg="1"/>
      <p:bldP spid="351239" grpId="1" animBg="1"/>
      <p:bldP spid="351240" grpId="0" animBg="1"/>
      <p:bldP spid="351240" grpId="1" animBg="1"/>
      <p:bldP spid="351270" grpId="0"/>
      <p:bldP spid="351270" grpId="1"/>
      <p:bldP spid="351271" grpId="0"/>
      <p:bldP spid="351271" grpId="1"/>
      <p:bldP spid="351272" grpId="0"/>
      <p:bldP spid="351273" grpId="0"/>
      <p:bldP spid="351274" grpId="0" animBg="1"/>
      <p:bldP spid="351275" grpId="0" animBg="1"/>
      <p:bldP spid="351276" grpId="0"/>
      <p:bldP spid="136" grpId="0" animBg="1"/>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93837"/>
            <a:ext cx="9067800" cy="4525963"/>
          </a:xfrm>
        </p:spPr>
        <p:txBody>
          <a:bodyPr>
            <a:noAutofit/>
          </a:bodyPr>
          <a:lstStyle/>
          <a:p>
            <a:pPr marL="798513" indent="-457200">
              <a:buClr>
                <a:schemeClr val="accent3"/>
              </a:buClr>
              <a:buFont typeface="Wingdings" charset="2"/>
              <a:buChar char="§"/>
            </a:pPr>
            <a:r>
              <a:rPr lang="en-US" sz="2600" b="0" dirty="0"/>
              <a:t>The </a:t>
            </a:r>
            <a:r>
              <a:rPr lang="en-US" sz="2600" dirty="0">
                <a:hlinkClick r:id="rId3" action="ppaction://hlinksldjump"/>
              </a:rPr>
              <a:t>effects of taxes </a:t>
            </a:r>
            <a:r>
              <a:rPr lang="en-US" sz="2600" b="0" dirty="0"/>
              <a:t>on supply and demand</a:t>
            </a:r>
          </a:p>
          <a:p>
            <a:pPr marL="798513" indent="-457200">
              <a:buClr>
                <a:schemeClr val="accent3"/>
              </a:buClr>
              <a:buFont typeface="Wingdings" charset="2"/>
              <a:buChar char="§"/>
            </a:pPr>
            <a:r>
              <a:rPr lang="en-US" sz="2600" b="0" dirty="0"/>
              <a:t>What determines who really bears the </a:t>
            </a:r>
            <a:r>
              <a:rPr lang="en-US" sz="2600" dirty="0">
                <a:hlinkClick r:id="rId3" action="ppaction://hlinksldjump"/>
              </a:rPr>
              <a:t>burden of a tax</a:t>
            </a:r>
            <a:endParaRPr lang="en-US" sz="2600" dirty="0"/>
          </a:p>
          <a:p>
            <a:pPr marL="798513" indent="-457200">
              <a:buClr>
                <a:schemeClr val="accent3"/>
              </a:buClr>
              <a:buFont typeface="Wingdings" charset="2"/>
              <a:buChar char="§"/>
            </a:pPr>
            <a:r>
              <a:rPr lang="en-US" sz="2600" b="0" dirty="0"/>
              <a:t>The </a:t>
            </a:r>
            <a:r>
              <a:rPr lang="en-US" sz="2600" dirty="0">
                <a:hlinkClick r:id="rId4" action="ppaction://hlinksldjump"/>
              </a:rPr>
              <a:t>costs</a:t>
            </a:r>
            <a:r>
              <a:rPr lang="en-US" sz="2600" b="0" dirty="0"/>
              <a:t> and </a:t>
            </a:r>
            <a:r>
              <a:rPr lang="en-US" sz="2600" dirty="0">
                <a:hlinkClick r:id="rId5" action="ppaction://hlinksldjump"/>
              </a:rPr>
              <a:t>benefits</a:t>
            </a:r>
            <a:r>
              <a:rPr lang="en-US" sz="2600" b="0" dirty="0"/>
              <a:t> of taxes and why </a:t>
            </a:r>
            <a:r>
              <a:rPr lang="en-US" sz="2600" dirty="0">
                <a:hlinkClick r:id="rId6" action="ppaction://hlinksldjump"/>
              </a:rPr>
              <a:t>taxes impose a cost</a:t>
            </a:r>
            <a:r>
              <a:rPr lang="en-US" sz="2600" b="0" dirty="0"/>
              <a:t> that is larger than the tax revenue they raise</a:t>
            </a:r>
          </a:p>
          <a:p>
            <a:pPr marL="798513" indent="-457200">
              <a:buClr>
                <a:schemeClr val="accent3"/>
              </a:buClr>
              <a:buFont typeface="Wingdings" charset="2"/>
              <a:buChar char="§"/>
            </a:pPr>
            <a:r>
              <a:rPr lang="en-US" sz="2600" b="0" dirty="0"/>
              <a:t>The difference between </a:t>
            </a:r>
            <a:r>
              <a:rPr lang="en-US" sz="2600" dirty="0">
                <a:hlinkClick r:id="rId7" action="ppaction://hlinksldjump"/>
              </a:rPr>
              <a:t>progressive</a:t>
            </a:r>
            <a:r>
              <a:rPr lang="en-US" sz="2600" b="0" dirty="0">
                <a:hlinkClick r:id="rId7" action="ppaction://hlinksldjump"/>
              </a:rPr>
              <a:t> and </a:t>
            </a:r>
            <a:r>
              <a:rPr lang="en-US" sz="2600" dirty="0">
                <a:hlinkClick r:id="rId7" action="ppaction://hlinksldjump"/>
              </a:rPr>
              <a:t>regressive</a:t>
            </a:r>
            <a:r>
              <a:rPr lang="en-US" sz="2600" b="0" dirty="0">
                <a:hlinkClick r:id="rId7" action="ppaction://hlinksldjump"/>
              </a:rPr>
              <a:t> </a:t>
            </a:r>
            <a:r>
              <a:rPr lang="en-US" sz="2600" b="0" dirty="0"/>
              <a:t>taxes and the trade-off between </a:t>
            </a:r>
            <a:r>
              <a:rPr lang="en-US" sz="2600" dirty="0">
                <a:hlinkClick r:id="rId8" action="ppaction://hlinksldjump"/>
              </a:rPr>
              <a:t>tax equity and tax efficiency</a:t>
            </a:r>
            <a:endParaRPr lang="en-US" sz="2600" dirty="0"/>
          </a:p>
          <a:p>
            <a:pPr>
              <a:buClr>
                <a:schemeClr val="accent3"/>
              </a:buClr>
            </a:pPr>
            <a:endParaRPr lang="en-US" sz="2600" dirty="0"/>
          </a:p>
        </p:txBody>
      </p:sp>
      <p:sp>
        <p:nvSpPr>
          <p:cNvPr id="7" name="Footer Placeholder 6"/>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3632294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14" name="Straight Connector 13"/>
          <p:cNvCxnSpPr/>
          <p:nvPr/>
        </p:nvCxnSpPr>
        <p:spPr bwMode="auto">
          <a:xfrm rot="5400000">
            <a:off x="4031457" y="5009356"/>
            <a:ext cx="2254250" cy="1587"/>
          </a:xfrm>
          <a:prstGeom prst="line">
            <a:avLst/>
          </a:prstGeom>
          <a:ln w="25400" cap="rnd">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
        <p:nvSpPr>
          <p:cNvPr id="83969" name="Rectangle 2"/>
          <p:cNvSpPr>
            <a:spLocks noGrp="1" noChangeArrowheads="1"/>
          </p:cNvSpPr>
          <p:nvPr>
            <p:ph type="title" idx="4294967295"/>
          </p:nvPr>
        </p:nvSpPr>
        <p:spPr>
          <a:xfrm>
            <a:off x="0" y="0"/>
            <a:ext cx="7886700" cy="1143000"/>
          </a:xfrm>
        </p:spPr>
        <p:txBody>
          <a:bodyPr>
            <a:normAutofit/>
          </a:bodyPr>
          <a:lstStyle/>
          <a:p>
            <a:pPr eaLnBrk="1" hangingPunct="1">
              <a:defRPr/>
            </a:pPr>
            <a:r>
              <a:rPr lang="en-US" sz="4000" dirty="0" smtClean="0">
                <a:ea typeface="ＭＳ Ｐゴシック"/>
              </a:rPr>
              <a:t>THE EFFECTS OF A TAX</a:t>
            </a:r>
          </a:p>
        </p:txBody>
      </p:sp>
      <p:sp>
        <p:nvSpPr>
          <p:cNvPr id="24" name="Right Triangle 23"/>
          <p:cNvSpPr/>
          <p:nvPr/>
        </p:nvSpPr>
        <p:spPr bwMode="auto">
          <a:xfrm flipV="1">
            <a:off x="2109788" y="4632325"/>
            <a:ext cx="1700212" cy="915988"/>
          </a:xfrm>
          <a:prstGeom prst="r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latin typeface="Century Gothic"/>
              <a:cs typeface="Century Gothic"/>
            </a:endParaRPr>
          </a:p>
        </p:txBody>
      </p:sp>
      <p:sp>
        <p:nvSpPr>
          <p:cNvPr id="26" name="Isosceles Triangle 25"/>
          <p:cNvSpPr/>
          <p:nvPr/>
        </p:nvSpPr>
        <p:spPr bwMode="auto">
          <a:xfrm rot="5400000">
            <a:off x="3828257" y="3278981"/>
            <a:ext cx="1338262" cy="1368425"/>
          </a:xfrm>
          <a:prstGeom prst="triangle">
            <a:avLst>
              <a:gd name="adj" fmla="val 42715"/>
            </a:avLst>
          </a:prstGeom>
          <a:solidFill>
            <a:srgbClr val="FFE5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latin typeface="Century Gothic"/>
              <a:cs typeface="Century Gothic"/>
            </a:endParaRPr>
          </a:p>
        </p:txBody>
      </p:sp>
      <p:cxnSp>
        <p:nvCxnSpPr>
          <p:cNvPr id="27" name="Straight Connector 26"/>
          <p:cNvCxnSpPr/>
          <p:nvPr/>
        </p:nvCxnSpPr>
        <p:spPr bwMode="auto">
          <a:xfrm rot="5400000">
            <a:off x="2392363" y="4714875"/>
            <a:ext cx="2843212" cy="1588"/>
          </a:xfrm>
          <a:prstGeom prst="line">
            <a:avLst/>
          </a:prstGeom>
          <a:ln w="25400" cap="rnd">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9" name="Right Triangle 28"/>
          <p:cNvSpPr/>
          <p:nvPr/>
        </p:nvSpPr>
        <p:spPr bwMode="auto">
          <a:xfrm>
            <a:off x="2109788" y="2532063"/>
            <a:ext cx="1703387" cy="750887"/>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latin typeface="Century Gothic"/>
              <a:cs typeface="Century Gothic"/>
            </a:endParaRPr>
          </a:p>
        </p:txBody>
      </p:sp>
      <p:sp>
        <p:nvSpPr>
          <p:cNvPr id="83996" name="TextBox 43"/>
          <p:cNvSpPr txBox="1">
            <a:spLocks noChangeArrowheads="1"/>
          </p:cNvSpPr>
          <p:nvPr/>
        </p:nvSpPr>
        <p:spPr bwMode="auto">
          <a:xfrm>
            <a:off x="2438400" y="1660525"/>
            <a:ext cx="2438400" cy="5842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latin typeface="Century Gothic"/>
                <a:cs typeface="Century Gothic"/>
              </a:rPr>
              <a:t>Consumer </a:t>
            </a:r>
            <a:r>
              <a:rPr lang="en-US" sz="1600" dirty="0" smtClean="0">
                <a:latin typeface="Century Gothic"/>
                <a:cs typeface="Century Gothic"/>
              </a:rPr>
              <a:t>surplus— consumers </a:t>
            </a:r>
            <a:r>
              <a:rPr lang="en-US" sz="1600" dirty="0">
                <a:latin typeface="Century Gothic"/>
                <a:cs typeface="Century Gothic"/>
              </a:rPr>
              <a:t>get </a:t>
            </a:r>
            <a:r>
              <a:rPr lang="en-US" sz="1600" dirty="0" smtClean="0">
                <a:latin typeface="Century Gothic"/>
                <a:cs typeface="Century Gothic"/>
              </a:rPr>
              <a:t>this.</a:t>
            </a:r>
            <a:endParaRPr lang="en-US" sz="1600" dirty="0">
              <a:latin typeface="Century Gothic"/>
              <a:cs typeface="Century Gothic"/>
            </a:endParaRPr>
          </a:p>
        </p:txBody>
      </p:sp>
      <p:sp>
        <p:nvSpPr>
          <p:cNvPr id="83998" name="TextBox 45"/>
          <p:cNvSpPr txBox="1">
            <a:spLocks noChangeArrowheads="1"/>
          </p:cNvSpPr>
          <p:nvPr/>
        </p:nvSpPr>
        <p:spPr bwMode="auto">
          <a:xfrm>
            <a:off x="4572000" y="2422525"/>
            <a:ext cx="1522413" cy="830263"/>
          </a:xfrm>
          <a:prstGeom prst="rect">
            <a:avLst/>
          </a:prstGeom>
          <a:noFill/>
          <a:ln w="9525">
            <a:noFill/>
            <a:miter lim="800000"/>
            <a:headEnd/>
            <a:tailEnd/>
          </a:ln>
        </p:spPr>
        <p:txBody>
          <a:bodyPr>
            <a:spAutoFit/>
          </a:bodyPr>
          <a:lstStyle/>
          <a:p>
            <a:pPr fontAlgn="auto">
              <a:spcBef>
                <a:spcPts val="0"/>
              </a:spcBef>
              <a:spcAft>
                <a:spcPts val="0"/>
              </a:spcAft>
              <a:defRPr/>
            </a:pPr>
            <a:r>
              <a:rPr lang="en-US" sz="1600" dirty="0">
                <a:latin typeface="Century Gothic"/>
                <a:cs typeface="Century Gothic"/>
              </a:rPr>
              <a:t>Deadweight </a:t>
            </a:r>
            <a:r>
              <a:rPr lang="en-US" sz="1600" dirty="0" smtClean="0">
                <a:latin typeface="Century Gothic"/>
                <a:cs typeface="Century Gothic"/>
              </a:rPr>
              <a:t>loss—no one </a:t>
            </a:r>
            <a:r>
              <a:rPr lang="en-US" sz="1600" dirty="0">
                <a:latin typeface="Century Gothic"/>
                <a:cs typeface="Century Gothic"/>
              </a:rPr>
              <a:t>gets </a:t>
            </a:r>
            <a:r>
              <a:rPr lang="en-US" sz="1600" dirty="0" smtClean="0">
                <a:latin typeface="Century Gothic"/>
                <a:cs typeface="Century Gothic"/>
              </a:rPr>
              <a:t>this.</a:t>
            </a:r>
            <a:endParaRPr lang="en-US" sz="1600" dirty="0">
              <a:latin typeface="Century Gothic"/>
              <a:cs typeface="Century Gothic"/>
            </a:endParaRPr>
          </a:p>
        </p:txBody>
      </p:sp>
      <p:cxnSp>
        <p:nvCxnSpPr>
          <p:cNvPr id="36" name="Straight Arrow Connector 35"/>
          <p:cNvCxnSpPr/>
          <p:nvPr/>
        </p:nvCxnSpPr>
        <p:spPr bwMode="auto">
          <a:xfrm rot="5400000">
            <a:off x="3460751" y="3932237"/>
            <a:ext cx="882650" cy="3175"/>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4003" name="TextBox 59"/>
          <p:cNvSpPr txBox="1">
            <a:spLocks noChangeArrowheads="1"/>
          </p:cNvSpPr>
          <p:nvPr/>
        </p:nvSpPr>
        <p:spPr bwMode="auto">
          <a:xfrm rot="5400000">
            <a:off x="3866135" y="3719305"/>
            <a:ext cx="5052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smtClean="0">
                <a:latin typeface="Century Gothic"/>
                <a:cs typeface="Century Gothic"/>
              </a:rPr>
              <a:t>Tax</a:t>
            </a:r>
            <a:endParaRPr lang="en-US" sz="1600" dirty="0">
              <a:latin typeface="Century Gothic"/>
              <a:cs typeface="Century Gothic"/>
            </a:endParaRPr>
          </a:p>
        </p:txBody>
      </p:sp>
      <p:sp>
        <p:nvSpPr>
          <p:cNvPr id="84004" name="TextBox 60"/>
          <p:cNvSpPr txBox="1">
            <a:spLocks noChangeArrowheads="1"/>
          </p:cNvSpPr>
          <p:nvPr/>
        </p:nvSpPr>
        <p:spPr bwMode="auto">
          <a:xfrm>
            <a:off x="457200" y="2879725"/>
            <a:ext cx="1600200" cy="584775"/>
          </a:xfrm>
          <a:prstGeom prst="rect">
            <a:avLst/>
          </a:prstGeom>
          <a:no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latin typeface="Century Gothic"/>
                <a:cs typeface="Century Gothic"/>
              </a:rPr>
              <a:t>Price </a:t>
            </a:r>
            <a:r>
              <a:rPr lang="en-US" sz="1600" dirty="0" smtClean="0">
                <a:latin typeface="Century Gothic"/>
                <a:cs typeface="Century Gothic"/>
              </a:rPr>
              <a:t>buyer pays </a:t>
            </a:r>
            <a:r>
              <a:rPr lang="en-US" sz="1600" dirty="0">
                <a:latin typeface="Century Gothic"/>
                <a:cs typeface="Century Gothic"/>
              </a:rPr>
              <a:t>= $</a:t>
            </a:r>
            <a:r>
              <a:rPr lang="en-US" sz="1600" dirty="0" smtClean="0">
                <a:latin typeface="Century Gothic"/>
                <a:cs typeface="Century Gothic"/>
              </a:rPr>
              <a:t>2.65.</a:t>
            </a:r>
            <a:endParaRPr lang="en-US" sz="1600" dirty="0">
              <a:latin typeface="Century Gothic"/>
              <a:cs typeface="Century Gothic"/>
            </a:endParaRPr>
          </a:p>
        </p:txBody>
      </p:sp>
      <p:sp>
        <p:nvSpPr>
          <p:cNvPr id="84005" name="TextBox 61"/>
          <p:cNvSpPr txBox="1">
            <a:spLocks noChangeArrowheads="1"/>
          </p:cNvSpPr>
          <p:nvPr/>
        </p:nvSpPr>
        <p:spPr bwMode="auto">
          <a:xfrm>
            <a:off x="190501" y="4262724"/>
            <a:ext cx="1752600" cy="830997"/>
          </a:xfrm>
          <a:prstGeom prst="rect">
            <a:avLst/>
          </a:prstGeom>
          <a:noFill/>
          <a:ln w="9525">
            <a:no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latin typeface="Century Gothic"/>
                <a:cs typeface="Century Gothic"/>
              </a:rPr>
              <a:t>Price </a:t>
            </a:r>
            <a:r>
              <a:rPr lang="en-US" sz="1600" dirty="0" smtClean="0">
                <a:latin typeface="Century Gothic"/>
                <a:cs typeface="Century Gothic"/>
              </a:rPr>
              <a:t>seller receives </a:t>
            </a:r>
            <a:r>
              <a:rPr lang="en-US" sz="1600" dirty="0">
                <a:latin typeface="Century Gothic"/>
                <a:cs typeface="Century Gothic"/>
              </a:rPr>
              <a:t>= $</a:t>
            </a:r>
            <a:r>
              <a:rPr lang="en-US" sz="1600" dirty="0" smtClean="0">
                <a:latin typeface="Century Gothic"/>
                <a:cs typeface="Century Gothic"/>
              </a:rPr>
              <a:t>1.65.</a:t>
            </a:r>
            <a:endParaRPr lang="en-US" sz="1600" dirty="0">
              <a:latin typeface="Century Gothic"/>
              <a:cs typeface="Century Gothic"/>
            </a:endParaRPr>
          </a:p>
        </p:txBody>
      </p:sp>
      <p:sp>
        <p:nvSpPr>
          <p:cNvPr id="84006" name="TextBox 63"/>
          <p:cNvSpPr txBox="1">
            <a:spLocks noChangeArrowheads="1"/>
          </p:cNvSpPr>
          <p:nvPr/>
        </p:nvSpPr>
        <p:spPr bwMode="auto">
          <a:xfrm>
            <a:off x="3276600" y="6137275"/>
            <a:ext cx="1330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latin typeface="Century Gothic"/>
                <a:cs typeface="Century Gothic"/>
              </a:rPr>
              <a:t>500 = </a:t>
            </a:r>
            <a:r>
              <a:rPr lang="en-US" sz="1600" i="1" dirty="0" smtClean="0">
                <a:latin typeface="Century Gothic"/>
                <a:cs typeface="Century Gothic"/>
              </a:rPr>
              <a:t>Q</a:t>
            </a:r>
            <a:r>
              <a:rPr lang="en-US" sz="1600" baseline="-25000" dirty="0">
                <a:latin typeface="Century Gothic"/>
                <a:cs typeface="Century Gothic"/>
              </a:rPr>
              <a:t>T</a:t>
            </a:r>
            <a:r>
              <a:rPr lang="en-US" sz="1600" dirty="0" smtClean="0">
                <a:latin typeface="Century Gothic"/>
                <a:cs typeface="Century Gothic"/>
              </a:rPr>
              <a:t> </a:t>
            </a:r>
            <a:endParaRPr lang="en-US" sz="1600" dirty="0">
              <a:latin typeface="Century Gothic"/>
              <a:cs typeface="Century Gothic"/>
            </a:endParaRPr>
          </a:p>
        </p:txBody>
      </p:sp>
      <p:sp>
        <p:nvSpPr>
          <p:cNvPr id="25" name="Rectangle 24"/>
          <p:cNvSpPr/>
          <p:nvPr/>
        </p:nvSpPr>
        <p:spPr bwMode="auto">
          <a:xfrm>
            <a:off x="2109788" y="3282950"/>
            <a:ext cx="1703387" cy="133826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latin typeface="Century Gothic"/>
              <a:cs typeface="Century Gothic"/>
            </a:endParaRPr>
          </a:p>
        </p:txBody>
      </p:sp>
      <p:cxnSp>
        <p:nvCxnSpPr>
          <p:cNvPr id="22" name="Straight Connector 21"/>
          <p:cNvCxnSpPr/>
          <p:nvPr/>
        </p:nvCxnSpPr>
        <p:spPr bwMode="auto">
          <a:xfrm rot="10800000">
            <a:off x="2109788" y="3282950"/>
            <a:ext cx="1703387" cy="3175"/>
          </a:xfrm>
          <a:prstGeom prst="line">
            <a:avLst/>
          </a:prstGeom>
          <a:ln w="25400" cap="rnd">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auto">
          <a:xfrm rot="10800000">
            <a:off x="2133600" y="4621213"/>
            <a:ext cx="1646238" cy="1587"/>
          </a:xfrm>
          <a:prstGeom prst="line">
            <a:avLst/>
          </a:prstGeom>
          <a:ln w="25400" cap="rnd">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6581" name="Group 42"/>
          <p:cNvGrpSpPr>
            <a:grpSpLocks/>
          </p:cNvGrpSpPr>
          <p:nvPr/>
        </p:nvGrpSpPr>
        <p:grpSpPr bwMode="auto">
          <a:xfrm>
            <a:off x="0" y="1154113"/>
            <a:ext cx="9144000" cy="5029200"/>
            <a:chOff x="0" y="1018147"/>
            <a:chExt cx="9143999" cy="5028127"/>
          </a:xfrm>
        </p:grpSpPr>
        <p:sp>
          <p:nvSpPr>
            <p:cNvPr id="66598" name="TextBox 3"/>
            <p:cNvSpPr txBox="1">
              <a:spLocks noChangeArrowheads="1"/>
            </p:cNvSpPr>
            <p:nvPr/>
          </p:nvSpPr>
          <p:spPr bwMode="auto">
            <a:xfrm>
              <a:off x="0" y="1018147"/>
              <a:ext cx="9143999" cy="46156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i="1" dirty="0">
                  <a:solidFill>
                    <a:schemeClr val="tx1">
                      <a:lumMod val="75000"/>
                      <a:lumOff val="25000"/>
                    </a:schemeClr>
                  </a:solidFill>
                  <a:latin typeface="Century Gothic"/>
                  <a:cs typeface="Century Gothic"/>
                </a:rPr>
                <a:t>A Tax </a:t>
              </a:r>
              <a:r>
                <a:rPr lang="en-US" sz="2400" b="1" i="1" dirty="0" smtClean="0">
                  <a:solidFill>
                    <a:schemeClr val="tx1">
                      <a:lumMod val="75000"/>
                      <a:lumOff val="25000"/>
                    </a:schemeClr>
                  </a:solidFill>
                  <a:latin typeface="Century Gothic"/>
                  <a:cs typeface="Century Gothic"/>
                </a:rPr>
                <a:t>generates revenue and creates a deadweight loss.</a:t>
              </a:r>
              <a:endParaRPr lang="en-US" sz="2400" b="1" i="1" dirty="0">
                <a:solidFill>
                  <a:schemeClr val="tx1">
                    <a:lumMod val="75000"/>
                    <a:lumOff val="25000"/>
                  </a:schemeClr>
                </a:solidFill>
                <a:latin typeface="Century Gothic"/>
                <a:cs typeface="Century Gothic"/>
              </a:endParaRPr>
            </a:p>
          </p:txBody>
        </p:sp>
        <p:grpSp>
          <p:nvGrpSpPr>
            <p:cNvPr id="66599" name="Group 40"/>
            <p:cNvGrpSpPr>
              <a:grpSpLocks/>
            </p:cNvGrpSpPr>
            <p:nvPr/>
          </p:nvGrpSpPr>
          <p:grpSpPr bwMode="auto">
            <a:xfrm>
              <a:off x="1295400" y="1582335"/>
              <a:ext cx="7238999" cy="4463939"/>
              <a:chOff x="1295400" y="2187599"/>
              <a:chExt cx="7238999" cy="3911937"/>
            </a:xfrm>
          </p:grpSpPr>
          <p:cxnSp>
            <p:nvCxnSpPr>
              <p:cNvPr id="17" name="Straight Connector 16"/>
              <p:cNvCxnSpPr/>
              <p:nvPr/>
            </p:nvCxnSpPr>
            <p:spPr bwMode="auto">
              <a:xfrm rot="5400000">
                <a:off x="263472" y="4211296"/>
                <a:ext cx="3694220"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auto">
              <a:xfrm>
                <a:off x="2109788" y="6059200"/>
                <a:ext cx="5197474" cy="139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6602" name="TextBox 21"/>
              <p:cNvSpPr txBox="1">
                <a:spLocks noChangeArrowheads="1"/>
              </p:cNvSpPr>
              <p:nvPr/>
            </p:nvSpPr>
            <p:spPr bwMode="auto">
              <a:xfrm>
                <a:off x="1295400" y="2187599"/>
                <a:ext cx="674984" cy="296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latin typeface="Century Gothic"/>
                    <a:cs typeface="Century Gothic"/>
                  </a:rPr>
                  <a:t>Price</a:t>
                </a:r>
              </a:p>
            </p:txBody>
          </p:sp>
          <p:sp>
            <p:nvSpPr>
              <p:cNvPr id="66603" name="TextBox 22"/>
              <p:cNvSpPr txBox="1">
                <a:spLocks noChangeArrowheads="1"/>
              </p:cNvSpPr>
              <p:nvPr/>
            </p:nvSpPr>
            <p:spPr bwMode="auto">
              <a:xfrm>
                <a:off x="7306945" y="5802842"/>
                <a:ext cx="1227454" cy="29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latin typeface="Century Gothic"/>
                    <a:cs typeface="Century Gothic"/>
                  </a:rPr>
                  <a:t>Quantity</a:t>
                </a:r>
              </a:p>
            </p:txBody>
          </p:sp>
        </p:grpSp>
      </p:grpSp>
      <p:cxnSp>
        <p:nvCxnSpPr>
          <p:cNvPr id="15" name="Straight Connector 14"/>
          <p:cNvCxnSpPr/>
          <p:nvPr/>
        </p:nvCxnSpPr>
        <p:spPr bwMode="auto">
          <a:xfrm rot="10800000">
            <a:off x="2109788" y="3883025"/>
            <a:ext cx="2957511" cy="1588"/>
          </a:xfrm>
          <a:prstGeom prst="line">
            <a:avLst/>
          </a:prstGeom>
          <a:ln w="25400" cap="rnd">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auto">
          <a:xfrm>
            <a:off x="2109788" y="2509838"/>
            <a:ext cx="4838700" cy="2157412"/>
          </a:xfrm>
          <a:prstGeom prst="line">
            <a:avLst/>
          </a:prstGeom>
          <a:noFill/>
          <a:ln w="38100">
            <a:solidFill>
              <a:srgbClr val="3C5DAA"/>
            </a:solidFill>
            <a:miter lim="800000"/>
            <a:headEnd/>
            <a:tailEnd/>
          </a:ln>
          <a:extLst>
            <a:ext uri="{909E8E84-426E-40DD-AFC4-6F175D3DCCD1}">
              <a14:hiddenFill xmlns:a14="http://schemas.microsoft.com/office/drawing/2010/main">
                <a:noFill/>
              </a14:hiddenFill>
            </a:ext>
          </a:extLst>
        </p:spPr>
      </p:cxnSp>
      <p:cxnSp>
        <p:nvCxnSpPr>
          <p:cNvPr id="10" name="Straight Connector 9"/>
          <p:cNvCxnSpPr/>
          <p:nvPr/>
        </p:nvCxnSpPr>
        <p:spPr bwMode="auto">
          <a:xfrm flipV="1">
            <a:off x="2109788" y="2901949"/>
            <a:ext cx="4838700" cy="2646362"/>
          </a:xfrm>
          <a:prstGeom prst="line">
            <a:avLst/>
          </a:prstGeom>
          <a:noFill/>
          <a:ln w="38100">
            <a:solidFill>
              <a:srgbClr val="EE313C"/>
            </a:solidFill>
            <a:miter lim="800000"/>
            <a:headEnd/>
            <a:tailEnd/>
          </a:ln>
          <a:extLst>
            <a:ext uri="{909E8E84-426E-40DD-AFC4-6F175D3DCCD1}">
              <a14:hiddenFill xmlns:a14="http://schemas.microsoft.com/office/drawing/2010/main">
                <a:noFill/>
              </a14:hiddenFill>
            </a:ext>
          </a:extLst>
        </p:spPr>
      </p:cxnSp>
      <p:sp>
        <p:nvSpPr>
          <p:cNvPr id="66593" name="TextBox 18"/>
          <p:cNvSpPr txBox="1">
            <a:spLocks noChangeArrowheads="1"/>
          </p:cNvSpPr>
          <p:nvPr/>
        </p:nvSpPr>
        <p:spPr bwMode="auto">
          <a:xfrm>
            <a:off x="4648327" y="6138394"/>
            <a:ext cx="1727949" cy="33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latin typeface="Century Gothic"/>
                <a:cs typeface="Century Gothic"/>
              </a:rPr>
              <a:t>700 = </a:t>
            </a:r>
            <a:r>
              <a:rPr lang="en-US" sz="1600" i="1" dirty="0" smtClean="0">
                <a:latin typeface="Century Gothic"/>
                <a:cs typeface="Century Gothic"/>
              </a:rPr>
              <a:t>Q</a:t>
            </a:r>
            <a:r>
              <a:rPr lang="en-US" sz="1600" baseline="-25000" dirty="0">
                <a:latin typeface="Century Gothic"/>
                <a:cs typeface="Century Gothic"/>
              </a:rPr>
              <a:t>E</a:t>
            </a:r>
            <a:r>
              <a:rPr lang="en-US" sz="1600" dirty="0" smtClean="0">
                <a:latin typeface="Century Gothic"/>
                <a:cs typeface="Century Gothic"/>
              </a:rPr>
              <a:t> </a:t>
            </a:r>
            <a:endParaRPr lang="en-US" sz="1600" dirty="0">
              <a:latin typeface="Century Gothic"/>
              <a:cs typeface="Century Gothic"/>
            </a:endParaRPr>
          </a:p>
        </p:txBody>
      </p:sp>
      <p:sp>
        <p:nvSpPr>
          <p:cNvPr id="66594" name="TextBox 19"/>
          <p:cNvSpPr txBox="1">
            <a:spLocks noChangeArrowheads="1"/>
          </p:cNvSpPr>
          <p:nvPr/>
        </p:nvSpPr>
        <p:spPr bwMode="auto">
          <a:xfrm>
            <a:off x="6949113" y="4569288"/>
            <a:ext cx="10690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latin typeface="Century Gothic"/>
                <a:cs typeface="Century Gothic"/>
              </a:rPr>
              <a:t>Demand</a:t>
            </a:r>
          </a:p>
        </p:txBody>
      </p:sp>
      <p:sp>
        <p:nvSpPr>
          <p:cNvPr id="66595" name="TextBox 20"/>
          <p:cNvSpPr txBox="1">
            <a:spLocks noChangeArrowheads="1"/>
          </p:cNvSpPr>
          <p:nvPr/>
        </p:nvSpPr>
        <p:spPr bwMode="auto">
          <a:xfrm>
            <a:off x="6949113" y="2509838"/>
            <a:ext cx="8425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latin typeface="Century Gothic"/>
                <a:cs typeface="Century Gothic"/>
              </a:rPr>
              <a:t>Supply</a:t>
            </a:r>
          </a:p>
        </p:txBody>
      </p:sp>
      <p:cxnSp>
        <p:nvCxnSpPr>
          <p:cNvPr id="33" name="Straight Arrow Connector 32"/>
          <p:cNvCxnSpPr/>
          <p:nvPr/>
        </p:nvCxnSpPr>
        <p:spPr bwMode="auto">
          <a:xfrm rot="5400000">
            <a:off x="2259807" y="2523331"/>
            <a:ext cx="685800" cy="2682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bwMode="auto">
          <a:xfrm rot="10800000">
            <a:off x="2971800" y="4894263"/>
            <a:ext cx="1371600" cy="6524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bwMode="auto">
          <a:xfrm rot="5400000">
            <a:off x="4231482" y="3601244"/>
            <a:ext cx="685800" cy="2682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0"/>
          <p:cNvSpPr txBox="1">
            <a:spLocks noChangeArrowheads="1"/>
          </p:cNvSpPr>
          <p:nvPr/>
        </p:nvSpPr>
        <p:spPr bwMode="auto">
          <a:xfrm>
            <a:off x="4343400" y="4546600"/>
            <a:ext cx="1905000" cy="831850"/>
          </a:xfrm>
          <a:prstGeom prst="rect">
            <a:avLst/>
          </a:prstGeom>
          <a:solidFill>
            <a:schemeClr val="bg1"/>
          </a:solidFill>
          <a:ln w="9525">
            <a:noFill/>
            <a:miter lim="800000"/>
            <a:headEnd/>
            <a:tailEnd/>
          </a:ln>
        </p:spPr>
        <p:txBody>
          <a:bodyPr>
            <a:spAutoFit/>
          </a:bodyPr>
          <a:lstStyle/>
          <a:p>
            <a:pPr fontAlgn="auto">
              <a:spcBef>
                <a:spcPts val="0"/>
              </a:spcBef>
              <a:spcAft>
                <a:spcPts val="0"/>
              </a:spcAft>
              <a:defRPr/>
            </a:pPr>
            <a:r>
              <a:rPr lang="en-US" sz="1600" dirty="0">
                <a:latin typeface="Century Gothic"/>
                <a:cs typeface="Century Gothic"/>
              </a:rPr>
              <a:t>Tax revenue—the government gets </a:t>
            </a:r>
            <a:r>
              <a:rPr lang="en-US" sz="1600" dirty="0" smtClean="0">
                <a:latin typeface="Century Gothic"/>
                <a:cs typeface="Century Gothic"/>
              </a:rPr>
              <a:t>this.</a:t>
            </a:r>
            <a:endParaRPr lang="en-US" sz="1600" dirty="0">
              <a:latin typeface="Century Gothic"/>
              <a:cs typeface="Century Gothic"/>
            </a:endParaRPr>
          </a:p>
        </p:txBody>
      </p:sp>
      <p:cxnSp>
        <p:nvCxnSpPr>
          <p:cNvPr id="45" name="Straight Arrow Connector 44"/>
          <p:cNvCxnSpPr/>
          <p:nvPr/>
        </p:nvCxnSpPr>
        <p:spPr bwMode="auto">
          <a:xfrm rot="10800000">
            <a:off x="2971800" y="4327525"/>
            <a:ext cx="1371600" cy="65246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3994" name="TextBox 40"/>
          <p:cNvSpPr txBox="1">
            <a:spLocks noChangeArrowheads="1"/>
          </p:cNvSpPr>
          <p:nvPr/>
        </p:nvSpPr>
        <p:spPr bwMode="auto">
          <a:xfrm>
            <a:off x="2133600" y="3352800"/>
            <a:ext cx="11652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latin typeface="Century Gothic"/>
                <a:cs typeface="Century Gothic"/>
              </a:rPr>
              <a:t>Tax Revenue</a:t>
            </a:r>
          </a:p>
          <a:p>
            <a:pPr eaLnBrk="1" hangingPunct="1"/>
            <a:r>
              <a:rPr lang="en-US" sz="1600" dirty="0">
                <a:latin typeface="Century Gothic"/>
                <a:cs typeface="Century Gothic"/>
              </a:rPr>
              <a:t>= $500</a:t>
            </a:r>
          </a:p>
        </p:txBody>
      </p:sp>
      <p:sp>
        <p:nvSpPr>
          <p:cNvPr id="42" name="Freeform 42"/>
          <p:cNvSpPr>
            <a:spLocks/>
          </p:cNvSpPr>
          <p:nvPr/>
        </p:nvSpPr>
        <p:spPr bwMode="auto">
          <a:xfrm>
            <a:off x="1828801" y="3276600"/>
            <a:ext cx="228600" cy="1331914"/>
          </a:xfrm>
          <a:custGeom>
            <a:avLst/>
            <a:gdLst>
              <a:gd name="T0" fmla="*/ 25 w 25"/>
              <a:gd name="T1" fmla="*/ 0 h 243"/>
              <a:gd name="T2" fmla="*/ 10 w 25"/>
              <a:gd name="T3" fmla="*/ 16 h 243"/>
              <a:gd name="T4" fmla="*/ 10 w 25"/>
              <a:gd name="T5" fmla="*/ 111 h 243"/>
              <a:gd name="T6" fmla="*/ 0 w 25"/>
              <a:gd name="T7" fmla="*/ 121 h 243"/>
              <a:gd name="T8" fmla="*/ 10 w 25"/>
              <a:gd name="T9" fmla="*/ 132 h 243"/>
              <a:gd name="T10" fmla="*/ 10 w 25"/>
              <a:gd name="T11" fmla="*/ 227 h 243"/>
              <a:gd name="T12" fmla="*/ 25 w 25"/>
              <a:gd name="T13" fmla="*/ 243 h 243"/>
            </a:gdLst>
            <a:ahLst/>
            <a:cxnLst>
              <a:cxn ang="0">
                <a:pos x="T0" y="T1"/>
              </a:cxn>
              <a:cxn ang="0">
                <a:pos x="T2" y="T3"/>
              </a:cxn>
              <a:cxn ang="0">
                <a:pos x="T4" y="T5"/>
              </a:cxn>
              <a:cxn ang="0">
                <a:pos x="T6" y="T7"/>
              </a:cxn>
              <a:cxn ang="0">
                <a:pos x="T8" y="T9"/>
              </a:cxn>
              <a:cxn ang="0">
                <a:pos x="T10" y="T11"/>
              </a:cxn>
              <a:cxn ang="0">
                <a:pos x="T12" y="T13"/>
              </a:cxn>
            </a:cxnLst>
            <a:rect l="0" t="0" r="r" b="b"/>
            <a:pathLst>
              <a:path w="25" h="243">
                <a:moveTo>
                  <a:pt x="25" y="0"/>
                </a:moveTo>
                <a:cubicBezTo>
                  <a:pt x="15" y="0"/>
                  <a:pt x="10" y="3"/>
                  <a:pt x="10" y="16"/>
                </a:cubicBezTo>
                <a:cubicBezTo>
                  <a:pt x="10" y="19"/>
                  <a:pt x="10" y="109"/>
                  <a:pt x="10" y="111"/>
                </a:cubicBezTo>
                <a:cubicBezTo>
                  <a:pt x="10" y="114"/>
                  <a:pt x="8" y="121"/>
                  <a:pt x="0" y="121"/>
                </a:cubicBezTo>
                <a:cubicBezTo>
                  <a:pt x="8" y="121"/>
                  <a:pt x="10" y="128"/>
                  <a:pt x="10" y="132"/>
                </a:cubicBezTo>
                <a:cubicBezTo>
                  <a:pt x="10" y="134"/>
                  <a:pt x="10" y="224"/>
                  <a:pt x="10" y="227"/>
                </a:cubicBezTo>
                <a:cubicBezTo>
                  <a:pt x="10" y="240"/>
                  <a:pt x="15" y="243"/>
                  <a:pt x="25" y="243"/>
                </a:cubicBezTo>
              </a:path>
            </a:pathLst>
          </a:custGeom>
          <a:noFill/>
          <a:ln w="28575" cap="flat">
            <a:solidFill>
              <a:srgbClr val="6D6F7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43" name="Freeform 43"/>
          <p:cNvSpPr>
            <a:spLocks/>
          </p:cNvSpPr>
          <p:nvPr/>
        </p:nvSpPr>
        <p:spPr bwMode="auto">
          <a:xfrm>
            <a:off x="990597" y="3832909"/>
            <a:ext cx="762003" cy="281891"/>
          </a:xfrm>
          <a:custGeom>
            <a:avLst/>
            <a:gdLst>
              <a:gd name="T0" fmla="*/ 128 w 128"/>
              <a:gd name="T1" fmla="*/ 80 h 96"/>
              <a:gd name="T2" fmla="*/ 112 w 128"/>
              <a:gd name="T3" fmla="*/ 96 h 96"/>
              <a:gd name="T4" fmla="*/ 16 w 128"/>
              <a:gd name="T5" fmla="*/ 96 h 96"/>
              <a:gd name="T6" fmla="*/ 0 w 128"/>
              <a:gd name="T7" fmla="*/ 80 h 96"/>
              <a:gd name="T8" fmla="*/ 0 w 128"/>
              <a:gd name="T9" fmla="*/ 16 h 96"/>
              <a:gd name="T10" fmla="*/ 16 w 128"/>
              <a:gd name="T11" fmla="*/ 0 h 96"/>
              <a:gd name="T12" fmla="*/ 112 w 128"/>
              <a:gd name="T13" fmla="*/ 0 h 96"/>
              <a:gd name="T14" fmla="*/ 128 w 128"/>
              <a:gd name="T15" fmla="*/ 16 h 96"/>
              <a:gd name="T16" fmla="*/ 128 w 128"/>
              <a:gd name="T17" fmla="*/ 8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96">
                <a:moveTo>
                  <a:pt x="128" y="80"/>
                </a:moveTo>
                <a:cubicBezTo>
                  <a:pt x="128" y="89"/>
                  <a:pt x="120" y="96"/>
                  <a:pt x="112" y="96"/>
                </a:cubicBezTo>
                <a:cubicBezTo>
                  <a:pt x="16" y="96"/>
                  <a:pt x="16" y="96"/>
                  <a:pt x="16" y="96"/>
                </a:cubicBezTo>
                <a:cubicBezTo>
                  <a:pt x="8" y="96"/>
                  <a:pt x="0" y="89"/>
                  <a:pt x="0" y="80"/>
                </a:cubicBezTo>
                <a:cubicBezTo>
                  <a:pt x="0" y="16"/>
                  <a:pt x="0" y="16"/>
                  <a:pt x="0" y="16"/>
                </a:cubicBezTo>
                <a:cubicBezTo>
                  <a:pt x="0" y="7"/>
                  <a:pt x="8" y="0"/>
                  <a:pt x="16" y="0"/>
                </a:cubicBezTo>
                <a:cubicBezTo>
                  <a:pt x="112" y="0"/>
                  <a:pt x="112" y="0"/>
                  <a:pt x="112" y="0"/>
                </a:cubicBezTo>
                <a:cubicBezTo>
                  <a:pt x="120" y="0"/>
                  <a:pt x="128" y="7"/>
                  <a:pt x="128" y="16"/>
                </a:cubicBezTo>
                <a:lnTo>
                  <a:pt x="128" y="80"/>
                </a:lnTo>
                <a:close/>
              </a:path>
            </a:pathLst>
          </a:custGeom>
          <a:solidFill>
            <a:srgbClr val="D6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46" name="Rectangle 44"/>
          <p:cNvSpPr>
            <a:spLocks noChangeArrowheads="1"/>
          </p:cNvSpPr>
          <p:nvPr/>
        </p:nvSpPr>
        <p:spPr bwMode="auto">
          <a:xfrm>
            <a:off x="1075262" y="3858311"/>
            <a:ext cx="6773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r>
              <a:rPr lang="en-US" sz="1400" dirty="0" smtClean="0">
                <a:solidFill>
                  <a:srgbClr val="000000"/>
                </a:solidFill>
                <a:latin typeface="Century Gothic"/>
                <a:cs typeface="Century Gothic"/>
              </a:rPr>
              <a:t>tax </a:t>
            </a:r>
            <a:r>
              <a:rPr lang="en-US" sz="1400" dirty="0">
                <a:solidFill>
                  <a:srgbClr val="000000"/>
                </a:solidFill>
                <a:latin typeface="Century Gothic"/>
                <a:cs typeface="Century Gothic"/>
              </a:rPr>
              <a:t>= </a:t>
            </a:r>
            <a:r>
              <a:rPr lang="en-US" sz="1400" dirty="0" smtClean="0">
                <a:solidFill>
                  <a:srgbClr val="000000"/>
                </a:solidFill>
                <a:latin typeface="Century Gothic"/>
                <a:cs typeface="Century Gothic"/>
              </a:rPr>
              <a:t>$1</a:t>
            </a:r>
            <a:endParaRPr lang="en-US" sz="1400" dirty="0">
              <a:latin typeface="Century Gothic"/>
              <a:cs typeface="Century Gothic"/>
            </a:endParaRPr>
          </a:p>
        </p:txBody>
      </p:sp>
      <p:sp>
        <p:nvSpPr>
          <p:cNvPr id="83997" name="TextBox 44"/>
          <p:cNvSpPr txBox="1">
            <a:spLocks noChangeArrowheads="1"/>
          </p:cNvSpPr>
          <p:nvPr/>
        </p:nvSpPr>
        <p:spPr bwMode="auto">
          <a:xfrm>
            <a:off x="4343400" y="5334000"/>
            <a:ext cx="2667000" cy="584200"/>
          </a:xfrm>
          <a:prstGeom prst="rect">
            <a:avLst/>
          </a:prstGeom>
          <a:solidFill>
            <a:schemeClr val="bg1"/>
          </a:solidFill>
          <a:ln w="9525">
            <a:noFill/>
            <a:miter lim="800000"/>
            <a:headEnd/>
            <a:tailEnd/>
          </a:ln>
        </p:spPr>
        <p:txBody>
          <a:bodyPr>
            <a:spAutoFit/>
          </a:bodyPr>
          <a:lstStyle/>
          <a:p>
            <a:pPr fontAlgn="auto">
              <a:spcBef>
                <a:spcPts val="0"/>
              </a:spcBef>
              <a:spcAft>
                <a:spcPts val="0"/>
              </a:spcAft>
              <a:defRPr/>
            </a:pPr>
            <a:r>
              <a:rPr lang="en-US" sz="1600" dirty="0">
                <a:latin typeface="Century Gothic"/>
                <a:cs typeface="Century Gothic"/>
              </a:rPr>
              <a:t>Producer surplus—producers get </a:t>
            </a:r>
            <a:r>
              <a:rPr lang="en-US" sz="1600" dirty="0" smtClean="0">
                <a:latin typeface="Century Gothic"/>
                <a:cs typeface="Century Gothic"/>
              </a:rPr>
              <a:t>this.</a:t>
            </a:r>
            <a:endParaRPr lang="en-US" sz="1600" dirty="0">
              <a:latin typeface="Century Gothic"/>
              <a:cs typeface="Century Gothic"/>
            </a:endParaRPr>
          </a:p>
        </p:txBody>
      </p:sp>
    </p:spTree>
    <p:extLst>
      <p:ext uri="{BB962C8B-B14F-4D97-AF65-F5344CB8AC3E}">
        <p14:creationId xmlns:p14="http://schemas.microsoft.com/office/powerpoint/2010/main" val="20914884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500"/>
                                        <p:tgtEl>
                                          <p:spTgt spid="43"/>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84003"/>
                                        </p:tgtEl>
                                        <p:attrNameLst>
                                          <p:attrName>style.visibility</p:attrName>
                                        </p:attrNameLst>
                                      </p:cBhvr>
                                      <p:to>
                                        <p:strVal val="visible"/>
                                      </p:to>
                                    </p:set>
                                    <p:animEffect transition="in" filter="dissolve">
                                      <p:cBhvr>
                                        <p:cTn id="17" dur="500"/>
                                        <p:tgtEl>
                                          <p:spTgt spid="84003"/>
                                        </p:tgtEl>
                                      </p:cBhvr>
                                    </p:animEffect>
                                  </p:childTnLst>
                                </p:cTn>
                              </p:par>
                              <p:par>
                                <p:cTn id="18" presetID="9" presetClass="entr" presetSubtype="0"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dissolve">
                                      <p:cBhvr>
                                        <p:cTn id="20" dur="500"/>
                                        <p:tgtEl>
                                          <p:spTgt spid="3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dissolve">
                                      <p:cBhvr>
                                        <p:cTn id="25" dur="500"/>
                                        <p:tgtEl>
                                          <p:spTgt spid="26"/>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83998"/>
                                        </p:tgtEl>
                                        <p:attrNameLst>
                                          <p:attrName>style.visibility</p:attrName>
                                        </p:attrNameLst>
                                      </p:cBhvr>
                                      <p:to>
                                        <p:strVal val="visible"/>
                                      </p:to>
                                    </p:set>
                                    <p:animEffect transition="in" filter="dissolve">
                                      <p:cBhvr>
                                        <p:cTn id="28" dur="500"/>
                                        <p:tgtEl>
                                          <p:spTgt spid="83998"/>
                                        </p:tgtEl>
                                      </p:cBhvr>
                                    </p:animEffect>
                                  </p:childTnLst>
                                </p:cTn>
                              </p:par>
                              <p:par>
                                <p:cTn id="29" presetID="9"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dissolve">
                                      <p:cBhvr>
                                        <p:cTn id="31" dur="500"/>
                                        <p:tgtEl>
                                          <p:spTgt spid="3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84004"/>
                                        </p:tgtEl>
                                        <p:attrNameLst>
                                          <p:attrName>style.visibility</p:attrName>
                                        </p:attrNameLst>
                                      </p:cBhvr>
                                      <p:to>
                                        <p:strVal val="visible"/>
                                      </p:to>
                                    </p:set>
                                    <p:animEffect transition="in" filter="dissolve">
                                      <p:cBhvr>
                                        <p:cTn id="36" dur="500"/>
                                        <p:tgtEl>
                                          <p:spTgt spid="84004"/>
                                        </p:tgtEl>
                                      </p:cBhvr>
                                    </p:animEffect>
                                  </p:childTnLst>
                                </p:cTn>
                              </p:par>
                              <p:par>
                                <p:cTn id="37" presetID="9"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dissolve">
                                      <p:cBhvr>
                                        <p:cTn id="39" dur="500"/>
                                        <p:tgtEl>
                                          <p:spTgt spid="22"/>
                                        </p:tgtEl>
                                      </p:cBhvr>
                                    </p:animEffect>
                                  </p:childTnLst>
                                </p:cTn>
                              </p:par>
                              <p:par>
                                <p:cTn id="40" presetID="9" presetClass="entr" presetSubtype="0"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dissolve">
                                      <p:cBhvr>
                                        <p:cTn id="42" dur="500"/>
                                        <p:tgtEl>
                                          <p:spTgt spid="27"/>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84006"/>
                                        </p:tgtEl>
                                        <p:attrNameLst>
                                          <p:attrName>style.visibility</p:attrName>
                                        </p:attrNameLst>
                                      </p:cBhvr>
                                      <p:to>
                                        <p:strVal val="visible"/>
                                      </p:to>
                                    </p:set>
                                    <p:animEffect transition="in" filter="dissolve">
                                      <p:cBhvr>
                                        <p:cTn id="45" dur="500"/>
                                        <p:tgtEl>
                                          <p:spTgt spid="8400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dissolve">
                                      <p:cBhvr>
                                        <p:cTn id="50" dur="500"/>
                                        <p:tgtEl>
                                          <p:spTgt spid="29"/>
                                        </p:tgtEl>
                                      </p:cBhvr>
                                    </p:animEffect>
                                  </p:childTnLst>
                                </p:cTn>
                              </p:par>
                              <p:par>
                                <p:cTn id="51" presetID="9" presetClass="entr" presetSubtype="0"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dissolve">
                                      <p:cBhvr>
                                        <p:cTn id="53" dur="500"/>
                                        <p:tgtEl>
                                          <p:spTgt spid="33"/>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83996"/>
                                        </p:tgtEl>
                                        <p:attrNameLst>
                                          <p:attrName>style.visibility</p:attrName>
                                        </p:attrNameLst>
                                      </p:cBhvr>
                                      <p:to>
                                        <p:strVal val="visible"/>
                                      </p:to>
                                    </p:set>
                                    <p:animEffect transition="in" filter="dissolve">
                                      <p:cBhvr>
                                        <p:cTn id="56" dur="500"/>
                                        <p:tgtEl>
                                          <p:spTgt spid="83996"/>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84005"/>
                                        </p:tgtEl>
                                        <p:attrNameLst>
                                          <p:attrName>style.visibility</p:attrName>
                                        </p:attrNameLst>
                                      </p:cBhvr>
                                      <p:to>
                                        <p:strVal val="visible"/>
                                      </p:to>
                                    </p:set>
                                    <p:animEffect transition="in" filter="dissolve">
                                      <p:cBhvr>
                                        <p:cTn id="61" dur="500"/>
                                        <p:tgtEl>
                                          <p:spTgt spid="84005"/>
                                        </p:tgtEl>
                                      </p:cBhvr>
                                    </p:animEffect>
                                  </p:childTnLst>
                                </p:cTn>
                              </p:par>
                              <p:par>
                                <p:cTn id="62" presetID="9" presetClass="entr" presetSubtype="0" fill="hold"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dissolve">
                                      <p:cBhvr>
                                        <p:cTn id="64" dur="500"/>
                                        <p:tgtEl>
                                          <p:spTgt spid="23"/>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dissolve">
                                      <p:cBhvr>
                                        <p:cTn id="69" dur="500"/>
                                        <p:tgtEl>
                                          <p:spTgt spid="24"/>
                                        </p:tgtEl>
                                      </p:cBhvr>
                                    </p:animEffect>
                                  </p:childTnLst>
                                </p:cTn>
                              </p:par>
                              <p:par>
                                <p:cTn id="70" presetID="9" presetClass="entr" presetSubtype="0" fill="hold" nodeType="with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dissolve">
                                      <p:cBhvr>
                                        <p:cTn id="72" dur="500"/>
                                        <p:tgtEl>
                                          <p:spTgt spid="34"/>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83997"/>
                                        </p:tgtEl>
                                        <p:attrNameLst>
                                          <p:attrName>style.visibility</p:attrName>
                                        </p:attrNameLst>
                                      </p:cBhvr>
                                      <p:to>
                                        <p:strVal val="visible"/>
                                      </p:to>
                                    </p:set>
                                    <p:animEffect transition="in" filter="dissolve">
                                      <p:cBhvr>
                                        <p:cTn id="75" dur="500"/>
                                        <p:tgtEl>
                                          <p:spTgt spid="83997"/>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dissolve">
                                      <p:cBhvr>
                                        <p:cTn id="80" dur="500"/>
                                        <p:tgtEl>
                                          <p:spTgt spid="25"/>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83994"/>
                                        </p:tgtEl>
                                        <p:attrNameLst>
                                          <p:attrName>style.visibility</p:attrName>
                                        </p:attrNameLst>
                                      </p:cBhvr>
                                      <p:to>
                                        <p:strVal val="visible"/>
                                      </p:to>
                                    </p:set>
                                    <p:animEffect transition="in" filter="dissolve">
                                      <p:cBhvr>
                                        <p:cTn id="83" dur="500"/>
                                        <p:tgtEl>
                                          <p:spTgt spid="83994"/>
                                        </p:tgtEl>
                                      </p:cBhvr>
                                    </p:animEffect>
                                  </p:childTnLst>
                                </p:cTn>
                              </p:par>
                              <p:par>
                                <p:cTn id="84" presetID="9" presetClass="entr" presetSubtype="0" fill="hold" grpId="0" nodeType="withEffect">
                                  <p:stCondLst>
                                    <p:cond delay="0"/>
                                  </p:stCondLst>
                                  <p:childTnLst>
                                    <p:set>
                                      <p:cBhvr>
                                        <p:cTn id="85" dur="1" fill="hold">
                                          <p:stCondLst>
                                            <p:cond delay="0"/>
                                          </p:stCondLst>
                                        </p:cTn>
                                        <p:tgtEl>
                                          <p:spTgt spid="44"/>
                                        </p:tgtEl>
                                        <p:attrNameLst>
                                          <p:attrName>style.visibility</p:attrName>
                                        </p:attrNameLst>
                                      </p:cBhvr>
                                      <p:to>
                                        <p:strVal val="visible"/>
                                      </p:to>
                                    </p:set>
                                    <p:animEffect transition="in" filter="dissolve">
                                      <p:cBhvr>
                                        <p:cTn id="86" dur="500"/>
                                        <p:tgtEl>
                                          <p:spTgt spid="44"/>
                                        </p:tgtEl>
                                      </p:cBhvr>
                                    </p:animEffect>
                                  </p:childTnLst>
                                </p:cTn>
                              </p:par>
                              <p:par>
                                <p:cTn id="87" presetID="9" presetClass="entr" presetSubtype="0" fill="hold" nodeType="with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dissolve">
                                      <p:cBhvr>
                                        <p:cTn id="8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9" grpId="0" animBg="1"/>
      <p:bldP spid="83996" grpId="0"/>
      <p:bldP spid="83998" grpId="0"/>
      <p:bldP spid="84003" grpId="0"/>
      <p:bldP spid="84004" grpId="0"/>
      <p:bldP spid="84005" grpId="0"/>
      <p:bldP spid="84006" grpId="0"/>
      <p:bldP spid="25" grpId="0" animBg="1"/>
      <p:bldP spid="44" grpId="0" animBg="1"/>
      <p:bldP spid="83994" grpId="0"/>
      <p:bldP spid="42" grpId="0" animBg="1"/>
      <p:bldP spid="43" grpId="0" animBg="1"/>
      <p:bldP spid="46" grpId="0"/>
      <p:bldP spid="8399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Rot="1" noChangeArrowheads="1"/>
          </p:cNvSpPr>
          <p:nvPr>
            <p:ph type="title"/>
          </p:nvPr>
        </p:nvSpPr>
        <p:spPr/>
        <p:txBody>
          <a:bodyPr>
            <a:normAutofit fontScale="90000"/>
          </a:bodyPr>
          <a:lstStyle/>
          <a:p>
            <a:pPr algn="l"/>
            <a:r>
              <a:rPr lang="en-US" dirty="0" smtClean="0"/>
              <a:t>DEADWEIGHT LOSS AND ELASTICITIES</a:t>
            </a:r>
          </a:p>
        </p:txBody>
      </p:sp>
      <p:cxnSp>
        <p:nvCxnSpPr>
          <p:cNvPr id="548914" name="Straight Connector 86"/>
          <p:cNvCxnSpPr>
            <a:cxnSpLocks noChangeShapeType="1"/>
          </p:cNvCxnSpPr>
          <p:nvPr/>
        </p:nvCxnSpPr>
        <p:spPr bwMode="auto">
          <a:xfrm>
            <a:off x="7196138" y="3751263"/>
            <a:ext cx="0" cy="1947862"/>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2" name="Straight Connector 86"/>
          <p:cNvCxnSpPr>
            <a:cxnSpLocks noChangeShapeType="1"/>
          </p:cNvCxnSpPr>
          <p:nvPr/>
        </p:nvCxnSpPr>
        <p:spPr bwMode="auto">
          <a:xfrm>
            <a:off x="6935788" y="2574925"/>
            <a:ext cx="0" cy="3206750"/>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548912" name="Straight Connector 86"/>
          <p:cNvCxnSpPr>
            <a:cxnSpLocks noChangeShapeType="1"/>
          </p:cNvCxnSpPr>
          <p:nvPr/>
        </p:nvCxnSpPr>
        <p:spPr bwMode="auto">
          <a:xfrm>
            <a:off x="5657850" y="4064000"/>
            <a:ext cx="1228725" cy="3175"/>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3" name="Straight Connector 86"/>
          <p:cNvCxnSpPr>
            <a:cxnSpLocks noChangeShapeType="1"/>
          </p:cNvCxnSpPr>
          <p:nvPr/>
        </p:nvCxnSpPr>
        <p:spPr bwMode="auto">
          <a:xfrm>
            <a:off x="1027113" y="4918075"/>
            <a:ext cx="757237" cy="3175"/>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4" name="Straight Connector 86"/>
          <p:cNvCxnSpPr>
            <a:cxnSpLocks noChangeShapeType="1"/>
          </p:cNvCxnSpPr>
          <p:nvPr/>
        </p:nvCxnSpPr>
        <p:spPr bwMode="auto">
          <a:xfrm>
            <a:off x="2590800" y="3721100"/>
            <a:ext cx="0" cy="2035175"/>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5" name="Straight Connector 86"/>
          <p:cNvCxnSpPr>
            <a:cxnSpLocks noChangeShapeType="1"/>
          </p:cNvCxnSpPr>
          <p:nvPr/>
        </p:nvCxnSpPr>
        <p:spPr bwMode="auto">
          <a:xfrm>
            <a:off x="1765300" y="3376613"/>
            <a:ext cx="0" cy="2405062"/>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6" name="Straight Connector 86"/>
          <p:cNvCxnSpPr>
            <a:cxnSpLocks noChangeShapeType="1"/>
          </p:cNvCxnSpPr>
          <p:nvPr/>
        </p:nvCxnSpPr>
        <p:spPr bwMode="auto">
          <a:xfrm>
            <a:off x="1027113" y="3352800"/>
            <a:ext cx="757237" cy="3175"/>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sp>
        <p:nvSpPr>
          <p:cNvPr id="355346" name="Freeform 18"/>
          <p:cNvSpPr>
            <a:spLocks/>
          </p:cNvSpPr>
          <p:nvPr/>
        </p:nvSpPr>
        <p:spPr bwMode="auto">
          <a:xfrm>
            <a:off x="1771650" y="3348038"/>
            <a:ext cx="822325" cy="1560512"/>
          </a:xfrm>
          <a:custGeom>
            <a:avLst/>
            <a:gdLst>
              <a:gd name="T0" fmla="*/ 0 w 418"/>
              <a:gd name="T1" fmla="*/ 0 h 654"/>
              <a:gd name="T2" fmla="*/ 0 w 418"/>
              <a:gd name="T3" fmla="*/ 654 h 654"/>
              <a:gd name="T4" fmla="*/ 418 w 418"/>
              <a:gd name="T5" fmla="*/ 151 h 654"/>
              <a:gd name="T6" fmla="*/ 0 w 418"/>
              <a:gd name="T7" fmla="*/ 0 h 654"/>
            </a:gdLst>
            <a:ahLst/>
            <a:cxnLst>
              <a:cxn ang="0">
                <a:pos x="T0" y="T1"/>
              </a:cxn>
              <a:cxn ang="0">
                <a:pos x="T2" y="T3"/>
              </a:cxn>
              <a:cxn ang="0">
                <a:pos x="T4" y="T5"/>
              </a:cxn>
              <a:cxn ang="0">
                <a:pos x="T6" y="T7"/>
              </a:cxn>
            </a:cxnLst>
            <a:rect l="0" t="0" r="r" b="b"/>
            <a:pathLst>
              <a:path w="418" h="654">
                <a:moveTo>
                  <a:pt x="0" y="0"/>
                </a:moveTo>
                <a:lnTo>
                  <a:pt x="0" y="654"/>
                </a:lnTo>
                <a:lnTo>
                  <a:pt x="418" y="151"/>
                </a:lnTo>
                <a:lnTo>
                  <a:pt x="0" y="0"/>
                </a:lnTo>
                <a:close/>
              </a:path>
            </a:pathLst>
          </a:custGeom>
          <a:solidFill>
            <a:srgbClr val="FFE5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5348" name="Rectangle 20"/>
          <p:cNvSpPr>
            <a:spLocks noChangeArrowheads="1"/>
          </p:cNvSpPr>
          <p:nvPr/>
        </p:nvSpPr>
        <p:spPr bwMode="auto">
          <a:xfrm>
            <a:off x="3822700" y="5807075"/>
            <a:ext cx="7493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a:solidFill>
                  <a:srgbClr val="000000"/>
                </a:solidFill>
                <a:latin typeface="Century Gothic"/>
                <a:cs typeface="Century Gothic"/>
              </a:rPr>
              <a:t>Quantity</a:t>
            </a:r>
            <a:endParaRPr lang="en-US" sz="1400">
              <a:latin typeface="Century Gothic"/>
              <a:cs typeface="Century Gothic"/>
            </a:endParaRPr>
          </a:p>
        </p:txBody>
      </p:sp>
      <p:sp>
        <p:nvSpPr>
          <p:cNvPr id="355349" name="Rectangle 21"/>
          <p:cNvSpPr>
            <a:spLocks noChangeArrowheads="1"/>
          </p:cNvSpPr>
          <p:nvPr/>
        </p:nvSpPr>
        <p:spPr bwMode="auto">
          <a:xfrm>
            <a:off x="4090776" y="4245649"/>
            <a:ext cx="1627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D</a:t>
            </a:r>
            <a:endParaRPr lang="en-US" sz="1400" i="1" dirty="0">
              <a:latin typeface="Century Gothic"/>
              <a:cs typeface="Century Gothic"/>
            </a:endParaRPr>
          </a:p>
        </p:txBody>
      </p:sp>
      <p:sp>
        <p:nvSpPr>
          <p:cNvPr id="355350" name="Rectangle 22"/>
          <p:cNvSpPr>
            <a:spLocks noChangeArrowheads="1"/>
          </p:cNvSpPr>
          <p:nvPr/>
        </p:nvSpPr>
        <p:spPr bwMode="auto">
          <a:xfrm>
            <a:off x="2754313" y="3508375"/>
            <a:ext cx="1253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E</a:t>
            </a:r>
            <a:endParaRPr lang="en-US" sz="1400" i="1" dirty="0">
              <a:latin typeface="Century Gothic"/>
              <a:cs typeface="Century Gothic"/>
            </a:endParaRPr>
          </a:p>
        </p:txBody>
      </p:sp>
      <p:sp>
        <p:nvSpPr>
          <p:cNvPr id="355351" name="Line 23"/>
          <p:cNvSpPr>
            <a:spLocks noChangeShapeType="1"/>
          </p:cNvSpPr>
          <p:nvPr/>
        </p:nvSpPr>
        <p:spPr bwMode="auto">
          <a:xfrm flipV="1">
            <a:off x="1444625" y="1916113"/>
            <a:ext cx="2390775" cy="3460750"/>
          </a:xfrm>
          <a:prstGeom prst="line">
            <a:avLst/>
          </a:prstGeom>
          <a:noFill/>
          <a:ln w="28575">
            <a:solidFill>
              <a:srgbClr val="EE313C"/>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55352" name="Line 24"/>
          <p:cNvSpPr>
            <a:spLocks noChangeShapeType="1"/>
          </p:cNvSpPr>
          <p:nvPr/>
        </p:nvSpPr>
        <p:spPr bwMode="auto">
          <a:xfrm flipH="1" flipV="1">
            <a:off x="1174750" y="3087688"/>
            <a:ext cx="2843213" cy="1246187"/>
          </a:xfrm>
          <a:prstGeom prst="line">
            <a:avLst/>
          </a:prstGeom>
          <a:noFill/>
          <a:ln w="28575">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55353" name="Freeform 25"/>
          <p:cNvSpPr>
            <a:spLocks/>
          </p:cNvSpPr>
          <p:nvPr/>
        </p:nvSpPr>
        <p:spPr bwMode="auto">
          <a:xfrm>
            <a:off x="1014413" y="1606550"/>
            <a:ext cx="3421062" cy="4159250"/>
          </a:xfrm>
          <a:custGeom>
            <a:avLst/>
            <a:gdLst>
              <a:gd name="T0" fmla="*/ 1738 w 1738"/>
              <a:gd name="T1" fmla="*/ 1743 h 1743"/>
              <a:gd name="T2" fmla="*/ 0 w 1738"/>
              <a:gd name="T3" fmla="*/ 1743 h 1743"/>
              <a:gd name="T4" fmla="*/ 0 w 1738"/>
              <a:gd name="T5" fmla="*/ 0 h 1743"/>
            </a:gdLst>
            <a:ahLst/>
            <a:cxnLst>
              <a:cxn ang="0">
                <a:pos x="T0" y="T1"/>
              </a:cxn>
              <a:cxn ang="0">
                <a:pos x="T2" y="T3"/>
              </a:cxn>
              <a:cxn ang="0">
                <a:pos x="T4" y="T5"/>
              </a:cxn>
            </a:cxnLst>
            <a:rect l="0" t="0" r="r" b="b"/>
            <a:pathLst>
              <a:path w="1738" h="1743">
                <a:moveTo>
                  <a:pt x="1738" y="1743"/>
                </a:moveTo>
                <a:lnTo>
                  <a:pt x="0" y="1743"/>
                </a:lnTo>
                <a:lnTo>
                  <a:pt x="0" y="0"/>
                </a:lnTo>
              </a:path>
            </a:pathLst>
          </a:custGeom>
          <a:noFill/>
          <a:ln w="63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355354" name="Oval 26"/>
          <p:cNvSpPr>
            <a:spLocks noChangeArrowheads="1"/>
          </p:cNvSpPr>
          <p:nvPr/>
        </p:nvSpPr>
        <p:spPr bwMode="auto">
          <a:xfrm>
            <a:off x="2547938" y="3651250"/>
            <a:ext cx="92075" cy="1143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5355" name="Oval 27"/>
          <p:cNvSpPr>
            <a:spLocks noChangeArrowheads="1"/>
          </p:cNvSpPr>
          <p:nvPr/>
        </p:nvSpPr>
        <p:spPr bwMode="auto">
          <a:xfrm>
            <a:off x="1724025" y="4851400"/>
            <a:ext cx="93663" cy="1143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5356" name="Oval 28"/>
          <p:cNvSpPr>
            <a:spLocks noChangeArrowheads="1"/>
          </p:cNvSpPr>
          <p:nvPr/>
        </p:nvSpPr>
        <p:spPr bwMode="auto">
          <a:xfrm>
            <a:off x="1724025" y="3290888"/>
            <a:ext cx="93663" cy="1127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5357" name="Freeform 29"/>
          <p:cNvSpPr>
            <a:spLocks/>
          </p:cNvSpPr>
          <p:nvPr/>
        </p:nvSpPr>
        <p:spPr bwMode="auto">
          <a:xfrm>
            <a:off x="646113" y="3348038"/>
            <a:ext cx="115887" cy="1560512"/>
          </a:xfrm>
          <a:custGeom>
            <a:avLst/>
            <a:gdLst>
              <a:gd name="T0" fmla="*/ 25 w 25"/>
              <a:gd name="T1" fmla="*/ 0 h 277"/>
              <a:gd name="T2" fmla="*/ 10 w 25"/>
              <a:gd name="T3" fmla="*/ 16 h 277"/>
              <a:gd name="T4" fmla="*/ 10 w 25"/>
              <a:gd name="T5" fmla="*/ 128 h 277"/>
              <a:gd name="T6" fmla="*/ 0 w 25"/>
              <a:gd name="T7" fmla="*/ 138 h 277"/>
              <a:gd name="T8" fmla="*/ 10 w 25"/>
              <a:gd name="T9" fmla="*/ 149 h 277"/>
              <a:gd name="T10" fmla="*/ 10 w 25"/>
              <a:gd name="T11" fmla="*/ 261 h 277"/>
              <a:gd name="T12" fmla="*/ 25 w 25"/>
              <a:gd name="T13" fmla="*/ 277 h 277"/>
            </a:gdLst>
            <a:ahLst/>
            <a:cxnLst>
              <a:cxn ang="0">
                <a:pos x="T0" y="T1"/>
              </a:cxn>
              <a:cxn ang="0">
                <a:pos x="T2" y="T3"/>
              </a:cxn>
              <a:cxn ang="0">
                <a:pos x="T4" y="T5"/>
              </a:cxn>
              <a:cxn ang="0">
                <a:pos x="T6" y="T7"/>
              </a:cxn>
              <a:cxn ang="0">
                <a:pos x="T8" y="T9"/>
              </a:cxn>
              <a:cxn ang="0">
                <a:pos x="T10" y="T11"/>
              </a:cxn>
              <a:cxn ang="0">
                <a:pos x="T12" y="T13"/>
              </a:cxn>
            </a:cxnLst>
            <a:rect l="0" t="0" r="r" b="b"/>
            <a:pathLst>
              <a:path w="25" h="277">
                <a:moveTo>
                  <a:pt x="25" y="0"/>
                </a:moveTo>
                <a:cubicBezTo>
                  <a:pt x="15" y="0"/>
                  <a:pt x="10" y="2"/>
                  <a:pt x="10" y="16"/>
                </a:cubicBezTo>
                <a:cubicBezTo>
                  <a:pt x="10" y="18"/>
                  <a:pt x="10" y="126"/>
                  <a:pt x="10" y="128"/>
                </a:cubicBezTo>
                <a:cubicBezTo>
                  <a:pt x="10" y="131"/>
                  <a:pt x="7" y="138"/>
                  <a:pt x="0" y="138"/>
                </a:cubicBezTo>
                <a:cubicBezTo>
                  <a:pt x="7" y="138"/>
                  <a:pt x="10" y="145"/>
                  <a:pt x="10" y="149"/>
                </a:cubicBezTo>
                <a:cubicBezTo>
                  <a:pt x="10" y="151"/>
                  <a:pt x="10" y="258"/>
                  <a:pt x="10" y="261"/>
                </a:cubicBezTo>
                <a:cubicBezTo>
                  <a:pt x="10" y="274"/>
                  <a:pt x="15" y="277"/>
                  <a:pt x="25" y="277"/>
                </a:cubicBezTo>
              </a:path>
            </a:pathLst>
          </a:custGeom>
          <a:noFill/>
          <a:ln w="22225" cap="flat">
            <a:solidFill>
              <a:srgbClr val="6D6F7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355358" name="Freeform 30"/>
          <p:cNvSpPr>
            <a:spLocks/>
          </p:cNvSpPr>
          <p:nvPr/>
        </p:nvSpPr>
        <p:spPr bwMode="auto">
          <a:xfrm>
            <a:off x="5249863" y="2524125"/>
            <a:ext cx="115887" cy="1562100"/>
          </a:xfrm>
          <a:custGeom>
            <a:avLst/>
            <a:gdLst>
              <a:gd name="T0" fmla="*/ 25 w 25"/>
              <a:gd name="T1" fmla="*/ 0 h 277"/>
              <a:gd name="T2" fmla="*/ 10 w 25"/>
              <a:gd name="T3" fmla="*/ 16 h 277"/>
              <a:gd name="T4" fmla="*/ 10 w 25"/>
              <a:gd name="T5" fmla="*/ 128 h 277"/>
              <a:gd name="T6" fmla="*/ 0 w 25"/>
              <a:gd name="T7" fmla="*/ 138 h 277"/>
              <a:gd name="T8" fmla="*/ 10 w 25"/>
              <a:gd name="T9" fmla="*/ 149 h 277"/>
              <a:gd name="T10" fmla="*/ 10 w 25"/>
              <a:gd name="T11" fmla="*/ 261 h 277"/>
              <a:gd name="T12" fmla="*/ 25 w 25"/>
              <a:gd name="T13" fmla="*/ 277 h 277"/>
            </a:gdLst>
            <a:ahLst/>
            <a:cxnLst>
              <a:cxn ang="0">
                <a:pos x="T0" y="T1"/>
              </a:cxn>
              <a:cxn ang="0">
                <a:pos x="T2" y="T3"/>
              </a:cxn>
              <a:cxn ang="0">
                <a:pos x="T4" y="T5"/>
              </a:cxn>
              <a:cxn ang="0">
                <a:pos x="T6" y="T7"/>
              </a:cxn>
              <a:cxn ang="0">
                <a:pos x="T8" y="T9"/>
              </a:cxn>
              <a:cxn ang="0">
                <a:pos x="T10" y="T11"/>
              </a:cxn>
              <a:cxn ang="0">
                <a:pos x="T12" y="T13"/>
              </a:cxn>
            </a:cxnLst>
            <a:rect l="0" t="0" r="r" b="b"/>
            <a:pathLst>
              <a:path w="25" h="277">
                <a:moveTo>
                  <a:pt x="25" y="0"/>
                </a:moveTo>
                <a:cubicBezTo>
                  <a:pt x="15" y="0"/>
                  <a:pt x="10" y="2"/>
                  <a:pt x="10" y="16"/>
                </a:cubicBezTo>
                <a:cubicBezTo>
                  <a:pt x="10" y="18"/>
                  <a:pt x="10" y="125"/>
                  <a:pt x="10" y="128"/>
                </a:cubicBezTo>
                <a:cubicBezTo>
                  <a:pt x="10" y="131"/>
                  <a:pt x="8" y="138"/>
                  <a:pt x="0" y="138"/>
                </a:cubicBezTo>
                <a:cubicBezTo>
                  <a:pt x="8" y="138"/>
                  <a:pt x="10" y="145"/>
                  <a:pt x="10" y="149"/>
                </a:cubicBezTo>
                <a:cubicBezTo>
                  <a:pt x="10" y="151"/>
                  <a:pt x="10" y="258"/>
                  <a:pt x="10" y="261"/>
                </a:cubicBezTo>
                <a:cubicBezTo>
                  <a:pt x="10" y="274"/>
                  <a:pt x="15" y="277"/>
                  <a:pt x="25" y="277"/>
                </a:cubicBezTo>
              </a:path>
            </a:pathLst>
          </a:custGeom>
          <a:noFill/>
          <a:ln w="22225" cap="flat">
            <a:solidFill>
              <a:srgbClr val="6D6F7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355359" name="Rectangle 31"/>
          <p:cNvSpPr>
            <a:spLocks noChangeArrowheads="1"/>
          </p:cNvSpPr>
          <p:nvPr/>
        </p:nvSpPr>
        <p:spPr bwMode="auto">
          <a:xfrm>
            <a:off x="2105025" y="1219200"/>
            <a:ext cx="164782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dirty="0">
                <a:solidFill>
                  <a:srgbClr val="000000"/>
                </a:solidFill>
                <a:latin typeface="Century Gothic"/>
                <a:cs typeface="Century Gothic"/>
              </a:rPr>
              <a:t>(a) </a:t>
            </a:r>
            <a:r>
              <a:rPr lang="en-US" sz="1400" b="1" dirty="0">
                <a:solidFill>
                  <a:srgbClr val="000000"/>
                </a:solidFill>
                <a:latin typeface="Century Gothic"/>
                <a:cs typeface="Century Gothic"/>
              </a:rPr>
              <a:t>Elastic </a:t>
            </a:r>
            <a:r>
              <a:rPr lang="en-US" sz="1400" b="1" dirty="0" smtClean="0">
                <a:solidFill>
                  <a:srgbClr val="000000"/>
                </a:solidFill>
                <a:latin typeface="Century Gothic"/>
                <a:cs typeface="Century Gothic"/>
              </a:rPr>
              <a:t>demand</a:t>
            </a:r>
            <a:endParaRPr lang="en-US" sz="1400" b="1" dirty="0">
              <a:latin typeface="Century Gothic"/>
              <a:cs typeface="Century Gothic"/>
            </a:endParaRPr>
          </a:p>
        </p:txBody>
      </p:sp>
      <p:sp>
        <p:nvSpPr>
          <p:cNvPr id="355360" name="Rectangle 32"/>
          <p:cNvSpPr>
            <a:spLocks noChangeArrowheads="1"/>
          </p:cNvSpPr>
          <p:nvPr/>
        </p:nvSpPr>
        <p:spPr bwMode="auto">
          <a:xfrm>
            <a:off x="6640513" y="1219200"/>
            <a:ext cx="25501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(b)</a:t>
            </a:r>
            <a:endParaRPr lang="en-US" sz="1400">
              <a:latin typeface="Century Gothic"/>
              <a:cs typeface="Century Gothic"/>
            </a:endParaRPr>
          </a:p>
        </p:txBody>
      </p:sp>
      <p:sp>
        <p:nvSpPr>
          <p:cNvPr id="355361" name="Rectangle 33"/>
          <p:cNvSpPr>
            <a:spLocks noChangeArrowheads="1"/>
          </p:cNvSpPr>
          <p:nvPr/>
        </p:nvSpPr>
        <p:spPr bwMode="auto">
          <a:xfrm>
            <a:off x="6934200" y="1219200"/>
            <a:ext cx="15224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b="1" dirty="0">
                <a:solidFill>
                  <a:srgbClr val="000000"/>
                </a:solidFill>
                <a:latin typeface="Century Gothic"/>
                <a:cs typeface="Century Gothic"/>
              </a:rPr>
              <a:t>Inelastic </a:t>
            </a:r>
            <a:r>
              <a:rPr lang="en-US" sz="1400" b="1" dirty="0" smtClean="0">
                <a:solidFill>
                  <a:srgbClr val="000000"/>
                </a:solidFill>
                <a:latin typeface="Century Gothic"/>
                <a:cs typeface="Century Gothic"/>
              </a:rPr>
              <a:t>demand</a:t>
            </a:r>
            <a:endParaRPr lang="en-US" sz="1400" b="1" dirty="0">
              <a:latin typeface="Century Gothic"/>
              <a:cs typeface="Century Gothic"/>
            </a:endParaRPr>
          </a:p>
        </p:txBody>
      </p:sp>
      <p:sp>
        <p:nvSpPr>
          <p:cNvPr id="355365" name="Freeform 37"/>
          <p:cNvSpPr>
            <a:spLocks/>
          </p:cNvSpPr>
          <p:nvPr/>
        </p:nvSpPr>
        <p:spPr bwMode="auto">
          <a:xfrm>
            <a:off x="6946900" y="2524125"/>
            <a:ext cx="257175" cy="1562100"/>
          </a:xfrm>
          <a:custGeom>
            <a:avLst/>
            <a:gdLst>
              <a:gd name="T0" fmla="*/ 0 w 130"/>
              <a:gd name="T1" fmla="*/ 0 h 654"/>
              <a:gd name="T2" fmla="*/ 0 w 130"/>
              <a:gd name="T3" fmla="*/ 654 h 654"/>
              <a:gd name="T4" fmla="*/ 130 w 130"/>
              <a:gd name="T5" fmla="*/ 496 h 654"/>
              <a:gd name="T6" fmla="*/ 0 w 130"/>
              <a:gd name="T7" fmla="*/ 0 h 654"/>
            </a:gdLst>
            <a:ahLst/>
            <a:cxnLst>
              <a:cxn ang="0">
                <a:pos x="T0" y="T1"/>
              </a:cxn>
              <a:cxn ang="0">
                <a:pos x="T2" y="T3"/>
              </a:cxn>
              <a:cxn ang="0">
                <a:pos x="T4" y="T5"/>
              </a:cxn>
              <a:cxn ang="0">
                <a:pos x="T6" y="T7"/>
              </a:cxn>
            </a:cxnLst>
            <a:rect l="0" t="0" r="r" b="b"/>
            <a:pathLst>
              <a:path w="130" h="654">
                <a:moveTo>
                  <a:pt x="0" y="0"/>
                </a:moveTo>
                <a:lnTo>
                  <a:pt x="0" y="654"/>
                </a:lnTo>
                <a:lnTo>
                  <a:pt x="130" y="496"/>
                </a:lnTo>
                <a:lnTo>
                  <a:pt x="0" y="0"/>
                </a:lnTo>
                <a:close/>
              </a:path>
            </a:pathLst>
          </a:custGeom>
          <a:solidFill>
            <a:srgbClr val="FFE5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5366" name="Rectangle 38"/>
          <p:cNvSpPr>
            <a:spLocks noChangeArrowheads="1"/>
          </p:cNvSpPr>
          <p:nvPr/>
        </p:nvSpPr>
        <p:spPr bwMode="auto">
          <a:xfrm>
            <a:off x="8382000" y="5807075"/>
            <a:ext cx="7566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dirty="0">
                <a:solidFill>
                  <a:srgbClr val="000000"/>
                </a:solidFill>
                <a:latin typeface="Century Gothic"/>
                <a:cs typeface="Century Gothic"/>
              </a:rPr>
              <a:t>Quantity</a:t>
            </a:r>
            <a:endParaRPr lang="en-US" sz="1400" dirty="0">
              <a:latin typeface="Century Gothic"/>
              <a:cs typeface="Century Gothic"/>
            </a:endParaRPr>
          </a:p>
        </p:txBody>
      </p:sp>
      <p:sp>
        <p:nvSpPr>
          <p:cNvPr id="355367" name="Rectangle 39"/>
          <p:cNvSpPr>
            <a:spLocks noChangeArrowheads="1"/>
          </p:cNvSpPr>
          <p:nvPr/>
        </p:nvSpPr>
        <p:spPr bwMode="auto">
          <a:xfrm>
            <a:off x="7548563" y="5386388"/>
            <a:ext cx="1627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D</a:t>
            </a:r>
            <a:endParaRPr lang="en-US" sz="1400" i="1" dirty="0">
              <a:latin typeface="Century Gothic"/>
              <a:cs typeface="Century Gothic"/>
            </a:endParaRPr>
          </a:p>
        </p:txBody>
      </p:sp>
      <p:sp>
        <p:nvSpPr>
          <p:cNvPr id="355368" name="Rectangle 40"/>
          <p:cNvSpPr>
            <a:spLocks noChangeArrowheads="1"/>
          </p:cNvSpPr>
          <p:nvPr/>
        </p:nvSpPr>
        <p:spPr bwMode="auto">
          <a:xfrm>
            <a:off x="8448675" y="1660525"/>
            <a:ext cx="1202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S</a:t>
            </a:r>
            <a:endParaRPr lang="en-US" sz="1400" i="1" dirty="0">
              <a:latin typeface="Century Gothic"/>
              <a:cs typeface="Century Gothic"/>
            </a:endParaRPr>
          </a:p>
        </p:txBody>
      </p:sp>
      <p:sp>
        <p:nvSpPr>
          <p:cNvPr id="355369" name="Rectangle 41"/>
          <p:cNvSpPr>
            <a:spLocks noChangeArrowheads="1"/>
          </p:cNvSpPr>
          <p:nvPr/>
        </p:nvSpPr>
        <p:spPr bwMode="auto">
          <a:xfrm>
            <a:off x="7288213" y="3614738"/>
            <a:ext cx="1253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E</a:t>
            </a:r>
            <a:endParaRPr lang="en-US" sz="1400" i="1" dirty="0">
              <a:latin typeface="Century Gothic"/>
              <a:cs typeface="Century Gothic"/>
            </a:endParaRPr>
          </a:p>
        </p:txBody>
      </p:sp>
      <p:sp>
        <p:nvSpPr>
          <p:cNvPr id="355370" name="Line 42"/>
          <p:cNvSpPr>
            <a:spLocks noChangeShapeType="1"/>
          </p:cNvSpPr>
          <p:nvPr/>
        </p:nvSpPr>
        <p:spPr bwMode="auto">
          <a:xfrm flipV="1">
            <a:off x="6053138" y="1916113"/>
            <a:ext cx="2386012" cy="3460750"/>
          </a:xfrm>
          <a:prstGeom prst="line">
            <a:avLst/>
          </a:prstGeom>
          <a:noFill/>
          <a:ln w="28575">
            <a:solidFill>
              <a:srgbClr val="EE313C"/>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55371" name="Rectangle 43"/>
          <p:cNvSpPr>
            <a:spLocks noChangeArrowheads="1"/>
          </p:cNvSpPr>
          <p:nvPr/>
        </p:nvSpPr>
        <p:spPr bwMode="auto">
          <a:xfrm>
            <a:off x="3848100" y="1660525"/>
            <a:ext cx="1202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S</a:t>
            </a:r>
            <a:endParaRPr lang="en-US" sz="1400" i="1" dirty="0">
              <a:latin typeface="Century Gothic"/>
              <a:cs typeface="Century Gothic"/>
            </a:endParaRPr>
          </a:p>
        </p:txBody>
      </p:sp>
      <p:sp>
        <p:nvSpPr>
          <p:cNvPr id="355372" name="Line 44"/>
          <p:cNvSpPr>
            <a:spLocks noChangeShapeType="1"/>
          </p:cNvSpPr>
          <p:nvPr/>
        </p:nvSpPr>
        <p:spPr bwMode="auto">
          <a:xfrm flipH="1" flipV="1">
            <a:off x="6804025" y="1865313"/>
            <a:ext cx="765175" cy="3506787"/>
          </a:xfrm>
          <a:prstGeom prst="line">
            <a:avLst/>
          </a:prstGeom>
          <a:noFill/>
          <a:ln w="28575">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55373" name="Freeform 45"/>
          <p:cNvSpPr>
            <a:spLocks/>
          </p:cNvSpPr>
          <p:nvPr/>
        </p:nvSpPr>
        <p:spPr bwMode="auto">
          <a:xfrm>
            <a:off x="5622925" y="1606550"/>
            <a:ext cx="3417888" cy="4159250"/>
          </a:xfrm>
          <a:custGeom>
            <a:avLst/>
            <a:gdLst>
              <a:gd name="T0" fmla="*/ 1736 w 1736"/>
              <a:gd name="T1" fmla="*/ 1743 h 1743"/>
              <a:gd name="T2" fmla="*/ 0 w 1736"/>
              <a:gd name="T3" fmla="*/ 1743 h 1743"/>
              <a:gd name="T4" fmla="*/ 0 w 1736"/>
              <a:gd name="T5" fmla="*/ 0 h 1743"/>
            </a:gdLst>
            <a:ahLst/>
            <a:cxnLst>
              <a:cxn ang="0">
                <a:pos x="T0" y="T1"/>
              </a:cxn>
              <a:cxn ang="0">
                <a:pos x="T2" y="T3"/>
              </a:cxn>
              <a:cxn ang="0">
                <a:pos x="T4" y="T5"/>
              </a:cxn>
            </a:cxnLst>
            <a:rect l="0" t="0" r="r" b="b"/>
            <a:pathLst>
              <a:path w="1736" h="1743">
                <a:moveTo>
                  <a:pt x="1736" y="1743"/>
                </a:moveTo>
                <a:lnTo>
                  <a:pt x="0" y="1743"/>
                </a:lnTo>
                <a:lnTo>
                  <a:pt x="0" y="0"/>
                </a:lnTo>
              </a:path>
            </a:pathLst>
          </a:custGeom>
          <a:noFill/>
          <a:ln w="63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355374" name="Oval 46"/>
          <p:cNvSpPr>
            <a:spLocks noChangeArrowheads="1"/>
          </p:cNvSpPr>
          <p:nvPr/>
        </p:nvSpPr>
        <p:spPr bwMode="auto">
          <a:xfrm>
            <a:off x="7156450" y="3651250"/>
            <a:ext cx="92075" cy="1143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5375" name="Oval 47"/>
          <p:cNvSpPr>
            <a:spLocks noChangeArrowheads="1"/>
          </p:cNvSpPr>
          <p:nvPr/>
        </p:nvSpPr>
        <p:spPr bwMode="auto">
          <a:xfrm>
            <a:off x="6900863" y="4030663"/>
            <a:ext cx="92075" cy="1127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5376" name="Oval 48"/>
          <p:cNvSpPr>
            <a:spLocks noChangeArrowheads="1"/>
          </p:cNvSpPr>
          <p:nvPr/>
        </p:nvSpPr>
        <p:spPr bwMode="auto">
          <a:xfrm>
            <a:off x="6900863" y="2466975"/>
            <a:ext cx="92075" cy="1143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5378" name="Line 50"/>
          <p:cNvSpPr>
            <a:spLocks noChangeShapeType="1"/>
          </p:cNvSpPr>
          <p:nvPr/>
        </p:nvSpPr>
        <p:spPr bwMode="auto">
          <a:xfrm>
            <a:off x="7035800" y="3365500"/>
            <a:ext cx="488950" cy="168275"/>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55379" name="Line 51"/>
          <p:cNvSpPr>
            <a:spLocks noChangeShapeType="1"/>
          </p:cNvSpPr>
          <p:nvPr/>
        </p:nvSpPr>
        <p:spPr bwMode="auto">
          <a:xfrm>
            <a:off x="2100263" y="2632075"/>
            <a:ext cx="0" cy="985838"/>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55380" name="Freeform 52"/>
          <p:cNvSpPr>
            <a:spLocks/>
          </p:cNvSpPr>
          <p:nvPr/>
        </p:nvSpPr>
        <p:spPr bwMode="auto">
          <a:xfrm>
            <a:off x="1436688" y="1676401"/>
            <a:ext cx="1535112" cy="960438"/>
          </a:xfrm>
          <a:custGeom>
            <a:avLst/>
            <a:gdLst>
              <a:gd name="T0" fmla="*/ 302 w 302"/>
              <a:gd name="T1" fmla="*/ 118 h 134"/>
              <a:gd name="T2" fmla="*/ 286 w 302"/>
              <a:gd name="T3" fmla="*/ 134 h 134"/>
              <a:gd name="T4" fmla="*/ 16 w 302"/>
              <a:gd name="T5" fmla="*/ 134 h 134"/>
              <a:gd name="T6" fmla="*/ 0 w 302"/>
              <a:gd name="T7" fmla="*/ 118 h 134"/>
              <a:gd name="T8" fmla="*/ 0 w 302"/>
              <a:gd name="T9" fmla="*/ 16 h 134"/>
              <a:gd name="T10" fmla="*/ 16 w 302"/>
              <a:gd name="T11" fmla="*/ 0 h 134"/>
              <a:gd name="T12" fmla="*/ 286 w 302"/>
              <a:gd name="T13" fmla="*/ 0 h 134"/>
              <a:gd name="T14" fmla="*/ 302 w 302"/>
              <a:gd name="T15" fmla="*/ 16 h 134"/>
              <a:gd name="T16" fmla="*/ 302 w 302"/>
              <a:gd name="T17" fmla="*/ 11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134">
                <a:moveTo>
                  <a:pt x="302" y="118"/>
                </a:moveTo>
                <a:cubicBezTo>
                  <a:pt x="302" y="127"/>
                  <a:pt x="295" y="134"/>
                  <a:pt x="286" y="134"/>
                </a:cubicBezTo>
                <a:cubicBezTo>
                  <a:pt x="16" y="134"/>
                  <a:pt x="16" y="134"/>
                  <a:pt x="16" y="134"/>
                </a:cubicBezTo>
                <a:cubicBezTo>
                  <a:pt x="7" y="134"/>
                  <a:pt x="0" y="127"/>
                  <a:pt x="0" y="118"/>
                </a:cubicBezTo>
                <a:cubicBezTo>
                  <a:pt x="0" y="16"/>
                  <a:pt x="0" y="16"/>
                  <a:pt x="0" y="16"/>
                </a:cubicBezTo>
                <a:cubicBezTo>
                  <a:pt x="0" y="7"/>
                  <a:pt x="7" y="0"/>
                  <a:pt x="16" y="0"/>
                </a:cubicBezTo>
                <a:cubicBezTo>
                  <a:pt x="286" y="0"/>
                  <a:pt x="286" y="0"/>
                  <a:pt x="286" y="0"/>
                </a:cubicBezTo>
                <a:cubicBezTo>
                  <a:pt x="295" y="0"/>
                  <a:pt x="302" y="7"/>
                  <a:pt x="302" y="16"/>
                </a:cubicBezTo>
                <a:lnTo>
                  <a:pt x="302" y="118"/>
                </a:lnTo>
                <a:close/>
              </a:path>
            </a:pathLst>
          </a:custGeom>
          <a:solidFill>
            <a:srgbClr val="D6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5381" name="Rectangle 53"/>
          <p:cNvSpPr>
            <a:spLocks noChangeArrowheads="1"/>
          </p:cNvSpPr>
          <p:nvPr/>
        </p:nvSpPr>
        <p:spPr bwMode="auto">
          <a:xfrm>
            <a:off x="1524000" y="1729026"/>
            <a:ext cx="139699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r>
              <a:rPr lang="en-US" sz="1400" dirty="0">
                <a:solidFill>
                  <a:srgbClr val="000000"/>
                </a:solidFill>
                <a:latin typeface="Century Gothic"/>
                <a:cs typeface="Century Gothic"/>
              </a:rPr>
              <a:t>Deadweight loss is larger when demand is </a:t>
            </a:r>
            <a:r>
              <a:rPr lang="en-US" sz="1400" dirty="0" smtClean="0">
                <a:solidFill>
                  <a:srgbClr val="000000"/>
                </a:solidFill>
                <a:latin typeface="Century Gothic"/>
                <a:cs typeface="Century Gothic"/>
              </a:rPr>
              <a:t>elastic.</a:t>
            </a:r>
            <a:endParaRPr lang="en-US" sz="1400" dirty="0">
              <a:latin typeface="Century Gothic"/>
              <a:cs typeface="Century Gothic"/>
            </a:endParaRPr>
          </a:p>
        </p:txBody>
      </p:sp>
      <p:sp>
        <p:nvSpPr>
          <p:cNvPr id="355408" name="Freeform 80"/>
          <p:cNvSpPr>
            <a:spLocks/>
          </p:cNvSpPr>
          <p:nvPr/>
        </p:nvSpPr>
        <p:spPr bwMode="auto">
          <a:xfrm>
            <a:off x="25401" y="3854450"/>
            <a:ext cx="595313" cy="541338"/>
          </a:xfrm>
          <a:custGeom>
            <a:avLst/>
            <a:gdLst>
              <a:gd name="T0" fmla="*/ 128 w 128"/>
              <a:gd name="T1" fmla="*/ 80 h 96"/>
              <a:gd name="T2" fmla="*/ 112 w 128"/>
              <a:gd name="T3" fmla="*/ 96 h 96"/>
              <a:gd name="T4" fmla="*/ 16 w 128"/>
              <a:gd name="T5" fmla="*/ 96 h 96"/>
              <a:gd name="T6" fmla="*/ 0 w 128"/>
              <a:gd name="T7" fmla="*/ 80 h 96"/>
              <a:gd name="T8" fmla="*/ 0 w 128"/>
              <a:gd name="T9" fmla="*/ 16 h 96"/>
              <a:gd name="T10" fmla="*/ 16 w 128"/>
              <a:gd name="T11" fmla="*/ 0 h 96"/>
              <a:gd name="T12" fmla="*/ 112 w 128"/>
              <a:gd name="T13" fmla="*/ 0 h 96"/>
              <a:gd name="T14" fmla="*/ 128 w 128"/>
              <a:gd name="T15" fmla="*/ 16 h 96"/>
              <a:gd name="T16" fmla="*/ 128 w 128"/>
              <a:gd name="T17" fmla="*/ 8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96">
                <a:moveTo>
                  <a:pt x="128" y="80"/>
                </a:moveTo>
                <a:cubicBezTo>
                  <a:pt x="128" y="89"/>
                  <a:pt x="120" y="96"/>
                  <a:pt x="112" y="96"/>
                </a:cubicBezTo>
                <a:cubicBezTo>
                  <a:pt x="16" y="96"/>
                  <a:pt x="16" y="96"/>
                  <a:pt x="16" y="96"/>
                </a:cubicBezTo>
                <a:cubicBezTo>
                  <a:pt x="8" y="96"/>
                  <a:pt x="0" y="89"/>
                  <a:pt x="0" y="80"/>
                </a:cubicBezTo>
                <a:cubicBezTo>
                  <a:pt x="0" y="16"/>
                  <a:pt x="0" y="16"/>
                  <a:pt x="0" y="16"/>
                </a:cubicBezTo>
                <a:cubicBezTo>
                  <a:pt x="0" y="8"/>
                  <a:pt x="8" y="0"/>
                  <a:pt x="16" y="0"/>
                </a:cubicBezTo>
                <a:cubicBezTo>
                  <a:pt x="112" y="0"/>
                  <a:pt x="112" y="0"/>
                  <a:pt x="112" y="0"/>
                </a:cubicBezTo>
                <a:cubicBezTo>
                  <a:pt x="120" y="0"/>
                  <a:pt x="128" y="8"/>
                  <a:pt x="128" y="16"/>
                </a:cubicBezTo>
                <a:lnTo>
                  <a:pt x="128" y="80"/>
                </a:lnTo>
                <a:close/>
              </a:path>
            </a:pathLst>
          </a:custGeom>
          <a:solidFill>
            <a:srgbClr val="D6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5411" name="Freeform 83"/>
          <p:cNvSpPr>
            <a:spLocks/>
          </p:cNvSpPr>
          <p:nvPr/>
        </p:nvSpPr>
        <p:spPr bwMode="auto">
          <a:xfrm>
            <a:off x="4343400" y="3049588"/>
            <a:ext cx="836613" cy="539750"/>
          </a:xfrm>
          <a:custGeom>
            <a:avLst/>
            <a:gdLst>
              <a:gd name="T0" fmla="*/ 127 w 127"/>
              <a:gd name="T1" fmla="*/ 80 h 96"/>
              <a:gd name="T2" fmla="*/ 111 w 127"/>
              <a:gd name="T3" fmla="*/ 96 h 96"/>
              <a:gd name="T4" fmla="*/ 16 w 127"/>
              <a:gd name="T5" fmla="*/ 96 h 96"/>
              <a:gd name="T6" fmla="*/ 0 w 127"/>
              <a:gd name="T7" fmla="*/ 80 h 96"/>
              <a:gd name="T8" fmla="*/ 0 w 127"/>
              <a:gd name="T9" fmla="*/ 16 h 96"/>
              <a:gd name="T10" fmla="*/ 16 w 127"/>
              <a:gd name="T11" fmla="*/ 0 h 96"/>
              <a:gd name="T12" fmla="*/ 111 w 127"/>
              <a:gd name="T13" fmla="*/ 0 h 96"/>
              <a:gd name="T14" fmla="*/ 127 w 127"/>
              <a:gd name="T15" fmla="*/ 16 h 96"/>
              <a:gd name="T16" fmla="*/ 127 w 127"/>
              <a:gd name="T17" fmla="*/ 8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96">
                <a:moveTo>
                  <a:pt x="127" y="80"/>
                </a:moveTo>
                <a:cubicBezTo>
                  <a:pt x="127" y="89"/>
                  <a:pt x="120" y="96"/>
                  <a:pt x="111" y="96"/>
                </a:cubicBezTo>
                <a:cubicBezTo>
                  <a:pt x="16" y="96"/>
                  <a:pt x="16" y="96"/>
                  <a:pt x="16" y="96"/>
                </a:cubicBezTo>
                <a:cubicBezTo>
                  <a:pt x="7" y="96"/>
                  <a:pt x="0" y="89"/>
                  <a:pt x="0" y="80"/>
                </a:cubicBezTo>
                <a:cubicBezTo>
                  <a:pt x="0" y="16"/>
                  <a:pt x="0" y="16"/>
                  <a:pt x="0" y="16"/>
                </a:cubicBezTo>
                <a:cubicBezTo>
                  <a:pt x="0" y="7"/>
                  <a:pt x="7" y="0"/>
                  <a:pt x="16" y="0"/>
                </a:cubicBezTo>
                <a:cubicBezTo>
                  <a:pt x="111" y="0"/>
                  <a:pt x="111" y="0"/>
                  <a:pt x="111" y="0"/>
                </a:cubicBezTo>
                <a:cubicBezTo>
                  <a:pt x="120" y="0"/>
                  <a:pt x="127" y="7"/>
                  <a:pt x="127" y="16"/>
                </a:cubicBezTo>
                <a:lnTo>
                  <a:pt x="127" y="80"/>
                </a:lnTo>
                <a:close/>
              </a:path>
            </a:pathLst>
          </a:custGeom>
          <a:solidFill>
            <a:srgbClr val="D6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5412" name="Freeform 84"/>
          <p:cNvSpPr>
            <a:spLocks/>
          </p:cNvSpPr>
          <p:nvPr/>
        </p:nvSpPr>
        <p:spPr bwMode="auto">
          <a:xfrm>
            <a:off x="7467600" y="3448050"/>
            <a:ext cx="1527175" cy="1047750"/>
          </a:xfrm>
          <a:custGeom>
            <a:avLst/>
            <a:gdLst>
              <a:gd name="T0" fmla="*/ 303 w 303"/>
              <a:gd name="T1" fmla="*/ 118 h 134"/>
              <a:gd name="T2" fmla="*/ 287 w 303"/>
              <a:gd name="T3" fmla="*/ 134 h 134"/>
              <a:gd name="T4" fmla="*/ 16 w 303"/>
              <a:gd name="T5" fmla="*/ 134 h 134"/>
              <a:gd name="T6" fmla="*/ 0 w 303"/>
              <a:gd name="T7" fmla="*/ 118 h 134"/>
              <a:gd name="T8" fmla="*/ 0 w 303"/>
              <a:gd name="T9" fmla="*/ 16 h 134"/>
              <a:gd name="T10" fmla="*/ 16 w 303"/>
              <a:gd name="T11" fmla="*/ 0 h 134"/>
              <a:gd name="T12" fmla="*/ 287 w 303"/>
              <a:gd name="T13" fmla="*/ 0 h 134"/>
              <a:gd name="T14" fmla="*/ 303 w 303"/>
              <a:gd name="T15" fmla="*/ 16 h 134"/>
              <a:gd name="T16" fmla="*/ 303 w 303"/>
              <a:gd name="T17" fmla="*/ 11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134">
                <a:moveTo>
                  <a:pt x="303" y="118"/>
                </a:moveTo>
                <a:cubicBezTo>
                  <a:pt x="303" y="127"/>
                  <a:pt x="296" y="134"/>
                  <a:pt x="287" y="134"/>
                </a:cubicBezTo>
                <a:cubicBezTo>
                  <a:pt x="16" y="134"/>
                  <a:pt x="16" y="134"/>
                  <a:pt x="16" y="134"/>
                </a:cubicBezTo>
                <a:cubicBezTo>
                  <a:pt x="7" y="134"/>
                  <a:pt x="0" y="127"/>
                  <a:pt x="0" y="118"/>
                </a:cubicBezTo>
                <a:cubicBezTo>
                  <a:pt x="0" y="16"/>
                  <a:pt x="0" y="16"/>
                  <a:pt x="0" y="16"/>
                </a:cubicBezTo>
                <a:cubicBezTo>
                  <a:pt x="0" y="7"/>
                  <a:pt x="7" y="0"/>
                  <a:pt x="16" y="0"/>
                </a:cubicBezTo>
                <a:cubicBezTo>
                  <a:pt x="287" y="0"/>
                  <a:pt x="287" y="0"/>
                  <a:pt x="287" y="0"/>
                </a:cubicBezTo>
                <a:cubicBezTo>
                  <a:pt x="296" y="0"/>
                  <a:pt x="303" y="7"/>
                  <a:pt x="303" y="16"/>
                </a:cubicBezTo>
                <a:lnTo>
                  <a:pt x="303" y="118"/>
                </a:lnTo>
                <a:close/>
              </a:path>
            </a:pathLst>
          </a:custGeom>
          <a:solidFill>
            <a:srgbClr val="D6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5415" name="Oval 87"/>
          <p:cNvSpPr>
            <a:spLocks noChangeArrowheads="1"/>
          </p:cNvSpPr>
          <p:nvPr/>
        </p:nvSpPr>
        <p:spPr bwMode="auto">
          <a:xfrm>
            <a:off x="1789113" y="4875213"/>
            <a:ext cx="20637" cy="222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5416" name="Rectangle 88"/>
          <p:cNvSpPr>
            <a:spLocks noChangeArrowheads="1"/>
          </p:cNvSpPr>
          <p:nvPr/>
        </p:nvSpPr>
        <p:spPr bwMode="auto">
          <a:xfrm>
            <a:off x="2516188" y="5794375"/>
            <a:ext cx="2459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smtClean="0">
                <a:solidFill>
                  <a:srgbClr val="000000"/>
                </a:solidFill>
                <a:latin typeface="Century Gothic"/>
                <a:cs typeface="Century Gothic"/>
              </a:rPr>
              <a:t>Q</a:t>
            </a:r>
            <a:r>
              <a:rPr lang="en-US" sz="1400" baseline="-25000" dirty="0" smtClean="0">
                <a:solidFill>
                  <a:srgbClr val="000000"/>
                </a:solidFill>
                <a:latin typeface="Century Gothic"/>
                <a:cs typeface="Century Gothic"/>
              </a:rPr>
              <a:t>E</a:t>
            </a:r>
            <a:endParaRPr lang="en-US" sz="1400" i="1" dirty="0">
              <a:latin typeface="Century Gothic"/>
              <a:cs typeface="Century Gothic"/>
            </a:endParaRPr>
          </a:p>
        </p:txBody>
      </p:sp>
      <p:sp>
        <p:nvSpPr>
          <p:cNvPr id="355418" name="Rectangle 90"/>
          <p:cNvSpPr>
            <a:spLocks noChangeArrowheads="1"/>
          </p:cNvSpPr>
          <p:nvPr/>
        </p:nvSpPr>
        <p:spPr bwMode="auto">
          <a:xfrm>
            <a:off x="7146925" y="5791200"/>
            <a:ext cx="2459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Q</a:t>
            </a:r>
            <a:r>
              <a:rPr lang="en-US" sz="1400" baseline="-25000" dirty="0">
                <a:solidFill>
                  <a:srgbClr val="000000"/>
                </a:solidFill>
                <a:latin typeface="Century Gothic"/>
                <a:cs typeface="Century Gothic"/>
              </a:rPr>
              <a:t>E</a:t>
            </a:r>
            <a:endParaRPr lang="en-US" sz="1400" i="1" dirty="0">
              <a:latin typeface="Century Gothic"/>
              <a:cs typeface="Century Gothic"/>
            </a:endParaRPr>
          </a:p>
        </p:txBody>
      </p:sp>
      <p:sp>
        <p:nvSpPr>
          <p:cNvPr id="355420" name="Rectangle 92"/>
          <p:cNvSpPr>
            <a:spLocks noChangeArrowheads="1"/>
          </p:cNvSpPr>
          <p:nvPr/>
        </p:nvSpPr>
        <p:spPr bwMode="auto">
          <a:xfrm>
            <a:off x="1695450" y="5791200"/>
            <a:ext cx="2327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smtClean="0">
                <a:solidFill>
                  <a:srgbClr val="000000"/>
                </a:solidFill>
                <a:latin typeface="Century Gothic"/>
                <a:cs typeface="Century Gothic"/>
              </a:rPr>
              <a:t>Q</a:t>
            </a:r>
            <a:r>
              <a:rPr lang="en-US" sz="1400" baseline="-25000" dirty="0" smtClean="0">
                <a:solidFill>
                  <a:srgbClr val="000000"/>
                </a:solidFill>
                <a:latin typeface="Century Gothic"/>
                <a:cs typeface="Century Gothic"/>
              </a:rPr>
              <a:t>T</a:t>
            </a:r>
            <a:endParaRPr lang="en-US" sz="1400" i="1" dirty="0">
              <a:latin typeface="Century Gothic"/>
              <a:cs typeface="Century Gothic"/>
            </a:endParaRPr>
          </a:p>
        </p:txBody>
      </p:sp>
      <p:sp>
        <p:nvSpPr>
          <p:cNvPr id="355422" name="Rectangle 94"/>
          <p:cNvSpPr>
            <a:spLocks noChangeArrowheads="1"/>
          </p:cNvSpPr>
          <p:nvPr/>
        </p:nvSpPr>
        <p:spPr bwMode="auto">
          <a:xfrm>
            <a:off x="6816725" y="5791200"/>
            <a:ext cx="2327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Q</a:t>
            </a:r>
            <a:r>
              <a:rPr lang="en-US" sz="1400" baseline="-25000" dirty="0">
                <a:solidFill>
                  <a:srgbClr val="000000"/>
                </a:solidFill>
                <a:latin typeface="Century Gothic"/>
                <a:cs typeface="Century Gothic"/>
              </a:rPr>
              <a:t>T</a:t>
            </a:r>
            <a:endParaRPr lang="en-US" sz="1400" i="1" dirty="0">
              <a:latin typeface="Century Gothic"/>
              <a:cs typeface="Century Gothic"/>
            </a:endParaRPr>
          </a:p>
        </p:txBody>
      </p:sp>
      <p:sp>
        <p:nvSpPr>
          <p:cNvPr id="355424" name="Rectangle 96"/>
          <p:cNvSpPr>
            <a:spLocks noChangeArrowheads="1"/>
          </p:cNvSpPr>
          <p:nvPr/>
        </p:nvSpPr>
        <p:spPr bwMode="auto">
          <a:xfrm>
            <a:off x="802552" y="3575050"/>
            <a:ext cx="1057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lgn="ctr"/>
            <a:r>
              <a:rPr lang="en-US" sz="1400" i="1" dirty="0" smtClean="0">
                <a:solidFill>
                  <a:srgbClr val="000000"/>
                </a:solidFill>
                <a:latin typeface="Century Gothic"/>
                <a:cs typeface="Century Gothic"/>
              </a:rPr>
              <a:t>P</a:t>
            </a:r>
            <a:endParaRPr lang="en-US" sz="1400" i="1" dirty="0">
              <a:latin typeface="Century Gothic"/>
              <a:cs typeface="Century Gothic"/>
            </a:endParaRPr>
          </a:p>
        </p:txBody>
      </p:sp>
      <p:sp>
        <p:nvSpPr>
          <p:cNvPr id="355426" name="Rectangle 98"/>
          <p:cNvSpPr>
            <a:spLocks noChangeArrowheads="1"/>
          </p:cNvSpPr>
          <p:nvPr/>
        </p:nvSpPr>
        <p:spPr bwMode="auto">
          <a:xfrm>
            <a:off x="785813" y="3216275"/>
            <a:ext cx="17472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smtClean="0">
                <a:solidFill>
                  <a:srgbClr val="000000"/>
                </a:solidFill>
                <a:latin typeface="Century Gothic"/>
                <a:cs typeface="Century Gothic"/>
              </a:rPr>
              <a:t>P</a:t>
            </a:r>
            <a:r>
              <a:rPr lang="en-US" sz="1400" baseline="-25000" dirty="0" smtClean="0">
                <a:solidFill>
                  <a:srgbClr val="000000"/>
                </a:solidFill>
                <a:latin typeface="Century Gothic"/>
                <a:cs typeface="Century Gothic"/>
              </a:rPr>
              <a:t>B</a:t>
            </a:r>
            <a:endParaRPr lang="en-US" sz="1400" i="1" dirty="0">
              <a:latin typeface="Century Gothic"/>
              <a:cs typeface="Century Gothic"/>
            </a:endParaRPr>
          </a:p>
        </p:txBody>
      </p:sp>
      <p:sp>
        <p:nvSpPr>
          <p:cNvPr id="355428" name="Rectangle 100"/>
          <p:cNvSpPr>
            <a:spLocks noChangeArrowheads="1"/>
          </p:cNvSpPr>
          <p:nvPr/>
        </p:nvSpPr>
        <p:spPr bwMode="auto">
          <a:xfrm>
            <a:off x="792163" y="4770438"/>
            <a:ext cx="17472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smtClean="0">
                <a:solidFill>
                  <a:srgbClr val="000000"/>
                </a:solidFill>
                <a:latin typeface="Century Gothic"/>
                <a:cs typeface="Century Gothic"/>
              </a:rPr>
              <a:t>Ps</a:t>
            </a:r>
            <a:endParaRPr lang="en-US" sz="1400" i="1" dirty="0">
              <a:latin typeface="Century Gothic"/>
              <a:cs typeface="Century Gothic"/>
            </a:endParaRPr>
          </a:p>
        </p:txBody>
      </p:sp>
      <p:sp>
        <p:nvSpPr>
          <p:cNvPr id="355436" name="Rectangle 108"/>
          <p:cNvSpPr>
            <a:spLocks noChangeArrowheads="1"/>
          </p:cNvSpPr>
          <p:nvPr/>
        </p:nvSpPr>
        <p:spPr bwMode="auto">
          <a:xfrm>
            <a:off x="5402263" y="3570288"/>
            <a:ext cx="1057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smtClean="0">
                <a:solidFill>
                  <a:srgbClr val="000000"/>
                </a:solidFill>
                <a:latin typeface="Century Gothic"/>
                <a:cs typeface="Century Gothic"/>
              </a:rPr>
              <a:t>P</a:t>
            </a:r>
            <a:endParaRPr lang="en-US" sz="1400" i="1" dirty="0">
              <a:latin typeface="Century Gothic"/>
              <a:cs typeface="Century Gothic"/>
            </a:endParaRPr>
          </a:p>
        </p:txBody>
      </p:sp>
      <p:sp>
        <p:nvSpPr>
          <p:cNvPr id="355438" name="Rectangle 110"/>
          <p:cNvSpPr>
            <a:spLocks noChangeArrowheads="1"/>
          </p:cNvSpPr>
          <p:nvPr/>
        </p:nvSpPr>
        <p:spPr bwMode="auto">
          <a:xfrm>
            <a:off x="5392738" y="2386013"/>
            <a:ext cx="17472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smtClean="0">
                <a:solidFill>
                  <a:srgbClr val="000000"/>
                </a:solidFill>
                <a:latin typeface="Century Gothic"/>
                <a:cs typeface="Century Gothic"/>
              </a:rPr>
              <a:t>P</a:t>
            </a:r>
            <a:r>
              <a:rPr lang="en-US" sz="1400" baseline="-25000" dirty="0">
                <a:solidFill>
                  <a:srgbClr val="000000"/>
                </a:solidFill>
                <a:latin typeface="Century Gothic"/>
                <a:cs typeface="Century Gothic"/>
              </a:rPr>
              <a:t>B</a:t>
            </a:r>
            <a:endParaRPr lang="en-US" sz="1400" i="1" dirty="0">
              <a:latin typeface="Century Gothic"/>
              <a:cs typeface="Century Gothic"/>
            </a:endParaRPr>
          </a:p>
        </p:txBody>
      </p:sp>
      <p:sp>
        <p:nvSpPr>
          <p:cNvPr id="355440" name="Rectangle 112"/>
          <p:cNvSpPr>
            <a:spLocks noChangeArrowheads="1"/>
          </p:cNvSpPr>
          <p:nvPr/>
        </p:nvSpPr>
        <p:spPr bwMode="auto">
          <a:xfrm>
            <a:off x="5397500" y="3949700"/>
            <a:ext cx="1651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smtClean="0">
                <a:solidFill>
                  <a:srgbClr val="000000"/>
                </a:solidFill>
                <a:latin typeface="Century Gothic"/>
                <a:cs typeface="Century Gothic"/>
              </a:rPr>
              <a:t>P</a:t>
            </a:r>
            <a:r>
              <a:rPr lang="en-US" sz="1400" i="1" baseline="-25000" dirty="0" smtClean="0">
                <a:solidFill>
                  <a:srgbClr val="000000"/>
                </a:solidFill>
                <a:latin typeface="Century Gothic"/>
                <a:cs typeface="Century Gothic"/>
              </a:rPr>
              <a:t>S</a:t>
            </a:r>
            <a:endParaRPr lang="en-US" sz="1400" i="1" baseline="-25000" dirty="0">
              <a:latin typeface="Century Gothic"/>
              <a:cs typeface="Century Gothic"/>
            </a:endParaRPr>
          </a:p>
        </p:txBody>
      </p:sp>
      <p:sp>
        <p:nvSpPr>
          <p:cNvPr id="355448" name="Line 120"/>
          <p:cNvSpPr>
            <a:spLocks noChangeShapeType="1"/>
          </p:cNvSpPr>
          <p:nvPr/>
        </p:nvSpPr>
        <p:spPr bwMode="auto">
          <a:xfrm flipH="1">
            <a:off x="1970088" y="5935663"/>
            <a:ext cx="522287" cy="0"/>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55449" name="Freeform 121"/>
          <p:cNvSpPr>
            <a:spLocks/>
          </p:cNvSpPr>
          <p:nvPr/>
        </p:nvSpPr>
        <p:spPr bwMode="auto">
          <a:xfrm>
            <a:off x="1895475" y="5894388"/>
            <a:ext cx="103188" cy="80962"/>
          </a:xfrm>
          <a:custGeom>
            <a:avLst/>
            <a:gdLst>
              <a:gd name="T0" fmla="*/ 18 w 22"/>
              <a:gd name="T1" fmla="*/ 7 h 14"/>
              <a:gd name="T2" fmla="*/ 22 w 22"/>
              <a:gd name="T3" fmla="*/ 14 h 14"/>
              <a:gd name="T4" fmla="*/ 22 w 22"/>
              <a:gd name="T5" fmla="*/ 14 h 14"/>
              <a:gd name="T6" fmla="*/ 11 w 22"/>
              <a:gd name="T7" fmla="*/ 10 h 14"/>
              <a:gd name="T8" fmla="*/ 0 w 22"/>
              <a:gd name="T9" fmla="*/ 7 h 14"/>
              <a:gd name="T10" fmla="*/ 11 w 22"/>
              <a:gd name="T11" fmla="*/ 5 h 14"/>
              <a:gd name="T12" fmla="*/ 22 w 22"/>
              <a:gd name="T13" fmla="*/ 0 h 14"/>
              <a:gd name="T14" fmla="*/ 22 w 22"/>
              <a:gd name="T15" fmla="*/ 1 h 14"/>
              <a:gd name="T16" fmla="*/ 18 w 22"/>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4">
                <a:moveTo>
                  <a:pt x="18" y="7"/>
                </a:moveTo>
                <a:cubicBezTo>
                  <a:pt x="22" y="14"/>
                  <a:pt x="22" y="14"/>
                  <a:pt x="22" y="14"/>
                </a:cubicBezTo>
                <a:cubicBezTo>
                  <a:pt x="22" y="14"/>
                  <a:pt x="22" y="14"/>
                  <a:pt x="22" y="14"/>
                </a:cubicBezTo>
                <a:cubicBezTo>
                  <a:pt x="11" y="10"/>
                  <a:pt x="11" y="10"/>
                  <a:pt x="11" y="10"/>
                </a:cubicBezTo>
                <a:cubicBezTo>
                  <a:pt x="8" y="9"/>
                  <a:pt x="4" y="8"/>
                  <a:pt x="0" y="7"/>
                </a:cubicBezTo>
                <a:cubicBezTo>
                  <a:pt x="4" y="6"/>
                  <a:pt x="8" y="5"/>
                  <a:pt x="11" y="5"/>
                </a:cubicBezTo>
                <a:cubicBezTo>
                  <a:pt x="22" y="0"/>
                  <a:pt x="22" y="0"/>
                  <a:pt x="22" y="0"/>
                </a:cubicBezTo>
                <a:cubicBezTo>
                  <a:pt x="22" y="1"/>
                  <a:pt x="22" y="1"/>
                  <a:pt x="22" y="1"/>
                </a:cubicBezTo>
                <a:lnTo>
                  <a:pt x="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5450" name="Line 122"/>
          <p:cNvSpPr>
            <a:spLocks noChangeShapeType="1"/>
          </p:cNvSpPr>
          <p:nvPr/>
        </p:nvSpPr>
        <p:spPr bwMode="auto">
          <a:xfrm flipH="1">
            <a:off x="7091363" y="5935663"/>
            <a:ext cx="65087" cy="0"/>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55451" name="Freeform 123"/>
          <p:cNvSpPr>
            <a:spLocks/>
          </p:cNvSpPr>
          <p:nvPr/>
        </p:nvSpPr>
        <p:spPr bwMode="auto">
          <a:xfrm>
            <a:off x="7016750" y="5894388"/>
            <a:ext cx="98425" cy="80962"/>
          </a:xfrm>
          <a:custGeom>
            <a:avLst/>
            <a:gdLst>
              <a:gd name="T0" fmla="*/ 18 w 21"/>
              <a:gd name="T1" fmla="*/ 7 h 14"/>
              <a:gd name="T2" fmla="*/ 21 w 21"/>
              <a:gd name="T3" fmla="*/ 14 h 14"/>
              <a:gd name="T4" fmla="*/ 21 w 21"/>
              <a:gd name="T5" fmla="*/ 14 h 14"/>
              <a:gd name="T6" fmla="*/ 11 w 21"/>
              <a:gd name="T7" fmla="*/ 10 h 14"/>
              <a:gd name="T8" fmla="*/ 0 w 21"/>
              <a:gd name="T9" fmla="*/ 7 h 14"/>
              <a:gd name="T10" fmla="*/ 11 w 21"/>
              <a:gd name="T11" fmla="*/ 5 h 14"/>
              <a:gd name="T12" fmla="*/ 21 w 21"/>
              <a:gd name="T13" fmla="*/ 0 h 14"/>
              <a:gd name="T14" fmla="*/ 21 w 21"/>
              <a:gd name="T15" fmla="*/ 1 h 14"/>
              <a:gd name="T16" fmla="*/ 18 w 2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4">
                <a:moveTo>
                  <a:pt x="18" y="7"/>
                </a:moveTo>
                <a:cubicBezTo>
                  <a:pt x="21" y="14"/>
                  <a:pt x="21" y="14"/>
                  <a:pt x="21" y="14"/>
                </a:cubicBezTo>
                <a:cubicBezTo>
                  <a:pt x="21" y="14"/>
                  <a:pt x="21" y="14"/>
                  <a:pt x="21" y="14"/>
                </a:cubicBezTo>
                <a:cubicBezTo>
                  <a:pt x="11" y="10"/>
                  <a:pt x="11" y="10"/>
                  <a:pt x="11" y="10"/>
                </a:cubicBezTo>
                <a:cubicBezTo>
                  <a:pt x="7" y="9"/>
                  <a:pt x="3" y="8"/>
                  <a:pt x="0" y="7"/>
                </a:cubicBezTo>
                <a:cubicBezTo>
                  <a:pt x="3" y="6"/>
                  <a:pt x="7" y="5"/>
                  <a:pt x="11" y="5"/>
                </a:cubicBezTo>
                <a:cubicBezTo>
                  <a:pt x="21" y="0"/>
                  <a:pt x="21" y="0"/>
                  <a:pt x="21" y="0"/>
                </a:cubicBezTo>
                <a:cubicBezTo>
                  <a:pt x="21" y="1"/>
                  <a:pt x="21" y="1"/>
                  <a:pt x="21" y="1"/>
                </a:cubicBezTo>
                <a:lnTo>
                  <a:pt x="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5464" name="Rectangle 136"/>
          <p:cNvSpPr>
            <a:spLocks noChangeArrowheads="1"/>
          </p:cNvSpPr>
          <p:nvPr/>
        </p:nvSpPr>
        <p:spPr bwMode="auto">
          <a:xfrm>
            <a:off x="56622" y="3924299"/>
            <a:ext cx="5667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dirty="0">
                <a:solidFill>
                  <a:srgbClr val="000000"/>
                </a:solidFill>
                <a:latin typeface="Century Gothic"/>
                <a:cs typeface="Century Gothic"/>
              </a:rPr>
              <a:t>Excise tax = </a:t>
            </a:r>
            <a:r>
              <a:rPr lang="en-US" sz="1400" dirty="0" smtClean="0">
                <a:solidFill>
                  <a:srgbClr val="000000"/>
                </a:solidFill>
                <a:latin typeface="Century Gothic"/>
                <a:cs typeface="Century Gothic"/>
              </a:rPr>
              <a:t>T.</a:t>
            </a:r>
            <a:endParaRPr lang="en-US" sz="1400" dirty="0">
              <a:latin typeface="Century Gothic"/>
              <a:cs typeface="Century Gothic"/>
            </a:endParaRPr>
          </a:p>
        </p:txBody>
      </p:sp>
      <p:sp>
        <p:nvSpPr>
          <p:cNvPr id="355465" name="Rectangle 137"/>
          <p:cNvSpPr>
            <a:spLocks noChangeArrowheads="1"/>
          </p:cNvSpPr>
          <p:nvPr/>
        </p:nvSpPr>
        <p:spPr bwMode="auto">
          <a:xfrm>
            <a:off x="4419600" y="3124200"/>
            <a:ext cx="7953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r>
              <a:rPr lang="en-US" sz="1400" dirty="0">
                <a:solidFill>
                  <a:srgbClr val="000000"/>
                </a:solidFill>
                <a:latin typeface="Century Gothic"/>
                <a:cs typeface="Century Gothic"/>
              </a:rPr>
              <a:t>Excise tax = </a:t>
            </a:r>
            <a:r>
              <a:rPr lang="en-US" sz="1400" dirty="0" smtClean="0">
                <a:solidFill>
                  <a:srgbClr val="000000"/>
                </a:solidFill>
                <a:latin typeface="Century Gothic"/>
                <a:cs typeface="Century Gothic"/>
              </a:rPr>
              <a:t>T</a:t>
            </a:r>
            <a:endParaRPr lang="en-US" sz="1400" dirty="0">
              <a:latin typeface="Century Gothic"/>
              <a:cs typeface="Century Gothic"/>
            </a:endParaRPr>
          </a:p>
        </p:txBody>
      </p:sp>
      <p:sp>
        <p:nvSpPr>
          <p:cNvPr id="355468" name="Rectangle 140"/>
          <p:cNvSpPr>
            <a:spLocks noChangeArrowheads="1"/>
          </p:cNvSpPr>
          <p:nvPr/>
        </p:nvSpPr>
        <p:spPr bwMode="auto">
          <a:xfrm>
            <a:off x="7543800" y="3530601"/>
            <a:ext cx="14160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dirty="0">
                <a:solidFill>
                  <a:srgbClr val="000000"/>
                </a:solidFill>
                <a:latin typeface="Century Gothic"/>
                <a:cs typeface="Century Gothic"/>
              </a:rPr>
              <a:t>Deadweight loss is smaller when demand is </a:t>
            </a:r>
            <a:r>
              <a:rPr lang="en-US" sz="1400" dirty="0" smtClean="0">
                <a:solidFill>
                  <a:srgbClr val="000000"/>
                </a:solidFill>
                <a:latin typeface="Century Gothic"/>
                <a:cs typeface="Century Gothic"/>
              </a:rPr>
              <a:t>inelastic.</a:t>
            </a:r>
            <a:endParaRPr lang="en-US" sz="1400" dirty="0">
              <a:latin typeface="Century Gothic"/>
              <a:cs typeface="Century Gothic"/>
            </a:endParaRPr>
          </a:p>
        </p:txBody>
      </p:sp>
      <p:sp>
        <p:nvSpPr>
          <p:cNvPr id="355471" name="Rectangle 143"/>
          <p:cNvSpPr>
            <a:spLocks noChangeArrowheads="1"/>
          </p:cNvSpPr>
          <p:nvPr/>
        </p:nvSpPr>
        <p:spPr bwMode="auto">
          <a:xfrm>
            <a:off x="460375" y="1543050"/>
            <a:ext cx="42902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Price</a:t>
            </a:r>
            <a:endParaRPr lang="en-US" sz="1400">
              <a:latin typeface="Century Gothic"/>
              <a:cs typeface="Century Gothic"/>
            </a:endParaRPr>
          </a:p>
        </p:txBody>
      </p:sp>
      <p:sp>
        <p:nvSpPr>
          <p:cNvPr id="355472" name="Rectangle 144"/>
          <p:cNvSpPr>
            <a:spLocks noChangeArrowheads="1"/>
          </p:cNvSpPr>
          <p:nvPr/>
        </p:nvSpPr>
        <p:spPr bwMode="auto">
          <a:xfrm>
            <a:off x="5091113" y="1543050"/>
            <a:ext cx="42902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Price</a:t>
            </a:r>
            <a:endParaRPr lang="en-US" sz="1400">
              <a:latin typeface="Century Gothic"/>
              <a:cs typeface="Century Gothic"/>
            </a:endParaRPr>
          </a:p>
        </p:txBody>
      </p:sp>
      <p:cxnSp>
        <p:nvCxnSpPr>
          <p:cNvPr id="7" name="Straight Connector 86"/>
          <p:cNvCxnSpPr>
            <a:cxnSpLocks noChangeShapeType="1"/>
          </p:cNvCxnSpPr>
          <p:nvPr/>
        </p:nvCxnSpPr>
        <p:spPr bwMode="auto">
          <a:xfrm>
            <a:off x="1027113" y="3721100"/>
            <a:ext cx="1468437" cy="1588"/>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8" name="Straight Connector 86"/>
          <p:cNvCxnSpPr>
            <a:cxnSpLocks noChangeShapeType="1"/>
          </p:cNvCxnSpPr>
          <p:nvPr/>
        </p:nvCxnSpPr>
        <p:spPr bwMode="auto">
          <a:xfrm>
            <a:off x="5657850" y="3725863"/>
            <a:ext cx="1511300" cy="1587"/>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9" name="Straight Connector 86"/>
          <p:cNvCxnSpPr>
            <a:cxnSpLocks noChangeShapeType="1"/>
          </p:cNvCxnSpPr>
          <p:nvPr/>
        </p:nvCxnSpPr>
        <p:spPr bwMode="auto">
          <a:xfrm>
            <a:off x="5657850" y="2527300"/>
            <a:ext cx="1228725" cy="1588"/>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sp>
        <p:nvSpPr>
          <p:cNvPr id="12" name="Footer Placeholder 11"/>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502349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5357"/>
                                        </p:tgtEl>
                                        <p:attrNameLst>
                                          <p:attrName>style.visibility</p:attrName>
                                        </p:attrNameLst>
                                      </p:cBhvr>
                                      <p:to>
                                        <p:strVal val="visible"/>
                                      </p:to>
                                    </p:set>
                                    <p:animEffect transition="in" filter="fade">
                                      <p:cBhvr>
                                        <p:cTn id="7" dur="500"/>
                                        <p:tgtEl>
                                          <p:spTgt spid="355357"/>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5408"/>
                                        </p:tgtEl>
                                        <p:attrNameLst>
                                          <p:attrName>style.visibility</p:attrName>
                                        </p:attrNameLst>
                                      </p:cBhvr>
                                      <p:to>
                                        <p:strVal val="visible"/>
                                      </p:to>
                                    </p:set>
                                    <p:animEffect transition="in" filter="fade">
                                      <p:cBhvr>
                                        <p:cTn id="11" dur="500"/>
                                        <p:tgtEl>
                                          <p:spTgt spid="35540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55464"/>
                                        </p:tgtEl>
                                        <p:attrNameLst>
                                          <p:attrName>style.visibility</p:attrName>
                                        </p:attrNameLst>
                                      </p:cBhvr>
                                      <p:to>
                                        <p:strVal val="visible"/>
                                      </p:to>
                                    </p:set>
                                    <p:animEffect transition="in" filter="fade">
                                      <p:cBhvr>
                                        <p:cTn id="14" dur="500"/>
                                        <p:tgtEl>
                                          <p:spTgt spid="355464"/>
                                        </p:tgtEl>
                                      </p:cBhvr>
                                    </p:animEffect>
                                  </p:childTnLst>
                                </p:cTn>
                              </p:par>
                            </p:childTnLst>
                          </p:cTn>
                        </p:par>
                        <p:par>
                          <p:cTn id="15" fill="hold" nodeType="withGroup">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55346"/>
                                        </p:tgtEl>
                                        <p:attrNameLst>
                                          <p:attrName>style.visibility</p:attrName>
                                        </p:attrNameLst>
                                      </p:cBhvr>
                                      <p:to>
                                        <p:strVal val="visible"/>
                                      </p:to>
                                    </p:set>
                                    <p:animEffect transition="in" filter="fade">
                                      <p:cBhvr>
                                        <p:cTn id="18" dur="500"/>
                                        <p:tgtEl>
                                          <p:spTgt spid="355346"/>
                                        </p:tgtEl>
                                      </p:cBhvr>
                                    </p:animEffect>
                                  </p:childTnLst>
                                </p:cTn>
                              </p:par>
                            </p:childTnLst>
                          </p:cTn>
                        </p:par>
                        <p:par>
                          <p:cTn id="19" fill="hold" nodeType="afterGroup">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355379"/>
                                        </p:tgtEl>
                                        <p:attrNameLst>
                                          <p:attrName>style.visibility</p:attrName>
                                        </p:attrNameLst>
                                      </p:cBhvr>
                                      <p:to>
                                        <p:strVal val="visible"/>
                                      </p:to>
                                    </p:set>
                                    <p:animEffect transition="in" filter="fade">
                                      <p:cBhvr>
                                        <p:cTn id="22" dur="500"/>
                                        <p:tgtEl>
                                          <p:spTgt spid="35537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5381"/>
                                        </p:tgtEl>
                                        <p:attrNameLst>
                                          <p:attrName>style.visibility</p:attrName>
                                        </p:attrNameLst>
                                      </p:cBhvr>
                                      <p:to>
                                        <p:strVal val="visible"/>
                                      </p:to>
                                    </p:set>
                                    <p:animEffect transition="in" filter="fade">
                                      <p:cBhvr>
                                        <p:cTn id="25" dur="500"/>
                                        <p:tgtEl>
                                          <p:spTgt spid="35538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5380"/>
                                        </p:tgtEl>
                                        <p:attrNameLst>
                                          <p:attrName>style.visibility</p:attrName>
                                        </p:attrNameLst>
                                      </p:cBhvr>
                                      <p:to>
                                        <p:strVal val="visible"/>
                                      </p:to>
                                    </p:set>
                                    <p:animEffect transition="in" filter="fade">
                                      <p:cBhvr>
                                        <p:cTn id="28" dur="500"/>
                                        <p:tgtEl>
                                          <p:spTgt spid="35538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55365"/>
                                        </p:tgtEl>
                                        <p:attrNameLst>
                                          <p:attrName>style.visibility</p:attrName>
                                        </p:attrNameLst>
                                      </p:cBhvr>
                                      <p:to>
                                        <p:strVal val="visible"/>
                                      </p:to>
                                    </p:set>
                                    <p:animEffect transition="in" filter="fade">
                                      <p:cBhvr>
                                        <p:cTn id="33" dur="500"/>
                                        <p:tgtEl>
                                          <p:spTgt spid="355365"/>
                                        </p:tgtEl>
                                      </p:cBhvr>
                                    </p:animEffect>
                                  </p:childTnLst>
                                </p:cTn>
                              </p:par>
                            </p:childTnLst>
                          </p:cTn>
                        </p:par>
                        <p:par>
                          <p:cTn id="34" fill="hold" nodeType="afterGroup">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355378"/>
                                        </p:tgtEl>
                                        <p:attrNameLst>
                                          <p:attrName>style.visibility</p:attrName>
                                        </p:attrNameLst>
                                      </p:cBhvr>
                                      <p:to>
                                        <p:strVal val="visible"/>
                                      </p:to>
                                    </p:set>
                                    <p:animEffect transition="in" filter="fade">
                                      <p:cBhvr>
                                        <p:cTn id="37" dur="500"/>
                                        <p:tgtEl>
                                          <p:spTgt spid="35537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55468"/>
                                        </p:tgtEl>
                                        <p:attrNameLst>
                                          <p:attrName>style.visibility</p:attrName>
                                        </p:attrNameLst>
                                      </p:cBhvr>
                                      <p:to>
                                        <p:strVal val="visible"/>
                                      </p:to>
                                    </p:set>
                                    <p:animEffect transition="in" filter="fade">
                                      <p:cBhvr>
                                        <p:cTn id="40" dur="500"/>
                                        <p:tgtEl>
                                          <p:spTgt spid="35546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55412"/>
                                        </p:tgtEl>
                                        <p:attrNameLst>
                                          <p:attrName>style.visibility</p:attrName>
                                        </p:attrNameLst>
                                      </p:cBhvr>
                                      <p:to>
                                        <p:strVal val="visible"/>
                                      </p:to>
                                    </p:set>
                                    <p:animEffect transition="in" filter="fade">
                                      <p:cBhvr>
                                        <p:cTn id="43" dur="500"/>
                                        <p:tgtEl>
                                          <p:spTgt spid="355412"/>
                                        </p:tgtEl>
                                      </p:cBhvr>
                                    </p:animEffect>
                                  </p:childTnLst>
                                </p:cTn>
                              </p:par>
                            </p:childTnLst>
                          </p:cTn>
                        </p:par>
                        <p:par>
                          <p:cTn id="44" fill="hold" nodeType="withGroup">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355358"/>
                                        </p:tgtEl>
                                        <p:attrNameLst>
                                          <p:attrName>style.visibility</p:attrName>
                                        </p:attrNameLst>
                                      </p:cBhvr>
                                      <p:to>
                                        <p:strVal val="visible"/>
                                      </p:to>
                                    </p:set>
                                    <p:animEffect transition="in" filter="fade">
                                      <p:cBhvr>
                                        <p:cTn id="47" dur="500"/>
                                        <p:tgtEl>
                                          <p:spTgt spid="355358"/>
                                        </p:tgtEl>
                                      </p:cBhvr>
                                    </p:animEffect>
                                  </p:childTnLst>
                                </p:cTn>
                              </p:par>
                            </p:childTnLst>
                          </p:cTn>
                        </p:par>
                        <p:par>
                          <p:cTn id="48" fill="hold" nodeType="afterGroup">
                            <p:stCondLst>
                              <p:cond delay="1500"/>
                            </p:stCondLst>
                            <p:childTnLst>
                              <p:par>
                                <p:cTn id="49" presetID="10" presetClass="entr" presetSubtype="0" fill="hold" grpId="0" nodeType="afterEffect">
                                  <p:stCondLst>
                                    <p:cond delay="0"/>
                                  </p:stCondLst>
                                  <p:childTnLst>
                                    <p:set>
                                      <p:cBhvr>
                                        <p:cTn id="50" dur="1" fill="hold">
                                          <p:stCondLst>
                                            <p:cond delay="0"/>
                                          </p:stCondLst>
                                        </p:cTn>
                                        <p:tgtEl>
                                          <p:spTgt spid="355411"/>
                                        </p:tgtEl>
                                        <p:attrNameLst>
                                          <p:attrName>style.visibility</p:attrName>
                                        </p:attrNameLst>
                                      </p:cBhvr>
                                      <p:to>
                                        <p:strVal val="visible"/>
                                      </p:to>
                                    </p:set>
                                    <p:animEffect transition="in" filter="fade">
                                      <p:cBhvr>
                                        <p:cTn id="51" dur="500"/>
                                        <p:tgtEl>
                                          <p:spTgt spid="35541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55465"/>
                                        </p:tgtEl>
                                        <p:attrNameLst>
                                          <p:attrName>style.visibility</p:attrName>
                                        </p:attrNameLst>
                                      </p:cBhvr>
                                      <p:to>
                                        <p:strVal val="visible"/>
                                      </p:to>
                                    </p:set>
                                    <p:animEffect transition="in" filter="fade">
                                      <p:cBhvr>
                                        <p:cTn id="54" dur="500"/>
                                        <p:tgtEl>
                                          <p:spTgt spid="355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46" grpId="0" animBg="1"/>
      <p:bldP spid="355357" grpId="0" animBg="1"/>
      <p:bldP spid="355358" grpId="0" animBg="1"/>
      <p:bldP spid="355365" grpId="0" animBg="1"/>
      <p:bldP spid="355378" grpId="0" animBg="1"/>
      <p:bldP spid="355379" grpId="0" animBg="1"/>
      <p:bldP spid="355380" grpId="0" animBg="1"/>
      <p:bldP spid="355381" grpId="0"/>
      <p:bldP spid="355408" grpId="0" animBg="1"/>
      <p:bldP spid="355411" grpId="0" animBg="1"/>
      <p:bldP spid="355412" grpId="0" animBg="1"/>
      <p:bldP spid="355464" grpId="0"/>
      <p:bldP spid="355465" grpId="0"/>
      <p:bldP spid="35546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Rot="1" noChangeArrowheads="1"/>
          </p:cNvSpPr>
          <p:nvPr>
            <p:ph type="title"/>
          </p:nvPr>
        </p:nvSpPr>
        <p:spPr/>
        <p:txBody>
          <a:bodyPr>
            <a:normAutofit fontScale="90000"/>
          </a:bodyPr>
          <a:lstStyle/>
          <a:p>
            <a:pPr algn="l"/>
            <a:r>
              <a:rPr lang="en-US" dirty="0" smtClean="0"/>
              <a:t>DEADWEIGHT LOSS AND ELASTICITIES</a:t>
            </a:r>
          </a:p>
        </p:txBody>
      </p:sp>
      <p:cxnSp>
        <p:nvCxnSpPr>
          <p:cNvPr id="548914" name="Straight Connector 86"/>
          <p:cNvCxnSpPr>
            <a:cxnSpLocks noChangeShapeType="1"/>
          </p:cNvCxnSpPr>
          <p:nvPr/>
        </p:nvCxnSpPr>
        <p:spPr bwMode="auto">
          <a:xfrm>
            <a:off x="6888163" y="3030538"/>
            <a:ext cx="0" cy="2930525"/>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548912" name="Straight Connector 86"/>
          <p:cNvCxnSpPr>
            <a:cxnSpLocks noChangeShapeType="1"/>
          </p:cNvCxnSpPr>
          <p:nvPr/>
        </p:nvCxnSpPr>
        <p:spPr bwMode="auto">
          <a:xfrm>
            <a:off x="5686425" y="3062288"/>
            <a:ext cx="1231900" cy="3175"/>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sp>
        <p:nvSpPr>
          <p:cNvPr id="357389" name="Freeform 13"/>
          <p:cNvSpPr>
            <a:spLocks/>
          </p:cNvSpPr>
          <p:nvPr/>
        </p:nvSpPr>
        <p:spPr bwMode="auto">
          <a:xfrm>
            <a:off x="1909763" y="2349500"/>
            <a:ext cx="708025" cy="1738313"/>
          </a:xfrm>
          <a:custGeom>
            <a:avLst/>
            <a:gdLst>
              <a:gd name="T0" fmla="*/ 0 w 359"/>
              <a:gd name="T1" fmla="*/ 0 h 655"/>
              <a:gd name="T2" fmla="*/ 0 w 359"/>
              <a:gd name="T3" fmla="*/ 655 h 655"/>
              <a:gd name="T4" fmla="*/ 359 w 359"/>
              <a:gd name="T5" fmla="*/ 532 h 655"/>
              <a:gd name="T6" fmla="*/ 0 w 359"/>
              <a:gd name="T7" fmla="*/ 0 h 655"/>
            </a:gdLst>
            <a:ahLst/>
            <a:cxnLst>
              <a:cxn ang="0">
                <a:pos x="T0" y="T1"/>
              </a:cxn>
              <a:cxn ang="0">
                <a:pos x="T2" y="T3"/>
              </a:cxn>
              <a:cxn ang="0">
                <a:pos x="T4" y="T5"/>
              </a:cxn>
              <a:cxn ang="0">
                <a:pos x="T6" y="T7"/>
              </a:cxn>
            </a:cxnLst>
            <a:rect l="0" t="0" r="r" b="b"/>
            <a:pathLst>
              <a:path w="359" h="655">
                <a:moveTo>
                  <a:pt x="0" y="0"/>
                </a:moveTo>
                <a:lnTo>
                  <a:pt x="0" y="655"/>
                </a:lnTo>
                <a:lnTo>
                  <a:pt x="359" y="532"/>
                </a:lnTo>
                <a:lnTo>
                  <a:pt x="0" y="0"/>
                </a:lnTo>
                <a:close/>
              </a:path>
            </a:pathLst>
          </a:custGeom>
          <a:solidFill>
            <a:srgbClr val="FFE5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cxnSp>
        <p:nvCxnSpPr>
          <p:cNvPr id="2" name="Straight Connector 86"/>
          <p:cNvCxnSpPr>
            <a:cxnSpLocks noChangeShapeType="1"/>
          </p:cNvCxnSpPr>
          <p:nvPr/>
        </p:nvCxnSpPr>
        <p:spPr bwMode="auto">
          <a:xfrm>
            <a:off x="1042988" y="3765550"/>
            <a:ext cx="1471612" cy="3175"/>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3" name="Straight Connector 86"/>
          <p:cNvCxnSpPr>
            <a:cxnSpLocks noChangeShapeType="1"/>
          </p:cNvCxnSpPr>
          <p:nvPr/>
        </p:nvCxnSpPr>
        <p:spPr bwMode="auto">
          <a:xfrm>
            <a:off x="2609850" y="3795713"/>
            <a:ext cx="0" cy="2165350"/>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4" name="Straight Connector 86"/>
          <p:cNvCxnSpPr>
            <a:cxnSpLocks noChangeShapeType="1"/>
          </p:cNvCxnSpPr>
          <p:nvPr/>
        </p:nvCxnSpPr>
        <p:spPr bwMode="auto">
          <a:xfrm>
            <a:off x="1909763" y="2393950"/>
            <a:ext cx="0" cy="3567113"/>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5" name="Straight Connector 86"/>
          <p:cNvCxnSpPr>
            <a:cxnSpLocks noChangeShapeType="1"/>
          </p:cNvCxnSpPr>
          <p:nvPr/>
        </p:nvCxnSpPr>
        <p:spPr bwMode="auto">
          <a:xfrm>
            <a:off x="1042988" y="2359025"/>
            <a:ext cx="852487" cy="3175"/>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sp>
        <p:nvSpPr>
          <p:cNvPr id="357395" name="Freeform 19"/>
          <p:cNvSpPr>
            <a:spLocks/>
          </p:cNvSpPr>
          <p:nvPr/>
        </p:nvSpPr>
        <p:spPr bwMode="auto">
          <a:xfrm>
            <a:off x="6894513" y="3076575"/>
            <a:ext cx="344487" cy="1738313"/>
          </a:xfrm>
          <a:custGeom>
            <a:avLst/>
            <a:gdLst>
              <a:gd name="T0" fmla="*/ 0 w 175"/>
              <a:gd name="T1" fmla="*/ 0 h 655"/>
              <a:gd name="T2" fmla="*/ 0 w 175"/>
              <a:gd name="T3" fmla="*/ 655 h 655"/>
              <a:gd name="T4" fmla="*/ 175 w 175"/>
              <a:gd name="T5" fmla="*/ 258 h 655"/>
              <a:gd name="T6" fmla="*/ 0 w 175"/>
              <a:gd name="T7" fmla="*/ 0 h 655"/>
            </a:gdLst>
            <a:ahLst/>
            <a:cxnLst>
              <a:cxn ang="0">
                <a:pos x="T0" y="T1"/>
              </a:cxn>
              <a:cxn ang="0">
                <a:pos x="T2" y="T3"/>
              </a:cxn>
              <a:cxn ang="0">
                <a:pos x="T4" y="T5"/>
              </a:cxn>
              <a:cxn ang="0">
                <a:pos x="T6" y="T7"/>
              </a:cxn>
            </a:cxnLst>
            <a:rect l="0" t="0" r="r" b="b"/>
            <a:pathLst>
              <a:path w="175" h="655">
                <a:moveTo>
                  <a:pt x="0" y="0"/>
                </a:moveTo>
                <a:lnTo>
                  <a:pt x="0" y="655"/>
                </a:lnTo>
                <a:lnTo>
                  <a:pt x="175" y="258"/>
                </a:lnTo>
                <a:lnTo>
                  <a:pt x="0" y="0"/>
                </a:lnTo>
                <a:close/>
              </a:path>
            </a:pathLst>
          </a:custGeom>
          <a:solidFill>
            <a:srgbClr val="FFE5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7410" name="Rectangle 34"/>
          <p:cNvSpPr>
            <a:spLocks noChangeArrowheads="1"/>
          </p:cNvSpPr>
          <p:nvPr/>
        </p:nvSpPr>
        <p:spPr bwMode="auto">
          <a:xfrm>
            <a:off x="2181225" y="990600"/>
            <a:ext cx="14796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(c) </a:t>
            </a:r>
            <a:r>
              <a:rPr lang="en-US" sz="1400" b="1">
                <a:solidFill>
                  <a:srgbClr val="000000"/>
                </a:solidFill>
                <a:latin typeface="Century Gothic"/>
                <a:cs typeface="Century Gothic"/>
              </a:rPr>
              <a:t>Elastic Supply</a:t>
            </a:r>
            <a:endParaRPr lang="en-US" sz="1400" b="1">
              <a:latin typeface="Century Gothic"/>
              <a:cs typeface="Century Gothic"/>
            </a:endParaRPr>
          </a:p>
        </p:txBody>
      </p:sp>
      <p:sp>
        <p:nvSpPr>
          <p:cNvPr id="357411" name="Rectangle 35"/>
          <p:cNvSpPr>
            <a:spLocks noChangeArrowheads="1"/>
          </p:cNvSpPr>
          <p:nvPr/>
        </p:nvSpPr>
        <p:spPr bwMode="auto">
          <a:xfrm>
            <a:off x="6727825" y="990600"/>
            <a:ext cx="25554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(d)</a:t>
            </a:r>
            <a:endParaRPr lang="en-US" sz="1400">
              <a:latin typeface="Century Gothic"/>
              <a:cs typeface="Century Gothic"/>
            </a:endParaRPr>
          </a:p>
        </p:txBody>
      </p:sp>
      <p:sp>
        <p:nvSpPr>
          <p:cNvPr id="357412" name="Rectangle 36"/>
          <p:cNvSpPr>
            <a:spLocks noChangeArrowheads="1"/>
          </p:cNvSpPr>
          <p:nvPr/>
        </p:nvSpPr>
        <p:spPr bwMode="auto">
          <a:xfrm>
            <a:off x="7011988" y="990600"/>
            <a:ext cx="13608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b="1">
                <a:solidFill>
                  <a:srgbClr val="000000"/>
                </a:solidFill>
                <a:latin typeface="Century Gothic"/>
                <a:cs typeface="Century Gothic"/>
              </a:rPr>
              <a:t>Inelastic Supply</a:t>
            </a:r>
            <a:endParaRPr lang="en-US" sz="1400" b="1">
              <a:latin typeface="Century Gothic"/>
              <a:cs typeface="Century Gothic"/>
            </a:endParaRPr>
          </a:p>
        </p:txBody>
      </p:sp>
      <p:sp>
        <p:nvSpPr>
          <p:cNvPr id="357425" name="Freeform 49"/>
          <p:cNvSpPr>
            <a:spLocks/>
          </p:cNvSpPr>
          <p:nvPr/>
        </p:nvSpPr>
        <p:spPr bwMode="auto">
          <a:xfrm>
            <a:off x="658813" y="2349500"/>
            <a:ext cx="117475" cy="1738313"/>
          </a:xfrm>
          <a:custGeom>
            <a:avLst/>
            <a:gdLst>
              <a:gd name="T0" fmla="*/ 25 w 25"/>
              <a:gd name="T1" fmla="*/ 0 h 277"/>
              <a:gd name="T2" fmla="*/ 10 w 25"/>
              <a:gd name="T3" fmla="*/ 16 h 277"/>
              <a:gd name="T4" fmla="*/ 10 w 25"/>
              <a:gd name="T5" fmla="*/ 128 h 277"/>
              <a:gd name="T6" fmla="*/ 0 w 25"/>
              <a:gd name="T7" fmla="*/ 138 h 277"/>
              <a:gd name="T8" fmla="*/ 10 w 25"/>
              <a:gd name="T9" fmla="*/ 149 h 277"/>
              <a:gd name="T10" fmla="*/ 10 w 25"/>
              <a:gd name="T11" fmla="*/ 261 h 277"/>
              <a:gd name="T12" fmla="*/ 25 w 25"/>
              <a:gd name="T13" fmla="*/ 277 h 277"/>
            </a:gdLst>
            <a:ahLst/>
            <a:cxnLst>
              <a:cxn ang="0">
                <a:pos x="T0" y="T1"/>
              </a:cxn>
              <a:cxn ang="0">
                <a:pos x="T2" y="T3"/>
              </a:cxn>
              <a:cxn ang="0">
                <a:pos x="T4" y="T5"/>
              </a:cxn>
              <a:cxn ang="0">
                <a:pos x="T6" y="T7"/>
              </a:cxn>
              <a:cxn ang="0">
                <a:pos x="T8" y="T9"/>
              </a:cxn>
              <a:cxn ang="0">
                <a:pos x="T10" y="T11"/>
              </a:cxn>
              <a:cxn ang="0">
                <a:pos x="T12" y="T13"/>
              </a:cxn>
            </a:cxnLst>
            <a:rect l="0" t="0" r="r" b="b"/>
            <a:pathLst>
              <a:path w="25" h="277">
                <a:moveTo>
                  <a:pt x="25" y="0"/>
                </a:moveTo>
                <a:cubicBezTo>
                  <a:pt x="15" y="0"/>
                  <a:pt x="10" y="2"/>
                  <a:pt x="10" y="16"/>
                </a:cubicBezTo>
                <a:cubicBezTo>
                  <a:pt x="10" y="18"/>
                  <a:pt x="10" y="125"/>
                  <a:pt x="10" y="128"/>
                </a:cubicBezTo>
                <a:cubicBezTo>
                  <a:pt x="10" y="131"/>
                  <a:pt x="7" y="138"/>
                  <a:pt x="0" y="138"/>
                </a:cubicBezTo>
                <a:cubicBezTo>
                  <a:pt x="7" y="138"/>
                  <a:pt x="10" y="145"/>
                  <a:pt x="10" y="149"/>
                </a:cubicBezTo>
                <a:cubicBezTo>
                  <a:pt x="10" y="151"/>
                  <a:pt x="10" y="258"/>
                  <a:pt x="10" y="261"/>
                </a:cubicBezTo>
                <a:cubicBezTo>
                  <a:pt x="10" y="274"/>
                  <a:pt x="15" y="277"/>
                  <a:pt x="25" y="277"/>
                </a:cubicBezTo>
              </a:path>
            </a:pathLst>
          </a:custGeom>
          <a:noFill/>
          <a:ln w="22225" cap="flat">
            <a:solidFill>
              <a:srgbClr val="6D6F7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357430" name="Rectangle 54"/>
          <p:cNvSpPr>
            <a:spLocks noChangeArrowheads="1"/>
          </p:cNvSpPr>
          <p:nvPr/>
        </p:nvSpPr>
        <p:spPr bwMode="auto">
          <a:xfrm>
            <a:off x="3846513" y="6089650"/>
            <a:ext cx="7566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Quantity</a:t>
            </a:r>
            <a:endParaRPr lang="en-US" sz="1400">
              <a:latin typeface="Century Gothic"/>
              <a:cs typeface="Century Gothic"/>
            </a:endParaRPr>
          </a:p>
        </p:txBody>
      </p:sp>
      <p:sp>
        <p:nvSpPr>
          <p:cNvPr id="357431" name="Rectangle 55"/>
          <p:cNvSpPr>
            <a:spLocks noChangeArrowheads="1"/>
          </p:cNvSpPr>
          <p:nvPr/>
        </p:nvSpPr>
        <p:spPr bwMode="auto">
          <a:xfrm>
            <a:off x="568325" y="1398588"/>
            <a:ext cx="42902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Price</a:t>
            </a:r>
            <a:endParaRPr lang="en-US" sz="1400">
              <a:latin typeface="Century Gothic"/>
              <a:cs typeface="Century Gothic"/>
            </a:endParaRPr>
          </a:p>
        </p:txBody>
      </p:sp>
      <p:sp>
        <p:nvSpPr>
          <p:cNvPr id="357432" name="Rectangle 56"/>
          <p:cNvSpPr>
            <a:spLocks noChangeArrowheads="1"/>
          </p:cNvSpPr>
          <p:nvPr/>
        </p:nvSpPr>
        <p:spPr bwMode="auto">
          <a:xfrm>
            <a:off x="3560763" y="5653088"/>
            <a:ext cx="1336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D</a:t>
            </a:r>
            <a:endParaRPr lang="en-US" sz="1400">
              <a:latin typeface="Century Gothic"/>
              <a:cs typeface="Century Gothic"/>
            </a:endParaRPr>
          </a:p>
        </p:txBody>
      </p:sp>
      <p:sp>
        <p:nvSpPr>
          <p:cNvPr id="357433" name="Rectangle 57"/>
          <p:cNvSpPr>
            <a:spLocks noChangeArrowheads="1"/>
          </p:cNvSpPr>
          <p:nvPr/>
        </p:nvSpPr>
        <p:spPr bwMode="auto">
          <a:xfrm>
            <a:off x="2757488" y="3697288"/>
            <a:ext cx="962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E</a:t>
            </a:r>
            <a:endParaRPr lang="en-US" sz="1400">
              <a:latin typeface="Century Gothic"/>
              <a:cs typeface="Century Gothic"/>
            </a:endParaRPr>
          </a:p>
        </p:txBody>
      </p:sp>
      <p:sp>
        <p:nvSpPr>
          <p:cNvPr id="357434" name="Line 58"/>
          <p:cNvSpPr>
            <a:spLocks noChangeShapeType="1"/>
          </p:cNvSpPr>
          <p:nvPr/>
        </p:nvSpPr>
        <p:spPr bwMode="auto">
          <a:xfrm flipV="1">
            <a:off x="1139825" y="3038475"/>
            <a:ext cx="3025775" cy="1404938"/>
          </a:xfrm>
          <a:prstGeom prst="line">
            <a:avLst/>
          </a:prstGeom>
          <a:noFill/>
          <a:ln w="28575">
            <a:solidFill>
              <a:srgbClr val="EE313C"/>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57435" name="Freeform 59"/>
          <p:cNvSpPr>
            <a:spLocks/>
          </p:cNvSpPr>
          <p:nvPr/>
        </p:nvSpPr>
        <p:spPr bwMode="auto">
          <a:xfrm>
            <a:off x="1028700" y="1422400"/>
            <a:ext cx="3430588" cy="4625975"/>
          </a:xfrm>
          <a:custGeom>
            <a:avLst/>
            <a:gdLst>
              <a:gd name="T0" fmla="*/ 1738 w 1738"/>
              <a:gd name="T1" fmla="*/ 1743 h 1743"/>
              <a:gd name="T2" fmla="*/ 0 w 1738"/>
              <a:gd name="T3" fmla="*/ 1743 h 1743"/>
              <a:gd name="T4" fmla="*/ 0 w 1738"/>
              <a:gd name="T5" fmla="*/ 0 h 1743"/>
            </a:gdLst>
            <a:ahLst/>
            <a:cxnLst>
              <a:cxn ang="0">
                <a:pos x="T0" y="T1"/>
              </a:cxn>
              <a:cxn ang="0">
                <a:pos x="T2" y="T3"/>
              </a:cxn>
              <a:cxn ang="0">
                <a:pos x="T4" y="T5"/>
              </a:cxn>
            </a:cxnLst>
            <a:rect l="0" t="0" r="r" b="b"/>
            <a:pathLst>
              <a:path w="1738" h="1743">
                <a:moveTo>
                  <a:pt x="1738" y="1743"/>
                </a:moveTo>
                <a:lnTo>
                  <a:pt x="0" y="1743"/>
                </a:lnTo>
                <a:lnTo>
                  <a:pt x="0" y="0"/>
                </a:lnTo>
              </a:path>
            </a:pathLst>
          </a:custGeom>
          <a:noFill/>
          <a:ln w="63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357436" name="Freeform 60"/>
          <p:cNvSpPr>
            <a:spLocks/>
          </p:cNvSpPr>
          <p:nvPr/>
        </p:nvSpPr>
        <p:spPr bwMode="auto">
          <a:xfrm>
            <a:off x="5276850" y="3076575"/>
            <a:ext cx="117475" cy="1738313"/>
          </a:xfrm>
          <a:custGeom>
            <a:avLst/>
            <a:gdLst>
              <a:gd name="T0" fmla="*/ 25 w 25"/>
              <a:gd name="T1" fmla="*/ 0 h 277"/>
              <a:gd name="T2" fmla="*/ 10 w 25"/>
              <a:gd name="T3" fmla="*/ 16 h 277"/>
              <a:gd name="T4" fmla="*/ 10 w 25"/>
              <a:gd name="T5" fmla="*/ 128 h 277"/>
              <a:gd name="T6" fmla="*/ 0 w 25"/>
              <a:gd name="T7" fmla="*/ 138 h 277"/>
              <a:gd name="T8" fmla="*/ 10 w 25"/>
              <a:gd name="T9" fmla="*/ 149 h 277"/>
              <a:gd name="T10" fmla="*/ 10 w 25"/>
              <a:gd name="T11" fmla="*/ 261 h 277"/>
              <a:gd name="T12" fmla="*/ 25 w 25"/>
              <a:gd name="T13" fmla="*/ 277 h 277"/>
            </a:gdLst>
            <a:ahLst/>
            <a:cxnLst>
              <a:cxn ang="0">
                <a:pos x="T0" y="T1"/>
              </a:cxn>
              <a:cxn ang="0">
                <a:pos x="T2" y="T3"/>
              </a:cxn>
              <a:cxn ang="0">
                <a:pos x="T4" y="T5"/>
              </a:cxn>
              <a:cxn ang="0">
                <a:pos x="T6" y="T7"/>
              </a:cxn>
              <a:cxn ang="0">
                <a:pos x="T8" y="T9"/>
              </a:cxn>
              <a:cxn ang="0">
                <a:pos x="T10" y="T11"/>
              </a:cxn>
              <a:cxn ang="0">
                <a:pos x="T12" y="T13"/>
              </a:cxn>
            </a:cxnLst>
            <a:rect l="0" t="0" r="r" b="b"/>
            <a:pathLst>
              <a:path w="25" h="277">
                <a:moveTo>
                  <a:pt x="25" y="0"/>
                </a:moveTo>
                <a:cubicBezTo>
                  <a:pt x="15" y="0"/>
                  <a:pt x="10" y="2"/>
                  <a:pt x="10" y="16"/>
                </a:cubicBezTo>
                <a:cubicBezTo>
                  <a:pt x="10" y="18"/>
                  <a:pt x="10" y="125"/>
                  <a:pt x="10" y="128"/>
                </a:cubicBezTo>
                <a:cubicBezTo>
                  <a:pt x="10" y="131"/>
                  <a:pt x="8" y="138"/>
                  <a:pt x="0" y="138"/>
                </a:cubicBezTo>
                <a:cubicBezTo>
                  <a:pt x="8" y="138"/>
                  <a:pt x="10" y="145"/>
                  <a:pt x="10" y="149"/>
                </a:cubicBezTo>
                <a:cubicBezTo>
                  <a:pt x="10" y="151"/>
                  <a:pt x="10" y="258"/>
                  <a:pt x="10" y="261"/>
                </a:cubicBezTo>
                <a:cubicBezTo>
                  <a:pt x="10" y="274"/>
                  <a:pt x="15" y="277"/>
                  <a:pt x="25" y="277"/>
                </a:cubicBezTo>
              </a:path>
            </a:pathLst>
          </a:custGeom>
          <a:noFill/>
          <a:ln w="22225" cap="flat">
            <a:solidFill>
              <a:srgbClr val="6D6F7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357437" name="Rectangle 61"/>
          <p:cNvSpPr>
            <a:spLocks noChangeArrowheads="1"/>
          </p:cNvSpPr>
          <p:nvPr/>
        </p:nvSpPr>
        <p:spPr bwMode="auto">
          <a:xfrm>
            <a:off x="4206875" y="2860675"/>
            <a:ext cx="894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S</a:t>
            </a:r>
            <a:endParaRPr lang="en-US" sz="1400">
              <a:latin typeface="Century Gothic"/>
              <a:cs typeface="Century Gothic"/>
            </a:endParaRPr>
          </a:p>
        </p:txBody>
      </p:sp>
      <p:sp>
        <p:nvSpPr>
          <p:cNvPr id="357438" name="Line 62"/>
          <p:cNvSpPr>
            <a:spLocks noChangeShapeType="1"/>
          </p:cNvSpPr>
          <p:nvPr/>
        </p:nvSpPr>
        <p:spPr bwMode="auto">
          <a:xfrm>
            <a:off x="1555750" y="1649413"/>
            <a:ext cx="2017713" cy="4016375"/>
          </a:xfrm>
          <a:prstGeom prst="line">
            <a:avLst/>
          </a:prstGeom>
          <a:noFill/>
          <a:ln w="28575">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57442" name="Line 66"/>
          <p:cNvSpPr>
            <a:spLocks noChangeShapeType="1"/>
          </p:cNvSpPr>
          <p:nvPr/>
        </p:nvSpPr>
        <p:spPr bwMode="auto">
          <a:xfrm flipH="1">
            <a:off x="2066925" y="2463800"/>
            <a:ext cx="577850" cy="965200"/>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57443" name="Freeform 67"/>
          <p:cNvSpPr>
            <a:spLocks/>
          </p:cNvSpPr>
          <p:nvPr/>
        </p:nvSpPr>
        <p:spPr bwMode="auto">
          <a:xfrm>
            <a:off x="2549525" y="1741488"/>
            <a:ext cx="1338263" cy="1001712"/>
          </a:xfrm>
          <a:custGeom>
            <a:avLst/>
            <a:gdLst>
              <a:gd name="T0" fmla="*/ 287 w 287"/>
              <a:gd name="T1" fmla="*/ 118 h 134"/>
              <a:gd name="T2" fmla="*/ 271 w 287"/>
              <a:gd name="T3" fmla="*/ 134 h 134"/>
              <a:gd name="T4" fmla="*/ 16 w 287"/>
              <a:gd name="T5" fmla="*/ 134 h 134"/>
              <a:gd name="T6" fmla="*/ 0 w 287"/>
              <a:gd name="T7" fmla="*/ 118 h 134"/>
              <a:gd name="T8" fmla="*/ 0 w 287"/>
              <a:gd name="T9" fmla="*/ 16 h 134"/>
              <a:gd name="T10" fmla="*/ 16 w 287"/>
              <a:gd name="T11" fmla="*/ 0 h 134"/>
              <a:gd name="T12" fmla="*/ 271 w 287"/>
              <a:gd name="T13" fmla="*/ 0 h 134"/>
              <a:gd name="T14" fmla="*/ 287 w 287"/>
              <a:gd name="T15" fmla="*/ 16 h 134"/>
              <a:gd name="T16" fmla="*/ 287 w 287"/>
              <a:gd name="T17" fmla="*/ 11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7" h="134">
                <a:moveTo>
                  <a:pt x="287" y="118"/>
                </a:moveTo>
                <a:cubicBezTo>
                  <a:pt x="287" y="127"/>
                  <a:pt x="280" y="134"/>
                  <a:pt x="271" y="134"/>
                </a:cubicBezTo>
                <a:cubicBezTo>
                  <a:pt x="16" y="134"/>
                  <a:pt x="16" y="134"/>
                  <a:pt x="16" y="134"/>
                </a:cubicBezTo>
                <a:cubicBezTo>
                  <a:pt x="7" y="134"/>
                  <a:pt x="0" y="127"/>
                  <a:pt x="0" y="118"/>
                </a:cubicBezTo>
                <a:cubicBezTo>
                  <a:pt x="0" y="16"/>
                  <a:pt x="0" y="16"/>
                  <a:pt x="0" y="16"/>
                </a:cubicBezTo>
                <a:cubicBezTo>
                  <a:pt x="0" y="8"/>
                  <a:pt x="7" y="0"/>
                  <a:pt x="16" y="0"/>
                </a:cubicBezTo>
                <a:cubicBezTo>
                  <a:pt x="271" y="0"/>
                  <a:pt x="271" y="0"/>
                  <a:pt x="271" y="0"/>
                </a:cubicBezTo>
                <a:cubicBezTo>
                  <a:pt x="280" y="0"/>
                  <a:pt x="287" y="8"/>
                  <a:pt x="287" y="16"/>
                </a:cubicBezTo>
                <a:lnTo>
                  <a:pt x="287" y="118"/>
                </a:lnTo>
                <a:close/>
              </a:path>
            </a:pathLst>
          </a:custGeom>
          <a:solidFill>
            <a:srgbClr val="D6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7444" name="Rectangle 68"/>
          <p:cNvSpPr>
            <a:spLocks noChangeArrowheads="1"/>
          </p:cNvSpPr>
          <p:nvPr/>
        </p:nvSpPr>
        <p:spPr bwMode="auto">
          <a:xfrm>
            <a:off x="8466138" y="6089650"/>
            <a:ext cx="7566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Quantity</a:t>
            </a:r>
            <a:endParaRPr lang="en-US" sz="1400">
              <a:latin typeface="Century Gothic"/>
              <a:cs typeface="Century Gothic"/>
            </a:endParaRPr>
          </a:p>
        </p:txBody>
      </p:sp>
      <p:sp>
        <p:nvSpPr>
          <p:cNvPr id="357445" name="Rectangle 69"/>
          <p:cNvSpPr>
            <a:spLocks noChangeArrowheads="1"/>
          </p:cNvSpPr>
          <p:nvPr/>
        </p:nvSpPr>
        <p:spPr bwMode="auto">
          <a:xfrm>
            <a:off x="8185150" y="5653088"/>
            <a:ext cx="1336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D</a:t>
            </a:r>
            <a:endParaRPr lang="en-US" sz="1400">
              <a:latin typeface="Century Gothic"/>
              <a:cs typeface="Century Gothic"/>
            </a:endParaRPr>
          </a:p>
        </p:txBody>
      </p:sp>
      <p:sp>
        <p:nvSpPr>
          <p:cNvPr id="357446" name="Rectangle 70"/>
          <p:cNvSpPr>
            <a:spLocks noChangeArrowheads="1"/>
          </p:cNvSpPr>
          <p:nvPr/>
        </p:nvSpPr>
        <p:spPr bwMode="auto">
          <a:xfrm>
            <a:off x="7316788" y="3586163"/>
            <a:ext cx="962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E</a:t>
            </a:r>
            <a:endParaRPr lang="en-US" sz="1400">
              <a:latin typeface="Century Gothic"/>
              <a:cs typeface="Century Gothic"/>
            </a:endParaRPr>
          </a:p>
        </p:txBody>
      </p:sp>
      <p:sp>
        <p:nvSpPr>
          <p:cNvPr id="357447" name="Line 71"/>
          <p:cNvSpPr>
            <a:spLocks noChangeShapeType="1"/>
          </p:cNvSpPr>
          <p:nvPr/>
        </p:nvSpPr>
        <p:spPr bwMode="auto">
          <a:xfrm flipV="1">
            <a:off x="6569075" y="1792288"/>
            <a:ext cx="1304925" cy="4030662"/>
          </a:xfrm>
          <a:prstGeom prst="line">
            <a:avLst/>
          </a:prstGeom>
          <a:noFill/>
          <a:ln w="28575">
            <a:solidFill>
              <a:srgbClr val="EE313C"/>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57448" name="Freeform 72"/>
          <p:cNvSpPr>
            <a:spLocks/>
          </p:cNvSpPr>
          <p:nvPr/>
        </p:nvSpPr>
        <p:spPr bwMode="auto">
          <a:xfrm>
            <a:off x="5649913" y="1422400"/>
            <a:ext cx="3427412" cy="4625975"/>
          </a:xfrm>
          <a:custGeom>
            <a:avLst/>
            <a:gdLst>
              <a:gd name="T0" fmla="*/ 1736 w 1736"/>
              <a:gd name="T1" fmla="*/ 1743 h 1743"/>
              <a:gd name="T2" fmla="*/ 0 w 1736"/>
              <a:gd name="T3" fmla="*/ 1743 h 1743"/>
              <a:gd name="T4" fmla="*/ 0 w 1736"/>
              <a:gd name="T5" fmla="*/ 0 h 1743"/>
            </a:gdLst>
            <a:ahLst/>
            <a:cxnLst>
              <a:cxn ang="0">
                <a:pos x="T0" y="T1"/>
              </a:cxn>
              <a:cxn ang="0">
                <a:pos x="T2" y="T3"/>
              </a:cxn>
              <a:cxn ang="0">
                <a:pos x="T4" y="T5"/>
              </a:cxn>
            </a:cxnLst>
            <a:rect l="0" t="0" r="r" b="b"/>
            <a:pathLst>
              <a:path w="1736" h="1743">
                <a:moveTo>
                  <a:pt x="1736" y="1743"/>
                </a:moveTo>
                <a:lnTo>
                  <a:pt x="0" y="1743"/>
                </a:lnTo>
                <a:lnTo>
                  <a:pt x="0" y="0"/>
                </a:lnTo>
              </a:path>
            </a:pathLst>
          </a:custGeom>
          <a:noFill/>
          <a:ln w="63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357449" name="Rectangle 73"/>
          <p:cNvSpPr>
            <a:spLocks noChangeArrowheads="1"/>
          </p:cNvSpPr>
          <p:nvPr/>
        </p:nvSpPr>
        <p:spPr bwMode="auto">
          <a:xfrm>
            <a:off x="7866063" y="1487488"/>
            <a:ext cx="894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S</a:t>
            </a:r>
            <a:endParaRPr lang="en-US" sz="1400">
              <a:latin typeface="Century Gothic"/>
              <a:cs typeface="Century Gothic"/>
            </a:endParaRPr>
          </a:p>
        </p:txBody>
      </p:sp>
      <p:sp>
        <p:nvSpPr>
          <p:cNvPr id="357450" name="Line 74"/>
          <p:cNvSpPr>
            <a:spLocks noChangeShapeType="1"/>
          </p:cNvSpPr>
          <p:nvPr/>
        </p:nvSpPr>
        <p:spPr bwMode="auto">
          <a:xfrm>
            <a:off x="6175375" y="1649413"/>
            <a:ext cx="2019300" cy="4016375"/>
          </a:xfrm>
          <a:prstGeom prst="line">
            <a:avLst/>
          </a:prstGeom>
          <a:noFill/>
          <a:ln w="28575">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57451" name="Oval 75"/>
          <p:cNvSpPr>
            <a:spLocks noChangeArrowheads="1"/>
          </p:cNvSpPr>
          <p:nvPr/>
        </p:nvSpPr>
        <p:spPr bwMode="auto">
          <a:xfrm>
            <a:off x="7199842" y="3714222"/>
            <a:ext cx="91440" cy="9144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7452" name="Oval 76"/>
          <p:cNvSpPr>
            <a:spLocks noChangeArrowheads="1"/>
          </p:cNvSpPr>
          <p:nvPr/>
        </p:nvSpPr>
        <p:spPr bwMode="auto">
          <a:xfrm>
            <a:off x="6848475" y="4766734"/>
            <a:ext cx="91440" cy="9144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7453" name="Oval 77"/>
          <p:cNvSpPr>
            <a:spLocks noChangeArrowheads="1"/>
          </p:cNvSpPr>
          <p:nvPr/>
        </p:nvSpPr>
        <p:spPr bwMode="auto">
          <a:xfrm>
            <a:off x="6848475" y="3014663"/>
            <a:ext cx="91440" cy="9144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7454" name="Line 78"/>
          <p:cNvSpPr>
            <a:spLocks noChangeShapeType="1"/>
          </p:cNvSpPr>
          <p:nvPr/>
        </p:nvSpPr>
        <p:spPr bwMode="auto">
          <a:xfrm flipV="1">
            <a:off x="6996113" y="3917950"/>
            <a:ext cx="723900" cy="169863"/>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57455" name="Freeform 79"/>
          <p:cNvSpPr>
            <a:spLocks/>
          </p:cNvSpPr>
          <p:nvPr/>
        </p:nvSpPr>
        <p:spPr bwMode="auto">
          <a:xfrm>
            <a:off x="7631113" y="3489325"/>
            <a:ext cx="1182687" cy="954088"/>
          </a:xfrm>
          <a:custGeom>
            <a:avLst/>
            <a:gdLst>
              <a:gd name="T0" fmla="*/ 275 w 275"/>
              <a:gd name="T1" fmla="*/ 118 h 134"/>
              <a:gd name="T2" fmla="*/ 259 w 275"/>
              <a:gd name="T3" fmla="*/ 134 h 134"/>
              <a:gd name="T4" fmla="*/ 16 w 275"/>
              <a:gd name="T5" fmla="*/ 134 h 134"/>
              <a:gd name="T6" fmla="*/ 0 w 275"/>
              <a:gd name="T7" fmla="*/ 118 h 134"/>
              <a:gd name="T8" fmla="*/ 0 w 275"/>
              <a:gd name="T9" fmla="*/ 16 h 134"/>
              <a:gd name="T10" fmla="*/ 16 w 275"/>
              <a:gd name="T11" fmla="*/ 0 h 134"/>
              <a:gd name="T12" fmla="*/ 259 w 275"/>
              <a:gd name="T13" fmla="*/ 0 h 134"/>
              <a:gd name="T14" fmla="*/ 275 w 275"/>
              <a:gd name="T15" fmla="*/ 16 h 134"/>
              <a:gd name="T16" fmla="*/ 275 w 275"/>
              <a:gd name="T17" fmla="*/ 11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 h="134">
                <a:moveTo>
                  <a:pt x="275" y="118"/>
                </a:moveTo>
                <a:cubicBezTo>
                  <a:pt x="275" y="126"/>
                  <a:pt x="267" y="134"/>
                  <a:pt x="259" y="134"/>
                </a:cubicBezTo>
                <a:cubicBezTo>
                  <a:pt x="16" y="134"/>
                  <a:pt x="16" y="134"/>
                  <a:pt x="16" y="134"/>
                </a:cubicBezTo>
                <a:cubicBezTo>
                  <a:pt x="7" y="134"/>
                  <a:pt x="0" y="126"/>
                  <a:pt x="0" y="118"/>
                </a:cubicBezTo>
                <a:cubicBezTo>
                  <a:pt x="0" y="16"/>
                  <a:pt x="0" y="16"/>
                  <a:pt x="0" y="16"/>
                </a:cubicBezTo>
                <a:cubicBezTo>
                  <a:pt x="0" y="7"/>
                  <a:pt x="7" y="0"/>
                  <a:pt x="16" y="0"/>
                </a:cubicBezTo>
                <a:cubicBezTo>
                  <a:pt x="259" y="0"/>
                  <a:pt x="259" y="0"/>
                  <a:pt x="259" y="0"/>
                </a:cubicBezTo>
                <a:cubicBezTo>
                  <a:pt x="267" y="0"/>
                  <a:pt x="275" y="7"/>
                  <a:pt x="275" y="16"/>
                </a:cubicBezTo>
                <a:lnTo>
                  <a:pt x="275" y="118"/>
                </a:lnTo>
                <a:close/>
              </a:path>
            </a:pathLst>
          </a:custGeom>
          <a:solidFill>
            <a:srgbClr val="D6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7457" name="Freeform 81"/>
          <p:cNvSpPr>
            <a:spLocks/>
          </p:cNvSpPr>
          <p:nvPr/>
        </p:nvSpPr>
        <p:spPr bwMode="auto">
          <a:xfrm>
            <a:off x="11113" y="2927350"/>
            <a:ext cx="596900" cy="600075"/>
          </a:xfrm>
          <a:custGeom>
            <a:avLst/>
            <a:gdLst>
              <a:gd name="T0" fmla="*/ 128 w 128"/>
              <a:gd name="T1" fmla="*/ 80 h 96"/>
              <a:gd name="T2" fmla="*/ 112 w 128"/>
              <a:gd name="T3" fmla="*/ 96 h 96"/>
              <a:gd name="T4" fmla="*/ 16 w 128"/>
              <a:gd name="T5" fmla="*/ 96 h 96"/>
              <a:gd name="T6" fmla="*/ 0 w 128"/>
              <a:gd name="T7" fmla="*/ 80 h 96"/>
              <a:gd name="T8" fmla="*/ 0 w 128"/>
              <a:gd name="T9" fmla="*/ 16 h 96"/>
              <a:gd name="T10" fmla="*/ 16 w 128"/>
              <a:gd name="T11" fmla="*/ 0 h 96"/>
              <a:gd name="T12" fmla="*/ 112 w 128"/>
              <a:gd name="T13" fmla="*/ 0 h 96"/>
              <a:gd name="T14" fmla="*/ 128 w 128"/>
              <a:gd name="T15" fmla="*/ 16 h 96"/>
              <a:gd name="T16" fmla="*/ 128 w 128"/>
              <a:gd name="T17" fmla="*/ 8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96">
                <a:moveTo>
                  <a:pt x="128" y="80"/>
                </a:moveTo>
                <a:cubicBezTo>
                  <a:pt x="128" y="89"/>
                  <a:pt x="120" y="96"/>
                  <a:pt x="112" y="96"/>
                </a:cubicBezTo>
                <a:cubicBezTo>
                  <a:pt x="16" y="96"/>
                  <a:pt x="16" y="96"/>
                  <a:pt x="16" y="96"/>
                </a:cubicBezTo>
                <a:cubicBezTo>
                  <a:pt x="8" y="96"/>
                  <a:pt x="0" y="89"/>
                  <a:pt x="0" y="80"/>
                </a:cubicBezTo>
                <a:cubicBezTo>
                  <a:pt x="0" y="16"/>
                  <a:pt x="0" y="16"/>
                  <a:pt x="0" y="16"/>
                </a:cubicBezTo>
                <a:cubicBezTo>
                  <a:pt x="0" y="7"/>
                  <a:pt x="8" y="0"/>
                  <a:pt x="16" y="0"/>
                </a:cubicBezTo>
                <a:cubicBezTo>
                  <a:pt x="112" y="0"/>
                  <a:pt x="112" y="0"/>
                  <a:pt x="112" y="0"/>
                </a:cubicBezTo>
                <a:cubicBezTo>
                  <a:pt x="120" y="0"/>
                  <a:pt x="128" y="7"/>
                  <a:pt x="128" y="16"/>
                </a:cubicBezTo>
                <a:lnTo>
                  <a:pt x="128" y="80"/>
                </a:lnTo>
                <a:close/>
              </a:path>
            </a:pathLst>
          </a:custGeom>
          <a:solidFill>
            <a:srgbClr val="D6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7458" name="Freeform 82"/>
          <p:cNvSpPr>
            <a:spLocks/>
          </p:cNvSpPr>
          <p:nvPr/>
        </p:nvSpPr>
        <p:spPr bwMode="auto">
          <a:xfrm>
            <a:off x="4613275" y="3678238"/>
            <a:ext cx="592138" cy="603250"/>
          </a:xfrm>
          <a:custGeom>
            <a:avLst/>
            <a:gdLst>
              <a:gd name="T0" fmla="*/ 127 w 127"/>
              <a:gd name="T1" fmla="*/ 80 h 96"/>
              <a:gd name="T2" fmla="*/ 111 w 127"/>
              <a:gd name="T3" fmla="*/ 96 h 96"/>
              <a:gd name="T4" fmla="*/ 16 w 127"/>
              <a:gd name="T5" fmla="*/ 96 h 96"/>
              <a:gd name="T6" fmla="*/ 0 w 127"/>
              <a:gd name="T7" fmla="*/ 80 h 96"/>
              <a:gd name="T8" fmla="*/ 0 w 127"/>
              <a:gd name="T9" fmla="*/ 16 h 96"/>
              <a:gd name="T10" fmla="*/ 16 w 127"/>
              <a:gd name="T11" fmla="*/ 0 h 96"/>
              <a:gd name="T12" fmla="*/ 111 w 127"/>
              <a:gd name="T13" fmla="*/ 0 h 96"/>
              <a:gd name="T14" fmla="*/ 127 w 127"/>
              <a:gd name="T15" fmla="*/ 16 h 96"/>
              <a:gd name="T16" fmla="*/ 127 w 127"/>
              <a:gd name="T17" fmla="*/ 8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96">
                <a:moveTo>
                  <a:pt x="127" y="80"/>
                </a:moveTo>
                <a:cubicBezTo>
                  <a:pt x="127" y="88"/>
                  <a:pt x="120" y="96"/>
                  <a:pt x="111" y="96"/>
                </a:cubicBezTo>
                <a:cubicBezTo>
                  <a:pt x="16" y="96"/>
                  <a:pt x="16" y="96"/>
                  <a:pt x="16" y="96"/>
                </a:cubicBezTo>
                <a:cubicBezTo>
                  <a:pt x="7" y="96"/>
                  <a:pt x="0" y="88"/>
                  <a:pt x="0" y="80"/>
                </a:cubicBezTo>
                <a:cubicBezTo>
                  <a:pt x="0" y="16"/>
                  <a:pt x="0" y="16"/>
                  <a:pt x="0" y="16"/>
                </a:cubicBezTo>
                <a:cubicBezTo>
                  <a:pt x="0" y="7"/>
                  <a:pt x="7" y="0"/>
                  <a:pt x="16" y="0"/>
                </a:cubicBezTo>
                <a:cubicBezTo>
                  <a:pt x="111" y="0"/>
                  <a:pt x="111" y="0"/>
                  <a:pt x="111" y="0"/>
                </a:cubicBezTo>
                <a:cubicBezTo>
                  <a:pt x="120" y="0"/>
                  <a:pt x="127" y="7"/>
                  <a:pt x="127" y="16"/>
                </a:cubicBezTo>
                <a:lnTo>
                  <a:pt x="127" y="80"/>
                </a:lnTo>
                <a:close/>
              </a:path>
            </a:pathLst>
          </a:custGeom>
          <a:solidFill>
            <a:srgbClr val="D6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7461" name="Line 85"/>
          <p:cNvSpPr>
            <a:spLocks noChangeShapeType="1"/>
          </p:cNvSpPr>
          <p:nvPr/>
        </p:nvSpPr>
        <p:spPr bwMode="auto">
          <a:xfrm>
            <a:off x="1909763" y="244951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7462" name="Line 86"/>
          <p:cNvSpPr>
            <a:spLocks noChangeShapeType="1"/>
          </p:cNvSpPr>
          <p:nvPr/>
        </p:nvSpPr>
        <p:spPr bwMode="auto">
          <a:xfrm>
            <a:off x="1909763" y="244951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7478" name="Rectangle 102"/>
          <p:cNvSpPr>
            <a:spLocks noChangeArrowheads="1"/>
          </p:cNvSpPr>
          <p:nvPr/>
        </p:nvSpPr>
        <p:spPr bwMode="auto">
          <a:xfrm>
            <a:off x="809625" y="3614738"/>
            <a:ext cx="1062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P</a:t>
            </a:r>
            <a:endParaRPr lang="en-US" sz="1400">
              <a:latin typeface="Century Gothic"/>
              <a:cs typeface="Century Gothic"/>
            </a:endParaRPr>
          </a:p>
        </p:txBody>
      </p:sp>
      <p:sp>
        <p:nvSpPr>
          <p:cNvPr id="357480" name="Rectangle 104"/>
          <p:cNvSpPr>
            <a:spLocks noChangeArrowheads="1"/>
          </p:cNvSpPr>
          <p:nvPr/>
        </p:nvSpPr>
        <p:spPr bwMode="auto">
          <a:xfrm>
            <a:off x="779110" y="2200275"/>
            <a:ext cx="1062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dirty="0">
                <a:solidFill>
                  <a:srgbClr val="000000"/>
                </a:solidFill>
                <a:latin typeface="Century Gothic"/>
                <a:cs typeface="Century Gothic"/>
              </a:rPr>
              <a:t>P</a:t>
            </a:r>
            <a:endParaRPr lang="en-US" sz="1400" dirty="0">
              <a:latin typeface="Century Gothic"/>
              <a:cs typeface="Century Gothic"/>
            </a:endParaRPr>
          </a:p>
        </p:txBody>
      </p:sp>
      <p:sp>
        <p:nvSpPr>
          <p:cNvPr id="357481" name="Rectangle 105"/>
          <p:cNvSpPr>
            <a:spLocks noChangeArrowheads="1"/>
          </p:cNvSpPr>
          <p:nvPr/>
        </p:nvSpPr>
        <p:spPr bwMode="auto">
          <a:xfrm>
            <a:off x="868364" y="2338388"/>
            <a:ext cx="881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200" dirty="0">
                <a:solidFill>
                  <a:srgbClr val="000000"/>
                </a:solidFill>
                <a:latin typeface="Century Gothic"/>
                <a:cs typeface="Century Gothic"/>
              </a:rPr>
              <a:t>B</a:t>
            </a:r>
            <a:endParaRPr lang="en-US" sz="1200" dirty="0">
              <a:latin typeface="Century Gothic"/>
              <a:cs typeface="Century Gothic"/>
            </a:endParaRPr>
          </a:p>
        </p:txBody>
      </p:sp>
      <p:sp>
        <p:nvSpPr>
          <p:cNvPr id="357482" name="Rectangle 106"/>
          <p:cNvSpPr>
            <a:spLocks noChangeArrowheads="1"/>
          </p:cNvSpPr>
          <p:nvPr/>
        </p:nvSpPr>
        <p:spPr bwMode="auto">
          <a:xfrm>
            <a:off x="804863" y="3927475"/>
            <a:ext cx="1936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r>
              <a:rPr lang="en-US" sz="1400" dirty="0" smtClean="0">
                <a:solidFill>
                  <a:srgbClr val="000000"/>
                </a:solidFill>
                <a:latin typeface="Century Gothic"/>
                <a:cs typeface="Century Gothic"/>
              </a:rPr>
              <a:t>P</a:t>
            </a:r>
            <a:r>
              <a:rPr lang="en-US" sz="1400" baseline="-25000" dirty="0" smtClean="0">
                <a:solidFill>
                  <a:srgbClr val="000000"/>
                </a:solidFill>
                <a:latin typeface="Century Gothic"/>
                <a:cs typeface="Century Gothic"/>
              </a:rPr>
              <a:t>S</a:t>
            </a:r>
            <a:endParaRPr lang="en-US" sz="1400" dirty="0">
              <a:latin typeface="Century Gothic"/>
              <a:cs typeface="Century Gothic"/>
            </a:endParaRPr>
          </a:p>
        </p:txBody>
      </p:sp>
      <p:sp>
        <p:nvSpPr>
          <p:cNvPr id="357490" name="Rectangle 114"/>
          <p:cNvSpPr>
            <a:spLocks noChangeArrowheads="1"/>
          </p:cNvSpPr>
          <p:nvPr/>
        </p:nvSpPr>
        <p:spPr bwMode="auto">
          <a:xfrm>
            <a:off x="5429250" y="3609975"/>
            <a:ext cx="1062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P</a:t>
            </a:r>
            <a:endParaRPr lang="en-US" sz="1400">
              <a:latin typeface="Century Gothic"/>
              <a:cs typeface="Century Gothic"/>
            </a:endParaRPr>
          </a:p>
        </p:txBody>
      </p:sp>
      <p:sp>
        <p:nvSpPr>
          <p:cNvPr id="357492" name="Rectangle 116"/>
          <p:cNvSpPr>
            <a:spLocks noChangeArrowheads="1"/>
          </p:cNvSpPr>
          <p:nvPr/>
        </p:nvSpPr>
        <p:spPr bwMode="auto">
          <a:xfrm>
            <a:off x="5419725" y="2943225"/>
            <a:ext cx="1062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P</a:t>
            </a:r>
            <a:endParaRPr lang="en-US" sz="1400">
              <a:latin typeface="Century Gothic"/>
              <a:cs typeface="Century Gothic"/>
            </a:endParaRPr>
          </a:p>
        </p:txBody>
      </p:sp>
      <p:sp>
        <p:nvSpPr>
          <p:cNvPr id="357493" name="Rectangle 117"/>
          <p:cNvSpPr>
            <a:spLocks noChangeArrowheads="1"/>
          </p:cNvSpPr>
          <p:nvPr/>
        </p:nvSpPr>
        <p:spPr bwMode="auto">
          <a:xfrm>
            <a:off x="5497160" y="3081338"/>
            <a:ext cx="8175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100" dirty="0">
                <a:solidFill>
                  <a:srgbClr val="000000"/>
                </a:solidFill>
                <a:latin typeface="Century Gothic"/>
                <a:cs typeface="Century Gothic"/>
              </a:rPr>
              <a:t>B</a:t>
            </a:r>
            <a:endParaRPr lang="en-US" sz="1100" dirty="0">
              <a:latin typeface="Century Gothic"/>
              <a:cs typeface="Century Gothic"/>
            </a:endParaRPr>
          </a:p>
        </p:txBody>
      </p:sp>
      <p:sp>
        <p:nvSpPr>
          <p:cNvPr id="357500" name="Rectangle 124"/>
          <p:cNvSpPr>
            <a:spLocks noChangeArrowheads="1"/>
          </p:cNvSpPr>
          <p:nvPr/>
        </p:nvSpPr>
        <p:spPr bwMode="auto">
          <a:xfrm>
            <a:off x="2544763" y="6081713"/>
            <a:ext cx="1563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Q</a:t>
            </a:r>
            <a:endParaRPr lang="en-US" sz="1400">
              <a:latin typeface="Century Gothic"/>
              <a:cs typeface="Century Gothic"/>
            </a:endParaRPr>
          </a:p>
        </p:txBody>
      </p:sp>
      <p:sp>
        <p:nvSpPr>
          <p:cNvPr id="357501" name="Rectangle 125"/>
          <p:cNvSpPr>
            <a:spLocks noChangeArrowheads="1"/>
          </p:cNvSpPr>
          <p:nvPr/>
        </p:nvSpPr>
        <p:spPr bwMode="auto">
          <a:xfrm>
            <a:off x="2673350" y="6223000"/>
            <a:ext cx="962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E</a:t>
            </a:r>
            <a:endParaRPr lang="en-US" sz="1400">
              <a:latin typeface="Century Gothic"/>
              <a:cs typeface="Century Gothic"/>
            </a:endParaRPr>
          </a:p>
        </p:txBody>
      </p:sp>
      <p:sp>
        <p:nvSpPr>
          <p:cNvPr id="357502" name="Rectangle 126"/>
          <p:cNvSpPr>
            <a:spLocks noChangeArrowheads="1"/>
          </p:cNvSpPr>
          <p:nvPr/>
        </p:nvSpPr>
        <p:spPr bwMode="auto">
          <a:xfrm>
            <a:off x="7172325" y="6081713"/>
            <a:ext cx="1563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Q</a:t>
            </a:r>
            <a:endParaRPr lang="en-US" sz="1400">
              <a:latin typeface="Century Gothic"/>
              <a:cs typeface="Century Gothic"/>
            </a:endParaRPr>
          </a:p>
        </p:txBody>
      </p:sp>
      <p:sp>
        <p:nvSpPr>
          <p:cNvPr id="357503" name="Rectangle 127"/>
          <p:cNvSpPr>
            <a:spLocks noChangeArrowheads="1"/>
          </p:cNvSpPr>
          <p:nvPr/>
        </p:nvSpPr>
        <p:spPr bwMode="auto">
          <a:xfrm>
            <a:off x="7302500" y="6223000"/>
            <a:ext cx="962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E</a:t>
            </a:r>
            <a:endParaRPr lang="en-US" sz="1400">
              <a:latin typeface="Century Gothic"/>
              <a:cs typeface="Century Gothic"/>
            </a:endParaRPr>
          </a:p>
        </p:txBody>
      </p:sp>
      <p:sp>
        <p:nvSpPr>
          <p:cNvPr id="357504" name="Rectangle 128"/>
          <p:cNvSpPr>
            <a:spLocks noChangeArrowheads="1"/>
          </p:cNvSpPr>
          <p:nvPr/>
        </p:nvSpPr>
        <p:spPr bwMode="auto">
          <a:xfrm>
            <a:off x="1831975" y="6081713"/>
            <a:ext cx="1563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Q</a:t>
            </a:r>
            <a:endParaRPr lang="en-US" sz="1400">
              <a:latin typeface="Century Gothic"/>
              <a:cs typeface="Century Gothic"/>
            </a:endParaRPr>
          </a:p>
        </p:txBody>
      </p:sp>
      <p:sp>
        <p:nvSpPr>
          <p:cNvPr id="357505" name="Rectangle 129"/>
          <p:cNvSpPr>
            <a:spLocks noChangeArrowheads="1"/>
          </p:cNvSpPr>
          <p:nvPr/>
        </p:nvSpPr>
        <p:spPr bwMode="auto">
          <a:xfrm>
            <a:off x="1960563" y="6223000"/>
            <a:ext cx="7644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T</a:t>
            </a:r>
            <a:endParaRPr lang="en-US" sz="1400">
              <a:latin typeface="Century Gothic"/>
              <a:cs typeface="Century Gothic"/>
            </a:endParaRPr>
          </a:p>
        </p:txBody>
      </p:sp>
      <p:sp>
        <p:nvSpPr>
          <p:cNvPr id="357506" name="Rectangle 130"/>
          <p:cNvSpPr>
            <a:spLocks noChangeArrowheads="1"/>
          </p:cNvSpPr>
          <p:nvPr/>
        </p:nvSpPr>
        <p:spPr bwMode="auto">
          <a:xfrm>
            <a:off x="6808788" y="6081713"/>
            <a:ext cx="1563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Q</a:t>
            </a:r>
            <a:endParaRPr lang="en-US" sz="1400">
              <a:latin typeface="Century Gothic"/>
              <a:cs typeface="Century Gothic"/>
            </a:endParaRPr>
          </a:p>
        </p:txBody>
      </p:sp>
      <p:sp>
        <p:nvSpPr>
          <p:cNvPr id="357507" name="Rectangle 131"/>
          <p:cNvSpPr>
            <a:spLocks noChangeArrowheads="1"/>
          </p:cNvSpPr>
          <p:nvPr/>
        </p:nvSpPr>
        <p:spPr bwMode="auto">
          <a:xfrm>
            <a:off x="6937375" y="6223000"/>
            <a:ext cx="7644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T</a:t>
            </a:r>
            <a:endParaRPr lang="en-US" sz="1400">
              <a:latin typeface="Century Gothic"/>
              <a:cs typeface="Century Gothic"/>
            </a:endParaRPr>
          </a:p>
        </p:txBody>
      </p:sp>
      <p:sp>
        <p:nvSpPr>
          <p:cNvPr id="357508" name="Line 132"/>
          <p:cNvSpPr>
            <a:spLocks noChangeShapeType="1"/>
          </p:cNvSpPr>
          <p:nvPr/>
        </p:nvSpPr>
        <p:spPr bwMode="auto">
          <a:xfrm flipH="1">
            <a:off x="2132013" y="6242050"/>
            <a:ext cx="393700" cy="0"/>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57509" name="Freeform 133"/>
          <p:cNvSpPr>
            <a:spLocks/>
          </p:cNvSpPr>
          <p:nvPr/>
        </p:nvSpPr>
        <p:spPr bwMode="auto">
          <a:xfrm>
            <a:off x="2058988" y="6199188"/>
            <a:ext cx="103187" cy="79375"/>
          </a:xfrm>
          <a:custGeom>
            <a:avLst/>
            <a:gdLst>
              <a:gd name="T0" fmla="*/ 18 w 22"/>
              <a:gd name="T1" fmla="*/ 7 h 13"/>
              <a:gd name="T2" fmla="*/ 22 w 22"/>
              <a:gd name="T3" fmla="*/ 13 h 13"/>
              <a:gd name="T4" fmla="*/ 21 w 22"/>
              <a:gd name="T5" fmla="*/ 13 h 13"/>
              <a:gd name="T6" fmla="*/ 11 w 22"/>
              <a:gd name="T7" fmla="*/ 9 h 13"/>
              <a:gd name="T8" fmla="*/ 0 w 22"/>
              <a:gd name="T9" fmla="*/ 7 h 13"/>
              <a:gd name="T10" fmla="*/ 11 w 22"/>
              <a:gd name="T11" fmla="*/ 4 h 13"/>
              <a:gd name="T12" fmla="*/ 21 w 22"/>
              <a:gd name="T13" fmla="*/ 0 h 13"/>
              <a:gd name="T14" fmla="*/ 22 w 22"/>
              <a:gd name="T15" fmla="*/ 0 h 13"/>
              <a:gd name="T16" fmla="*/ 18 w 22"/>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3">
                <a:moveTo>
                  <a:pt x="18" y="7"/>
                </a:moveTo>
                <a:cubicBezTo>
                  <a:pt x="22" y="13"/>
                  <a:pt x="22" y="13"/>
                  <a:pt x="22" y="13"/>
                </a:cubicBezTo>
                <a:cubicBezTo>
                  <a:pt x="21" y="13"/>
                  <a:pt x="21" y="13"/>
                  <a:pt x="21" y="13"/>
                </a:cubicBezTo>
                <a:cubicBezTo>
                  <a:pt x="11" y="9"/>
                  <a:pt x="11" y="9"/>
                  <a:pt x="11" y="9"/>
                </a:cubicBezTo>
                <a:cubicBezTo>
                  <a:pt x="7" y="8"/>
                  <a:pt x="4" y="7"/>
                  <a:pt x="0" y="7"/>
                </a:cubicBezTo>
                <a:cubicBezTo>
                  <a:pt x="4" y="6"/>
                  <a:pt x="7" y="5"/>
                  <a:pt x="11" y="4"/>
                </a:cubicBezTo>
                <a:cubicBezTo>
                  <a:pt x="21" y="0"/>
                  <a:pt x="21" y="0"/>
                  <a:pt x="21" y="0"/>
                </a:cubicBezTo>
                <a:cubicBezTo>
                  <a:pt x="22" y="0"/>
                  <a:pt x="22" y="0"/>
                  <a:pt x="22" y="0"/>
                </a:cubicBezTo>
                <a:lnTo>
                  <a:pt x="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7510" name="Line 134"/>
          <p:cNvSpPr>
            <a:spLocks noChangeShapeType="1"/>
          </p:cNvSpPr>
          <p:nvPr/>
        </p:nvSpPr>
        <p:spPr bwMode="auto">
          <a:xfrm flipH="1">
            <a:off x="7081838" y="6242050"/>
            <a:ext cx="96837" cy="0"/>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357511" name="Freeform 135"/>
          <p:cNvSpPr>
            <a:spLocks/>
          </p:cNvSpPr>
          <p:nvPr/>
        </p:nvSpPr>
        <p:spPr bwMode="auto">
          <a:xfrm>
            <a:off x="7007225" y="6199188"/>
            <a:ext cx="101600" cy="79375"/>
          </a:xfrm>
          <a:custGeom>
            <a:avLst/>
            <a:gdLst>
              <a:gd name="T0" fmla="*/ 18 w 22"/>
              <a:gd name="T1" fmla="*/ 7 h 13"/>
              <a:gd name="T2" fmla="*/ 22 w 22"/>
              <a:gd name="T3" fmla="*/ 13 h 13"/>
              <a:gd name="T4" fmla="*/ 21 w 22"/>
              <a:gd name="T5" fmla="*/ 13 h 13"/>
              <a:gd name="T6" fmla="*/ 11 w 22"/>
              <a:gd name="T7" fmla="*/ 9 h 13"/>
              <a:gd name="T8" fmla="*/ 0 w 22"/>
              <a:gd name="T9" fmla="*/ 7 h 13"/>
              <a:gd name="T10" fmla="*/ 11 w 22"/>
              <a:gd name="T11" fmla="*/ 4 h 13"/>
              <a:gd name="T12" fmla="*/ 21 w 22"/>
              <a:gd name="T13" fmla="*/ 0 h 13"/>
              <a:gd name="T14" fmla="*/ 22 w 22"/>
              <a:gd name="T15" fmla="*/ 0 h 13"/>
              <a:gd name="T16" fmla="*/ 18 w 22"/>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3">
                <a:moveTo>
                  <a:pt x="18" y="7"/>
                </a:moveTo>
                <a:cubicBezTo>
                  <a:pt x="22" y="13"/>
                  <a:pt x="22" y="13"/>
                  <a:pt x="22" y="13"/>
                </a:cubicBezTo>
                <a:cubicBezTo>
                  <a:pt x="21" y="13"/>
                  <a:pt x="21" y="13"/>
                  <a:pt x="21" y="13"/>
                </a:cubicBezTo>
                <a:cubicBezTo>
                  <a:pt x="11" y="9"/>
                  <a:pt x="11" y="9"/>
                  <a:pt x="11" y="9"/>
                </a:cubicBezTo>
                <a:cubicBezTo>
                  <a:pt x="7" y="8"/>
                  <a:pt x="4" y="7"/>
                  <a:pt x="0" y="7"/>
                </a:cubicBezTo>
                <a:cubicBezTo>
                  <a:pt x="4" y="6"/>
                  <a:pt x="7" y="5"/>
                  <a:pt x="11" y="4"/>
                </a:cubicBezTo>
                <a:cubicBezTo>
                  <a:pt x="21" y="0"/>
                  <a:pt x="21" y="0"/>
                  <a:pt x="21" y="0"/>
                </a:cubicBezTo>
                <a:cubicBezTo>
                  <a:pt x="22" y="0"/>
                  <a:pt x="22" y="0"/>
                  <a:pt x="22" y="0"/>
                </a:cubicBezTo>
                <a:lnTo>
                  <a:pt x="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7514" name="Rectangle 138"/>
          <p:cNvSpPr>
            <a:spLocks noChangeArrowheads="1"/>
          </p:cNvSpPr>
          <p:nvPr/>
        </p:nvSpPr>
        <p:spPr bwMode="auto">
          <a:xfrm>
            <a:off x="14288" y="3030538"/>
            <a:ext cx="5683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a:solidFill>
                  <a:srgbClr val="000000"/>
                </a:solidFill>
                <a:latin typeface="Century Gothic"/>
                <a:cs typeface="Century Gothic"/>
              </a:rPr>
              <a:t>Excise tax = T</a:t>
            </a:r>
            <a:endParaRPr lang="en-US" sz="1400">
              <a:latin typeface="Century Gothic"/>
              <a:cs typeface="Century Gothic"/>
            </a:endParaRPr>
          </a:p>
        </p:txBody>
      </p:sp>
      <p:sp>
        <p:nvSpPr>
          <p:cNvPr id="357515" name="Rectangle 139"/>
          <p:cNvSpPr>
            <a:spLocks noChangeArrowheads="1"/>
          </p:cNvSpPr>
          <p:nvPr/>
        </p:nvSpPr>
        <p:spPr bwMode="auto">
          <a:xfrm>
            <a:off x="4643438" y="3795713"/>
            <a:ext cx="5683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a:solidFill>
                  <a:srgbClr val="000000"/>
                </a:solidFill>
                <a:latin typeface="Century Gothic"/>
                <a:cs typeface="Century Gothic"/>
              </a:rPr>
              <a:t>Excise tax = T</a:t>
            </a:r>
            <a:endParaRPr lang="en-US" sz="1400">
              <a:latin typeface="Century Gothic"/>
              <a:cs typeface="Century Gothic"/>
            </a:endParaRPr>
          </a:p>
        </p:txBody>
      </p:sp>
      <p:sp>
        <p:nvSpPr>
          <p:cNvPr id="357517" name="Rectangle 141"/>
          <p:cNvSpPr>
            <a:spLocks noChangeArrowheads="1"/>
          </p:cNvSpPr>
          <p:nvPr/>
        </p:nvSpPr>
        <p:spPr bwMode="auto">
          <a:xfrm>
            <a:off x="7675563" y="3563938"/>
            <a:ext cx="113823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dirty="0">
                <a:solidFill>
                  <a:srgbClr val="000000"/>
                </a:solidFill>
                <a:latin typeface="Century Gothic"/>
                <a:cs typeface="Century Gothic"/>
              </a:rPr>
              <a:t>Deadweight loss is smaller when supply is inelastic</a:t>
            </a:r>
            <a:endParaRPr lang="en-US" sz="1400" dirty="0">
              <a:latin typeface="Century Gothic"/>
              <a:cs typeface="Century Gothic"/>
            </a:endParaRPr>
          </a:p>
        </p:txBody>
      </p:sp>
      <p:sp>
        <p:nvSpPr>
          <p:cNvPr id="357518" name="Rectangle 142"/>
          <p:cNvSpPr>
            <a:spLocks noChangeArrowheads="1"/>
          </p:cNvSpPr>
          <p:nvPr/>
        </p:nvSpPr>
        <p:spPr bwMode="auto">
          <a:xfrm>
            <a:off x="2590800" y="1828800"/>
            <a:ext cx="12319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a:solidFill>
                  <a:srgbClr val="000000"/>
                </a:solidFill>
                <a:latin typeface="Century Gothic"/>
                <a:cs typeface="Century Gothic"/>
              </a:rPr>
              <a:t>Deadweight loss is larger when supply is elastic</a:t>
            </a:r>
            <a:endParaRPr lang="en-US" sz="1400">
              <a:latin typeface="Century Gothic"/>
              <a:cs typeface="Century Gothic"/>
            </a:endParaRPr>
          </a:p>
        </p:txBody>
      </p:sp>
      <p:sp>
        <p:nvSpPr>
          <p:cNvPr id="357521" name="Rectangle 145"/>
          <p:cNvSpPr>
            <a:spLocks noChangeArrowheads="1"/>
          </p:cNvSpPr>
          <p:nvPr/>
        </p:nvSpPr>
        <p:spPr bwMode="auto">
          <a:xfrm>
            <a:off x="5114925" y="1374775"/>
            <a:ext cx="42902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Price</a:t>
            </a:r>
            <a:endParaRPr lang="en-US" sz="1400">
              <a:latin typeface="Century Gothic"/>
              <a:cs typeface="Century Gothic"/>
            </a:endParaRPr>
          </a:p>
        </p:txBody>
      </p:sp>
      <p:cxnSp>
        <p:nvCxnSpPr>
          <p:cNvPr id="6" name="Straight Connector 86"/>
          <p:cNvCxnSpPr>
            <a:cxnSpLocks noChangeShapeType="1"/>
          </p:cNvCxnSpPr>
          <p:nvPr/>
        </p:nvCxnSpPr>
        <p:spPr bwMode="auto">
          <a:xfrm>
            <a:off x="1042988" y="4087813"/>
            <a:ext cx="852487" cy="1587"/>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7" name="Straight Connector 86"/>
          <p:cNvCxnSpPr>
            <a:cxnSpLocks noChangeShapeType="1"/>
          </p:cNvCxnSpPr>
          <p:nvPr/>
        </p:nvCxnSpPr>
        <p:spPr bwMode="auto">
          <a:xfrm>
            <a:off x="5686425" y="3765550"/>
            <a:ext cx="1471613" cy="3175"/>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8" name="Straight Connector 86"/>
          <p:cNvCxnSpPr>
            <a:cxnSpLocks noChangeShapeType="1"/>
          </p:cNvCxnSpPr>
          <p:nvPr/>
        </p:nvCxnSpPr>
        <p:spPr bwMode="auto">
          <a:xfrm>
            <a:off x="7253288" y="3846515"/>
            <a:ext cx="0" cy="2165350"/>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9" name="Straight Connector 86"/>
          <p:cNvCxnSpPr>
            <a:cxnSpLocks noChangeShapeType="1"/>
          </p:cNvCxnSpPr>
          <p:nvPr/>
        </p:nvCxnSpPr>
        <p:spPr bwMode="auto">
          <a:xfrm>
            <a:off x="5686425" y="4814888"/>
            <a:ext cx="1136650" cy="1587"/>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sp>
        <p:nvSpPr>
          <p:cNvPr id="357440" name="Oval 64"/>
          <p:cNvSpPr>
            <a:spLocks noChangeArrowheads="1"/>
          </p:cNvSpPr>
          <p:nvPr/>
        </p:nvSpPr>
        <p:spPr bwMode="auto">
          <a:xfrm>
            <a:off x="1862138" y="4048126"/>
            <a:ext cx="91440" cy="9144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7439" name="Oval 63"/>
          <p:cNvSpPr>
            <a:spLocks noChangeArrowheads="1"/>
          </p:cNvSpPr>
          <p:nvPr/>
        </p:nvSpPr>
        <p:spPr bwMode="auto">
          <a:xfrm>
            <a:off x="2563283" y="3714222"/>
            <a:ext cx="91440" cy="9144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57441" name="Oval 65"/>
          <p:cNvSpPr>
            <a:spLocks noChangeArrowheads="1"/>
          </p:cNvSpPr>
          <p:nvPr/>
        </p:nvSpPr>
        <p:spPr bwMode="auto">
          <a:xfrm>
            <a:off x="1870605" y="2321456"/>
            <a:ext cx="91440" cy="9144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12" name="Footer Placeholder 11"/>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
        <p:nvSpPr>
          <p:cNvPr id="79" name="Rectangle 106"/>
          <p:cNvSpPr>
            <a:spLocks noChangeArrowheads="1"/>
          </p:cNvSpPr>
          <p:nvPr/>
        </p:nvSpPr>
        <p:spPr bwMode="auto">
          <a:xfrm>
            <a:off x="5410773" y="4704732"/>
            <a:ext cx="1936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r>
              <a:rPr lang="en-US" sz="1400" dirty="0" smtClean="0">
                <a:solidFill>
                  <a:srgbClr val="000000"/>
                </a:solidFill>
                <a:latin typeface="Century Gothic"/>
                <a:cs typeface="Century Gothic"/>
              </a:rPr>
              <a:t>P</a:t>
            </a:r>
            <a:r>
              <a:rPr lang="en-US" sz="1400" baseline="-25000" dirty="0" smtClean="0">
                <a:solidFill>
                  <a:srgbClr val="000000"/>
                </a:solidFill>
                <a:latin typeface="Century Gothic"/>
                <a:cs typeface="Century Gothic"/>
              </a:rPr>
              <a:t>S</a:t>
            </a:r>
            <a:endParaRPr lang="en-US" sz="1400" dirty="0">
              <a:latin typeface="Century Gothic"/>
              <a:cs typeface="Century Gothic"/>
            </a:endParaRPr>
          </a:p>
        </p:txBody>
      </p:sp>
    </p:spTree>
    <p:extLst>
      <p:ext uri="{BB962C8B-B14F-4D97-AF65-F5344CB8AC3E}">
        <p14:creationId xmlns:p14="http://schemas.microsoft.com/office/powerpoint/2010/main" val="503765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7425"/>
                                        </p:tgtEl>
                                        <p:attrNameLst>
                                          <p:attrName>style.visibility</p:attrName>
                                        </p:attrNameLst>
                                      </p:cBhvr>
                                      <p:to>
                                        <p:strVal val="visible"/>
                                      </p:to>
                                    </p:set>
                                    <p:animEffect transition="in" filter="fade">
                                      <p:cBhvr>
                                        <p:cTn id="7" dur="500"/>
                                        <p:tgtEl>
                                          <p:spTgt spid="357425"/>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7457"/>
                                        </p:tgtEl>
                                        <p:attrNameLst>
                                          <p:attrName>style.visibility</p:attrName>
                                        </p:attrNameLst>
                                      </p:cBhvr>
                                      <p:to>
                                        <p:strVal val="visible"/>
                                      </p:to>
                                    </p:set>
                                    <p:animEffect transition="in" filter="fade">
                                      <p:cBhvr>
                                        <p:cTn id="11" dur="500"/>
                                        <p:tgtEl>
                                          <p:spTgt spid="35745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57514"/>
                                        </p:tgtEl>
                                        <p:attrNameLst>
                                          <p:attrName>style.visibility</p:attrName>
                                        </p:attrNameLst>
                                      </p:cBhvr>
                                      <p:to>
                                        <p:strVal val="visible"/>
                                      </p:to>
                                    </p:set>
                                    <p:animEffect transition="in" filter="fade">
                                      <p:cBhvr>
                                        <p:cTn id="14" dur="500"/>
                                        <p:tgtEl>
                                          <p:spTgt spid="357514"/>
                                        </p:tgtEl>
                                      </p:cBhvr>
                                    </p:animEffect>
                                  </p:childTnLst>
                                </p:cTn>
                              </p:par>
                            </p:childTnLst>
                          </p:cTn>
                        </p:par>
                        <p:par>
                          <p:cTn id="15" fill="hold" nodeType="withGroup">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57389"/>
                                        </p:tgtEl>
                                        <p:attrNameLst>
                                          <p:attrName>style.visibility</p:attrName>
                                        </p:attrNameLst>
                                      </p:cBhvr>
                                      <p:to>
                                        <p:strVal val="visible"/>
                                      </p:to>
                                    </p:set>
                                    <p:animEffect transition="in" filter="fade">
                                      <p:cBhvr>
                                        <p:cTn id="18" dur="500"/>
                                        <p:tgtEl>
                                          <p:spTgt spid="357389"/>
                                        </p:tgtEl>
                                      </p:cBhvr>
                                    </p:animEffect>
                                  </p:childTnLst>
                                </p:cTn>
                              </p:par>
                            </p:childTnLst>
                          </p:cTn>
                        </p:par>
                        <p:par>
                          <p:cTn id="19" fill="hold" nodeType="afterGroup">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357442"/>
                                        </p:tgtEl>
                                        <p:attrNameLst>
                                          <p:attrName>style.visibility</p:attrName>
                                        </p:attrNameLst>
                                      </p:cBhvr>
                                      <p:to>
                                        <p:strVal val="visible"/>
                                      </p:to>
                                    </p:set>
                                    <p:animEffect transition="in" filter="fade">
                                      <p:cBhvr>
                                        <p:cTn id="22" dur="500"/>
                                        <p:tgtEl>
                                          <p:spTgt spid="35744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7443"/>
                                        </p:tgtEl>
                                        <p:attrNameLst>
                                          <p:attrName>style.visibility</p:attrName>
                                        </p:attrNameLst>
                                      </p:cBhvr>
                                      <p:to>
                                        <p:strVal val="visible"/>
                                      </p:to>
                                    </p:set>
                                    <p:animEffect transition="in" filter="fade">
                                      <p:cBhvr>
                                        <p:cTn id="25" dur="500"/>
                                        <p:tgtEl>
                                          <p:spTgt spid="35744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7518"/>
                                        </p:tgtEl>
                                        <p:attrNameLst>
                                          <p:attrName>style.visibility</p:attrName>
                                        </p:attrNameLst>
                                      </p:cBhvr>
                                      <p:to>
                                        <p:strVal val="visible"/>
                                      </p:to>
                                    </p:set>
                                    <p:animEffect transition="in" filter="fade">
                                      <p:cBhvr>
                                        <p:cTn id="28" dur="500"/>
                                        <p:tgtEl>
                                          <p:spTgt spid="35751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57436"/>
                                        </p:tgtEl>
                                        <p:attrNameLst>
                                          <p:attrName>style.visibility</p:attrName>
                                        </p:attrNameLst>
                                      </p:cBhvr>
                                      <p:to>
                                        <p:strVal val="visible"/>
                                      </p:to>
                                    </p:set>
                                    <p:animEffect transition="in" filter="fade">
                                      <p:cBhvr>
                                        <p:cTn id="33" dur="500"/>
                                        <p:tgtEl>
                                          <p:spTgt spid="357436"/>
                                        </p:tgtEl>
                                      </p:cBhvr>
                                    </p:animEffect>
                                  </p:childTnLst>
                                </p:cTn>
                              </p:par>
                            </p:childTnLst>
                          </p:cTn>
                        </p:par>
                        <p:par>
                          <p:cTn id="34" fill="hold" nodeType="afterGroup">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357458"/>
                                        </p:tgtEl>
                                        <p:attrNameLst>
                                          <p:attrName>style.visibility</p:attrName>
                                        </p:attrNameLst>
                                      </p:cBhvr>
                                      <p:to>
                                        <p:strVal val="visible"/>
                                      </p:to>
                                    </p:set>
                                    <p:animEffect transition="in" filter="fade">
                                      <p:cBhvr>
                                        <p:cTn id="37" dur="500"/>
                                        <p:tgtEl>
                                          <p:spTgt spid="35745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57515"/>
                                        </p:tgtEl>
                                        <p:attrNameLst>
                                          <p:attrName>style.visibility</p:attrName>
                                        </p:attrNameLst>
                                      </p:cBhvr>
                                      <p:to>
                                        <p:strVal val="visible"/>
                                      </p:to>
                                    </p:set>
                                    <p:animEffect transition="in" filter="fade">
                                      <p:cBhvr>
                                        <p:cTn id="40" dur="500"/>
                                        <p:tgtEl>
                                          <p:spTgt spid="357515"/>
                                        </p:tgtEl>
                                      </p:cBhvr>
                                    </p:animEffect>
                                  </p:childTnLst>
                                </p:cTn>
                              </p:par>
                            </p:childTnLst>
                          </p:cTn>
                        </p:par>
                        <p:par>
                          <p:cTn id="41" fill="hold" nodeType="withGroup">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357395"/>
                                        </p:tgtEl>
                                        <p:attrNameLst>
                                          <p:attrName>style.visibility</p:attrName>
                                        </p:attrNameLst>
                                      </p:cBhvr>
                                      <p:to>
                                        <p:strVal val="visible"/>
                                      </p:to>
                                    </p:set>
                                    <p:animEffect transition="in" filter="fade">
                                      <p:cBhvr>
                                        <p:cTn id="44" dur="500"/>
                                        <p:tgtEl>
                                          <p:spTgt spid="357395"/>
                                        </p:tgtEl>
                                      </p:cBhvr>
                                    </p:animEffect>
                                  </p:childTnLst>
                                </p:cTn>
                              </p:par>
                            </p:childTnLst>
                          </p:cTn>
                        </p:par>
                        <p:par>
                          <p:cTn id="45" fill="hold" nodeType="afterGroup">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357454"/>
                                        </p:tgtEl>
                                        <p:attrNameLst>
                                          <p:attrName>style.visibility</p:attrName>
                                        </p:attrNameLst>
                                      </p:cBhvr>
                                      <p:to>
                                        <p:strVal val="visible"/>
                                      </p:to>
                                    </p:set>
                                    <p:animEffect transition="in" filter="fade">
                                      <p:cBhvr>
                                        <p:cTn id="48" dur="500"/>
                                        <p:tgtEl>
                                          <p:spTgt spid="35745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57455"/>
                                        </p:tgtEl>
                                        <p:attrNameLst>
                                          <p:attrName>style.visibility</p:attrName>
                                        </p:attrNameLst>
                                      </p:cBhvr>
                                      <p:to>
                                        <p:strVal val="visible"/>
                                      </p:to>
                                    </p:set>
                                    <p:animEffect transition="in" filter="fade">
                                      <p:cBhvr>
                                        <p:cTn id="51" dur="500"/>
                                        <p:tgtEl>
                                          <p:spTgt spid="35745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57517"/>
                                        </p:tgtEl>
                                        <p:attrNameLst>
                                          <p:attrName>style.visibility</p:attrName>
                                        </p:attrNameLst>
                                      </p:cBhvr>
                                      <p:to>
                                        <p:strVal val="visible"/>
                                      </p:to>
                                    </p:set>
                                    <p:animEffect transition="in" filter="fade">
                                      <p:cBhvr>
                                        <p:cTn id="54" dur="500"/>
                                        <p:tgtEl>
                                          <p:spTgt spid="357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89" grpId="0" animBg="1"/>
      <p:bldP spid="357395" grpId="0" animBg="1"/>
      <p:bldP spid="357425" grpId="0" animBg="1"/>
      <p:bldP spid="357436" grpId="0" animBg="1"/>
      <p:bldP spid="357442" grpId="0" animBg="1"/>
      <p:bldP spid="357443" grpId="0" animBg="1"/>
      <p:bldP spid="357454" grpId="0" animBg="1"/>
      <p:bldP spid="357455" grpId="0" animBg="1"/>
      <p:bldP spid="357457" grpId="0" animBg="1"/>
      <p:bldP spid="357458" grpId="0" animBg="1"/>
      <p:bldP spid="357514" grpId="0"/>
      <p:bldP spid="357515" grpId="0"/>
      <p:bldP spid="357517" grpId="0"/>
      <p:bldP spid="3575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Rot="1" noChangeArrowheads="1"/>
          </p:cNvSpPr>
          <p:nvPr>
            <p:ph type="title"/>
          </p:nvPr>
        </p:nvSpPr>
        <p:spPr/>
        <p:txBody>
          <a:bodyPr>
            <a:normAutofit fontScale="90000"/>
          </a:bodyPr>
          <a:lstStyle/>
          <a:p>
            <a:pPr algn="l"/>
            <a:r>
              <a:rPr lang="en-US" dirty="0" smtClean="0"/>
              <a:t>DEADWEIGHT LOSS AND ELASTICITIES</a:t>
            </a:r>
          </a:p>
        </p:txBody>
      </p:sp>
      <p:sp>
        <p:nvSpPr>
          <p:cNvPr id="390147" name="Rectangle 3"/>
          <p:cNvSpPr>
            <a:spLocks noGrp="1" noChangeArrowheads="1"/>
          </p:cNvSpPr>
          <p:nvPr>
            <p:ph idx="1"/>
          </p:nvPr>
        </p:nvSpPr>
        <p:spPr/>
        <p:txBody>
          <a:bodyPr>
            <a:normAutofit/>
          </a:bodyPr>
          <a:lstStyle/>
          <a:p>
            <a:r>
              <a:rPr lang="en-US" sz="2800" dirty="0" smtClean="0"/>
              <a:t>If the </a:t>
            </a:r>
            <a:r>
              <a:rPr lang="en-US" sz="2800" dirty="0" smtClean="0">
                <a:solidFill>
                  <a:srgbClr val="990033"/>
                </a:solidFill>
              </a:rPr>
              <a:t>goal</a:t>
            </a:r>
            <a:r>
              <a:rPr lang="en-US" sz="2800" dirty="0" smtClean="0"/>
              <a:t> in in tax policy is </a:t>
            </a:r>
            <a:r>
              <a:rPr lang="en-US" sz="2800" dirty="0" smtClean="0">
                <a:solidFill>
                  <a:srgbClr val="990033"/>
                </a:solidFill>
              </a:rPr>
              <a:t>efficiency</a:t>
            </a:r>
            <a:r>
              <a:rPr lang="en-US" sz="2800" dirty="0" smtClean="0"/>
              <a:t> (</a:t>
            </a:r>
            <a:r>
              <a:rPr lang="en-US" sz="2800" b="1" dirty="0" smtClean="0"/>
              <a:t>minimizing deadweight loss</a:t>
            </a:r>
            <a:r>
              <a:rPr lang="en-US" sz="2800" dirty="0" smtClean="0"/>
              <a:t>), then policymakers should choose the goods with the lowest price elasticities.</a:t>
            </a:r>
          </a:p>
        </p:txBody>
      </p:sp>
      <p:pic>
        <p:nvPicPr>
          <p:cNvPr id="36866" name="Picture 2" descr="http://www.sxc.hu/pic/l/f/fo/foobean01/550152_8436631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200400"/>
            <a:ext cx="4876800" cy="3657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29200" y="4191000"/>
            <a:ext cx="4038600" cy="1200329"/>
          </a:xfrm>
          <a:prstGeom prst="rect">
            <a:avLst/>
          </a:prstGeom>
          <a:noFill/>
        </p:spPr>
        <p:txBody>
          <a:bodyPr wrap="square" rtlCol="0">
            <a:spAutoFit/>
          </a:bodyPr>
          <a:lstStyle/>
          <a:p>
            <a:r>
              <a:rPr lang="en-US" sz="2400" b="1" i="1" dirty="0" smtClean="0">
                <a:solidFill>
                  <a:schemeClr val="tx1">
                    <a:lumMod val="75000"/>
                    <a:lumOff val="25000"/>
                  </a:schemeClr>
                </a:solidFill>
                <a:latin typeface="Century Gothic"/>
                <a:cs typeface="Century Gothic"/>
              </a:rPr>
              <a:t>A tax on insulin would be efficient—but not necessarily fair.</a:t>
            </a:r>
            <a:endParaRPr lang="en-US" sz="2400" b="1" i="1" dirty="0">
              <a:solidFill>
                <a:schemeClr val="tx1">
                  <a:lumMod val="75000"/>
                  <a:lumOff val="25000"/>
                </a:schemeClr>
              </a:solidFill>
              <a:latin typeface="Century Gothic"/>
              <a:cs typeface="Century Gothic"/>
            </a:endParaRPr>
          </a:p>
        </p:txBody>
      </p:sp>
      <p:sp>
        <p:nvSpPr>
          <p:cNvPr id="3" name="Footer Placeholder 2"/>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1004773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500"/>
                                        <p:tgtEl>
                                          <p:spTgt spid="368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Rot="1" noChangeArrowheads="1"/>
          </p:cNvSpPr>
          <p:nvPr>
            <p:ph type="title"/>
          </p:nvPr>
        </p:nvSpPr>
        <p:spPr/>
        <p:txBody>
          <a:bodyPr>
            <a:normAutofit fontScale="90000"/>
          </a:bodyPr>
          <a:lstStyle/>
          <a:p>
            <a:pPr algn="l"/>
            <a:r>
              <a:rPr lang="en-US" dirty="0" smtClean="0"/>
              <a:t>TAX FAIRNESS AND TAX EFFICIENCY</a:t>
            </a:r>
            <a:endParaRPr lang="en-US" b="0" dirty="0" smtClean="0"/>
          </a:p>
        </p:txBody>
      </p:sp>
      <p:sp>
        <p:nvSpPr>
          <p:cNvPr id="392195" name="Rectangle 3"/>
          <p:cNvSpPr>
            <a:spLocks noGrp="1" noChangeArrowheads="1"/>
          </p:cNvSpPr>
          <p:nvPr>
            <p:ph idx="1"/>
          </p:nvPr>
        </p:nvSpPr>
        <p:spPr>
          <a:xfrm>
            <a:off x="76200" y="1143000"/>
            <a:ext cx="8991600" cy="5105400"/>
          </a:xfrm>
        </p:spPr>
        <p:txBody>
          <a:bodyPr>
            <a:noAutofit/>
          </a:bodyPr>
          <a:lstStyle/>
          <a:p>
            <a:pPr marL="231775" indent="-231775">
              <a:spcBef>
                <a:spcPts val="0"/>
              </a:spcBef>
              <a:spcAft>
                <a:spcPts val="1800"/>
              </a:spcAft>
              <a:buFont typeface="Wingdings" pitchFamily="2" charset="2"/>
              <a:buNone/>
            </a:pPr>
            <a:r>
              <a:rPr lang="en-US" sz="2800" dirty="0" smtClean="0"/>
              <a:t>Two principles of tax fairness:</a:t>
            </a:r>
          </a:p>
          <a:p>
            <a:pPr marL="231775" indent="-231775">
              <a:spcBef>
                <a:spcPts val="0"/>
              </a:spcBef>
              <a:spcAft>
                <a:spcPts val="1800"/>
              </a:spcAft>
            </a:pPr>
            <a:r>
              <a:rPr lang="en-US" sz="2800" dirty="0" smtClean="0">
                <a:solidFill>
                  <a:srgbClr val="990033"/>
                </a:solidFill>
              </a:rPr>
              <a:t>The </a:t>
            </a:r>
            <a:r>
              <a:rPr lang="en-US" sz="2800" b="1" dirty="0" smtClean="0">
                <a:solidFill>
                  <a:srgbClr val="990033"/>
                </a:solidFill>
              </a:rPr>
              <a:t>benefits principle: </a:t>
            </a:r>
            <a:r>
              <a:rPr lang="en-US" sz="2800" dirty="0" smtClean="0"/>
              <a:t>Those who benefit from public spending should bear the burden of the tax that pays for that spending.</a:t>
            </a:r>
          </a:p>
          <a:p>
            <a:pPr marL="231775" indent="-231775">
              <a:spcBef>
                <a:spcPts val="0"/>
              </a:spcBef>
              <a:spcAft>
                <a:spcPts val="1800"/>
              </a:spcAft>
            </a:pPr>
            <a:r>
              <a:rPr lang="en-US" sz="2800" dirty="0" smtClean="0">
                <a:solidFill>
                  <a:srgbClr val="990033"/>
                </a:solidFill>
              </a:rPr>
              <a:t>The </a:t>
            </a:r>
            <a:r>
              <a:rPr lang="en-US" sz="2800" b="1" dirty="0" smtClean="0">
                <a:solidFill>
                  <a:srgbClr val="990033"/>
                </a:solidFill>
              </a:rPr>
              <a:t>ability-to-pay principle: </a:t>
            </a:r>
            <a:r>
              <a:rPr lang="en-US" sz="2800" dirty="0" smtClean="0"/>
              <a:t>Those with greater ability to pay a tax should pay more tax.</a:t>
            </a:r>
            <a:endParaRPr lang="en-US" sz="2800" dirty="0"/>
          </a:p>
          <a:p>
            <a:pPr>
              <a:spcBef>
                <a:spcPts val="0"/>
              </a:spcBef>
              <a:spcAft>
                <a:spcPts val="1800"/>
              </a:spcAft>
            </a:pPr>
            <a:r>
              <a:rPr lang="en-US" sz="2800" dirty="0" smtClean="0"/>
              <a:t>There is usually a </a:t>
            </a:r>
            <a:r>
              <a:rPr lang="en-US" sz="2800" dirty="0" smtClean="0">
                <a:solidFill>
                  <a:schemeClr val="accent3">
                    <a:lumMod val="75000"/>
                  </a:schemeClr>
                </a:solidFill>
              </a:rPr>
              <a:t>trade-off </a:t>
            </a:r>
            <a:r>
              <a:rPr lang="en-US" sz="2800" dirty="0">
                <a:solidFill>
                  <a:schemeClr val="accent3">
                    <a:lumMod val="75000"/>
                  </a:schemeClr>
                </a:solidFill>
              </a:rPr>
              <a:t>between equity </a:t>
            </a:r>
            <a:r>
              <a:rPr lang="en-US" sz="2800" dirty="0" smtClean="0">
                <a:solidFill>
                  <a:schemeClr val="accent3">
                    <a:lumMod val="75000"/>
                  </a:schemeClr>
                </a:solidFill>
              </a:rPr>
              <a:t>and efficiency</a:t>
            </a:r>
            <a:r>
              <a:rPr lang="en-US" sz="2800" dirty="0">
                <a:solidFill>
                  <a:schemeClr val="accent3">
                    <a:lumMod val="75000"/>
                  </a:schemeClr>
                </a:solidFill>
              </a:rPr>
              <a:t>:</a:t>
            </a:r>
            <a:r>
              <a:rPr lang="en-US" sz="2800" dirty="0">
                <a:solidFill>
                  <a:srgbClr val="990033"/>
                </a:solidFill>
              </a:rPr>
              <a:t> </a:t>
            </a:r>
            <a:r>
              <a:rPr lang="en-US" sz="2800" dirty="0" smtClean="0"/>
              <a:t>The system </a:t>
            </a:r>
            <a:r>
              <a:rPr lang="en-US" sz="2800" dirty="0"/>
              <a:t>can be </a:t>
            </a:r>
            <a:r>
              <a:rPr lang="en-US" sz="2800" dirty="0" smtClean="0"/>
              <a:t>made more </a:t>
            </a:r>
            <a:r>
              <a:rPr lang="en-US" sz="2800" dirty="0"/>
              <a:t>efficient only by making it </a:t>
            </a:r>
            <a:r>
              <a:rPr lang="en-US" sz="2800" dirty="0" smtClean="0"/>
              <a:t>less fair</a:t>
            </a:r>
            <a:r>
              <a:rPr lang="en-US" sz="2800" dirty="0"/>
              <a:t>, and vice </a:t>
            </a:r>
            <a:r>
              <a:rPr lang="en-US" sz="2800" dirty="0" smtClean="0"/>
              <a:t>versa</a:t>
            </a:r>
            <a:r>
              <a:rPr lang="en-US" sz="2800" dirty="0"/>
              <a:t>.</a:t>
            </a:r>
            <a:endParaRPr lang="en-US" sz="2800" dirty="0" smtClean="0"/>
          </a:p>
        </p:txBody>
      </p:sp>
      <p:pic>
        <p:nvPicPr>
          <p:cNvPr id="32770" name="Picture 2" descr="Crisi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238999" y="762000"/>
            <a:ext cx="1902883" cy="12685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1461249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98338" name="Rectangle 2"/>
          <p:cNvSpPr>
            <a:spLocks noGrp="1" noRot="1" noChangeArrowheads="1"/>
          </p:cNvSpPr>
          <p:nvPr>
            <p:ph type="title"/>
          </p:nvPr>
        </p:nvSpPr>
        <p:spPr>
          <a:solidFill>
            <a:schemeClr val="tx1">
              <a:alpha val="48000"/>
            </a:schemeClr>
          </a:solidFill>
        </p:spPr>
        <p:txBody>
          <a:bodyPr/>
          <a:lstStyle/>
          <a:p>
            <a:pPr algn="l"/>
            <a:r>
              <a:rPr lang="en-US" dirty="0" smtClean="0"/>
              <a:t>UNDERSTANDING THE TAX SYSTEM</a:t>
            </a:r>
            <a:endParaRPr lang="en-US" b="0" dirty="0" smtClean="0"/>
          </a:p>
        </p:txBody>
      </p:sp>
      <p:sp>
        <p:nvSpPr>
          <p:cNvPr id="398339" name="Rectangle 3"/>
          <p:cNvSpPr>
            <a:spLocks noGrp="1" noChangeArrowheads="1"/>
          </p:cNvSpPr>
          <p:nvPr>
            <p:ph idx="1"/>
          </p:nvPr>
        </p:nvSpPr>
        <p:spPr>
          <a:xfrm>
            <a:off x="0" y="2286000"/>
            <a:ext cx="9144000" cy="2895600"/>
          </a:xfrm>
          <a:solidFill>
            <a:schemeClr val="bg1">
              <a:alpha val="75000"/>
            </a:schemeClr>
          </a:solidFill>
        </p:spPr>
        <p:txBody>
          <a:bodyPr>
            <a:noAutofit/>
          </a:bodyPr>
          <a:lstStyle/>
          <a:p>
            <a:pPr>
              <a:buFont typeface="Wingdings" pitchFamily="2" charset="2"/>
              <a:buNone/>
            </a:pPr>
            <a:r>
              <a:rPr lang="en-US" sz="2800" i="1" dirty="0" smtClean="0">
                <a:solidFill>
                  <a:schemeClr val="tx1">
                    <a:lumMod val="75000"/>
                    <a:lumOff val="25000"/>
                  </a:schemeClr>
                </a:solidFill>
              </a:rPr>
              <a:t>Some important taxes and terms:</a:t>
            </a:r>
          </a:p>
          <a:p>
            <a:r>
              <a:rPr lang="en-US" sz="2800" dirty="0"/>
              <a:t>The</a:t>
            </a:r>
            <a:r>
              <a:rPr lang="en-US" sz="2800" b="0" dirty="0"/>
              <a:t> </a:t>
            </a:r>
            <a:r>
              <a:rPr lang="en-US" sz="2800" i="1" dirty="0">
                <a:solidFill>
                  <a:srgbClr val="990033"/>
                </a:solidFill>
              </a:rPr>
              <a:t>tax base </a:t>
            </a:r>
            <a:r>
              <a:rPr lang="en-US" sz="2800" dirty="0"/>
              <a:t>is the </a:t>
            </a:r>
            <a:r>
              <a:rPr lang="en-US" sz="2800" dirty="0" smtClean="0"/>
              <a:t>measure, </a:t>
            </a:r>
            <a:r>
              <a:rPr lang="en-US" sz="2800" dirty="0"/>
              <a:t>such as income or </a:t>
            </a:r>
            <a:r>
              <a:rPr lang="en-US" sz="2800" dirty="0" smtClean="0"/>
              <a:t>property value</a:t>
            </a:r>
            <a:r>
              <a:rPr lang="en-US" sz="2800" dirty="0"/>
              <a:t>, that determines how much </a:t>
            </a:r>
            <a:r>
              <a:rPr lang="en-US" sz="2800" dirty="0" smtClean="0"/>
              <a:t>tax an </a:t>
            </a:r>
            <a:r>
              <a:rPr lang="en-US" sz="2800" dirty="0"/>
              <a:t>individual or firm pays</a:t>
            </a:r>
            <a:r>
              <a:rPr lang="en-US" sz="2800" dirty="0" smtClean="0"/>
              <a:t>.</a:t>
            </a:r>
          </a:p>
          <a:p>
            <a:r>
              <a:rPr lang="en-US" sz="2800" i="1" dirty="0" smtClean="0">
                <a:solidFill>
                  <a:schemeClr val="accent1">
                    <a:lumMod val="75000"/>
                  </a:schemeClr>
                </a:solidFill>
              </a:rPr>
              <a:t>Taxed on each barrel of whiskey you produce?  Then whiskey is your tax base.</a:t>
            </a:r>
          </a:p>
          <a:p>
            <a:endParaRPr lang="en-US" sz="2800" dirty="0" smtClean="0"/>
          </a:p>
        </p:txBody>
      </p:sp>
      <p:sp>
        <p:nvSpPr>
          <p:cNvPr id="2" name="Footer Placeholder 1"/>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1922157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Rot="1" noChangeArrowheads="1"/>
          </p:cNvSpPr>
          <p:nvPr>
            <p:ph type="title"/>
          </p:nvPr>
        </p:nvSpPr>
        <p:spPr/>
        <p:txBody>
          <a:bodyPr>
            <a:normAutofit/>
          </a:bodyPr>
          <a:lstStyle/>
          <a:p>
            <a:pPr algn="l"/>
            <a:r>
              <a:rPr lang="en-US" sz="4000" dirty="0" smtClean="0"/>
              <a:t>UNDERSTANDING THE TAX SYSTEM</a:t>
            </a:r>
            <a:endParaRPr lang="en-US" sz="4000" b="0" dirty="0" smtClean="0"/>
          </a:p>
        </p:txBody>
      </p:sp>
      <p:sp>
        <p:nvSpPr>
          <p:cNvPr id="398339" name="Rectangle 3"/>
          <p:cNvSpPr>
            <a:spLocks noGrp="1" noChangeArrowheads="1"/>
          </p:cNvSpPr>
          <p:nvPr>
            <p:ph idx="1"/>
          </p:nvPr>
        </p:nvSpPr>
        <p:spPr>
          <a:xfrm>
            <a:off x="152400" y="685800"/>
            <a:ext cx="8915400" cy="4953000"/>
          </a:xfrm>
        </p:spPr>
        <p:txBody>
          <a:bodyPr>
            <a:noAutofit/>
          </a:bodyPr>
          <a:lstStyle/>
          <a:p>
            <a:pPr>
              <a:buFont typeface="Wingdings" pitchFamily="2" charset="2"/>
              <a:buNone/>
            </a:pPr>
            <a:r>
              <a:rPr lang="en-US" sz="2800" i="1" dirty="0" smtClean="0">
                <a:solidFill>
                  <a:schemeClr val="tx1">
                    <a:lumMod val="75000"/>
                    <a:lumOff val="25000"/>
                  </a:schemeClr>
                </a:solidFill>
              </a:rPr>
              <a:t>Some important taxes and terms:</a:t>
            </a:r>
          </a:p>
          <a:p>
            <a:pPr>
              <a:spcBef>
                <a:spcPts val="500"/>
              </a:spcBef>
            </a:pPr>
            <a:r>
              <a:rPr lang="en-US" sz="2800" i="1" dirty="0">
                <a:solidFill>
                  <a:srgbClr val="990033"/>
                </a:solidFill>
              </a:rPr>
              <a:t>Lump-sum </a:t>
            </a:r>
            <a:r>
              <a:rPr lang="en-US" sz="2800" i="1" dirty="0" smtClean="0">
                <a:solidFill>
                  <a:srgbClr val="990033"/>
                </a:solidFill>
              </a:rPr>
              <a:t>tax </a:t>
            </a:r>
            <a:r>
              <a:rPr lang="en-US" sz="2800" dirty="0"/>
              <a:t>is the same for everyone, regardless of any actions people take.</a:t>
            </a:r>
          </a:p>
          <a:p>
            <a:pPr>
              <a:spcBef>
                <a:spcPts val="500"/>
              </a:spcBef>
            </a:pPr>
            <a:r>
              <a:rPr lang="en-US" sz="2800" i="1" dirty="0">
                <a:solidFill>
                  <a:srgbClr val="990033"/>
                </a:solidFill>
              </a:rPr>
              <a:t>Income </a:t>
            </a:r>
            <a:r>
              <a:rPr lang="en-US" sz="2800" i="1" dirty="0" smtClean="0">
                <a:solidFill>
                  <a:srgbClr val="990033"/>
                </a:solidFill>
              </a:rPr>
              <a:t>tax</a:t>
            </a:r>
            <a:r>
              <a:rPr lang="en-US" sz="2800" dirty="0" smtClean="0"/>
              <a:t> </a:t>
            </a:r>
            <a:r>
              <a:rPr lang="en-US" sz="2800" dirty="0"/>
              <a:t>depends on </a:t>
            </a:r>
            <a:r>
              <a:rPr lang="en-US" sz="2800" dirty="0" smtClean="0"/>
              <a:t>income from </a:t>
            </a:r>
            <a:r>
              <a:rPr lang="en-US" sz="2800" dirty="0"/>
              <a:t>wages and </a:t>
            </a:r>
            <a:r>
              <a:rPr lang="en-US" sz="2800" dirty="0" smtClean="0"/>
              <a:t>investments.</a:t>
            </a:r>
            <a:endParaRPr lang="en-US" sz="2800" dirty="0"/>
          </a:p>
          <a:p>
            <a:pPr>
              <a:spcBef>
                <a:spcPts val="500"/>
              </a:spcBef>
            </a:pPr>
            <a:r>
              <a:rPr lang="en-US" sz="2800" i="1" dirty="0">
                <a:solidFill>
                  <a:srgbClr val="990033"/>
                </a:solidFill>
              </a:rPr>
              <a:t>Payroll </a:t>
            </a:r>
            <a:r>
              <a:rPr lang="en-US" sz="2800" i="1" dirty="0" smtClean="0">
                <a:solidFill>
                  <a:srgbClr val="990033"/>
                </a:solidFill>
              </a:rPr>
              <a:t>tax</a:t>
            </a:r>
            <a:r>
              <a:rPr lang="en-US" sz="2800" dirty="0" smtClean="0"/>
              <a:t> depends on the earnings an employer pays to an employee (contributions for pensions)</a:t>
            </a:r>
          </a:p>
          <a:p>
            <a:pPr>
              <a:spcBef>
                <a:spcPts val="500"/>
              </a:spcBef>
            </a:pPr>
            <a:r>
              <a:rPr lang="en-US" sz="2800" i="1" dirty="0">
                <a:solidFill>
                  <a:srgbClr val="990033"/>
                </a:solidFill>
              </a:rPr>
              <a:t>Sales </a:t>
            </a:r>
            <a:r>
              <a:rPr lang="en-US" sz="2800" i="1" dirty="0" smtClean="0">
                <a:solidFill>
                  <a:srgbClr val="990033"/>
                </a:solidFill>
              </a:rPr>
              <a:t>tax</a:t>
            </a:r>
            <a:r>
              <a:rPr lang="en-US" sz="2800" dirty="0" smtClean="0"/>
              <a:t> </a:t>
            </a:r>
            <a:r>
              <a:rPr lang="en-US" sz="2800" dirty="0" smtClean="0">
                <a:solidFill>
                  <a:srgbClr val="0070C0"/>
                </a:solidFill>
              </a:rPr>
              <a:t>depends on the value of goods sold.</a:t>
            </a:r>
          </a:p>
          <a:p>
            <a:pPr>
              <a:spcBef>
                <a:spcPts val="500"/>
              </a:spcBef>
            </a:pPr>
            <a:r>
              <a:rPr lang="en-US" sz="2800" i="1" dirty="0" smtClean="0">
                <a:solidFill>
                  <a:srgbClr val="990033"/>
                </a:solidFill>
              </a:rPr>
              <a:t>Profits tax</a:t>
            </a:r>
            <a:r>
              <a:rPr lang="en-US" sz="2800" dirty="0" smtClean="0"/>
              <a:t> depends on a firm’s profits.</a:t>
            </a:r>
          </a:p>
          <a:p>
            <a:pPr>
              <a:spcBef>
                <a:spcPts val="500"/>
              </a:spcBef>
            </a:pPr>
            <a:r>
              <a:rPr lang="en-US" sz="2800" i="1" dirty="0">
                <a:solidFill>
                  <a:srgbClr val="990033"/>
                </a:solidFill>
              </a:rPr>
              <a:t>Property </a:t>
            </a:r>
            <a:r>
              <a:rPr lang="en-US" sz="2800" i="1" dirty="0" smtClean="0">
                <a:solidFill>
                  <a:srgbClr val="990033"/>
                </a:solidFill>
              </a:rPr>
              <a:t>tax</a:t>
            </a:r>
            <a:r>
              <a:rPr lang="en-US" sz="2800" dirty="0" smtClean="0"/>
              <a:t> depends on the value of property, such as a home.</a:t>
            </a:r>
          </a:p>
          <a:p>
            <a:pPr>
              <a:spcBef>
                <a:spcPts val="500"/>
              </a:spcBef>
            </a:pPr>
            <a:r>
              <a:rPr lang="en-US" sz="2800" i="1" dirty="0">
                <a:solidFill>
                  <a:srgbClr val="990033"/>
                </a:solidFill>
              </a:rPr>
              <a:t>Wealth tax: </a:t>
            </a:r>
            <a:r>
              <a:rPr lang="en-US" sz="2800" dirty="0" smtClean="0"/>
              <a:t>a tax that depends on an individual’s wealth.</a:t>
            </a:r>
          </a:p>
        </p:txBody>
      </p:sp>
      <p:sp>
        <p:nvSpPr>
          <p:cNvPr id="2" name="Footer Placeholder 1"/>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2724917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Rot="1" noChangeArrowheads="1"/>
          </p:cNvSpPr>
          <p:nvPr>
            <p:ph type="title"/>
          </p:nvPr>
        </p:nvSpPr>
        <p:spPr/>
        <p:txBody>
          <a:bodyPr>
            <a:normAutofit/>
          </a:bodyPr>
          <a:lstStyle/>
          <a:p>
            <a:pPr algn="l"/>
            <a:r>
              <a:rPr lang="en-US" sz="4000" dirty="0" smtClean="0"/>
              <a:t>UNDERSTANDING THE TAX SYSTEM</a:t>
            </a:r>
            <a:endParaRPr lang="en-US" sz="4000" b="0" dirty="0" smtClean="0"/>
          </a:p>
        </p:txBody>
      </p:sp>
      <p:sp>
        <p:nvSpPr>
          <p:cNvPr id="402435" name="Rectangle 3"/>
          <p:cNvSpPr>
            <a:spLocks noGrp="1" noChangeArrowheads="1"/>
          </p:cNvSpPr>
          <p:nvPr>
            <p:ph idx="1"/>
          </p:nvPr>
        </p:nvSpPr>
        <p:spPr/>
        <p:txBody>
          <a:bodyPr>
            <a:noAutofit/>
          </a:bodyPr>
          <a:lstStyle/>
          <a:p>
            <a:r>
              <a:rPr lang="en-US" sz="2800" dirty="0"/>
              <a:t>The </a:t>
            </a:r>
            <a:r>
              <a:rPr lang="en-US" sz="2800" i="1" dirty="0">
                <a:solidFill>
                  <a:srgbClr val="990033"/>
                </a:solidFill>
              </a:rPr>
              <a:t>tax structure </a:t>
            </a:r>
            <a:r>
              <a:rPr lang="en-US" sz="2800" dirty="0"/>
              <a:t>specifies how </a:t>
            </a:r>
            <a:r>
              <a:rPr lang="en-US" sz="2800" dirty="0" smtClean="0"/>
              <a:t>the tax </a:t>
            </a:r>
            <a:r>
              <a:rPr lang="en-US" sz="2800" dirty="0"/>
              <a:t>depends on the tax base</a:t>
            </a:r>
            <a:r>
              <a:rPr lang="en-US" sz="2800" dirty="0" smtClean="0"/>
              <a:t>.</a:t>
            </a:r>
          </a:p>
          <a:p>
            <a:r>
              <a:rPr lang="en-US" sz="2800" dirty="0" smtClean="0"/>
              <a:t>A </a:t>
            </a:r>
            <a:r>
              <a:rPr lang="en-US" sz="2800" b="1" i="1" dirty="0" smtClean="0">
                <a:solidFill>
                  <a:srgbClr val="990033"/>
                </a:solidFill>
              </a:rPr>
              <a:t>progressive tax</a:t>
            </a:r>
            <a:r>
              <a:rPr lang="en-US" sz="2800" i="1" dirty="0" smtClean="0">
                <a:solidFill>
                  <a:srgbClr val="990033"/>
                </a:solidFill>
              </a:rPr>
              <a:t> </a:t>
            </a:r>
            <a:r>
              <a:rPr lang="en-US" sz="2800" dirty="0" smtClean="0"/>
              <a:t>takes a larger share of the income of high-income taxpayers than of low-income taxpayers.</a:t>
            </a:r>
          </a:p>
          <a:p>
            <a:r>
              <a:rPr lang="en-US" sz="2800" dirty="0" smtClean="0"/>
              <a:t>A </a:t>
            </a:r>
            <a:r>
              <a:rPr lang="en-US" sz="2800" i="1" dirty="0">
                <a:solidFill>
                  <a:srgbClr val="990033"/>
                </a:solidFill>
              </a:rPr>
              <a:t>regressive tax </a:t>
            </a:r>
            <a:r>
              <a:rPr lang="en-US" sz="2800" dirty="0" smtClean="0"/>
              <a:t>takes a smaller share of the income of high-income taxpayers than of low-income taxpayers.</a:t>
            </a:r>
          </a:p>
          <a:p>
            <a:r>
              <a:rPr lang="en-US" sz="2800" dirty="0" smtClean="0"/>
              <a:t>The </a:t>
            </a:r>
            <a:r>
              <a:rPr lang="en-US" sz="2800" i="1" dirty="0">
                <a:solidFill>
                  <a:srgbClr val="990033"/>
                </a:solidFill>
              </a:rPr>
              <a:t>marginal tax rate </a:t>
            </a:r>
            <a:r>
              <a:rPr lang="en-US" sz="2800" dirty="0" smtClean="0"/>
              <a:t>is the percentage of an increase in income that is taxed away.</a:t>
            </a:r>
          </a:p>
        </p:txBody>
      </p:sp>
      <p:sp>
        <p:nvSpPr>
          <p:cNvPr id="2" name="Footer Placeholder 1"/>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2592006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YOU THINK YOU PAY HIGH TAXES?</a:t>
            </a:r>
            <a:endParaRPr lang="en-US" sz="4000" dirty="0"/>
          </a:p>
        </p:txBody>
      </p:sp>
      <p:sp>
        <p:nvSpPr>
          <p:cNvPr id="5" name="Content Placeholder 4"/>
          <p:cNvSpPr>
            <a:spLocks noGrp="1"/>
          </p:cNvSpPr>
          <p:nvPr>
            <p:ph idx="1"/>
          </p:nvPr>
        </p:nvSpPr>
        <p:spPr/>
        <p:txBody>
          <a:bodyPr>
            <a:normAutofit/>
          </a:bodyPr>
          <a:lstStyle/>
          <a:p>
            <a:pPr algn="r"/>
            <a:r>
              <a:rPr lang="en-US" sz="2000" i="1" dirty="0" smtClean="0">
                <a:solidFill>
                  <a:schemeClr val="tx1">
                    <a:lumMod val="75000"/>
                    <a:lumOff val="25000"/>
                  </a:schemeClr>
                </a:solidFill>
              </a:rPr>
              <a:t>OECD, 2013</a:t>
            </a:r>
            <a:endParaRPr lang="en-US" sz="2000" i="1" dirty="0">
              <a:solidFill>
                <a:schemeClr val="tx1">
                  <a:lumMod val="75000"/>
                  <a:lumOff val="25000"/>
                </a:schemeClr>
              </a:solidFill>
            </a:endParaRPr>
          </a:p>
        </p:txBody>
      </p:sp>
      <p:pic>
        <p:nvPicPr>
          <p:cNvPr id="3" name="Picture 2"/>
          <p:cNvPicPr>
            <a:picLocks noChangeAspect="1"/>
          </p:cNvPicPr>
          <p:nvPr/>
        </p:nvPicPr>
        <p:blipFill>
          <a:blip r:embed="rId3"/>
          <a:stretch>
            <a:fillRect/>
          </a:stretch>
        </p:blipFill>
        <p:spPr>
          <a:xfrm>
            <a:off x="-24708" y="1295400"/>
            <a:ext cx="8410401" cy="5452698"/>
          </a:xfrm>
          <a:prstGeom prst="rect">
            <a:avLst/>
          </a:prstGeom>
        </p:spPr>
      </p:pic>
      <p:sp>
        <p:nvSpPr>
          <p:cNvPr id="6" name="Footer Placeholder 5"/>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1702749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Autofit/>
          </a:bodyPr>
          <a:lstStyle/>
          <a:p>
            <a:r>
              <a:rPr lang="en-US" sz="4000" dirty="0" smtClean="0"/>
              <a:t>TOP U.S. MARGINAL INCOME TAX RATES FOR 100 YEARS</a:t>
            </a:r>
            <a:endParaRPr lang="en-US" sz="4000" dirty="0"/>
          </a:p>
        </p:txBody>
      </p:sp>
      <p:pic>
        <p:nvPicPr>
          <p:cNvPr id="6" name="Picture 5"/>
          <p:cNvPicPr>
            <a:picLocks noChangeAspect="1"/>
          </p:cNvPicPr>
          <p:nvPr/>
        </p:nvPicPr>
        <p:blipFill>
          <a:blip r:embed="rId3"/>
          <a:stretch>
            <a:fillRect/>
          </a:stretch>
        </p:blipFill>
        <p:spPr>
          <a:xfrm>
            <a:off x="0" y="1323041"/>
            <a:ext cx="8001000" cy="4905188"/>
          </a:xfrm>
          <a:prstGeom prst="rect">
            <a:avLst/>
          </a:prstGeom>
        </p:spPr>
      </p:pic>
      <p:sp>
        <p:nvSpPr>
          <p:cNvPr id="7" name="Footer Placeholder 6"/>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78359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fontScale="90000"/>
          </a:bodyPr>
          <a:lstStyle/>
          <a:p>
            <a:r>
              <a:rPr lang="en-US" dirty="0" smtClean="0"/>
              <a:t>WHISKEY’S FOR DRINKING… AND TAXING.</a:t>
            </a:r>
            <a:endParaRPr lang="en-US" dirty="0"/>
          </a:p>
        </p:txBody>
      </p:sp>
      <p:sp>
        <p:nvSpPr>
          <p:cNvPr id="3" name="Content Placeholder 2"/>
          <p:cNvSpPr>
            <a:spLocks noGrp="1"/>
          </p:cNvSpPr>
          <p:nvPr>
            <p:ph idx="1"/>
          </p:nvPr>
        </p:nvSpPr>
        <p:spPr>
          <a:xfrm>
            <a:off x="29408" y="2286000"/>
            <a:ext cx="9114591" cy="1981200"/>
          </a:xfrm>
          <a:solidFill>
            <a:schemeClr val="bg1">
              <a:alpha val="66000"/>
            </a:schemeClr>
          </a:solidFill>
        </p:spPr>
        <p:txBody>
          <a:bodyPr>
            <a:noAutofit/>
          </a:bodyPr>
          <a:lstStyle/>
          <a:p>
            <a:r>
              <a:rPr lang="en-US" sz="2800" i="1" dirty="0" smtClean="0">
                <a:solidFill>
                  <a:schemeClr val="tx1">
                    <a:lumMod val="75000"/>
                    <a:lumOff val="25000"/>
                  </a:schemeClr>
                </a:solidFill>
              </a:rPr>
              <a:t>Taxes matter: Washington’s 1791 tax on whiskey distillers led to the Whiskey Rebellion of 1794, the decline of small distillers,  and local economies—and the rise of the Republican Party.</a:t>
            </a:r>
            <a:endParaRPr lang="en-US" sz="2800" i="1" dirty="0">
              <a:solidFill>
                <a:schemeClr val="tx1">
                  <a:lumMod val="75000"/>
                  <a:lumOff val="25000"/>
                </a:schemeClr>
              </a:solidFill>
            </a:endParaRPr>
          </a:p>
        </p:txBody>
      </p:sp>
      <p:sp>
        <p:nvSpPr>
          <p:cNvPr id="5" name="Footer Placeholder 4"/>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2745505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3600" dirty="0" smtClean="0"/>
              <a:t>TAXES in Music</a:t>
            </a:r>
            <a:endParaRPr lang="en-US" sz="3600" dirty="0"/>
          </a:p>
        </p:txBody>
      </p:sp>
      <p:sp>
        <p:nvSpPr>
          <p:cNvPr id="3" name="Content Placeholder 2"/>
          <p:cNvSpPr>
            <a:spLocks noGrp="1"/>
          </p:cNvSpPr>
          <p:nvPr>
            <p:ph idx="1"/>
          </p:nvPr>
        </p:nvSpPr>
        <p:spPr>
          <a:xfrm>
            <a:off x="304800" y="1282329"/>
            <a:ext cx="8839200" cy="5029200"/>
          </a:xfrm>
        </p:spPr>
        <p:txBody>
          <a:bodyPr>
            <a:normAutofit/>
          </a:bodyPr>
          <a:lstStyle/>
          <a:p>
            <a:r>
              <a:rPr lang="en-US" sz="2200" b="0" dirty="0">
                <a:hlinkClick r:id="rId3"/>
              </a:rPr>
              <a:t>https://www.youtube.com/watch?v=_</a:t>
            </a:r>
            <a:r>
              <a:rPr lang="en-US" sz="2200" b="0" dirty="0" smtClean="0">
                <a:hlinkClick r:id="rId3"/>
              </a:rPr>
              <a:t>RWEZ8ddexo</a:t>
            </a:r>
            <a:endParaRPr lang="en-US" sz="2200" b="0" dirty="0" smtClean="0"/>
          </a:p>
          <a:p>
            <a:endParaRPr lang="en-US" sz="2200" b="0" dirty="0"/>
          </a:p>
          <a:p>
            <a:endParaRPr lang="en-US" sz="2200" b="0" dirty="0" smtClean="0"/>
          </a:p>
          <a:p>
            <a:r>
              <a:rPr lang="en-US" sz="2200" b="0" dirty="0" smtClean="0"/>
              <a:t>After Tax – Jonny Cash</a:t>
            </a:r>
            <a:endParaRPr lang="en-US" sz="2200" b="0" dirty="0"/>
          </a:p>
          <a:p>
            <a:r>
              <a:rPr lang="en-US" sz="2200" b="0" dirty="0"/>
              <a:t>Filed Under Protest: You can dream about vacation in the sun/You can dream but you can’t never have you one/</a:t>
            </a:r>
            <a:r>
              <a:rPr lang="en-US" sz="2200" b="0" dirty="0" err="1"/>
              <a:t>’Cause</a:t>
            </a:r>
            <a:r>
              <a:rPr lang="en-US" sz="2200" b="0" dirty="0"/>
              <a:t> by the time your good old Uncle Sam gets done/You’ve got just enough for gas/To see them city limits pass/And if you get back home fourth class/I’d say you won”</a:t>
            </a:r>
          </a:p>
          <a:p>
            <a:endParaRPr lang="en-US" sz="2200" b="0" dirty="0"/>
          </a:p>
          <a:p>
            <a:endParaRPr lang="en-US" dirty="0"/>
          </a:p>
        </p:txBody>
      </p:sp>
      <p:sp>
        <p:nvSpPr>
          <p:cNvPr id="5" name="Footer Placeholder 4"/>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26377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3600" dirty="0" smtClean="0"/>
              <a:t>TAXES in Music</a:t>
            </a:r>
            <a:endParaRPr lang="en-US" sz="3600" dirty="0"/>
          </a:p>
        </p:txBody>
      </p:sp>
      <p:sp>
        <p:nvSpPr>
          <p:cNvPr id="3" name="Content Placeholder 2"/>
          <p:cNvSpPr>
            <a:spLocks noGrp="1"/>
          </p:cNvSpPr>
          <p:nvPr>
            <p:ph idx="1"/>
          </p:nvPr>
        </p:nvSpPr>
        <p:spPr>
          <a:xfrm>
            <a:off x="304800" y="1282329"/>
            <a:ext cx="8839200" cy="5029200"/>
          </a:xfrm>
        </p:spPr>
        <p:txBody>
          <a:bodyPr>
            <a:normAutofit/>
          </a:bodyPr>
          <a:lstStyle/>
          <a:p>
            <a:r>
              <a:rPr lang="en-US" sz="2200" b="0" dirty="0" smtClean="0">
                <a:hlinkClick r:id="rId3"/>
              </a:rPr>
              <a:t>https</a:t>
            </a:r>
            <a:r>
              <a:rPr lang="en-US" sz="2200" b="0" dirty="0">
                <a:hlinkClick r:id="rId3"/>
              </a:rPr>
              <a:t>://www.youtube.com/watch?v=MbQiVQuiu04</a:t>
            </a:r>
            <a:endParaRPr lang="en-US" sz="2200" b="0" dirty="0"/>
          </a:p>
          <a:p>
            <a:endParaRPr lang="en-US" sz="2200" b="0" dirty="0" smtClean="0"/>
          </a:p>
          <a:p>
            <a:r>
              <a:rPr lang="en-US" sz="2200" b="0" dirty="0" smtClean="0"/>
              <a:t>Taxman - Beatles</a:t>
            </a:r>
            <a:endParaRPr lang="en-US" sz="2200" b="0" dirty="0"/>
          </a:p>
          <a:p>
            <a:r>
              <a:rPr lang="en-US" sz="2200" b="0" dirty="0" smtClean="0"/>
              <a:t>Filed </a:t>
            </a:r>
            <a:r>
              <a:rPr lang="en-US" sz="2200" b="0" dirty="0"/>
              <a:t>Under Protest: “If you drive a car, I’ll tax the street/If you try to sit, I’ll tax your seat/If you get too cold I’ll tax the heat/If you take a walk, I’ll tax your feet”</a:t>
            </a:r>
          </a:p>
          <a:p>
            <a:endParaRPr lang="en-US" sz="2200" b="0" dirty="0"/>
          </a:p>
          <a:p>
            <a:r>
              <a:rPr lang="en-US" sz="2200" b="0" dirty="0"/>
              <a:t>I</a:t>
            </a:r>
            <a:r>
              <a:rPr lang="en-US" sz="2200" b="0" dirty="0" smtClean="0"/>
              <a:t>n </a:t>
            </a:r>
            <a:r>
              <a:rPr lang="en-US" sz="2200" b="0" dirty="0"/>
              <a:t>the light of England’s notorious progressive tax of the 1960s, John Lennon and Paul McCartney</a:t>
            </a:r>
            <a:r>
              <a:rPr lang="en-US" sz="2200" b="0" dirty="0" smtClean="0"/>
              <a:t> couldn’t </a:t>
            </a:r>
            <a:r>
              <a:rPr lang="en-US" sz="2200" b="0" dirty="0"/>
              <a:t>resist his witty takedown of governmental greed.</a:t>
            </a:r>
          </a:p>
          <a:p>
            <a:endParaRPr lang="en-US" dirty="0"/>
          </a:p>
        </p:txBody>
      </p:sp>
      <p:sp>
        <p:nvSpPr>
          <p:cNvPr id="5" name="Footer Placeholder 4"/>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161832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3600" dirty="0" smtClean="0"/>
              <a:t>TAXES in Music</a:t>
            </a:r>
            <a:endParaRPr lang="en-US" sz="3600" dirty="0"/>
          </a:p>
        </p:txBody>
      </p:sp>
      <p:sp>
        <p:nvSpPr>
          <p:cNvPr id="3" name="Content Placeholder 2"/>
          <p:cNvSpPr>
            <a:spLocks noGrp="1"/>
          </p:cNvSpPr>
          <p:nvPr>
            <p:ph idx="1"/>
          </p:nvPr>
        </p:nvSpPr>
        <p:spPr>
          <a:xfrm>
            <a:off x="304800" y="1282329"/>
            <a:ext cx="8839200" cy="5029200"/>
          </a:xfrm>
        </p:spPr>
        <p:txBody>
          <a:bodyPr>
            <a:normAutofit/>
          </a:bodyPr>
          <a:lstStyle/>
          <a:p>
            <a:r>
              <a:rPr lang="en-US" sz="2200" b="0" dirty="0">
                <a:hlinkClick r:id="rId3"/>
              </a:rPr>
              <a:t>https://</a:t>
            </a:r>
            <a:r>
              <a:rPr lang="en-US" sz="2200" b="0" dirty="0" smtClean="0">
                <a:hlinkClick r:id="rId3"/>
              </a:rPr>
              <a:t>www.youtube.com/watch?v=JYelT9VMKg0</a:t>
            </a:r>
            <a:endParaRPr lang="en-US" sz="2200" b="0" dirty="0" smtClean="0"/>
          </a:p>
          <a:p>
            <a:endParaRPr lang="en-US" sz="2200" b="0" dirty="0" smtClean="0"/>
          </a:p>
          <a:p>
            <a:r>
              <a:rPr lang="en-US" sz="2200" b="0" dirty="0" smtClean="0"/>
              <a:t>Tax Free – Jimmy Hendrix</a:t>
            </a:r>
            <a:endParaRPr lang="en-US" sz="2200" b="0" dirty="0"/>
          </a:p>
          <a:p>
            <a:r>
              <a:rPr lang="en-US" sz="2600" b="0" dirty="0"/>
              <a:t>The hostility Jimi Hendrix felt toward the IRS </a:t>
            </a:r>
            <a:r>
              <a:rPr lang="en-US" sz="2600" b="0" dirty="0" smtClean="0"/>
              <a:t>(Internal Revenue Service) apparently </a:t>
            </a:r>
            <a:r>
              <a:rPr lang="en-US" sz="2600" b="0" dirty="0"/>
              <a:t>so burned him up that the guitar master was a loss for words: the ferocious psychedelic freak-out “Tax Free” is an earth-scorching instrumental</a:t>
            </a:r>
          </a:p>
          <a:p>
            <a:endParaRPr lang="en-US" dirty="0"/>
          </a:p>
        </p:txBody>
      </p:sp>
      <p:sp>
        <p:nvSpPr>
          <p:cNvPr id="5" name="Footer Placeholder 4"/>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706825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3600" dirty="0" smtClean="0"/>
              <a:t>TAXES in Music</a:t>
            </a:r>
            <a:endParaRPr lang="en-US" sz="3600" dirty="0"/>
          </a:p>
        </p:txBody>
      </p:sp>
      <p:sp>
        <p:nvSpPr>
          <p:cNvPr id="3" name="Content Placeholder 2"/>
          <p:cNvSpPr>
            <a:spLocks noGrp="1"/>
          </p:cNvSpPr>
          <p:nvPr>
            <p:ph idx="1"/>
          </p:nvPr>
        </p:nvSpPr>
        <p:spPr>
          <a:xfrm>
            <a:off x="304800" y="1282329"/>
            <a:ext cx="8839200" cy="5029200"/>
          </a:xfrm>
        </p:spPr>
        <p:txBody>
          <a:bodyPr>
            <a:normAutofit/>
          </a:bodyPr>
          <a:lstStyle/>
          <a:p>
            <a:r>
              <a:rPr lang="en-US" sz="2200" b="0" dirty="0">
                <a:hlinkClick r:id="rId3"/>
              </a:rPr>
              <a:t>https://</a:t>
            </a:r>
            <a:r>
              <a:rPr lang="en-US" sz="2200" b="0" dirty="0" smtClean="0">
                <a:hlinkClick r:id="rId3"/>
              </a:rPr>
              <a:t>www.youtube.com/watch?v=WofvnYjkPJ0</a:t>
            </a:r>
            <a:endParaRPr lang="en-US" sz="2200" b="0" dirty="0" smtClean="0"/>
          </a:p>
          <a:p>
            <a:endParaRPr lang="en-US" sz="2200" b="0" dirty="0"/>
          </a:p>
          <a:p>
            <a:r>
              <a:rPr lang="en-US" sz="2200" b="0" dirty="0">
                <a:hlinkClick r:id="rId4"/>
              </a:rPr>
              <a:t>http://</a:t>
            </a:r>
            <a:r>
              <a:rPr lang="en-US" sz="2200" b="0" dirty="0" smtClean="0">
                <a:hlinkClick r:id="rId4"/>
              </a:rPr>
              <a:t>www.youtube.com/watch?v=G7KIsbrIsBY&amp;sns=em</a:t>
            </a:r>
            <a:endParaRPr lang="en-US" sz="2200" b="0" dirty="0" smtClean="0"/>
          </a:p>
          <a:p>
            <a:endParaRPr lang="en-US" sz="2200" b="0" dirty="0"/>
          </a:p>
          <a:p>
            <a:r>
              <a:rPr lang="en-US" sz="2200" b="0" dirty="0"/>
              <a:t>“Prosperity will not come by inventing more and more lavish public expenditure </a:t>
            </a:r>
            <a:r>
              <a:rPr lang="en-US" sz="2200" b="0" dirty="0" err="1"/>
              <a:t>programmes</a:t>
            </a:r>
            <a:r>
              <a:rPr lang="en-US" sz="2200" b="0" dirty="0"/>
              <a:t>. You do not grow richer by ordering another </a:t>
            </a:r>
            <a:r>
              <a:rPr lang="en-US" sz="2200" b="0" dirty="0" err="1"/>
              <a:t>cheque</a:t>
            </a:r>
            <a:r>
              <a:rPr lang="en-US" sz="2200" b="0" dirty="0"/>
              <a:t>-book from the Bank. No nation ever grew more prosperous by taxing its citizens beyond their capacity to pay. We have a duty to make sure that every penny piece we raise in taxation is spent wisely and well.”</a:t>
            </a:r>
          </a:p>
          <a:p>
            <a:endParaRPr lang="en-US" dirty="0"/>
          </a:p>
        </p:txBody>
      </p:sp>
      <p:sp>
        <p:nvSpPr>
          <p:cNvPr id="5" name="Footer Placeholder 4"/>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2130010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3600" dirty="0" smtClean="0"/>
              <a:t>TAXES on GOODS and SERVICES</a:t>
            </a:r>
            <a:endParaRPr lang="en-US" sz="3600" dirty="0"/>
          </a:p>
        </p:txBody>
      </p:sp>
      <p:sp>
        <p:nvSpPr>
          <p:cNvPr id="3" name="Content Placeholder 2"/>
          <p:cNvSpPr>
            <a:spLocks noGrp="1"/>
          </p:cNvSpPr>
          <p:nvPr>
            <p:ph idx="1"/>
          </p:nvPr>
        </p:nvSpPr>
        <p:spPr>
          <a:xfrm>
            <a:off x="228600" y="990600"/>
            <a:ext cx="8839200" cy="5029200"/>
          </a:xfrm>
        </p:spPr>
        <p:txBody>
          <a:bodyPr>
            <a:normAutofit fontScale="92500"/>
          </a:bodyPr>
          <a:lstStyle/>
          <a:p>
            <a:r>
              <a:rPr lang="en-US" dirty="0" smtClean="0">
                <a:solidFill>
                  <a:srgbClr val="0070C0"/>
                </a:solidFill>
              </a:rPr>
              <a:t>Excise Taxes </a:t>
            </a:r>
            <a:r>
              <a:rPr lang="en-US" b="0" dirty="0" smtClean="0"/>
              <a:t>are “per unit” of the good (one packet of cigarettes, one bottle of wine)</a:t>
            </a:r>
          </a:p>
          <a:p>
            <a:endParaRPr lang="en-US" b="0" dirty="0"/>
          </a:p>
          <a:p>
            <a:r>
              <a:rPr lang="en-US" b="0" dirty="0" smtClean="0"/>
              <a:t>Taxes in percentage of the price or in percentage of the value are called </a:t>
            </a:r>
            <a:r>
              <a:rPr lang="en-US" i="1" dirty="0" smtClean="0">
                <a:solidFill>
                  <a:srgbClr val="0070C0"/>
                </a:solidFill>
              </a:rPr>
              <a:t>ad valorem</a:t>
            </a:r>
            <a:r>
              <a:rPr lang="en-US" b="0" i="1" dirty="0" smtClean="0"/>
              <a:t>, </a:t>
            </a:r>
            <a:r>
              <a:rPr lang="en-US" b="0" dirty="0" smtClean="0"/>
              <a:t>like the</a:t>
            </a:r>
            <a:r>
              <a:rPr lang="en-US" b="0" i="1" dirty="0" smtClean="0"/>
              <a:t> </a:t>
            </a:r>
            <a:r>
              <a:rPr lang="en-US" b="0" dirty="0" smtClean="0"/>
              <a:t>Value Added Tax (V.A.T.) which is the </a:t>
            </a:r>
            <a:r>
              <a:rPr lang="en-US" dirty="0" smtClean="0">
                <a:solidFill>
                  <a:srgbClr val="0070C0"/>
                </a:solidFill>
              </a:rPr>
              <a:t>sale tax </a:t>
            </a:r>
            <a:r>
              <a:rPr lang="en-US" b="0" dirty="0" smtClean="0"/>
              <a:t>imposed on goods and service in all countries.</a:t>
            </a:r>
          </a:p>
          <a:p>
            <a:r>
              <a:rPr lang="en-US" b="0" dirty="0" smtClean="0"/>
              <a:t> </a:t>
            </a:r>
          </a:p>
          <a:p>
            <a:r>
              <a:rPr lang="en-US" b="0" dirty="0" smtClean="0"/>
              <a:t>In Italy </a:t>
            </a:r>
            <a:r>
              <a:rPr lang="en-US" b="0" i="1" dirty="0" err="1" smtClean="0"/>
              <a:t>Imposta</a:t>
            </a:r>
            <a:r>
              <a:rPr lang="en-US" b="0" i="1" dirty="0" smtClean="0"/>
              <a:t> </a:t>
            </a:r>
            <a:r>
              <a:rPr lang="en-US" b="0" i="1" dirty="0" err="1" smtClean="0"/>
              <a:t>sul</a:t>
            </a:r>
            <a:r>
              <a:rPr lang="en-US" b="0" i="1" dirty="0" smtClean="0"/>
              <a:t> </a:t>
            </a:r>
            <a:r>
              <a:rPr lang="en-US" b="0" i="1" dirty="0" err="1" smtClean="0"/>
              <a:t>Valore</a:t>
            </a:r>
            <a:r>
              <a:rPr lang="en-US" b="0" i="1" dirty="0" smtClean="0"/>
              <a:t> </a:t>
            </a:r>
            <a:r>
              <a:rPr lang="en-US" b="0" i="1" dirty="0" err="1" smtClean="0"/>
              <a:t>Aggiunto</a:t>
            </a:r>
            <a:r>
              <a:rPr lang="en-US" b="0" i="1" dirty="0" smtClean="0"/>
              <a:t> (IVA)</a:t>
            </a:r>
          </a:p>
          <a:p>
            <a:endParaRPr lang="en-US" b="0" dirty="0"/>
          </a:p>
          <a:p>
            <a:endParaRPr lang="en-US" dirty="0"/>
          </a:p>
        </p:txBody>
      </p:sp>
      <p:sp>
        <p:nvSpPr>
          <p:cNvPr id="5" name="Footer Placeholder 4"/>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3332840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3600" dirty="0" smtClean="0"/>
              <a:t>THE EFFECT OF AN EXCISE TAX ON QUANTITIES AND PRICES</a:t>
            </a:r>
            <a:endParaRPr lang="en-US" sz="3600" dirty="0"/>
          </a:p>
        </p:txBody>
      </p:sp>
      <p:sp>
        <p:nvSpPr>
          <p:cNvPr id="3" name="Content Placeholder 2"/>
          <p:cNvSpPr>
            <a:spLocks noGrp="1"/>
          </p:cNvSpPr>
          <p:nvPr>
            <p:ph idx="1"/>
          </p:nvPr>
        </p:nvSpPr>
        <p:spPr/>
        <p:txBody>
          <a:bodyPr>
            <a:normAutofit/>
          </a:bodyPr>
          <a:lstStyle/>
          <a:p>
            <a:r>
              <a:rPr lang="en-US" b="0" dirty="0" smtClean="0"/>
              <a:t>Taxes drive a wedge between the price buyers pay and the price sellers receive.</a:t>
            </a:r>
          </a:p>
          <a:p>
            <a:r>
              <a:rPr lang="en-US" b="0" dirty="0" smtClean="0"/>
              <a:t>To analyze the effects, we’ll graph two scenarios:</a:t>
            </a:r>
          </a:p>
          <a:p>
            <a:pPr marL="1371600" lvl="2" indent="-457200">
              <a:buClr>
                <a:schemeClr val="accent3"/>
              </a:buClr>
              <a:buFont typeface="Wingdings" charset="2"/>
              <a:buChar char="§"/>
            </a:pPr>
            <a:r>
              <a:rPr lang="en-US" sz="3200" dirty="0" smtClean="0">
                <a:solidFill>
                  <a:schemeClr val="accent1">
                    <a:lumMod val="75000"/>
                  </a:schemeClr>
                </a:solidFill>
              </a:rPr>
              <a:t>when the tax is levied on sellers</a:t>
            </a:r>
          </a:p>
          <a:p>
            <a:pPr marL="1371600" lvl="2" indent="-457200">
              <a:buClr>
                <a:schemeClr val="accent3"/>
              </a:buClr>
              <a:buFont typeface="Wingdings" charset="2"/>
              <a:buChar char="§"/>
            </a:pPr>
            <a:r>
              <a:rPr lang="en-US" sz="3200" dirty="0" smtClean="0">
                <a:solidFill>
                  <a:schemeClr val="accent1">
                    <a:lumMod val="75000"/>
                  </a:schemeClr>
                </a:solidFill>
              </a:rPr>
              <a:t>when </a:t>
            </a:r>
            <a:r>
              <a:rPr lang="en-US" sz="3200" dirty="0">
                <a:solidFill>
                  <a:schemeClr val="accent1">
                    <a:lumMod val="75000"/>
                  </a:schemeClr>
                </a:solidFill>
              </a:rPr>
              <a:t>the tax is levied on </a:t>
            </a:r>
            <a:r>
              <a:rPr lang="en-US" sz="3200" dirty="0" smtClean="0">
                <a:solidFill>
                  <a:schemeClr val="accent1">
                    <a:lumMod val="75000"/>
                  </a:schemeClr>
                </a:solidFill>
              </a:rPr>
              <a:t>buyers</a:t>
            </a:r>
            <a:endParaRPr lang="en-US" sz="3200" dirty="0">
              <a:solidFill>
                <a:schemeClr val="accent1">
                  <a:lumMod val="75000"/>
                </a:schemeClr>
              </a:solidFill>
            </a:endParaRPr>
          </a:p>
          <a:p>
            <a:r>
              <a:rPr lang="en-US" dirty="0"/>
              <a:t>The </a:t>
            </a:r>
            <a:r>
              <a:rPr lang="en-US" dirty="0">
                <a:solidFill>
                  <a:srgbClr val="990033"/>
                </a:solidFill>
              </a:rPr>
              <a:t>incidence</a:t>
            </a:r>
            <a:r>
              <a:rPr lang="en-US" dirty="0"/>
              <a:t> of a tax is a </a:t>
            </a:r>
            <a:r>
              <a:rPr lang="en-US" dirty="0" smtClean="0"/>
              <a:t>measure of </a:t>
            </a:r>
            <a:r>
              <a:rPr lang="en-US" dirty="0"/>
              <a:t>who really pays it</a:t>
            </a:r>
            <a:r>
              <a:rPr lang="en-US" dirty="0" smtClean="0"/>
              <a:t>.</a:t>
            </a:r>
          </a:p>
          <a:p>
            <a:endParaRPr lang="en-US" dirty="0"/>
          </a:p>
        </p:txBody>
      </p:sp>
      <p:sp>
        <p:nvSpPr>
          <p:cNvPr id="5" name="Footer Placeholder 4"/>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3679728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cfdd5f82bbb5647dc0a91c883a8f7f1f0264628"/>
</p:tagLst>
</file>

<file path=ppt/theme/theme1.xml><?xml version="1.0" encoding="utf-8"?>
<a:theme xmlns:a="http://schemas.openxmlformats.org/drawingml/2006/main" name="6_Custom Design">
  <a:themeElements>
    <a:clrScheme name="Krugman 3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Newest 2e theme">
  <a:themeElements>
    <a:clrScheme name="Custom 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Custom 1">
      <a:majorFont>
        <a:latin typeface="Garamond"/>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Stone ppt Theme1">
  <a:themeElements>
    <a:clrScheme name="Custom 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1_Stone ppt Theme1">
  <a:themeElements>
    <a:clrScheme name="Custom 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2_Stone ppt Theme1">
  <a:themeElements>
    <a:clrScheme name="Custom 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3_Stone ppt Theme1">
  <a:themeElements>
    <a:clrScheme name="Custom 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Custom Design">
  <a:themeElements>
    <a:clrScheme name="Krugman 3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newer Krugman PPT theme">
  <a:themeElements>
    <a:clrScheme name="Custom 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1_Krugman 3e main content">
  <a:themeElements>
    <a:clrScheme name="Krugman 3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newer Krugman 3e theme</Template>
  <TotalTime>3801</TotalTime>
  <Words>2053</Words>
  <Application>Microsoft Office PowerPoint</Application>
  <PresentationFormat>On-screen Show (4:3)</PresentationFormat>
  <Paragraphs>389</Paragraphs>
  <Slides>29</Slides>
  <Notes>29</Notes>
  <HiddenSlides>0</HiddenSlides>
  <MMClips>0</MMClips>
  <ScaleCrop>false</ScaleCrop>
  <HeadingPairs>
    <vt:vector size="6" baseType="variant">
      <vt:variant>
        <vt:lpstr>Fonts Used</vt:lpstr>
      </vt:variant>
      <vt:variant>
        <vt:i4>11</vt:i4>
      </vt:variant>
      <vt:variant>
        <vt:lpstr>Theme</vt:lpstr>
      </vt:variant>
      <vt:variant>
        <vt:i4>9</vt:i4>
      </vt:variant>
      <vt:variant>
        <vt:lpstr>Slide Titles</vt:lpstr>
      </vt:variant>
      <vt:variant>
        <vt:i4>29</vt:i4>
      </vt:variant>
    </vt:vector>
  </HeadingPairs>
  <TitlesOfParts>
    <vt:vector size="49" baseType="lpstr">
      <vt:lpstr>ＭＳ Ｐゴシック</vt:lpstr>
      <vt:lpstr>Arial</vt:lpstr>
      <vt:lpstr>Calibri</vt:lpstr>
      <vt:lpstr>Candara</vt:lpstr>
      <vt:lpstr>Century Gothic</vt:lpstr>
      <vt:lpstr>Courier New</vt:lpstr>
      <vt:lpstr>Gill Sans</vt:lpstr>
      <vt:lpstr>Tahoma</vt:lpstr>
      <vt:lpstr>Tw Cen MT</vt:lpstr>
      <vt:lpstr>Verdana</vt:lpstr>
      <vt:lpstr>Wingdings</vt:lpstr>
      <vt:lpstr>6_Custom Design</vt:lpstr>
      <vt:lpstr>1_Newest 2e theme</vt:lpstr>
      <vt:lpstr>10_Stone ppt Theme1</vt:lpstr>
      <vt:lpstr>11_Stone ppt Theme1</vt:lpstr>
      <vt:lpstr>12_Stone ppt Theme1</vt:lpstr>
      <vt:lpstr>13_Stone ppt Theme1</vt:lpstr>
      <vt:lpstr>7_Custom Design</vt:lpstr>
      <vt:lpstr>newer Krugman PPT theme</vt:lpstr>
      <vt:lpstr>11_Krugman 3e main content</vt:lpstr>
      <vt:lpstr>PowerPoint Presentation</vt:lpstr>
      <vt:lpstr>PowerPoint Presentation</vt:lpstr>
      <vt:lpstr>WHISKEY’S FOR DRINKING… AND TAXING.</vt:lpstr>
      <vt:lpstr>TAXES in Music</vt:lpstr>
      <vt:lpstr>TAXES in Music</vt:lpstr>
      <vt:lpstr>TAXES in Music</vt:lpstr>
      <vt:lpstr>TAXES in Music</vt:lpstr>
      <vt:lpstr>TAXES on GOODS and SERVICES</vt:lpstr>
      <vt:lpstr>THE EFFECT OF AN EXCISE TAX ON QUANTITIES AND PRICES</vt:lpstr>
      <vt:lpstr>AN EXCISE TAX IMPOSED ON HOTEL OWNERS</vt:lpstr>
      <vt:lpstr>AN EXCISE TAX IMPOSED ON HOTEL GUESTS</vt:lpstr>
      <vt:lpstr>WHEN AN EXCISE TAX IS PAID MAINLY BY CONSUMERS</vt:lpstr>
      <vt:lpstr>WHEN AN EXCISE TAX IS PAID MAINLY BY PRODUCERS</vt:lpstr>
      <vt:lpstr>The Benefits and costs of Taxation</vt:lpstr>
      <vt:lpstr>THE REVENUE FROM AN EXCISE TAX</vt:lpstr>
      <vt:lpstr>INCREASING THE  TAX RATE DOES NOT NECESSARILY INCREASE REVENUE</vt:lpstr>
      <vt:lpstr>THE REVENUE FROM AN EXCISE TAX</vt:lpstr>
      <vt:lpstr>THE REVENUE FROM AN EXCISE TAX</vt:lpstr>
      <vt:lpstr>THE COSTS OF TAXATION: REDUCTION IN CONSUMER AND PRODUCER SURPLUS</vt:lpstr>
      <vt:lpstr>THE EFFECTS OF A TAX</vt:lpstr>
      <vt:lpstr>DEADWEIGHT LOSS AND ELASTICITIES</vt:lpstr>
      <vt:lpstr>DEADWEIGHT LOSS AND ELASTICITIES</vt:lpstr>
      <vt:lpstr>DEADWEIGHT LOSS AND ELASTICITIES</vt:lpstr>
      <vt:lpstr>TAX FAIRNESS AND TAX EFFICIENCY</vt:lpstr>
      <vt:lpstr>UNDERSTANDING THE TAX SYSTEM</vt:lpstr>
      <vt:lpstr>UNDERSTANDING THE TAX SYSTEM</vt:lpstr>
      <vt:lpstr>UNDERSTANDING THE TAX SYSTEM</vt:lpstr>
      <vt:lpstr>YOU THINK YOU PAY HIGH TAXES?</vt:lpstr>
      <vt:lpstr>TOP U.S. MARGINAL INCOME TAX RATES FOR 100 YEARS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Solina Lindahl</dc:creator>
  <cp:lastModifiedBy>Pace, Noemi (ESP)</cp:lastModifiedBy>
  <cp:revision>135</cp:revision>
  <dcterms:created xsi:type="dcterms:W3CDTF">2012-06-27T13:01:32Z</dcterms:created>
  <dcterms:modified xsi:type="dcterms:W3CDTF">2018-03-05T08:28:51Z</dcterms:modified>
</cp:coreProperties>
</file>