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58" r:id="rId4"/>
    <p:sldId id="259" r:id="rId5"/>
    <p:sldId id="280" r:id="rId6"/>
    <p:sldId id="282" r:id="rId7"/>
    <p:sldId id="281" r:id="rId8"/>
    <p:sldId id="283" r:id="rId9"/>
    <p:sldId id="284" r:id="rId10"/>
    <p:sldId id="285" r:id="rId11"/>
    <p:sldId id="286" r:id="rId12"/>
    <p:sldId id="261" r:id="rId13"/>
    <p:sldId id="287" r:id="rId14"/>
    <p:sldId id="288" r:id="rId15"/>
    <p:sldId id="289" r:id="rId16"/>
    <p:sldId id="290" r:id="rId17"/>
    <p:sldId id="291" r:id="rId18"/>
    <p:sldId id="292" r:id="rId19"/>
    <p:sldId id="262" r:id="rId20"/>
    <p:sldId id="263" r:id="rId21"/>
    <p:sldId id="264" r:id="rId22"/>
    <p:sldId id="265" r:id="rId23"/>
    <p:sldId id="266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67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58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124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17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41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4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34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237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816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75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31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00C18-EA98-47D0-9398-B01BA3FC8578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C0692-E497-4A7D-AD7F-7B9BE327A8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95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/>
          <p:cNvSpPr>
            <a:spLocks noChangeArrowheads="1"/>
          </p:cNvSpPr>
          <p:nvPr/>
        </p:nvSpPr>
        <p:spPr bwMode="auto">
          <a:xfrm>
            <a:off x="2663825" y="1755776"/>
            <a:ext cx="68580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865" tIns="33338" rIns="67865" bIns="33338" anchor="ctr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300">
                <a:solidFill>
                  <a:schemeClr val="tx2"/>
                </a:solidFill>
                <a:latin typeface="Arial Unicode MS"/>
                <a:ea typeface="MS PGothic" panose="020B0600070205080204" pitchFamily="34" charset="-128"/>
                <a:cs typeface="Arial" panose="020B0604020202020204" pitchFamily="34" charset="0"/>
              </a:rPr>
              <a:t>Comunicazione Organizzativa</a:t>
            </a:r>
          </a:p>
        </p:txBody>
      </p:sp>
      <p:sp>
        <p:nvSpPr>
          <p:cNvPr id="4099" name="Rectangle 14"/>
          <p:cNvSpPr>
            <a:spLocks noChangeArrowheads="1"/>
          </p:cNvSpPr>
          <p:nvPr/>
        </p:nvSpPr>
        <p:spPr bwMode="auto">
          <a:xfrm>
            <a:off x="3692525" y="2511426"/>
            <a:ext cx="48006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865" tIns="33338" rIns="67865" bIns="33338"/>
          <a:lstStyle>
            <a:lvl1pPr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endParaRPr lang="it-IT" altLang="it-IT" sz="2100" i="1" dirty="0">
              <a:latin typeface="Tahoma" panose="020B060403050404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>
              <a:buClrTx/>
              <a:buSzTx/>
              <a:buFontTx/>
              <a:buNone/>
            </a:pPr>
            <a:r>
              <a:rPr lang="it-IT" altLang="it-IT" sz="4000" i="1" dirty="0">
                <a:latin typeface="Tahoma" panose="020B060403050404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L’assertività</a:t>
            </a:r>
          </a:p>
          <a:p>
            <a:pPr algn="ctr">
              <a:buClrTx/>
              <a:buSzTx/>
              <a:buFontTx/>
              <a:buNone/>
            </a:pPr>
            <a:r>
              <a:rPr lang="it-IT" altLang="it-IT" sz="2100" i="1" dirty="0">
                <a:latin typeface="Tahoma" panose="020B060403050404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Prof. Adolfo Braga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765550" y="4132263"/>
            <a:ext cx="474345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Char char="¬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500" b="1" dirty="0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UNIVERSITA’ DEGLI STUDI DI TERAMO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500" b="1" dirty="0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Facoltà Scienze della Comunicazione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500" b="1" dirty="0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Corso di Laurea in “Scienze della Comunicazione”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500" b="1" dirty="0" err="1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a.a</a:t>
            </a:r>
            <a:r>
              <a:rPr lang="it-IT" altLang="it-IT" sz="1500" b="1" dirty="0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. </a:t>
            </a:r>
            <a:r>
              <a:rPr lang="it-IT" altLang="it-IT" sz="1500" b="1">
                <a:solidFill>
                  <a:srgbClr val="0033CC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2024-2025</a:t>
            </a:r>
            <a:endParaRPr lang="it-IT" altLang="it-IT" sz="1500" b="1" dirty="0">
              <a:solidFill>
                <a:srgbClr val="0033CC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4101" name="Picture 10" descr="Home Università degli studi di Teram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857251"/>
            <a:ext cx="121443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523052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693748-543D-402E-A0C5-9039EB42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Chi si comporta in modo assertivo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C222A8-168E-4556-A928-2D5A1995F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4000" dirty="0"/>
              <a:t>Considera importanti le proprie esigenze, diritti, bisogni e desideri e cerca di soddisfarli</a:t>
            </a:r>
          </a:p>
          <a:p>
            <a:pPr eaLnBrk="1" hangingPunct="1">
              <a:defRPr/>
            </a:pPr>
            <a:r>
              <a:rPr lang="it-IT" sz="4000" dirty="0"/>
              <a:t>Fa in modo che i propri interessi vadano ad intaccare il meno possibile i diritti ed i bisogni degli altri</a:t>
            </a:r>
          </a:p>
          <a:p>
            <a:pPr eaLnBrk="1" hangingPunct="1">
              <a:defRPr/>
            </a:pPr>
            <a:r>
              <a:rPr lang="it-IT" sz="4000" dirty="0"/>
              <a:t>Sa equilibrare, a seconda delle circostanze, aggressività e passività</a:t>
            </a:r>
          </a:p>
        </p:txBody>
      </p:sp>
    </p:spTree>
    <p:extLst>
      <p:ext uri="{BB962C8B-B14F-4D97-AF65-F5344CB8AC3E}">
        <p14:creationId xmlns:p14="http://schemas.microsoft.com/office/powerpoint/2010/main" val="60066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2DB33B-BEDC-48FF-8C13-A85894D2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 cosa serve l’assertività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B5EC9E-1A2C-4D69-B5DE-49452FCFC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4000" dirty="0"/>
              <a:t>Serve sempre perché siamo tutti costantemente inseriti all’interno di relazioni sociali dove bisogna contrattare fra le nostre e le altrui esigenze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4000" dirty="0"/>
              <a:t>Serve per sentirci adeguati e non perdere autostima</a:t>
            </a:r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t-IT" sz="4000" dirty="0"/>
              <a:t> </a:t>
            </a:r>
            <a:r>
              <a:rPr lang="it-IT" sz="3200" dirty="0"/>
              <a:t>“</a:t>
            </a:r>
            <a:r>
              <a:rPr lang="it-IT" sz="3200" dirty="0">
                <a:latin typeface="Monotype Corsiva" pitchFamily="66" charset="0"/>
              </a:rPr>
              <a:t> a tutti gli uomini </a:t>
            </a:r>
            <a:r>
              <a:rPr lang="it-IT" sz="3200" dirty="0"/>
              <a:t> (</a:t>
            </a:r>
            <a:r>
              <a:rPr lang="it-IT" sz="3200" dirty="0" err="1"/>
              <a:t>ndr:e</a:t>
            </a:r>
            <a:r>
              <a:rPr lang="it-IT" sz="3200" dirty="0"/>
              <a:t> alle donne)</a:t>
            </a:r>
            <a:r>
              <a:rPr lang="it-IT" sz="3200" dirty="0">
                <a:latin typeface="Monotype Corsiva" pitchFamily="66" charset="0"/>
              </a:rPr>
              <a:t> può capitare la sorte di riconoscere se stessi e di sentire l’immediatezza”</a:t>
            </a:r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t-IT" sz="3200" dirty="0">
                <a:latin typeface="Monotype Corsiva" pitchFamily="66" charset="0"/>
              </a:rPr>
              <a:t>Eraclito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947344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2440" y="2499360"/>
            <a:ext cx="11628120" cy="1348581"/>
          </a:xfrm>
        </p:spPr>
        <p:txBody>
          <a:bodyPr>
            <a:normAutofit/>
          </a:bodyPr>
          <a:lstStyle/>
          <a:p>
            <a:pPr algn="ctr"/>
            <a:r>
              <a:rPr lang="it-IT" altLang="it-IT" sz="5400" b="1" dirty="0"/>
              <a:t>Autostima</a:t>
            </a:r>
            <a:r>
              <a:rPr lang="it-IT" altLang="it-IT" b="1" dirty="0">
                <a:solidFill>
                  <a:srgbClr val="FFFF00"/>
                </a:solidFill>
                <a:latin typeface="MetaPlusBold-Roman" charset="0"/>
                <a:cs typeface="Times New Roman" panose="02020603050405020304" pitchFamily="18" charset="0"/>
              </a:rPr>
              <a:t> </a:t>
            </a:r>
            <a:r>
              <a:rPr lang="it-IT" altLang="it-IT" sz="5400" b="1" dirty="0"/>
              <a:t>e assertività</a:t>
            </a:r>
            <a:endParaRPr lang="it-IT" sz="2700" b="1" dirty="0"/>
          </a:p>
        </p:txBody>
      </p:sp>
    </p:spTree>
    <p:extLst>
      <p:ext uri="{BB962C8B-B14F-4D97-AF65-F5344CB8AC3E}">
        <p14:creationId xmlns:p14="http://schemas.microsoft.com/office/powerpoint/2010/main" val="351806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59F6CE-D56D-4604-847C-3EC03F20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L’AUTOSTIMA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D28B7B-1ED4-4C82-982F-9DC5CDBAB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defRPr/>
            </a:pPr>
            <a:r>
              <a:rPr lang="it-IT" sz="4000" u="sng" dirty="0"/>
              <a:t>Non </a:t>
            </a:r>
            <a:r>
              <a:rPr lang="it-IT" sz="4000" dirty="0"/>
              <a:t>è una “cosa” che abbiamo nella testa…    ed è lì dentro di noi e genera il suo effetto</a:t>
            </a:r>
          </a:p>
          <a:p>
            <a:pPr marL="609600" indent="-609600" eaLnBrk="1" hangingPunct="1">
              <a:defRPr/>
            </a:pPr>
            <a:r>
              <a:rPr lang="it-IT" sz="4000" dirty="0"/>
              <a:t>E’ un processo attivo</a:t>
            </a:r>
          </a:p>
          <a:p>
            <a:pPr marL="609600" indent="-609600" eaLnBrk="1" hangingPunct="1">
              <a:defRPr/>
            </a:pPr>
            <a:r>
              <a:rPr lang="it-IT" sz="4000" dirty="0"/>
              <a:t>E’ un modo di relazionarci al mondo ed alle persone</a:t>
            </a:r>
          </a:p>
          <a:p>
            <a:pPr marL="609600" indent="-609600" eaLnBrk="1" hangingPunct="1">
              <a:defRPr/>
            </a:pPr>
            <a:r>
              <a:rPr lang="it-IT" sz="4000" dirty="0"/>
              <a:t>E’ un modo per interpretare e dare un significato agli eventi che ci coinvolgono</a:t>
            </a:r>
          </a:p>
        </p:txBody>
      </p:sp>
    </p:spTree>
    <p:extLst>
      <p:ext uri="{BB962C8B-B14F-4D97-AF65-F5344CB8AC3E}">
        <p14:creationId xmlns:p14="http://schemas.microsoft.com/office/powerpoint/2010/main" val="3496911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7FD36A-4494-4E61-A985-7C41F295C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Dire 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B5C1B6-E2C1-4244-9BA5-B6ED9E4BD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600" dirty="0"/>
              <a:t>Dire NO può essere molto difficile</a:t>
            </a:r>
          </a:p>
          <a:p>
            <a:pPr eaLnBrk="1" hangingPunct="1">
              <a:defRPr/>
            </a:pPr>
            <a:r>
              <a:rPr lang="it-IT" sz="3600" dirty="0"/>
              <a:t>Le persone con bassa autostima molto spesso hanno una mancanza di assertività</a:t>
            </a:r>
          </a:p>
          <a:p>
            <a:pPr eaLnBrk="1" hangingPunct="1">
              <a:defRPr/>
            </a:pPr>
            <a:r>
              <a:rPr lang="it-IT" sz="3600" dirty="0"/>
              <a:t>A volte si sentono vergognose o colpevoli nel dire di NO</a:t>
            </a:r>
          </a:p>
          <a:p>
            <a:pPr eaLnBrk="1" hangingPunct="1">
              <a:defRPr/>
            </a:pPr>
            <a:r>
              <a:rPr lang="it-IT" sz="3600" dirty="0"/>
              <a:t>Ma fare ciò che non vogliono non fa altro che farle sentire più abusate e arrabbiate</a:t>
            </a:r>
          </a:p>
        </p:txBody>
      </p:sp>
    </p:spTree>
    <p:extLst>
      <p:ext uri="{BB962C8B-B14F-4D97-AF65-F5344CB8AC3E}">
        <p14:creationId xmlns:p14="http://schemas.microsoft.com/office/powerpoint/2010/main" val="3681272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A1EE9B-4B1A-4EEB-8BFB-7E34C3B3F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Come si impara a dire di NO?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92300E-27AD-42D0-8E79-95B7CDD0F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r>
              <a:rPr lang="it-IT" sz="4000" dirty="0"/>
              <a:t>Vari modi di dire NO</a:t>
            </a:r>
          </a:p>
          <a:p>
            <a:pPr lvl="1">
              <a:defRPr/>
            </a:pPr>
            <a:r>
              <a:rPr lang="it-IT" sz="3600" dirty="0"/>
              <a:t>Un no semplice e diretto </a:t>
            </a:r>
            <a:r>
              <a:rPr lang="it-IT" sz="3600" i="1" dirty="0"/>
              <a:t>es: “non posso aiutarti per questo”</a:t>
            </a:r>
          </a:p>
          <a:p>
            <a:pPr lvl="1">
              <a:defRPr/>
            </a:pPr>
            <a:r>
              <a:rPr lang="it-IT" sz="3600" dirty="0"/>
              <a:t>Dare una spiegazione semplice comprensibile </a:t>
            </a:r>
            <a:r>
              <a:rPr lang="it-IT" sz="3600" i="1" dirty="0"/>
              <a:t>es: “No, mi spiace temo di dover rifiutare perché non ho tempo”</a:t>
            </a:r>
          </a:p>
        </p:txBody>
      </p:sp>
    </p:spTree>
    <p:extLst>
      <p:ext uri="{BB962C8B-B14F-4D97-AF65-F5344CB8AC3E}">
        <p14:creationId xmlns:p14="http://schemas.microsoft.com/office/powerpoint/2010/main" val="1979994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B4C9DA-B542-4024-AF7D-7FDB6E98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Per dire un no convincente…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46E4CB-CB27-44C0-B14E-4C53C1634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4400" dirty="0"/>
              <a:t>Iniziare la frase con la parola 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4400" dirty="0"/>
              <a:t>Scuotere la testa ed usare dei segnali non verbali per sottolineare il vostro 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4400" dirty="0"/>
              <a:t>La voce deve essere chiara e diretta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4400" dirty="0"/>
              <a:t>Gli occhi devono sostenere lo sguardo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02616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585FB9-BB4E-409D-85EE-E710977EE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LO SGUARDO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6E6702-95A9-4299-AF3C-F8D1E6F51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4000" dirty="0"/>
              <a:t>Quasi tutte le interazioni tra esseri umani dipendono dallo scambio di sguardi</a:t>
            </a:r>
          </a:p>
          <a:p>
            <a:pPr eaLnBrk="1" hangingPunct="1">
              <a:defRPr/>
            </a:pPr>
            <a:r>
              <a:rPr lang="it-IT" sz="4000" dirty="0"/>
              <a:t>L’intensità e la qualità dello sguardo comunicano atteggiamenti interpersonali</a:t>
            </a:r>
          </a:p>
          <a:p>
            <a:pPr eaLnBrk="1" hangingPunct="1">
              <a:defRPr/>
            </a:pPr>
            <a:r>
              <a:rPr lang="it-IT" sz="4000" i="1" dirty="0">
                <a:solidFill>
                  <a:schemeClr val="hlink"/>
                </a:solidFill>
              </a:rPr>
              <a:t>Es. pensiamo a quando qualcuno non ci guarda negli occhi…</a:t>
            </a:r>
          </a:p>
        </p:txBody>
      </p:sp>
    </p:spTree>
    <p:extLst>
      <p:ext uri="{BB962C8B-B14F-4D97-AF65-F5344CB8AC3E}">
        <p14:creationId xmlns:p14="http://schemas.microsoft.com/office/powerpoint/2010/main" val="4287153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0C426FB-6F87-4253-ADB2-02A3B5530E01}"/>
              </a:ext>
            </a:extLst>
          </p:cNvPr>
          <p:cNvSpPr txBox="1"/>
          <p:nvPr/>
        </p:nvSpPr>
        <p:spPr>
          <a:xfrm>
            <a:off x="2821355" y="558690"/>
            <a:ext cx="6096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it-IT" sz="3600" dirty="0"/>
              <a:t>Il comportamento assertivo promuove l’uguaglianza nei rapporti umani, mettendoci in grado di agire nel nostro interesse, di difenderci senza ansia, di esprimere con facilità e onestà le nostre sensazioni, di esercitare i nostri diritti senza negare quelli degli altri</a:t>
            </a:r>
          </a:p>
        </p:txBody>
      </p:sp>
    </p:spTree>
    <p:extLst>
      <p:ext uri="{BB962C8B-B14F-4D97-AF65-F5344CB8AC3E}">
        <p14:creationId xmlns:p14="http://schemas.microsoft.com/office/powerpoint/2010/main" val="1602754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4000" b="1" dirty="0"/>
              <a:t>Autostima e assertività: due preziosi alleati (1) 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dirty="0"/>
              <a:t>A tutti è certamente successo, per esempio, in seguito a una discussione con una persona, di andarsene via e di pensare:</a:t>
            </a:r>
          </a:p>
          <a:p>
            <a:pPr lvl="1"/>
            <a:r>
              <a:rPr lang="it-IT" altLang="it-IT" dirty="0"/>
              <a:t>«</a:t>
            </a:r>
            <a:r>
              <a:rPr lang="it-IT" altLang="it-IT" i="1" dirty="0"/>
              <a:t>Accidenti, avrei dovuto dire così, avrei dovuto fare cosà… ma la prossima volta farò diversamente</a:t>
            </a:r>
            <a:r>
              <a:rPr lang="it-IT" altLang="it-IT" dirty="0"/>
              <a:t>»</a:t>
            </a:r>
          </a:p>
          <a:p>
            <a:r>
              <a:rPr lang="it-IT" altLang="it-IT" dirty="0"/>
              <a:t>In questo caso siamo stati passivi</a:t>
            </a:r>
          </a:p>
          <a:p>
            <a:r>
              <a:rPr lang="it-IT" altLang="it-IT" dirty="0"/>
              <a:t>Altre volte, invece, in seguito a una discussione, ci siamo sentiti a disagio con noi stessi per aver risposto troppo duramente, per aver infierito su una persona, per aver esagerato con il nostro diritto di difenderci </a:t>
            </a:r>
          </a:p>
          <a:p>
            <a:r>
              <a:rPr lang="it-IT" altLang="it-IT" dirty="0"/>
              <a:t>In questo caso, siamo stati aggressivi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226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latin typeface="Tahoma" panose="020B060403050404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L’assertività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4400" dirty="0"/>
              <a:t>“</a:t>
            </a:r>
            <a:r>
              <a:rPr lang="it-IT" sz="4400" i="1" dirty="0"/>
              <a:t>il vero viaggio di scoperta non consiste nello scoprire nuove terre ma nell’avere nuovi occhi</a:t>
            </a:r>
            <a:r>
              <a:rPr lang="it-IT" sz="4400" dirty="0"/>
              <a:t>”</a:t>
            </a:r>
          </a:p>
          <a:p>
            <a:pPr marL="3657600" lvl="8" indent="0">
              <a:buNone/>
              <a:defRPr/>
            </a:pPr>
            <a:r>
              <a:rPr lang="it-IT" sz="4800" dirty="0"/>
              <a:t>Marcel Proust</a:t>
            </a:r>
          </a:p>
        </p:txBody>
      </p:sp>
    </p:spTree>
    <p:extLst>
      <p:ext uri="{BB962C8B-B14F-4D97-AF65-F5344CB8AC3E}">
        <p14:creationId xmlns:p14="http://schemas.microsoft.com/office/powerpoint/2010/main" val="2259666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4000" b="1" dirty="0"/>
              <a:t>Autostima e assertività: due preziosi alleati (2) 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dirty="0"/>
              <a:t>Poiché questi fatti sono certamente capitati a tutti, non è corretto parlare di “</a:t>
            </a:r>
            <a:r>
              <a:rPr lang="it-IT" altLang="it-IT" i="1" dirty="0"/>
              <a:t>persone passive</a:t>
            </a:r>
            <a:r>
              <a:rPr lang="it-IT" altLang="it-IT" dirty="0"/>
              <a:t>” o di “</a:t>
            </a:r>
            <a:r>
              <a:rPr lang="it-IT" altLang="it-IT" i="1" dirty="0"/>
              <a:t>persone aggressive</a:t>
            </a:r>
            <a:r>
              <a:rPr lang="it-IT" altLang="it-IT" dirty="0"/>
              <a:t>”, ma solo di “</a:t>
            </a:r>
            <a:r>
              <a:rPr lang="it-IT" altLang="it-IT" i="1" dirty="0"/>
              <a:t>comportamenti</a:t>
            </a:r>
            <a:r>
              <a:rPr lang="it-IT" altLang="it-IT" dirty="0"/>
              <a:t>”, che a loro volta possono essere passivi o aggressivi</a:t>
            </a:r>
          </a:p>
          <a:p>
            <a:r>
              <a:rPr lang="it-IT" altLang="it-IT" dirty="0"/>
              <a:t>La stessa cosa vale per l’assertività: </a:t>
            </a:r>
          </a:p>
          <a:p>
            <a:pPr lvl="1"/>
            <a:r>
              <a:rPr lang="it-IT" altLang="it-IT" dirty="0"/>
              <a:t>non esistono persone sempre assertive, ma solo comportamenti assertivi, che possono essere manifestati da tutti</a:t>
            </a:r>
          </a:p>
          <a:p>
            <a:r>
              <a:rPr lang="it-IT" altLang="it-IT" dirty="0"/>
              <a:t>È vero che: esistono persone che tendono ad essere aggressive, passive o assertive nella maggior parte delle situazioni</a:t>
            </a:r>
          </a:p>
        </p:txBody>
      </p:sp>
    </p:spTree>
    <p:extLst>
      <p:ext uri="{BB962C8B-B14F-4D97-AF65-F5344CB8AC3E}">
        <p14:creationId xmlns:p14="http://schemas.microsoft.com/office/powerpoint/2010/main" val="792940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altLang="it-IT" sz="4000" b="1" dirty="0"/>
              <a:t>Comportamento passivo 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dirty="0"/>
              <a:t>È quello di una persona che mette da parte le proprie esigenze, i propri diritti e anche i propri doveri perché trova difficile affrontare una situazione in modo diverso</a:t>
            </a:r>
          </a:p>
          <a:p>
            <a:r>
              <a:rPr lang="it-IT" altLang="it-IT" dirty="0"/>
              <a:t>A volte la persona che si comporta in modo passivo si sente frustrata, insoddisfatta, ansiosa, depressa, scontenta</a:t>
            </a:r>
          </a:p>
          <a:p>
            <a:r>
              <a:rPr lang="it-IT" altLang="it-IT" dirty="0"/>
              <a:t>Nel rapporto con gli altri non riesce a dimostrare adeguatamente quello che sa fare e quanto vale</a:t>
            </a:r>
          </a:p>
          <a:p>
            <a:r>
              <a:rPr lang="it-IT" altLang="it-IT" dirty="0"/>
              <a:t>In questo modo rischia di essere valutata dagli altri oltre che da se stessa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6165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altLang="it-IT" sz="4000" b="1" dirty="0"/>
              <a:t>Comportamento aggressivo 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dirty="0"/>
              <a:t>È quello di una persona che cerca di fare in modo che le proprie esigenze e i propri diritti vengano soddisfatti ad ogni costo</a:t>
            </a:r>
          </a:p>
          <a:p>
            <a:r>
              <a:rPr lang="it-IT" altLang="it-IT" dirty="0"/>
              <a:t>In questo modo, forse, riesce anche ad appagare alcuni bisogni, ma rischiando fortemente di compromettere altri elementi importanti della propria vita:</a:t>
            </a:r>
          </a:p>
          <a:p>
            <a:pPr lvl="1"/>
            <a:r>
              <a:rPr lang="it-IT" altLang="it-IT" dirty="0"/>
              <a:t>le amicizie</a:t>
            </a:r>
          </a:p>
          <a:p>
            <a:pPr lvl="1"/>
            <a:r>
              <a:rPr lang="it-IT" altLang="it-IT" dirty="0"/>
              <a:t>il rapporto con i colleghi di lavoro</a:t>
            </a:r>
          </a:p>
          <a:p>
            <a:pPr lvl="1"/>
            <a:r>
              <a:rPr lang="it-IT" altLang="it-IT" dirty="0"/>
              <a:t>il rapporto con il partner</a:t>
            </a:r>
          </a:p>
          <a:p>
            <a:pPr lvl="1"/>
            <a:r>
              <a:rPr lang="it-IT" altLang="it-IT" dirty="0"/>
              <a:t>il rapporto con i genitori</a:t>
            </a:r>
          </a:p>
          <a:p>
            <a:pPr lvl="1"/>
            <a:r>
              <a:rPr lang="it-IT" altLang="it-IT" dirty="0"/>
              <a:t>il rapporto con i figli</a:t>
            </a:r>
          </a:p>
          <a:p>
            <a:r>
              <a:rPr lang="it-IT" altLang="it-IT" dirty="0"/>
              <a:t>In questo modo, pur ottenendo dei successi, chi si comporta in modo aggressivo si trova spesso ad essere insoddisfatto di se stesso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8636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altLang="it-IT" sz="4000" b="1" dirty="0"/>
              <a:t>Comportamento assertivo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2600" dirty="0"/>
              <a:t>Chi si comporta in modo assertivo considera importanti le proprie esigenze, diritti, bisogni e desideri e cerca di soddisfarli</a:t>
            </a:r>
          </a:p>
          <a:p>
            <a:r>
              <a:rPr lang="it-IT" altLang="it-IT" sz="2600" dirty="0"/>
              <a:t>Fa in modo che i propri interessi vadano a intaccare il meno possibile i diritti ed i bisogni degli altri</a:t>
            </a:r>
          </a:p>
          <a:p>
            <a:r>
              <a:rPr lang="it-IT" altLang="it-IT" sz="2600" dirty="0"/>
              <a:t>Evita di creare situazioni delle quali, successivamente, potrebbe pentirsi</a:t>
            </a:r>
          </a:p>
          <a:p>
            <a:r>
              <a:rPr lang="it-IT" altLang="it-IT" sz="2600" dirty="0"/>
              <a:t>La persona che si comporta in modo assertivo non è affatto sempre pacata e sorridente o “diplomatica”</a:t>
            </a:r>
          </a:p>
        </p:txBody>
      </p:sp>
    </p:spTree>
    <p:extLst>
      <p:ext uri="{BB962C8B-B14F-4D97-AF65-F5344CB8AC3E}">
        <p14:creationId xmlns:p14="http://schemas.microsoft.com/office/powerpoint/2010/main" val="405772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/>
              <a:t>Avere una chiave di lettura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Il modo in cui ciascuno di noi si relaziona agli altri è influenzato dai condizionamenti</a:t>
            </a:r>
          </a:p>
          <a:p>
            <a:pPr lvl="1"/>
            <a:r>
              <a:rPr lang="it-IT" altLang="it-IT" dirty="0"/>
              <a:t>familiari</a:t>
            </a:r>
          </a:p>
          <a:p>
            <a:pPr lvl="1"/>
            <a:r>
              <a:rPr lang="it-IT" altLang="it-IT" dirty="0"/>
              <a:t>sociali</a:t>
            </a:r>
          </a:p>
          <a:p>
            <a:pPr lvl="1"/>
            <a:r>
              <a:rPr lang="it-IT" altLang="it-IT" dirty="0"/>
              <a:t>morali</a:t>
            </a:r>
          </a:p>
          <a:p>
            <a:r>
              <a:rPr lang="it-IT" altLang="it-IT" dirty="0"/>
              <a:t>La società predispone per noi un destino dettato da convenzioni o credenze diffuse</a:t>
            </a:r>
          </a:p>
          <a:p>
            <a:r>
              <a:rPr lang="it-IT" altLang="it-IT" dirty="0"/>
              <a:t>Spesso le persone accettano senza spirito critico le categorie di:</a:t>
            </a:r>
          </a:p>
          <a:p>
            <a:pPr lvl="1"/>
            <a:r>
              <a:rPr lang="it-IT" altLang="it-IT" dirty="0"/>
              <a:t>vero/falso o giusto/sbagliato imposte loro</a:t>
            </a:r>
          </a:p>
        </p:txBody>
      </p:sp>
    </p:spTree>
    <p:extLst>
      <p:ext uri="{BB962C8B-B14F-4D97-AF65-F5344CB8AC3E}">
        <p14:creationId xmlns:p14="http://schemas.microsoft.com/office/powerpoint/2010/main" val="179775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/>
              <a:t>Cosa è l’assertività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dirty="0"/>
              <a:t>Per arrivare a definire cosa sia l’assertività può essere utile iniziare</a:t>
            </a:r>
            <a:br>
              <a:rPr lang="it-IT" altLang="it-IT" dirty="0"/>
            </a:br>
            <a:r>
              <a:rPr lang="it-IT" altLang="it-IT" dirty="0"/>
              <a:t>col dire ciò che assertività non è: innanzitutto i comportamenti</a:t>
            </a:r>
            <a:br>
              <a:rPr lang="it-IT" altLang="it-IT" dirty="0"/>
            </a:br>
            <a:r>
              <a:rPr lang="it-IT" altLang="it-IT" dirty="0"/>
              <a:t>passivi e aggressivi</a:t>
            </a:r>
          </a:p>
          <a:p>
            <a:r>
              <a:rPr lang="it-IT" altLang="it-IT" dirty="0"/>
              <a:t>Stile di comportamento che consente di comprendere</a:t>
            </a:r>
          </a:p>
          <a:p>
            <a:pPr lvl="1"/>
            <a:r>
              <a:rPr lang="it-IT" altLang="it-IT" dirty="0"/>
              <a:t>le proprie emozioni</a:t>
            </a:r>
          </a:p>
          <a:p>
            <a:pPr lvl="1"/>
            <a:r>
              <a:rPr lang="it-IT" altLang="it-IT" dirty="0"/>
              <a:t>le proprie esigenze</a:t>
            </a:r>
          </a:p>
          <a:p>
            <a:r>
              <a:rPr lang="it-IT" altLang="it-IT" dirty="0"/>
              <a:t>Consente di imparare ad esprimere (le emozioni e le esigenze) in modo adeguato e costruttivo per riuscire a realizzare i propri obiettivi, senza che questa capacità venga presa per egoismo o aggressività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680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224E85-AC53-45B4-9381-81A6B73CC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Che cos’è e cosa non è l’assertività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26F51D-34C1-4F9D-AE5E-F81B4221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200" dirty="0"/>
              <a:t>Cos’è:</a:t>
            </a:r>
          </a:p>
          <a:p>
            <a:pPr lvl="1"/>
            <a:r>
              <a:rPr lang="it-IT" sz="2800" dirty="0"/>
              <a:t>L’assertività è la capacità di esprimere i propri bisogni e i propri diritti, le proprie sensazioni positive o negative, senza violare i diritti ed i limiti altrui</a:t>
            </a:r>
          </a:p>
          <a:p>
            <a:r>
              <a:rPr lang="it-IT" sz="3200" dirty="0"/>
              <a:t>Cosa non è:</a:t>
            </a:r>
          </a:p>
          <a:p>
            <a:pPr lvl="1">
              <a:defRPr/>
            </a:pPr>
            <a:r>
              <a:rPr lang="it-IT" sz="2800" dirty="0"/>
              <a:t>non è un modo per dominare gli altri</a:t>
            </a:r>
          </a:p>
          <a:p>
            <a:pPr lvl="1">
              <a:defRPr/>
            </a:pPr>
            <a:r>
              <a:rPr lang="it-IT" sz="2800" dirty="0"/>
              <a:t>non è un modo per essere sempre “vincenti”</a:t>
            </a:r>
          </a:p>
          <a:p>
            <a:pPr lvl="1">
              <a:defRPr/>
            </a:pPr>
            <a:r>
              <a:rPr lang="it-IT" sz="2800" dirty="0"/>
              <a:t>non è un “trucco” manipolativo</a:t>
            </a:r>
          </a:p>
          <a:p>
            <a:pPr lvl="1">
              <a:defRPr/>
            </a:pPr>
            <a:r>
              <a:rPr lang="it-IT" sz="2800" dirty="0"/>
              <a:t>non lo sono i comportamenti passivi ed aggressivi</a:t>
            </a:r>
          </a:p>
          <a:p>
            <a:pPr lvl="1">
              <a:defRPr/>
            </a:pPr>
            <a:r>
              <a:rPr lang="it-IT" sz="2800" dirty="0"/>
              <a:t>non vuol dire essere sempre sorridente</a:t>
            </a:r>
          </a:p>
        </p:txBody>
      </p:sp>
    </p:spTree>
    <p:extLst>
      <p:ext uri="{BB962C8B-B14F-4D97-AF65-F5344CB8AC3E}">
        <p14:creationId xmlns:p14="http://schemas.microsoft.com/office/powerpoint/2010/main" val="54522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F3CDA2-AFC4-4ED2-9B6B-6D8E47B3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dirty="0"/>
              <a:t>La passività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D1D3B3-71B0-4DCF-839B-256227587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t-IT" sz="4800" dirty="0"/>
              <a:t>Le persone che interagiscono con eccessiva passività</a:t>
            </a:r>
            <a:r>
              <a:rPr lang="it-IT" sz="4400" dirty="0"/>
              <a:t>: </a:t>
            </a:r>
          </a:p>
          <a:p>
            <a:pPr lvl="1">
              <a:defRPr/>
            </a:pPr>
            <a:r>
              <a:rPr lang="it-IT" sz="4000" dirty="0"/>
              <a:t>per loro va sempre tutto bene</a:t>
            </a:r>
          </a:p>
          <a:p>
            <a:pPr lvl="1">
              <a:defRPr/>
            </a:pPr>
            <a:r>
              <a:rPr lang="it-IT" sz="4000" dirty="0"/>
              <a:t>sono tranquille ed evitano il confronto</a:t>
            </a:r>
          </a:p>
          <a:p>
            <a:pPr lvl="1">
              <a:defRPr/>
            </a:pPr>
            <a:r>
              <a:rPr lang="it-IT" sz="4000" dirty="0"/>
              <a:t>evitano il conflitto a tutti i costi</a:t>
            </a:r>
          </a:p>
        </p:txBody>
      </p:sp>
    </p:spTree>
    <p:extLst>
      <p:ext uri="{BB962C8B-B14F-4D97-AF65-F5344CB8AC3E}">
        <p14:creationId xmlns:p14="http://schemas.microsoft.com/office/powerpoint/2010/main" val="247479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AB022-FF40-4C1D-9555-34C4FE124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dirty="0"/>
              <a:t>L’aggressività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5CB96D-840E-4A35-A5F0-6E9288C85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t-IT" sz="4400" dirty="0"/>
              <a:t>Le persone che interagiscono con eccessiva aggressività</a:t>
            </a:r>
            <a:r>
              <a:rPr lang="it-IT" sz="4000" dirty="0"/>
              <a:t>:</a:t>
            </a:r>
          </a:p>
          <a:p>
            <a:pPr lvl="1">
              <a:defRPr/>
            </a:pPr>
            <a:r>
              <a:rPr lang="it-IT" sz="3600" dirty="0"/>
              <a:t>intimoriscono gli altri</a:t>
            </a:r>
          </a:p>
          <a:p>
            <a:pPr lvl="1">
              <a:defRPr/>
            </a:pPr>
            <a:r>
              <a:rPr lang="it-IT" sz="3600" dirty="0"/>
              <a:t>mettono soggezione</a:t>
            </a:r>
          </a:p>
          <a:p>
            <a:pPr lvl="1">
              <a:defRPr/>
            </a:pPr>
            <a:r>
              <a:rPr lang="it-IT" sz="3600" dirty="0"/>
              <a:t>svalutano</a:t>
            </a:r>
          </a:p>
          <a:p>
            <a:pPr lvl="1">
              <a:defRPr/>
            </a:pPr>
            <a:r>
              <a:rPr lang="it-IT" sz="3600" dirty="0"/>
              <a:t>non esitano a urlare per raggiungere i propri obiettivi</a:t>
            </a:r>
          </a:p>
        </p:txBody>
      </p:sp>
    </p:spTree>
    <p:extLst>
      <p:ext uri="{BB962C8B-B14F-4D97-AF65-F5344CB8AC3E}">
        <p14:creationId xmlns:p14="http://schemas.microsoft.com/office/powerpoint/2010/main" val="196167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1546008-7819-463C-9603-D291EA31EEA8}"/>
              </a:ext>
            </a:extLst>
          </p:cNvPr>
          <p:cNvSpPr txBox="1"/>
          <p:nvPr/>
        </p:nvSpPr>
        <p:spPr>
          <a:xfrm>
            <a:off x="2876062" y="920621"/>
            <a:ext cx="60960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000" dirty="0"/>
              <a:t>La persona poco assertiva, sia essa passiva o aggressiva, non può avere una grande stima di sé, poiché è in balia di un continuo e impellente bisogno di essere apprezzata dagli altri</a:t>
            </a:r>
          </a:p>
        </p:txBody>
      </p:sp>
    </p:spTree>
    <p:extLst>
      <p:ext uri="{BB962C8B-B14F-4D97-AF65-F5344CB8AC3E}">
        <p14:creationId xmlns:p14="http://schemas.microsoft.com/office/powerpoint/2010/main" val="2793404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9D19F-6C1C-46EA-92A9-016E9AB3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SEI ASSERTIVA 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CCCC79-ED31-40B5-862D-CD6DCCED4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/>
              <a:t>Esprimi i tuoi sentimenti</a:t>
            </a:r>
          </a:p>
          <a:p>
            <a:pPr eaLnBrk="1" hangingPunct="1">
              <a:defRPr/>
            </a:pPr>
            <a:r>
              <a:rPr lang="it-IT" sz="2800" dirty="0"/>
              <a:t>Scegli come comportarti in un dato contesto</a:t>
            </a:r>
          </a:p>
          <a:p>
            <a:pPr eaLnBrk="1" hangingPunct="1">
              <a:defRPr/>
            </a:pPr>
            <a:r>
              <a:rPr lang="it-IT" sz="2800" dirty="0"/>
              <a:t>Difendi i tuoi diritti quando necessario</a:t>
            </a:r>
          </a:p>
          <a:p>
            <a:pPr eaLnBrk="1" hangingPunct="1">
              <a:defRPr/>
            </a:pPr>
            <a:r>
              <a:rPr lang="it-IT" sz="2800" dirty="0"/>
              <a:t>Esprimi serenamente un’opinione di disaccordo </a:t>
            </a:r>
          </a:p>
          <a:p>
            <a:pPr eaLnBrk="1" hangingPunct="1">
              <a:defRPr/>
            </a:pPr>
            <a:r>
              <a:rPr lang="it-IT" sz="2800" dirty="0"/>
              <a:t>Hai autostima</a:t>
            </a:r>
          </a:p>
          <a:p>
            <a:pPr eaLnBrk="1" hangingPunct="1">
              <a:defRPr/>
            </a:pPr>
            <a:r>
              <a:rPr lang="it-IT" sz="2800" dirty="0"/>
              <a:t>Modifichi se necessario i tuoi comportamenti</a:t>
            </a:r>
          </a:p>
          <a:p>
            <a:pPr eaLnBrk="1" hangingPunct="1">
              <a:defRPr/>
            </a:pPr>
            <a:r>
              <a:rPr lang="it-IT" sz="2800" dirty="0"/>
              <a:t>Chiedi agli altri di modificare i loro se vengono percepiti come fuori luogo o offensivi</a:t>
            </a:r>
          </a:p>
        </p:txBody>
      </p:sp>
    </p:spTree>
    <p:extLst>
      <p:ext uri="{BB962C8B-B14F-4D97-AF65-F5344CB8AC3E}">
        <p14:creationId xmlns:p14="http://schemas.microsoft.com/office/powerpoint/2010/main" val="42424059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1242</Words>
  <Application>Microsoft Office PowerPoint</Application>
  <PresentationFormat>Widescreen</PresentationFormat>
  <Paragraphs>119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3" baseType="lpstr">
      <vt:lpstr>Arial</vt:lpstr>
      <vt:lpstr>Arial Unicode MS</vt:lpstr>
      <vt:lpstr>Calibri</vt:lpstr>
      <vt:lpstr>Calibri Light</vt:lpstr>
      <vt:lpstr>MetaPlusBold-Roman</vt:lpstr>
      <vt:lpstr>Monotype Corsiva</vt:lpstr>
      <vt:lpstr>Tahoma</vt:lpstr>
      <vt:lpstr>Times New Roman</vt:lpstr>
      <vt:lpstr>Wingdings</vt:lpstr>
      <vt:lpstr>Tema di Office</vt:lpstr>
      <vt:lpstr>Presentazione standard di PowerPoint</vt:lpstr>
      <vt:lpstr>L’assertività</vt:lpstr>
      <vt:lpstr>Avere una chiave di lettura</vt:lpstr>
      <vt:lpstr>Cosa è l’assertività</vt:lpstr>
      <vt:lpstr>Che cos’è e cosa non è l’assertività</vt:lpstr>
      <vt:lpstr>La passività</vt:lpstr>
      <vt:lpstr>L’aggressività</vt:lpstr>
      <vt:lpstr>Presentazione standard di PowerPoint</vt:lpstr>
      <vt:lpstr>SEI ASSERTIVA SE</vt:lpstr>
      <vt:lpstr>Chi si comporta in modo assertivo</vt:lpstr>
      <vt:lpstr>A cosa serve l’assertività</vt:lpstr>
      <vt:lpstr>Autostima e assertività</vt:lpstr>
      <vt:lpstr>L’AUTOSTIMA</vt:lpstr>
      <vt:lpstr>Dire NO</vt:lpstr>
      <vt:lpstr>Come si impara a dire di NO?</vt:lpstr>
      <vt:lpstr>Per dire un no convincente…</vt:lpstr>
      <vt:lpstr>LO SGUARDO</vt:lpstr>
      <vt:lpstr>Presentazione standard di PowerPoint</vt:lpstr>
      <vt:lpstr>Autostima e assertività: due preziosi alleati (1) </vt:lpstr>
      <vt:lpstr>Autostima e assertività: due preziosi alleati (2) </vt:lpstr>
      <vt:lpstr>Comportamento passivo </vt:lpstr>
      <vt:lpstr>Comportamento aggressivo </vt:lpstr>
      <vt:lpstr>Comportamento assertivo</vt:lpstr>
    </vt:vector>
  </TitlesOfParts>
  <Company>Università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Braga</dc:creator>
  <cp:lastModifiedBy>Adolfo Braga</cp:lastModifiedBy>
  <cp:revision>17</cp:revision>
  <dcterms:created xsi:type="dcterms:W3CDTF">2019-11-24T20:27:39Z</dcterms:created>
  <dcterms:modified xsi:type="dcterms:W3CDTF">2025-02-19T12:12:02Z</dcterms:modified>
</cp:coreProperties>
</file>