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350" r:id="rId3"/>
    <p:sldId id="363" r:id="rId4"/>
    <p:sldId id="359" r:id="rId5"/>
    <p:sldId id="360" r:id="rId6"/>
    <p:sldId id="361" r:id="rId7"/>
    <p:sldId id="362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1B93"/>
    <a:srgbClr val="8089FF"/>
    <a:srgbClr val="424242"/>
    <a:srgbClr val="712178"/>
    <a:srgbClr val="2E37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964"/>
    <p:restoredTop sz="94146"/>
  </p:normalViewPr>
  <p:slideViewPr>
    <p:cSldViewPr snapToGrid="0">
      <p:cViewPr varScale="1">
        <p:scale>
          <a:sx n="103" d="100"/>
          <a:sy n="103" d="100"/>
        </p:scale>
        <p:origin x="192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74D22-5072-E84E-B480-64A762CBB498}" type="datetimeFigureOut">
              <a:rPr lang="it-IT" smtClean="0"/>
              <a:t>04/11/25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D5AEF-C83F-624A-8ACF-FAE17F20E2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270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D5AEF-C83F-624A-8ACF-FAE17F20E2B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053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E264E0-FB52-675E-10EC-892D51753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E32C996-E79E-2C48-DF26-B08E53557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8C53D7-3D19-D54D-C822-6EE48A18E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04/11/25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023046-EE20-AF7B-43FB-A44A7182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C86C73-13D0-9555-666D-0C9100CC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937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28C98A-4BE2-E3F5-7D4A-0C27030EE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4A1432C-4BE0-7AB4-1276-9D42EF4D9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2A8715-3FFC-025D-99E0-8C8C76E1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04/11/25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D65120-40F8-FEBB-F29C-3454B3430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554B8B9-64BA-A9C8-5213-7EC9C0D35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144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03C5752-6194-68DD-4110-1FEB7FE5A0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F24EB9C-1C59-64A6-112C-6E9437FCA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AEFBE0-FAC8-B699-922A-D69304859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04/11/25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2A6EEC-ABB0-703C-6C3B-231922464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8B7AAB-EDBB-9BDB-BE79-00479C0FC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319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F37EA-63AE-4BF2-9536-92D24CEF0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461603-7059-BBF3-E461-B1E8A2B8A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1F477C-F76B-FF60-2C93-002639E5B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04/11/25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3A0AEC-8D68-F215-C190-2273646F8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741A7A-EA3C-0F5A-F3D1-94900EFF8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194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46D7F1-C1F4-A164-7CDE-ADF3AE9BB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3E651B-0264-B48A-4B06-C4FA9497B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073EC7-DCF1-1F30-1618-457906F29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04/11/25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74791D-1513-0670-5500-4FD0F6B0D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489D82-6404-E16A-F857-A1DD1FDF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5232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4BF2F4-0636-111A-DED8-5082EB154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DC82D-C8BE-58F1-6792-604F6974F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5C0171-D259-F5D0-D47F-16650EE6A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CEC8C2-07B3-3F77-8CBD-FAC8D1BB5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04/11/25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8E2941-0619-39CD-0E95-C8F5320F6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2887E02-B5C4-57C4-AF3A-10B0468C9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196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AFF58B-9A82-1302-43E2-1C713767B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B045473-0D65-EA4C-B8E2-B0F25AA84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B443DEE-4AF0-0FA9-3518-BD165F256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86FCA57-EB7A-D9FB-D4EB-BCDB625089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21A2C54-F752-6F08-D225-41A4252E7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D5130EA-212F-774F-28E1-8B0D4D8C9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04/11/25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2294161-ACA2-D2A4-B4F0-F4AEB0E49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C205BE2-9DD1-86FF-9C18-7D794F539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75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11AECD-A598-8930-FD05-140676686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C383197-44CD-8102-1336-3AFC75F02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04/11/25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D54DDCB-3F24-5816-AF82-31638D33E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79B6E4-00A5-0C7C-874B-9811BD44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646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2250683-4690-B7F9-FA8B-3D5FB22CB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04/11/25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85B1F87-0C25-BB7D-E018-41DD563D0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8926DC4-CB7C-8720-6182-711C7814B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711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7125B4-A08A-7245-001D-6BF03EF17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5F4BD8-0817-6686-544C-E24E91B83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D01CAF3-8524-7B9C-9979-D4DA2B75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F822C58-AF2C-30BF-0387-29185E5F9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04/11/25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683E744-C862-B8F1-A3D7-35A7BD7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387502F-4AA8-B788-DDB9-F9D847E90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051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E96545-4A3A-3D91-E125-87CA20537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28E9926-02DD-E435-D785-7A81F74E13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EE86364-A417-E2C8-96BE-143FF0AE2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A3D60C8-46C4-CBED-4750-1367632C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04/11/25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DCD6E4-37E6-F981-E514-55C4F1BD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1B3317-D12B-F6ED-E997-9DFA3CE76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185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AB61F03-C014-8FC4-6DD0-7A81D3126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284472C-4F80-DA5C-0B0A-60610954D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3C37F7-72D4-46A9-B303-5337BA429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8CCB4-A755-DE4A-A5AD-C73E95AD64A4}" type="datetimeFigureOut">
              <a:rPr lang="it-IT" smtClean="0"/>
              <a:t>04/11/25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11F0C3-A87C-2E45-7D52-FC35A713F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6EC302-A175-F046-F0FE-FFBA6732C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9401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07A83D-1E24-3C21-4698-CDA383EDAF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it-IT" sz="5400" b="1" dirty="0">
                <a:solidFill>
                  <a:srgbClr val="521B93"/>
                </a:solidFill>
              </a:rPr>
            </a:br>
            <a:br>
              <a:rPr lang="it-IT" sz="5400" b="1" dirty="0">
                <a:solidFill>
                  <a:srgbClr val="521B93"/>
                </a:solidFill>
              </a:rPr>
            </a:br>
            <a:br>
              <a:rPr lang="it-IT" sz="5400" b="1" dirty="0">
                <a:solidFill>
                  <a:srgbClr val="521B93"/>
                </a:solidFill>
              </a:rPr>
            </a:br>
            <a:br>
              <a:rPr lang="it-IT" sz="5400" b="1" dirty="0">
                <a:solidFill>
                  <a:srgbClr val="521B93"/>
                </a:solidFill>
              </a:rPr>
            </a:br>
            <a:r>
              <a:rPr lang="it-IT" sz="5400" b="1" dirty="0">
                <a:solidFill>
                  <a:srgbClr val="521B93"/>
                </a:solidFill>
              </a:rPr>
              <a:t>1.2. </a:t>
            </a:r>
            <a:r>
              <a:rPr lang="it-IT" sz="5400" dirty="0">
                <a:solidFill>
                  <a:srgbClr val="521B9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Pensare il </a:t>
            </a:r>
            <a:r>
              <a:rPr lang="it-IT" sz="5400">
                <a:solidFill>
                  <a:srgbClr val="521B9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tempo presente</a:t>
            </a:r>
            <a:endParaRPr lang="it-IT" sz="5400" b="1" dirty="0">
              <a:solidFill>
                <a:srgbClr val="521B9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F2CCCD7-0122-0B10-CBD5-BA48D8F81F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/>
            <a:endParaRPr lang="it-IT" dirty="0"/>
          </a:p>
          <a:p>
            <a:pPr algn="r"/>
            <a:r>
              <a:rPr lang="it-IT" sz="1500" dirty="0"/>
              <a:t>Storia del tempo presente</a:t>
            </a:r>
          </a:p>
          <a:p>
            <a:pPr algn="r"/>
            <a:r>
              <a:rPr lang="it-IT" sz="1500" dirty="0"/>
              <a:t>Prof.ssa Maddalena Carli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6A84D5F-22F6-B09A-81C6-ADDA8300476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  <a14:imgEffect>
                      <a14:saturation sat="21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64000" y="5342611"/>
            <a:ext cx="504000" cy="504000"/>
          </a:xfrm>
          <a:prstGeom prst="rect">
            <a:avLst/>
          </a:prstGeom>
          <a:solidFill>
            <a:schemeClr val="accent2"/>
          </a:solidFill>
        </p:spPr>
      </p:pic>
    </p:spTree>
    <p:extLst>
      <p:ext uri="{BB962C8B-B14F-4D97-AF65-F5344CB8AC3E}">
        <p14:creationId xmlns:p14="http://schemas.microsoft.com/office/powerpoint/2010/main" val="3579054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Tempo presente 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AutoNum type="alphaLcPeriod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1945?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AutoNum type="alphaLcPeriod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1989?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presentismo</a:t>
            </a:r>
          </a:p>
        </p:txBody>
      </p:sp>
    </p:spTree>
    <p:extLst>
      <p:ext uri="{BB962C8B-B14F-4D97-AF65-F5344CB8AC3E}">
        <p14:creationId xmlns:p14="http://schemas.microsoft.com/office/powerpoint/2010/main" val="2870664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REGIME DI STORICITA’: il rapporto che ogni presente intreccia con il suo passato e il suo futuro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campo di esperienza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orizzonte di attesa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it-IT" sz="1800" dirty="0">
              <a:solidFill>
                <a:srgbClr val="521B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</a:pPr>
            <a:r>
              <a:rPr lang="it-IT" sz="1800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Lucien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Febvre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</a:pPr>
            <a:r>
              <a:rPr lang="it-IT" sz="1800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Reinhart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Koselleck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521B93"/>
              </a:buClr>
              <a:buFont typeface="Wingdings" pitchFamily="2" charset="2"/>
              <a:buChar char="q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Marshall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Sahlins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8089FF"/>
            </a:solidFill>
          </a:ln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it-IT" sz="2800" i="1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percezione</a:t>
            </a:r>
            <a:r>
              <a:rPr lang="it-IT" sz="2800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del tempo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it-IT" sz="2800" i="1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possibilità</a:t>
            </a:r>
            <a:r>
              <a:rPr lang="it-IT" sz="2800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del tempo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it-IT" sz="2800" dirty="0">
              <a:solidFill>
                <a:srgbClr val="521B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modalità di relazione con la storia (che dialoga, ma anche confligge, con la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cronosofia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7CCF5057-EEFF-91D7-B806-18FA642A0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Regimi di storicità</a:t>
            </a:r>
          </a:p>
        </p:txBody>
      </p:sp>
    </p:spTree>
    <p:extLst>
      <p:ext uri="{BB962C8B-B14F-4D97-AF65-F5344CB8AC3E}">
        <p14:creationId xmlns:p14="http://schemas.microsoft.com/office/powerpoint/2010/main" val="1551220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 marL="342900" indent="-34290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regime «passatista» (</a:t>
            </a:r>
            <a:r>
              <a:rPr lang="it-IT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magistra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vitae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* In </a:t>
            </a:r>
            <a:r>
              <a:rPr lang="it-IT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Chronos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il regime passatista viene suddiviso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in: a. Antichità; b. Cristianesimo (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salvezza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AutoNum type="arabicPeriod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2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regime «futurista» (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magnifiche sorti e progressive &gt; il tempo del progresso/progetto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AutoNum type="arabicPeriod" startAt="2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AutoNum type="arabicPeriod" startAt="2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regime «presentista» 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(crisi del futuro, dominio del presente)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8089FF"/>
            </a:solidFill>
          </a:ln>
        </p:spPr>
        <p:txBody>
          <a:bodyPr>
            <a:normAutofit/>
          </a:bodyPr>
          <a:lstStyle/>
          <a:p>
            <a:pPr marL="514350" indent="-514350">
              <a:buAutoNum type="alphaLcPeriod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nascita di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Chronos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Kairos,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Krisis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funzionamento del regime di storicità</a:t>
            </a:r>
          </a:p>
          <a:p>
            <a:pPr marL="514350" indent="-514350">
              <a:buAutoNum type="alphaLcPeriod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«tempo storico» (gli eventi) in cui «funziona»</a:t>
            </a:r>
          </a:p>
          <a:p>
            <a:pPr marL="514350" indent="-514350">
              <a:buAutoNum type="alphaLcPeriod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passaggio tra i differenti regimi di storicità 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crisi/le brecce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tempo)</a:t>
            </a:r>
          </a:p>
        </p:txBody>
      </p:sp>
    </p:spTree>
    <p:extLst>
      <p:ext uri="{BB962C8B-B14F-4D97-AF65-F5344CB8AC3E}">
        <p14:creationId xmlns:p14="http://schemas.microsoft.com/office/powerpoint/2010/main" val="3548945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B25374-9B19-6D62-6252-B04113BB3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err="1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Chronos</a:t>
            </a:r>
            <a:r>
              <a:rPr lang="it-IT" sz="3600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Kairos, </a:t>
            </a:r>
            <a:r>
              <a:rPr lang="it-IT" sz="3600" dirty="0" err="1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Krisis</a:t>
            </a:r>
            <a:endParaRPr lang="it-IT" sz="3600" dirty="0">
              <a:solidFill>
                <a:srgbClr val="808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Tempo </a:t>
            </a:r>
            <a:r>
              <a:rPr lang="it-IT" sz="1800" b="1" i="1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occidentale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[nascita del]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800" b="1" i="1" dirty="0">
              <a:solidFill>
                <a:srgbClr val="521B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b="1" i="1" dirty="0" err="1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Chronos</a:t>
            </a:r>
            <a:r>
              <a:rPr lang="it-IT" sz="1800" b="1" i="1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tempo quantitativo, misurabile, sequenziale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ordine, durata, continuità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b="1" i="1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Kairos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tempo qualitativo, dell’«occasione» o dell’«evento»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interruzione, momento, svolta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b="1" i="1" dirty="0" err="1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Krisis</a:t>
            </a:r>
            <a:endParaRPr lang="it-IT" sz="1800" b="1" i="1" dirty="0">
              <a:solidFill>
                <a:srgbClr val="521B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tempo del «giudizio» o della «decisione»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soglia, mutamento, prima e dopo</a:t>
            </a: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8089FF"/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Interazione (diversa) tra i tre tempi:</a:t>
            </a: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Chronos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ritmo «regolare» della vita e della storia</a:t>
            </a:r>
          </a:p>
          <a:p>
            <a:pPr marL="514350" indent="-514350">
              <a:buAutoNum type="alphaLcPeriod"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Kairos: l’evento (rivelazione/rivoluzione)</a:t>
            </a:r>
          </a:p>
          <a:p>
            <a:pPr marL="514350" indent="-514350">
              <a:buAutoNum type="alphaLcPeriod"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Krisis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la storia cambia direzione</a:t>
            </a:r>
          </a:p>
        </p:txBody>
      </p:sp>
    </p:spTree>
    <p:extLst>
      <p:ext uri="{BB962C8B-B14F-4D97-AF65-F5344CB8AC3E}">
        <p14:creationId xmlns:p14="http://schemas.microsoft.com/office/powerpoint/2010/main" val="1582194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FC5A6D03-E1F6-6F5D-A3BE-4ED6D5749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8089FF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(Passatismo)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Antichità classica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equilibrio tra Kronos e Kairos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Cristianesimo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Kairos (la salvezza) in posizione dominante e orientante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Chronos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Modernità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Chronos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(il progresso) in posizione dominante e organizzante Kairos e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Krisis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Crisi di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Chronos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prevalenza di Kairos (istantaneità) e di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Krisis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(perpetua)</a:t>
            </a:r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8089FF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«Viviamo in un tempo che non sappiamo più misurare»</a:t>
            </a:r>
          </a:p>
          <a:p>
            <a:pPr marL="0" indent="0"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</a:t>
            </a:r>
          </a:p>
          <a:p>
            <a:pPr marL="0" indent="0">
              <a:buNone/>
            </a:pPr>
            <a:r>
              <a:rPr lang="it-IT" sz="1800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Antropocene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tempo planetario, «collettivo», che mette in crisi ogni misura 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(il tempo umano si intreccia col il tempo della terra)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8089FF"/>
              </a:buClr>
              <a:buFont typeface="Wingdings" pitchFamily="2" charset="2"/>
              <a:buChar char="ü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accelerazione e simultaneità dissolvono la linearità del tempo</a:t>
            </a:r>
          </a:p>
          <a:p>
            <a:pPr>
              <a:buClr>
                <a:srgbClr val="8089FF"/>
              </a:buClr>
              <a:buFont typeface="Wingdings" pitchFamily="2" charset="2"/>
              <a:buChar char="ü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futuro inaccessibile (e/o minaccioso)</a:t>
            </a:r>
          </a:p>
          <a:p>
            <a:pPr>
              <a:buClr>
                <a:srgbClr val="8089FF"/>
              </a:buClr>
              <a:buFont typeface="Wingdings" pitchFamily="2" charset="2"/>
              <a:buChar char="ü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riduzione del passato a </a:t>
            </a:r>
            <a:r>
              <a:rPr lang="it-IT" sz="18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e/o </a:t>
            </a:r>
            <a:r>
              <a:rPr lang="it-IT" sz="18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patrimonio</a:t>
            </a:r>
          </a:p>
          <a:p>
            <a:pPr>
              <a:buClr>
                <a:srgbClr val="8089FF"/>
              </a:buClr>
              <a:buFont typeface="Wingdings" pitchFamily="2" charset="2"/>
              <a:buChar char="ü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scala temporale geologica </a:t>
            </a:r>
          </a:p>
        </p:txBody>
      </p:sp>
    </p:spTree>
    <p:extLst>
      <p:ext uri="{BB962C8B-B14F-4D97-AF65-F5344CB8AC3E}">
        <p14:creationId xmlns:p14="http://schemas.microsoft.com/office/powerpoint/2010/main" val="3265213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2C87DE44-35A5-8439-8496-10A8FDC9E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267757"/>
            <a:ext cx="11269133" cy="6302375"/>
          </a:xfrm>
          <a:ln w="19050">
            <a:solidFill>
              <a:srgbClr val="8089FF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Nei primi tre capitoli, abbiamo seguito </a:t>
            </a:r>
            <a:r>
              <a:rPr lang="it-I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formazione, l’espansione e il trionfo del regime di storicità cristiano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vale a dire </a:t>
            </a:r>
            <a:r>
              <a:rPr lang="it-IT" sz="1900" b="1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modi in cui Kairos e </a:t>
            </a:r>
            <a:r>
              <a:rPr lang="it-IT" sz="1900" b="1" dirty="0" err="1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Krisis</a:t>
            </a:r>
            <a:r>
              <a:rPr lang="it-IT" sz="1900" b="1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hanno penetrato, identificato, governato e limitato </a:t>
            </a:r>
            <a:r>
              <a:rPr lang="it-IT" sz="1900" b="1" dirty="0" err="1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Chronos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Con il quarto capitolo, abbiamo prestato attenzione alle </a:t>
            </a:r>
            <a:r>
              <a:rPr lang="it-I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dissonanze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alle </a:t>
            </a:r>
            <a:r>
              <a:rPr lang="it-I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fenditure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alcune delle quali potenzialmente rovinose, che sono apparse nell’ordine cristiano del tempo. Inizia un’oscillazione. Rendere conto di </a:t>
            </a:r>
            <a:r>
              <a:rPr lang="it-IT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Chronos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diventa </a:t>
            </a:r>
            <a:r>
              <a:rPr lang="it-IT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piú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difficile, proprio quando la conquista del tempo sembra compiersi, con </a:t>
            </a:r>
            <a:r>
              <a:rPr lang="it-IT" sz="19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datazione per anni prima e dopo Cristo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L’Incarnazione è riconosciuta come il perno del tempo </a:t>
            </a:r>
            <a:r>
              <a:rPr lang="it-IT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chronos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del tempo kairos o, piuttosto, lo è da sempre e per sempre. Contro i dubbi e le contestazioni, due sentinelle, una papista e l’altra fieramente anti-papista, hanno ancora difeso risolutamente il quadro biblico e l’orizzonte cristiano del tempo. Si poteva essere newtoniani e sostenere la veracità del Libro di Daniele, mentre </a:t>
            </a:r>
            <a:r>
              <a:rPr lang="it-IT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Bossuet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poteva storicizzare l’Apocalisse di Giovanni, pur conservandole la sua apertura profetica. “orizzonte cristiano del tempo. Si poteva essere newtoniani e sostenere la veracità del Libro di Daniele, mentre </a:t>
            </a:r>
            <a:r>
              <a:rPr lang="it-IT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Bossuet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poteva storicizzare l’Apocalisse di Giovanni, pur conservandole la sua apertura profetica.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(...)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quanto riguarda il tempo, la grande trasformazione che ha condotto all’emergere del tempo moderno presuppone </a:t>
            </a:r>
            <a:r>
              <a:rPr lang="it-I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smantellamento del regime di storicità cristiano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Questo non significa affatto la sua scomparsa. Al contrario. Le categorie di </a:t>
            </a:r>
            <a:r>
              <a:rPr lang="it-IT" sz="19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secolarizzazione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di </a:t>
            </a:r>
            <a:r>
              <a:rPr lang="it-IT" sz="19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laicizzazione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cui disponiamo, e che sono state diffusamente utilizzate, sono troppo ampie e vaghe per cogliere il passaggio da un regime all’altro; questo, infatti, non avviene in un solo giorno e, inoltre, richiede la convergenza di svariati fattori politici, sociali, economici, culturali. Ma il risultato netto è che </a:t>
            </a:r>
            <a:r>
              <a:rPr lang="it-IT" sz="1900" b="1" dirty="0">
                <a:solidFill>
                  <a:srgbClr val="521B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presentismo apocalittico delle origini si sostituisce impercettibilmente il futurismo del regime moderno di storicità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0861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5105</TotalTime>
  <Words>760</Words>
  <Application>Microsoft Macintosh PowerPoint</Application>
  <PresentationFormat>Widescreen</PresentationFormat>
  <Paragraphs>79</Paragraphs>
  <Slides>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Times New Roman</vt:lpstr>
      <vt:lpstr>Wingdings</vt:lpstr>
      <vt:lpstr>Tema di Office</vt:lpstr>
      <vt:lpstr>    1.2. Pensare il tempo presente</vt:lpstr>
      <vt:lpstr>Presentazione standard di PowerPoint</vt:lpstr>
      <vt:lpstr>Regimi di storicità</vt:lpstr>
      <vt:lpstr>Presentazione standard di PowerPoint</vt:lpstr>
      <vt:lpstr>Chronos, Kairos, Krisis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maddalena carli</dc:creator>
  <cp:lastModifiedBy>maddalena carli</cp:lastModifiedBy>
  <cp:revision>97</cp:revision>
  <dcterms:created xsi:type="dcterms:W3CDTF">2025-05-28T06:59:09Z</dcterms:created>
  <dcterms:modified xsi:type="dcterms:W3CDTF">2025-11-04T15:56:40Z</dcterms:modified>
</cp:coreProperties>
</file>