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64" r:id="rId3"/>
    <p:sldId id="265" r:id="rId4"/>
    <p:sldId id="266" r:id="rId5"/>
    <p:sldId id="268" r:id="rId6"/>
    <p:sldId id="269" r:id="rId7"/>
    <p:sldId id="270" r:id="rId8"/>
    <p:sldId id="271" r:id="rId9"/>
    <p:sldId id="272" r:id="rId10"/>
    <p:sldId id="267" r:id="rId11"/>
    <p:sldId id="261" r:id="rId12"/>
    <p:sldId id="257" r:id="rId13"/>
    <p:sldId id="262" r:id="rId14"/>
    <p:sldId id="258" r:id="rId15"/>
    <p:sldId id="259"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480"/>
  </p:normalViewPr>
  <p:slideViewPr>
    <p:cSldViewPr snapToGrid="0">
      <p:cViewPr varScale="1">
        <p:scale>
          <a:sx n="101" d="100"/>
          <a:sy n="101" d="100"/>
        </p:scale>
        <p:origin x="10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25/04/23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25/04/23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25/04/23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25/04/23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25/04/23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25/04/23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25/04/23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25/04/23</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applewebdata://26F0745C-DB8D-4D6C-A3AE-466DF12DDA2A/#_ftn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title"/>
          </p:nvPr>
        </p:nvSpPr>
        <p:spPr/>
        <p:txBody>
          <a:bodyPr>
            <a:noAutofit/>
          </a:bodyPr>
          <a:lstStyle/>
          <a:p>
            <a:pPr algn="l"/>
            <a:r>
              <a:rPr lang="it-IT" sz="4000" b="1" dirty="0">
                <a:solidFill>
                  <a:srgbClr val="FF0000"/>
                </a:solidFill>
              </a:rPr>
              <a:t>Diritto del Mercato Unico Europeo</a:t>
            </a:r>
            <a:br>
              <a:rPr lang="it-IT" sz="4000" b="1" dirty="0">
                <a:solidFill>
                  <a:srgbClr val="FF000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idx="1"/>
          </p:nvPr>
        </p:nvSpPr>
        <p:spPr>
          <a:xfrm>
            <a:off x="838200" y="2607275"/>
            <a:ext cx="10515600" cy="3569687"/>
          </a:xfrm>
        </p:spPr>
        <p:txBody>
          <a:bodyPr>
            <a:normAutofit/>
          </a:bodyPr>
          <a:lstStyle/>
          <a:p>
            <a:pPr algn="l"/>
            <a:r>
              <a:rPr lang="it-IT" sz="3200" b="1" dirty="0">
                <a:solidFill>
                  <a:srgbClr val="FF0000"/>
                </a:solidFill>
              </a:rPr>
              <a:t>Lezione 23</a:t>
            </a:r>
          </a:p>
          <a:p>
            <a:pPr algn="l"/>
            <a:r>
              <a:rPr lang="it-IT" sz="3200" b="1" dirty="0">
                <a:solidFill>
                  <a:schemeClr val="bg1">
                    <a:lumMod val="50000"/>
                  </a:schemeClr>
                </a:solidFill>
              </a:rPr>
              <a:t>UEM ai tempi del Covid-19</a:t>
            </a:r>
          </a:p>
          <a:p>
            <a:pPr algn="l"/>
            <a:endParaRPr lang="it-IT" sz="3200" b="1" dirty="0">
              <a:solidFill>
                <a:schemeClr val="bg1">
                  <a:lumMod val="50000"/>
                </a:schemeClr>
              </a:solidFill>
            </a:endParaRPr>
          </a:p>
          <a:p>
            <a:pPr algn="l"/>
            <a:endParaRPr lang="it-IT" sz="3200" b="1" dirty="0">
              <a:solidFill>
                <a:schemeClr val="bg1">
                  <a:lumMod val="50000"/>
                </a:schemeClr>
              </a:solidFill>
            </a:endParaRPr>
          </a:p>
          <a:p>
            <a:pPr algn="l"/>
            <a:endParaRPr lang="it-IT" sz="3200" b="1" dirty="0"/>
          </a:p>
        </p:txBody>
      </p:sp>
      <p:pic>
        <p:nvPicPr>
          <p:cNvPr id="6" name="Immagine 5">
            <a:extLst>
              <a:ext uri="{FF2B5EF4-FFF2-40B4-BE49-F238E27FC236}">
                <a16:creationId xmlns:a16="http://schemas.microsoft.com/office/drawing/2014/main" id="{1EDF75BB-5B35-B06F-64E1-59B34AD44195}"/>
              </a:ext>
            </a:extLst>
          </p:cNvPr>
          <p:cNvPicPr>
            <a:picLocks noChangeAspect="1"/>
          </p:cNvPicPr>
          <p:nvPr/>
        </p:nvPicPr>
        <p:blipFill>
          <a:blip r:embed="rId2"/>
          <a:stretch>
            <a:fillRect/>
          </a:stretch>
        </p:blipFill>
        <p:spPr>
          <a:xfrm>
            <a:off x="7979078" y="201634"/>
            <a:ext cx="4021029" cy="1629825"/>
          </a:xfrm>
          <a:prstGeom prst="rect">
            <a:avLst/>
          </a:prstGeom>
        </p:spPr>
      </p:pic>
      <p:pic>
        <p:nvPicPr>
          <p:cNvPr id="7" name="Immagine 6">
            <a:extLst>
              <a:ext uri="{FF2B5EF4-FFF2-40B4-BE49-F238E27FC236}">
                <a16:creationId xmlns:a16="http://schemas.microsoft.com/office/drawing/2014/main" id="{3B24BD02-0CEA-FFA0-7761-9D268AFF0F88}"/>
              </a:ext>
            </a:extLst>
          </p:cNvPr>
          <p:cNvPicPr>
            <a:picLocks noChangeAspect="1"/>
          </p:cNvPicPr>
          <p:nvPr/>
        </p:nvPicPr>
        <p:blipFill>
          <a:blip r:embed="rId3"/>
          <a:stretch>
            <a:fillRect/>
          </a:stretch>
        </p:blipFill>
        <p:spPr>
          <a:xfrm>
            <a:off x="2590800" y="4716165"/>
            <a:ext cx="7010400" cy="1724300"/>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9E0754-156D-F46E-6CDB-179E96BB30E3}"/>
              </a:ext>
            </a:extLst>
          </p:cNvPr>
          <p:cNvSpPr>
            <a:spLocks noGrp="1"/>
          </p:cNvSpPr>
          <p:nvPr>
            <p:ph type="title"/>
          </p:nvPr>
        </p:nvSpPr>
        <p:spPr/>
        <p:txBody>
          <a:bodyPr/>
          <a:lstStyle/>
          <a:p>
            <a:r>
              <a:rPr lang="it-IT" b="1" dirty="0">
                <a:solidFill>
                  <a:srgbClr val="FF0000"/>
                </a:solidFill>
              </a:rPr>
              <a:t>Altri strumenti</a:t>
            </a:r>
          </a:p>
        </p:txBody>
      </p:sp>
      <p:sp>
        <p:nvSpPr>
          <p:cNvPr id="3" name="Segnaposto contenuto 2">
            <a:extLst>
              <a:ext uri="{FF2B5EF4-FFF2-40B4-BE49-F238E27FC236}">
                <a16:creationId xmlns:a16="http://schemas.microsoft.com/office/drawing/2014/main" id="{2BBEA0E4-B2BB-1D5C-D2E6-3F7E1E9B996A}"/>
              </a:ext>
            </a:extLst>
          </p:cNvPr>
          <p:cNvSpPr>
            <a:spLocks noGrp="1"/>
          </p:cNvSpPr>
          <p:nvPr>
            <p:ph idx="1"/>
          </p:nvPr>
        </p:nvSpPr>
        <p:spPr/>
        <p:txBody>
          <a:bodyPr>
            <a:normAutofit fontScale="62500" lnSpcReduction="20000"/>
          </a:bodyPr>
          <a:lstStyle/>
          <a:p>
            <a:pPr marL="0" indent="0" eaLnBrk="1" hangingPunct="1">
              <a:buFontTx/>
              <a:buNone/>
              <a:defRPr/>
            </a:pPr>
            <a:r>
              <a:rPr lang="it-IT" altLang="it-IT" sz="3600" b="1" dirty="0">
                <a:solidFill>
                  <a:schemeClr val="tx1">
                    <a:lumMod val="95000"/>
                    <a:lumOff val="5000"/>
                  </a:schemeClr>
                </a:solidFill>
                <a:cs typeface="Calibri"/>
              </a:rPr>
              <a:t>Banca centrale europea </a:t>
            </a:r>
          </a:p>
          <a:p>
            <a:pPr marL="0" indent="0" eaLnBrk="1" hangingPunct="1">
              <a:buFontTx/>
              <a:buNone/>
              <a:defRPr/>
            </a:pPr>
            <a:r>
              <a:rPr lang="it-IT" altLang="it-IT" sz="2800" dirty="0">
                <a:solidFill>
                  <a:schemeClr val="tx1">
                    <a:lumMod val="95000"/>
                    <a:lumOff val="5000"/>
                  </a:schemeClr>
                </a:solidFill>
              </a:rPr>
              <a:t>Pandemic Emergency </a:t>
            </a:r>
            <a:r>
              <a:rPr lang="it-IT" altLang="it-IT" sz="2800" dirty="0" err="1">
                <a:solidFill>
                  <a:schemeClr val="tx1">
                    <a:lumMod val="95000"/>
                    <a:lumOff val="5000"/>
                  </a:schemeClr>
                </a:solidFill>
              </a:rPr>
              <a:t>Purchase</a:t>
            </a:r>
            <a:r>
              <a:rPr lang="it-IT" altLang="it-IT" sz="2800" dirty="0">
                <a:solidFill>
                  <a:schemeClr val="tx1">
                    <a:lumMod val="95000"/>
                    <a:lumOff val="5000"/>
                  </a:schemeClr>
                </a:solidFill>
              </a:rPr>
              <a:t> </a:t>
            </a:r>
            <a:r>
              <a:rPr lang="it-IT" altLang="it-IT" sz="2800" dirty="0" err="1">
                <a:solidFill>
                  <a:schemeClr val="tx1">
                    <a:lumMod val="95000"/>
                    <a:lumOff val="5000"/>
                  </a:schemeClr>
                </a:solidFill>
              </a:rPr>
              <a:t>Programme</a:t>
            </a:r>
            <a:r>
              <a:rPr lang="it-IT" altLang="it-IT" sz="2800" dirty="0">
                <a:solidFill>
                  <a:schemeClr val="tx1">
                    <a:lumMod val="95000"/>
                    <a:lumOff val="5000"/>
                  </a:schemeClr>
                </a:solidFill>
              </a:rPr>
              <a:t> (PEPP): programma straordinario di acquisto di titoli negoziabili pubblici e privati (sui mercati finanziari internazionali)  - misura di </a:t>
            </a:r>
            <a:r>
              <a:rPr lang="it-IT" altLang="it-IT" sz="2800" i="1" dirty="0">
                <a:solidFill>
                  <a:schemeClr val="tx1">
                    <a:lumMod val="95000"/>
                    <a:lumOff val="5000"/>
                  </a:schemeClr>
                </a:solidFill>
              </a:rPr>
              <a:t>Quantitative </a:t>
            </a:r>
            <a:r>
              <a:rPr lang="it-IT" altLang="it-IT" sz="2800" i="1" dirty="0" err="1">
                <a:solidFill>
                  <a:schemeClr val="tx1">
                    <a:lumMod val="95000"/>
                    <a:lumOff val="5000"/>
                  </a:schemeClr>
                </a:solidFill>
              </a:rPr>
              <a:t>Easing</a:t>
            </a:r>
            <a:r>
              <a:rPr lang="it-IT" altLang="it-IT" sz="2800" dirty="0">
                <a:solidFill>
                  <a:schemeClr val="tx1">
                    <a:lumMod val="95000"/>
                    <a:lumOff val="5000"/>
                  </a:schemeClr>
                </a:solidFill>
              </a:rPr>
              <a:t> (allentamento quantitativo)</a:t>
            </a:r>
          </a:p>
          <a:p>
            <a:pPr marL="0" indent="0" eaLnBrk="1" hangingPunct="1">
              <a:buFontTx/>
              <a:buNone/>
              <a:defRPr/>
            </a:pPr>
            <a:r>
              <a:rPr lang="it-IT" altLang="it-IT" sz="2800" i="1" dirty="0">
                <a:solidFill>
                  <a:schemeClr val="tx1">
                    <a:lumMod val="95000"/>
                    <a:lumOff val="5000"/>
                  </a:schemeClr>
                </a:solidFill>
              </a:rPr>
              <a:t>Cfr. CGUE </a:t>
            </a:r>
            <a:r>
              <a:rPr lang="it-IT" altLang="it-IT" sz="2800" i="1" dirty="0" err="1">
                <a:solidFill>
                  <a:schemeClr val="tx1">
                    <a:lumMod val="95000"/>
                    <a:lumOff val="5000"/>
                  </a:schemeClr>
                </a:solidFill>
              </a:rPr>
              <a:t>Gauweiler</a:t>
            </a:r>
            <a:r>
              <a:rPr lang="it-IT" altLang="it-IT" sz="2800" i="1" dirty="0">
                <a:solidFill>
                  <a:schemeClr val="tx1">
                    <a:lumMod val="95000"/>
                    <a:lumOff val="5000"/>
                  </a:schemeClr>
                </a:solidFill>
              </a:rPr>
              <a:t> </a:t>
            </a:r>
            <a:r>
              <a:rPr lang="it-IT" altLang="it-IT" sz="2800" dirty="0">
                <a:solidFill>
                  <a:schemeClr val="tx1">
                    <a:lumMod val="95000"/>
                    <a:lumOff val="5000"/>
                  </a:schemeClr>
                </a:solidFill>
              </a:rPr>
              <a:t>e </a:t>
            </a:r>
            <a:r>
              <a:rPr lang="it-IT" altLang="it-IT" sz="2800" i="1" dirty="0">
                <a:solidFill>
                  <a:schemeClr val="tx1">
                    <a:lumMod val="95000"/>
                    <a:lumOff val="5000"/>
                  </a:schemeClr>
                </a:solidFill>
              </a:rPr>
              <a:t>Weiss </a:t>
            </a:r>
            <a:r>
              <a:rPr lang="it-IT" altLang="it-IT" sz="2800" dirty="0">
                <a:solidFill>
                  <a:schemeClr val="tx1">
                    <a:lumMod val="95000"/>
                    <a:lumOff val="5000"/>
                  </a:schemeClr>
                </a:solidFill>
              </a:rPr>
              <a:t>su precedenti misure di QE (+ Corte costituzionale tedesca maggio 2020)</a:t>
            </a:r>
            <a:endParaRPr lang="it-IT" altLang="it-IT" sz="2800" i="1" dirty="0">
              <a:solidFill>
                <a:schemeClr val="tx1">
                  <a:lumMod val="95000"/>
                  <a:lumOff val="5000"/>
                </a:schemeClr>
              </a:solidFill>
            </a:endParaRPr>
          </a:p>
          <a:p>
            <a:pPr marL="0" indent="0" eaLnBrk="1" hangingPunct="1">
              <a:buFontTx/>
              <a:buNone/>
              <a:defRPr/>
            </a:pPr>
            <a:r>
              <a:rPr lang="it-IT" altLang="it-IT" sz="2800" dirty="0">
                <a:solidFill>
                  <a:schemeClr val="tx1">
                    <a:lumMod val="95000"/>
                    <a:lumOff val="5000"/>
                  </a:schemeClr>
                </a:solidFill>
              </a:rPr>
              <a:t>decisione (UE) 2020/440 della Banca centrale europea, del 24 marzo 2020</a:t>
            </a:r>
          </a:p>
          <a:p>
            <a:pPr marL="0" indent="0" eaLnBrk="1" hangingPunct="1">
              <a:buFontTx/>
              <a:buNone/>
              <a:defRPr/>
            </a:pPr>
            <a:endParaRPr lang="it-IT" altLang="it-IT" sz="3200" b="1" dirty="0">
              <a:solidFill>
                <a:schemeClr val="tx1">
                  <a:lumMod val="95000"/>
                  <a:lumOff val="5000"/>
                </a:schemeClr>
              </a:solidFill>
              <a:cs typeface="Calibri"/>
            </a:endParaRPr>
          </a:p>
          <a:p>
            <a:pPr marL="0" indent="0" eaLnBrk="1" hangingPunct="1">
              <a:buFontTx/>
              <a:buNone/>
              <a:defRPr/>
            </a:pPr>
            <a:r>
              <a:rPr lang="it-IT" altLang="it-IT" b="1" dirty="0">
                <a:solidFill>
                  <a:schemeClr val="tx1">
                    <a:lumMod val="95000"/>
                    <a:lumOff val="5000"/>
                  </a:schemeClr>
                </a:solidFill>
                <a:cs typeface="Calibri"/>
              </a:rPr>
              <a:t> ° </a:t>
            </a:r>
            <a:r>
              <a:rPr lang="it-IT" altLang="it-IT" sz="3600" b="1" dirty="0">
                <a:solidFill>
                  <a:schemeClr val="tx1">
                    <a:lumMod val="95000"/>
                    <a:lumOff val="5000"/>
                  </a:schemeClr>
                </a:solidFill>
                <a:cs typeface="Calibri"/>
              </a:rPr>
              <a:t>Commissione europea – </a:t>
            </a:r>
            <a:r>
              <a:rPr lang="it-IT" altLang="it-IT" sz="3600" b="1" i="1" dirty="0">
                <a:solidFill>
                  <a:schemeClr val="tx1">
                    <a:lumMod val="95000"/>
                    <a:lumOff val="5000"/>
                  </a:schemeClr>
                </a:solidFill>
                <a:cs typeface="Calibri"/>
              </a:rPr>
              <a:t>General Escape </a:t>
            </a:r>
            <a:r>
              <a:rPr lang="it-IT" altLang="it-IT" sz="3600" b="1" i="1" dirty="0" err="1">
                <a:solidFill>
                  <a:schemeClr val="tx1">
                    <a:lumMod val="95000"/>
                    <a:lumOff val="5000"/>
                  </a:schemeClr>
                </a:solidFill>
                <a:cs typeface="Calibri"/>
              </a:rPr>
              <a:t>Clause</a:t>
            </a:r>
            <a:r>
              <a:rPr lang="it-IT" altLang="it-IT" sz="3600" b="1" i="1" dirty="0">
                <a:solidFill>
                  <a:schemeClr val="tx1">
                    <a:lumMod val="95000"/>
                    <a:lumOff val="5000"/>
                  </a:schemeClr>
                </a:solidFill>
                <a:cs typeface="Calibri"/>
              </a:rPr>
              <a:t> </a:t>
            </a:r>
            <a:r>
              <a:rPr lang="it-IT" altLang="it-IT" sz="2800" dirty="0">
                <a:solidFill>
                  <a:schemeClr val="tx1">
                    <a:lumMod val="95000"/>
                    <a:lumOff val="5000"/>
                  </a:schemeClr>
                </a:solidFill>
                <a:cs typeface="Calibri"/>
              </a:rPr>
              <a:t>(no procedura disavanzi eccessivi – sorveglianza rafforzata)</a:t>
            </a:r>
          </a:p>
          <a:p>
            <a:pPr marL="0" indent="0" eaLnBrk="1" hangingPunct="1">
              <a:buFontTx/>
              <a:buNone/>
              <a:defRPr/>
            </a:pPr>
            <a:r>
              <a:rPr lang="it-IT" altLang="it-IT" sz="2800" dirty="0">
                <a:solidFill>
                  <a:schemeClr val="tx1">
                    <a:lumMod val="95000"/>
                    <a:lumOff val="5000"/>
                  </a:schemeClr>
                </a:solidFill>
              </a:rPr>
              <a:t>Comunicazione della Commissione per illustrare approccio generale</a:t>
            </a:r>
            <a:endParaRPr lang="it-IT" altLang="it-IT" sz="2800" dirty="0">
              <a:solidFill>
                <a:schemeClr val="tx1">
                  <a:lumMod val="95000"/>
                  <a:lumOff val="5000"/>
                </a:schemeClr>
              </a:solidFill>
              <a:cs typeface="Calibri"/>
            </a:endParaRPr>
          </a:p>
          <a:p>
            <a:pPr marL="0" indent="0" eaLnBrk="1" hangingPunct="1">
              <a:buFontTx/>
              <a:buNone/>
              <a:defRPr/>
            </a:pPr>
            <a:endParaRPr lang="it-IT" altLang="it-IT" sz="3200" dirty="0">
              <a:solidFill>
                <a:schemeClr val="tx1">
                  <a:lumMod val="95000"/>
                  <a:lumOff val="5000"/>
                </a:schemeClr>
              </a:solidFill>
              <a:cs typeface="Calibri"/>
            </a:endParaRPr>
          </a:p>
          <a:p>
            <a:pPr marL="0" indent="0" eaLnBrk="1" hangingPunct="1">
              <a:buFontTx/>
              <a:buNone/>
              <a:defRPr/>
            </a:pPr>
            <a:r>
              <a:rPr lang="it-IT" altLang="it-IT" b="1" i="1" dirty="0">
                <a:solidFill>
                  <a:schemeClr val="tx1">
                    <a:lumMod val="95000"/>
                    <a:lumOff val="5000"/>
                  </a:schemeClr>
                </a:solidFill>
                <a:cs typeface="Calibri"/>
              </a:rPr>
              <a:t>° </a:t>
            </a:r>
            <a:r>
              <a:rPr lang="it-IT" altLang="it-IT" sz="3600" b="1" i="1" dirty="0">
                <a:solidFill>
                  <a:schemeClr val="tx1">
                    <a:lumMod val="95000"/>
                    <a:lumOff val="5000"/>
                  </a:schemeClr>
                </a:solidFill>
                <a:cs typeface="Calibri"/>
              </a:rPr>
              <a:t>Recovery Fund </a:t>
            </a:r>
            <a:r>
              <a:rPr lang="it-IT" altLang="it-IT" sz="3600" b="1" dirty="0">
                <a:solidFill>
                  <a:schemeClr val="tx1">
                    <a:lumMod val="95000"/>
                    <a:lumOff val="5000"/>
                  </a:schemeClr>
                </a:solidFill>
                <a:cs typeface="Calibri"/>
              </a:rPr>
              <a:t>(</a:t>
            </a:r>
            <a:r>
              <a:rPr lang="it-IT" altLang="it-IT" sz="3600" b="1" i="1" dirty="0">
                <a:solidFill>
                  <a:schemeClr val="tx1">
                    <a:lumMod val="95000"/>
                    <a:lumOff val="5000"/>
                  </a:schemeClr>
                </a:solidFill>
                <a:cs typeface="Calibri"/>
              </a:rPr>
              <a:t>Next Generation EU</a:t>
            </a:r>
            <a:r>
              <a:rPr lang="it-IT" altLang="it-IT" sz="3600" b="1" dirty="0">
                <a:solidFill>
                  <a:schemeClr val="tx1">
                    <a:lumMod val="95000"/>
                    <a:lumOff val="5000"/>
                  </a:schemeClr>
                </a:solidFill>
                <a:cs typeface="Calibri"/>
              </a:rPr>
              <a:t>) </a:t>
            </a:r>
          </a:p>
          <a:p>
            <a:pPr marL="0" indent="0" eaLnBrk="1" hangingPunct="1">
              <a:buFontTx/>
              <a:buNone/>
              <a:defRPr/>
            </a:pPr>
            <a:r>
              <a:rPr lang="it-IT" altLang="it-IT" sz="2800" dirty="0">
                <a:solidFill>
                  <a:schemeClr val="tx1">
                    <a:lumMod val="95000"/>
                    <a:lumOff val="5000"/>
                  </a:schemeClr>
                </a:solidFill>
                <a:cs typeface="Calibri"/>
              </a:rPr>
              <a:t>Conclusioni Consiglio europeo 17-21 luglio2020 + molteplicità di atti</a:t>
            </a:r>
            <a:endParaRPr lang="it-IT" altLang="it-IT" sz="2800" dirty="0">
              <a:solidFill>
                <a:schemeClr val="tx1">
                  <a:lumMod val="95000"/>
                  <a:lumOff val="5000"/>
                </a:schemeClr>
              </a:solidFill>
            </a:endParaRPr>
          </a:p>
          <a:p>
            <a:endParaRPr lang="it-IT" dirty="0"/>
          </a:p>
        </p:txBody>
      </p:sp>
    </p:spTree>
    <p:extLst>
      <p:ext uri="{BB962C8B-B14F-4D97-AF65-F5344CB8AC3E}">
        <p14:creationId xmlns:p14="http://schemas.microsoft.com/office/powerpoint/2010/main" val="330011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BBF802-F38C-6EEA-FE55-ECCA5659029F}"/>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4FEF9CC2-E174-7BF1-A3D1-C16EB4223EF3}"/>
              </a:ext>
            </a:extLst>
          </p:cNvPr>
          <p:cNvSpPr>
            <a:spLocks noGrp="1"/>
          </p:cNvSpPr>
          <p:nvPr>
            <p:ph idx="1"/>
          </p:nvPr>
        </p:nvSpPr>
        <p:spPr/>
        <p:txBody>
          <a:bodyPr/>
          <a:lstStyle/>
          <a:p>
            <a:r>
              <a:rPr lang="it-IT" altLang="it-IT" sz="2800" b="1" dirty="0">
                <a:solidFill>
                  <a:schemeClr val="tx1">
                    <a:lumMod val="95000"/>
                    <a:lumOff val="5000"/>
                  </a:schemeClr>
                </a:solidFill>
                <a:cs typeface="Calibri"/>
              </a:rPr>
              <a:t>La crisi finanziaria in epoca pandemica</a:t>
            </a:r>
            <a:r>
              <a:rPr lang="it-IT" altLang="it-IT" sz="2800" dirty="0">
                <a:solidFill>
                  <a:schemeClr val="tx1">
                    <a:lumMod val="95000"/>
                    <a:lumOff val="5000"/>
                  </a:schemeClr>
                </a:solidFill>
                <a:cs typeface="Calibri"/>
              </a:rPr>
              <a:t>: </a:t>
            </a:r>
          </a:p>
          <a:p>
            <a:r>
              <a:rPr lang="it-IT" altLang="it-IT" sz="2800" dirty="0">
                <a:solidFill>
                  <a:schemeClr val="tx1">
                    <a:lumMod val="95000"/>
                    <a:lumOff val="5000"/>
                  </a:schemeClr>
                </a:solidFill>
                <a:cs typeface="Calibri"/>
              </a:rPr>
              <a:t>crisi </a:t>
            </a:r>
            <a:r>
              <a:rPr lang="it-IT" altLang="it-IT" sz="2800" u="sng" dirty="0">
                <a:solidFill>
                  <a:schemeClr val="tx1">
                    <a:lumMod val="95000"/>
                    <a:lumOff val="5000"/>
                  </a:schemeClr>
                </a:solidFill>
                <a:cs typeface="Calibri"/>
              </a:rPr>
              <a:t>simmetrica</a:t>
            </a:r>
            <a:r>
              <a:rPr lang="it-IT" altLang="it-IT" sz="2800" dirty="0">
                <a:solidFill>
                  <a:schemeClr val="tx1">
                    <a:lumMod val="95000"/>
                    <a:lumOff val="5000"/>
                  </a:schemeClr>
                </a:solidFill>
                <a:cs typeface="Calibri"/>
              </a:rPr>
              <a:t> con conseguenze </a:t>
            </a:r>
            <a:r>
              <a:rPr lang="it-IT" altLang="it-IT" sz="2800" u="sng" dirty="0">
                <a:solidFill>
                  <a:schemeClr val="tx1">
                    <a:lumMod val="95000"/>
                    <a:lumOff val="5000"/>
                  </a:schemeClr>
                </a:solidFill>
                <a:cs typeface="Calibri"/>
              </a:rPr>
              <a:t>asimmetriche</a:t>
            </a:r>
            <a:r>
              <a:rPr lang="it-IT" altLang="it-IT" sz="2800" dirty="0">
                <a:solidFill>
                  <a:schemeClr val="tx1">
                    <a:lumMod val="95000"/>
                    <a:lumOff val="5000"/>
                  </a:schemeClr>
                </a:solidFill>
                <a:cs typeface="Calibri"/>
              </a:rPr>
              <a:t> </a:t>
            </a:r>
          </a:p>
          <a:p>
            <a:r>
              <a:rPr lang="it-IT" altLang="it-IT" sz="2800" dirty="0">
                <a:solidFill>
                  <a:schemeClr val="tx1">
                    <a:lumMod val="95000"/>
                    <a:lumOff val="5000"/>
                  </a:schemeClr>
                </a:solidFill>
                <a:cs typeface="Calibri"/>
              </a:rPr>
              <a:t>NON finalità di risollevare i sistemi economici degli Stati membri MA ristabilire equilibri necessari al corretto funzionamento del mercato interno</a:t>
            </a:r>
          </a:p>
          <a:p>
            <a:endParaRPr lang="it-IT" dirty="0"/>
          </a:p>
        </p:txBody>
      </p:sp>
    </p:spTree>
    <p:extLst>
      <p:ext uri="{BB962C8B-B14F-4D97-AF65-F5344CB8AC3E}">
        <p14:creationId xmlns:p14="http://schemas.microsoft.com/office/powerpoint/2010/main" val="3768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Next Generation EU</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1690688"/>
            <a:ext cx="10515600" cy="4486275"/>
          </a:xfrm>
        </p:spPr>
        <p:txBody>
          <a:bodyPr>
            <a:normAutofit/>
          </a:bodyPr>
          <a:lstStyle/>
          <a:p>
            <a:pPr marL="342900" indent="-342900">
              <a:buFont typeface="Arial" panose="020B0604020202020204" pitchFamily="34" charset="0"/>
              <a:buChar char="•"/>
            </a:pPr>
            <a:r>
              <a:rPr lang="it-IT" sz="2800" dirty="0"/>
              <a:t>Il NGEU è un sistema complesso di regolamenti e decisioni</a:t>
            </a:r>
          </a:p>
          <a:p>
            <a:pPr marL="342900" indent="-342900">
              <a:buFont typeface="Arial" panose="020B0604020202020204" pitchFamily="34" charset="0"/>
              <a:buChar char="•"/>
            </a:pPr>
            <a:r>
              <a:rPr lang="it-IT" sz="2800" dirty="0"/>
              <a:t>Al centro del NGEU c’è il </a:t>
            </a:r>
            <a:r>
              <a:rPr lang="it-IT" sz="2800" b="1" dirty="0"/>
              <a:t>Recovery and </a:t>
            </a:r>
            <a:r>
              <a:rPr lang="it-IT" sz="2800" b="1" dirty="0" err="1"/>
              <a:t>Resilience</a:t>
            </a:r>
            <a:r>
              <a:rPr lang="it-IT" sz="2800" b="1" dirty="0"/>
              <a:t> Facility</a:t>
            </a:r>
          </a:p>
          <a:p>
            <a:pPr marL="342900" indent="-342900">
              <a:buFont typeface="Arial" panose="020B0604020202020204" pitchFamily="34" charset="0"/>
              <a:buChar char="•"/>
            </a:pPr>
            <a:r>
              <a:rPr lang="it-IT" sz="2800" b="1" dirty="0"/>
              <a:t>Condizioni per accedere ai fondi</a:t>
            </a:r>
          </a:p>
          <a:p>
            <a:endParaRPr lang="it-IT" dirty="0"/>
          </a:p>
        </p:txBody>
      </p:sp>
      <p:pic>
        <p:nvPicPr>
          <p:cNvPr id="2" name="Segnaposto contenuto 1">
            <a:extLst>
              <a:ext uri="{FF2B5EF4-FFF2-40B4-BE49-F238E27FC236}">
                <a16:creationId xmlns:a16="http://schemas.microsoft.com/office/drawing/2014/main" id="{5A794A9E-E010-6A4E-1664-321D9E52E756}"/>
              </a:ext>
            </a:extLst>
          </p:cNvPr>
          <p:cNvPicPr>
            <a:picLocks noChangeAspect="1"/>
          </p:cNvPicPr>
          <p:nvPr/>
        </p:nvPicPr>
        <p:blipFill>
          <a:blip r:embed="rId2"/>
          <a:stretch>
            <a:fillRect/>
          </a:stretch>
        </p:blipFill>
        <p:spPr>
          <a:xfrm>
            <a:off x="1703540" y="3429000"/>
            <a:ext cx="9261876" cy="2947688"/>
          </a:xfrm>
          <a:prstGeom prst="rect">
            <a:avLst/>
          </a:prstGeom>
          <a:ln>
            <a:noFill/>
          </a:ln>
        </p:spPr>
      </p:pic>
    </p:spTree>
    <p:extLst>
      <p:ext uri="{BB962C8B-B14F-4D97-AF65-F5344CB8AC3E}">
        <p14:creationId xmlns:p14="http://schemas.microsoft.com/office/powerpoint/2010/main" val="100198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FC9172-D6AB-F142-B090-D23B26FE1339}"/>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20C5BC4D-BF4E-219E-4C1F-6EB6687D7282}"/>
              </a:ext>
            </a:extLst>
          </p:cNvPr>
          <p:cNvSpPr>
            <a:spLocks noGrp="1"/>
          </p:cNvSpPr>
          <p:nvPr>
            <p:ph idx="1"/>
          </p:nvPr>
        </p:nvSpPr>
        <p:spPr/>
        <p:txBody>
          <a:bodyPr>
            <a:normAutofit fontScale="92500" lnSpcReduction="10000"/>
          </a:bodyPr>
          <a:lstStyle/>
          <a:p>
            <a:pPr eaLnBrk="1" hangingPunct="1">
              <a:buFont typeface="Arial" panose="020B0604020202020204" pitchFamily="34" charset="0"/>
              <a:buChar char="•"/>
              <a:defRPr/>
            </a:pPr>
            <a:r>
              <a:rPr lang="it-IT" altLang="it-IT" sz="2800" b="1" dirty="0">
                <a:solidFill>
                  <a:srgbClr val="00B0F0"/>
                </a:solidFill>
                <a:cs typeface="Calibri"/>
              </a:rPr>
              <a:t>Investimenti a fondo perduto:</a:t>
            </a:r>
          </a:p>
          <a:p>
            <a:pPr lvl="1">
              <a:defRPr/>
            </a:pPr>
            <a:r>
              <a:rPr lang="it-IT" altLang="it-IT" dirty="0">
                <a:cs typeface="Calibri"/>
              </a:rPr>
              <a:t>Finanziamento di progetti di ristrutturazione economica presentati da SM: valutazione Commissione entro 2 mesi + approvazione Consiglio (magg. qualificata)</a:t>
            </a:r>
          </a:p>
          <a:p>
            <a:pPr lvl="1">
              <a:defRPr/>
            </a:pPr>
            <a:r>
              <a:rPr lang="it-IT" altLang="it-IT" dirty="0">
                <a:cs typeface="Calibri"/>
              </a:rPr>
              <a:t>Obiettivi di ciascuno Stato: raccomandazione della Commissione all’inizio della procedura di Semestre europeo</a:t>
            </a:r>
          </a:p>
          <a:p>
            <a:pPr lvl="1">
              <a:defRPr/>
            </a:pPr>
            <a:r>
              <a:rPr lang="it-IT" altLang="it-IT" dirty="0">
                <a:cs typeface="Calibri"/>
              </a:rPr>
              <a:t>Progetti «Green Deal» (obiettivo lotta cambiamento climatico)</a:t>
            </a:r>
          </a:p>
          <a:p>
            <a:pPr lvl="1">
              <a:defRPr/>
            </a:pPr>
            <a:r>
              <a:rPr lang="it-IT" altLang="it-IT" dirty="0">
                <a:cs typeface="Calibri"/>
              </a:rPr>
              <a:t>Somme erogate a stati di avanzamento delle riforme (condizionalità)</a:t>
            </a:r>
          </a:p>
          <a:p>
            <a:pPr lvl="1">
              <a:defRPr/>
            </a:pPr>
            <a:r>
              <a:rPr lang="it-IT" altLang="it-IT" dirty="0">
                <a:cs typeface="Calibri"/>
              </a:rPr>
              <a:t>Sorveglianza sulla progressiva realizzazione degli obiettivi: Commissione</a:t>
            </a:r>
          </a:p>
          <a:p>
            <a:pPr lvl="1">
              <a:defRPr/>
            </a:pPr>
            <a:r>
              <a:rPr lang="it-IT" altLang="it-IT" dirty="0">
                <a:cs typeface="Calibri"/>
              </a:rPr>
              <a:t>Se significativo scostamento: Consiglio europeo revocare –ridurre – mantenere finanziamento</a:t>
            </a:r>
          </a:p>
          <a:p>
            <a:pPr lvl="1">
              <a:defRPr/>
            </a:pPr>
            <a:r>
              <a:rPr lang="it-IT" altLang="it-IT" dirty="0">
                <a:cs typeface="Calibri"/>
              </a:rPr>
              <a:t>Copertura finanziaria: aumento straordinario del bilancio UE con entrate provenienti da emissione titoli obbligazionari dell’UE ad opera della Commissione + garanzia (dei titoli) ad opera del bilancio UE (Piano finanziario pluriennale)</a:t>
            </a:r>
            <a:endParaRPr lang="it-IT" altLang="it-IT" dirty="0"/>
          </a:p>
          <a:p>
            <a:endParaRPr lang="it-IT" dirty="0"/>
          </a:p>
        </p:txBody>
      </p:sp>
    </p:spTree>
    <p:extLst>
      <p:ext uri="{BB962C8B-B14F-4D97-AF65-F5344CB8AC3E}">
        <p14:creationId xmlns:p14="http://schemas.microsoft.com/office/powerpoint/2010/main" val="394838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6C6E3-6847-0293-0DE0-918E2F530DA2}"/>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5102FB98-BE30-B8E0-8547-3E3EFB38E0AF}"/>
              </a:ext>
            </a:extLst>
          </p:cNvPr>
          <p:cNvSpPr>
            <a:spLocks noGrp="1"/>
          </p:cNvSpPr>
          <p:nvPr>
            <p:ph idx="1"/>
          </p:nvPr>
        </p:nvSpPr>
        <p:spPr/>
        <p:txBody>
          <a:bodyPr/>
          <a:lstStyle/>
          <a:p>
            <a:r>
              <a:rPr lang="it-IT" sz="2800" dirty="0"/>
              <a:t>La governance del Next Generation EU:</a:t>
            </a:r>
          </a:p>
          <a:p>
            <a:pPr marL="971550" lvl="1" indent="-514350">
              <a:buFont typeface="+mj-lt"/>
              <a:buAutoNum type="alphaLcPeriod"/>
            </a:pPr>
            <a:r>
              <a:rPr lang="it-IT" sz="2800" dirty="0"/>
              <a:t>Il ruolo principale è giocato dalla Commissione e dal Consiglio</a:t>
            </a:r>
          </a:p>
          <a:p>
            <a:pPr marL="971550" lvl="1" indent="-514350">
              <a:buFont typeface="+mj-lt"/>
              <a:buAutoNum type="alphaLcPeriod"/>
            </a:pPr>
            <a:r>
              <a:rPr lang="it-IT" sz="2800" dirty="0"/>
              <a:t>La Commissione europea valuta i piani nazionali di ripresa e resilienza e la loro conformità agli obiettivi del </a:t>
            </a:r>
            <a:r>
              <a:rPr lang="it-IT" sz="2800" b="1" dirty="0"/>
              <a:t>RRF </a:t>
            </a:r>
          </a:p>
          <a:p>
            <a:pPr marL="971550" lvl="1" indent="-514350">
              <a:buFont typeface="+mj-lt"/>
              <a:buAutoNum type="alphaLcPeriod"/>
            </a:pPr>
            <a:r>
              <a:rPr lang="it-IT" sz="2800" dirty="0"/>
              <a:t>La valutazione della Commissione deve essere approvata dal Consiglio. Infatti, la decisione finale di allocare i fondi agli Stati membri è presa dal Consiglio.</a:t>
            </a:r>
          </a:p>
          <a:p>
            <a:pPr marL="971550" lvl="1" indent="-514350">
              <a:buFont typeface="+mj-lt"/>
              <a:buAutoNum type="alphaLcPeriod"/>
            </a:pPr>
            <a:r>
              <a:rPr lang="it-IT" sz="2800" dirty="0"/>
              <a:t>Rafforzamento degli esecutivi.</a:t>
            </a:r>
          </a:p>
          <a:p>
            <a:pPr marL="971550" lvl="1" indent="-514350">
              <a:buFont typeface="+mj-lt"/>
              <a:buAutoNum type="alphaLcPeriod"/>
            </a:pPr>
            <a:r>
              <a:rPr lang="it-IT" sz="2800" dirty="0"/>
              <a:t>Il Ruolo del Parlamento europeo è ridotto.</a:t>
            </a:r>
          </a:p>
          <a:p>
            <a:endParaRPr lang="it-IT" dirty="0"/>
          </a:p>
        </p:txBody>
      </p:sp>
    </p:spTree>
    <p:extLst>
      <p:ext uri="{BB962C8B-B14F-4D97-AF65-F5344CB8AC3E}">
        <p14:creationId xmlns:p14="http://schemas.microsoft.com/office/powerpoint/2010/main" val="158776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DFA301-F639-245A-1990-939C21F396A4}"/>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B8466FBA-972B-0229-A2E1-24D7D9AC26C5}"/>
              </a:ext>
            </a:extLst>
          </p:cNvPr>
          <p:cNvSpPr>
            <a:spLocks noGrp="1"/>
          </p:cNvSpPr>
          <p:nvPr>
            <p:ph idx="1"/>
          </p:nvPr>
        </p:nvSpPr>
        <p:spPr/>
        <p:txBody>
          <a:bodyPr/>
          <a:lstStyle/>
          <a:p>
            <a:pPr algn="just"/>
            <a:r>
              <a:rPr lang="it-IT" sz="2400" dirty="0"/>
              <a:t>L’accesso ai fondi NGEU è soggetto ad un regime di condizionalità trasversali, che hanno come obiettivo quello di ancorare gli investimenti ad un modello di sviluppo europeo:</a:t>
            </a:r>
          </a:p>
          <a:p>
            <a:pPr marL="457200" indent="-457200" algn="just">
              <a:buFont typeface="+mj-lt"/>
              <a:buAutoNum type="alphaLcPeriod"/>
            </a:pPr>
            <a:endParaRPr lang="it-IT" sz="2400" dirty="0"/>
          </a:p>
          <a:p>
            <a:pPr marL="914400" lvl="1" indent="-457200" algn="just">
              <a:buFont typeface="+mj-lt"/>
              <a:buAutoNum type="alphaLcPeriod"/>
            </a:pPr>
            <a:r>
              <a:rPr lang="it-IT" dirty="0"/>
              <a:t>Il cd RRF richiede che NRRP includa soglie minime per gli investimenti in progetti verdi, digitali e di genere equilibrato</a:t>
            </a:r>
          </a:p>
          <a:p>
            <a:pPr marL="914400" lvl="1" indent="-457200" algn="just">
              <a:buFont typeface="+mj-lt"/>
              <a:buAutoNum type="alphaLcPeriod"/>
            </a:pPr>
            <a:endParaRPr lang="it-IT" dirty="0"/>
          </a:p>
          <a:p>
            <a:pPr marL="914400" lvl="1" indent="-457200" algn="just">
              <a:buFont typeface="+mj-lt"/>
              <a:buAutoNum type="alphaLcPeriod"/>
            </a:pPr>
            <a:r>
              <a:rPr lang="it-IT" dirty="0"/>
              <a:t>Raccomandazioni specifiche per paese (semestre europeo)</a:t>
            </a:r>
          </a:p>
          <a:p>
            <a:pPr marL="914400" lvl="1" indent="-457200" algn="just">
              <a:buFont typeface="+mj-lt"/>
              <a:buAutoNum type="alphaLcPeriod"/>
            </a:pPr>
            <a:endParaRPr lang="it-IT" dirty="0"/>
          </a:p>
          <a:p>
            <a:pPr marL="914400" lvl="1" indent="-457200" algn="just">
              <a:buFont typeface="+mj-lt"/>
              <a:buAutoNum type="alphaLcPeriod"/>
            </a:pPr>
            <a:r>
              <a:rPr lang="it-IT" dirty="0"/>
              <a:t>La spesa del bilancio dell'UE avviene secondo il principio dello Stato di diritto</a:t>
            </a:r>
          </a:p>
          <a:p>
            <a:endParaRPr lang="it-IT" dirty="0"/>
          </a:p>
        </p:txBody>
      </p:sp>
    </p:spTree>
    <p:extLst>
      <p:ext uri="{BB962C8B-B14F-4D97-AF65-F5344CB8AC3E}">
        <p14:creationId xmlns:p14="http://schemas.microsoft.com/office/powerpoint/2010/main" val="79258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AE728-7393-0A14-F3FA-87584DD507B1}"/>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FB20133D-E154-6709-ADC2-A61ED2FC8C25}"/>
              </a:ext>
            </a:extLst>
          </p:cNvPr>
          <p:cNvSpPr>
            <a:spLocks noGrp="1"/>
          </p:cNvSpPr>
          <p:nvPr>
            <p:ph idx="1"/>
          </p:nvPr>
        </p:nvSpPr>
        <p:spPr>
          <a:xfrm>
            <a:off x="838200" y="1553227"/>
            <a:ext cx="10515600" cy="4939648"/>
          </a:xfrm>
        </p:spPr>
        <p:txBody>
          <a:bodyPr>
            <a:normAutofit fontScale="47500" lnSpcReduction="20000"/>
          </a:bodyPr>
          <a:lstStyle/>
          <a:p>
            <a:pPr eaLnBrk="1" hangingPunct="1">
              <a:buFont typeface="Arial" panose="020B0604020202020204" pitchFamily="34" charset="0"/>
              <a:buChar char="•"/>
              <a:defRPr/>
            </a:pPr>
            <a:r>
              <a:rPr lang="it-IT" altLang="it-IT" sz="4300" b="1" dirty="0">
                <a:solidFill>
                  <a:srgbClr val="0070C0"/>
                </a:solidFill>
                <a:cs typeface="Calibri"/>
              </a:rPr>
              <a:t>Problematiche giuridiche:</a:t>
            </a:r>
          </a:p>
          <a:p>
            <a:pPr lvl="1">
              <a:defRPr/>
            </a:pPr>
            <a:r>
              <a:rPr lang="it-IT" altLang="it-IT" sz="4300" b="1" dirty="0">
                <a:solidFill>
                  <a:srgbClr val="0070C0"/>
                </a:solidFill>
                <a:cs typeface="Calibri"/>
              </a:rPr>
              <a:t>Quale fondamento giuridico?</a:t>
            </a:r>
          </a:p>
          <a:p>
            <a:pPr lvl="1">
              <a:defRPr/>
            </a:pPr>
            <a:r>
              <a:rPr lang="it-IT" altLang="it-IT" sz="4300" dirty="0">
                <a:cs typeface="Calibri"/>
              </a:rPr>
              <a:t>Conclusioni del Consiglio europeo: sono accordo in forma semplificata?</a:t>
            </a:r>
          </a:p>
          <a:p>
            <a:pPr marL="0" indent="0" eaLnBrk="1" hangingPunct="1">
              <a:buFontTx/>
              <a:buNone/>
              <a:defRPr/>
            </a:pPr>
            <a:r>
              <a:rPr lang="it-IT" altLang="it-IT" sz="4300" dirty="0">
                <a:cs typeface="Calibri"/>
              </a:rPr>
              <a:t>	Non sostenibile se poteri attribuiti alle istituzioni sono NUOVI (art. 48 TUE)</a:t>
            </a:r>
          </a:p>
          <a:p>
            <a:pPr marL="0" indent="0" eaLnBrk="1" hangingPunct="1">
              <a:buFontTx/>
              <a:buNone/>
              <a:defRPr/>
            </a:pPr>
            <a:r>
              <a:rPr lang="it-IT" altLang="it-IT" sz="4300" dirty="0">
                <a:cs typeface="Calibri"/>
              </a:rPr>
              <a:t>	Tesi: NON si tratta di poteri nuovi (Commissione: cfr. procedura disavanzi eccessivi; Consiglio: 	procedure sorveglianza multilaterale) </a:t>
            </a:r>
          </a:p>
          <a:p>
            <a:pPr lvl="1">
              <a:defRPr/>
            </a:pPr>
            <a:r>
              <a:rPr lang="it-IT" altLang="it-IT" sz="4300" b="1" dirty="0">
                <a:cs typeface="Calibri"/>
              </a:rPr>
              <a:t>In particolare: Fondamento giuridico potere della Commissione di emettere obbligazioni dell’UE?</a:t>
            </a:r>
          </a:p>
          <a:p>
            <a:pPr marL="0" indent="0" eaLnBrk="1" hangingPunct="1">
              <a:buFontTx/>
              <a:buNone/>
              <a:defRPr/>
            </a:pPr>
            <a:r>
              <a:rPr lang="it-IT" altLang="it-IT" sz="4300" dirty="0">
                <a:cs typeface="Calibri"/>
              </a:rPr>
              <a:t>	No disposizioni Trattati (solo art. 309 TFUE – BEI)</a:t>
            </a:r>
          </a:p>
          <a:p>
            <a:pPr marL="0" indent="0" eaLnBrk="1" hangingPunct="1">
              <a:buFontTx/>
              <a:buNone/>
              <a:defRPr/>
            </a:pPr>
            <a:r>
              <a:rPr lang="it-IT" altLang="it-IT" sz="4300" dirty="0">
                <a:cs typeface="Calibri"/>
              </a:rPr>
              <a:t>	Prassi: Commissione emise titoli obbligazionari durante crisi petrolifera anni Settanta (base giuridica: 	ora art. 352 TFUE) + EFSM (base giuridica: art. 122, par. 2 TFUE) + SURE (base giuridica: art. 122, par. 	2 TFUE) </a:t>
            </a:r>
          </a:p>
          <a:p>
            <a:pPr lvl="1">
              <a:defRPr/>
            </a:pPr>
            <a:r>
              <a:rPr lang="it-IT" altLang="it-IT" sz="4300" b="1" dirty="0">
                <a:solidFill>
                  <a:srgbClr val="0070C0"/>
                </a:solidFill>
                <a:cs typeface="Calibri"/>
              </a:rPr>
              <a:t>Art. 125 TFUE?</a:t>
            </a:r>
          </a:p>
          <a:p>
            <a:pPr marL="0" indent="0" eaLnBrk="1" hangingPunct="1">
              <a:buFontTx/>
              <a:buNone/>
              <a:defRPr/>
            </a:pPr>
            <a:r>
              <a:rPr lang="it-IT" altLang="it-IT" sz="4300" dirty="0">
                <a:cs typeface="Calibri"/>
              </a:rPr>
              <a:t>Cfr. CGUE </a:t>
            </a:r>
            <a:r>
              <a:rPr lang="it-IT" altLang="it-IT" sz="4300" i="1" dirty="0">
                <a:cs typeface="Calibri"/>
              </a:rPr>
              <a:t>Pringle</a:t>
            </a:r>
            <a:r>
              <a:rPr lang="it-IT" altLang="it-IT" sz="4300" dirty="0">
                <a:cs typeface="Calibri"/>
              </a:rPr>
              <a:t>: MES OK con art. 125 perché </a:t>
            </a:r>
            <a:r>
              <a:rPr lang="it-IT" altLang="it-IT" sz="4300" u="sng" dirty="0">
                <a:cs typeface="Calibri"/>
              </a:rPr>
              <a:t>prestiti</a:t>
            </a:r>
          </a:p>
          <a:p>
            <a:pPr marL="0" indent="0" eaLnBrk="1" hangingPunct="1">
              <a:buFontTx/>
              <a:buNone/>
              <a:defRPr/>
            </a:pPr>
            <a:r>
              <a:rPr lang="it-IT" altLang="it-IT" sz="4300" dirty="0">
                <a:cs typeface="Calibri"/>
              </a:rPr>
              <a:t>PERÓ (tesi): RF non esattamente «fondo perduto» (incremento contribuzione nazionale + tassazione cittadini)</a:t>
            </a:r>
          </a:p>
          <a:p>
            <a:pPr marL="0" indent="0" eaLnBrk="1" hangingPunct="1">
              <a:buFontTx/>
              <a:buNone/>
              <a:defRPr/>
            </a:pPr>
            <a:r>
              <a:rPr lang="it-IT" altLang="it-IT" sz="4300" dirty="0">
                <a:cs typeface="Calibri"/>
              </a:rPr>
              <a:t>Condizionalità rispetto a </a:t>
            </a:r>
            <a:r>
              <a:rPr lang="it-IT" altLang="it-IT" sz="4300" u="sng" dirty="0">
                <a:cs typeface="Calibri"/>
              </a:rPr>
              <a:t>interesse comune</a:t>
            </a:r>
            <a:endParaRPr lang="it-IT" altLang="it-IT" sz="4300" dirty="0">
              <a:cs typeface="Calibri"/>
            </a:endParaRPr>
          </a:p>
          <a:p>
            <a:endParaRPr lang="it-IT" dirty="0"/>
          </a:p>
        </p:txBody>
      </p:sp>
    </p:spTree>
    <p:extLst>
      <p:ext uri="{BB962C8B-B14F-4D97-AF65-F5344CB8AC3E}">
        <p14:creationId xmlns:p14="http://schemas.microsoft.com/office/powerpoint/2010/main" val="175669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57DC51-E2F9-3DE0-1724-C8D74AE2FBF2}"/>
              </a:ext>
            </a:extLst>
          </p:cNvPr>
          <p:cNvSpPr>
            <a:spLocks noGrp="1"/>
          </p:cNvSpPr>
          <p:nvPr>
            <p:ph type="title"/>
          </p:nvPr>
        </p:nvSpPr>
        <p:spPr/>
        <p:txBody>
          <a:bodyPr/>
          <a:lstStyle/>
          <a:p>
            <a:r>
              <a:rPr lang="it-IT" b="1" dirty="0">
                <a:solidFill>
                  <a:srgbClr val="FF0000"/>
                </a:solidFill>
              </a:rPr>
              <a:t>Strumenti di prima emergenza</a:t>
            </a:r>
          </a:p>
        </p:txBody>
      </p:sp>
      <p:sp>
        <p:nvSpPr>
          <p:cNvPr id="3" name="Segnaposto contenuto 2">
            <a:extLst>
              <a:ext uri="{FF2B5EF4-FFF2-40B4-BE49-F238E27FC236}">
                <a16:creationId xmlns:a16="http://schemas.microsoft.com/office/drawing/2014/main" id="{2A891766-9A31-931B-7D63-FB1A4783144D}"/>
              </a:ext>
            </a:extLst>
          </p:cNvPr>
          <p:cNvSpPr>
            <a:spLocks noGrp="1"/>
          </p:cNvSpPr>
          <p:nvPr>
            <p:ph idx="1"/>
          </p:nvPr>
        </p:nvSpPr>
        <p:spPr/>
        <p:txBody>
          <a:bodyPr/>
          <a:lstStyle/>
          <a:p>
            <a:pPr>
              <a:defRPr/>
            </a:pPr>
            <a:r>
              <a:rPr lang="it-IT" altLang="it-IT" sz="2400" dirty="0">
                <a:solidFill>
                  <a:srgbClr val="00B0F0"/>
                </a:solidFill>
                <a:latin typeface="Calibri" panose="020F0502020204030204" pitchFamily="34" charset="0"/>
                <a:cs typeface="Calibri" panose="020F0502020204030204" pitchFamily="34" charset="0"/>
              </a:rPr>
              <a:t>3 reti di sicurezza:</a:t>
            </a:r>
          </a:p>
          <a:p>
            <a:pPr marL="514350" indent="-514350" eaLnBrk="1" hangingPunct="1">
              <a:buFontTx/>
              <a:buAutoNum type="arabicParenR"/>
              <a:defRPr/>
            </a:pPr>
            <a:r>
              <a:rPr lang="it-IT" altLang="it-IT" sz="2400" dirty="0">
                <a:latin typeface="Calibri" panose="020F0502020204030204" pitchFamily="34" charset="0"/>
                <a:cs typeface="Calibri" panose="020F0502020204030204" pitchFamily="34" charset="0"/>
              </a:rPr>
              <a:t>Per gli Stati</a:t>
            </a:r>
          </a:p>
          <a:p>
            <a:pPr marL="685800" lvl="1" eaLnBrk="1" hangingPunct="1">
              <a:defRPr/>
            </a:pPr>
            <a:r>
              <a:rPr lang="it-IT" altLang="it-IT" dirty="0">
                <a:latin typeface="Calibri" panose="020F0502020204030204" pitchFamily="34" charset="0"/>
                <a:cs typeface="Calibri" panose="020F0502020204030204" pitchFamily="34" charset="0"/>
              </a:rPr>
              <a:t>Stati Eurozona: </a:t>
            </a:r>
            <a:r>
              <a:rPr lang="it-IT" altLang="it-IT" dirty="0">
                <a:solidFill>
                  <a:srgbClr val="FF0000"/>
                </a:solidFill>
                <a:latin typeface="Calibri" panose="020F0502020204030204" pitchFamily="34" charset="0"/>
                <a:cs typeface="Calibri" panose="020F0502020204030204" pitchFamily="34" charset="0"/>
              </a:rPr>
              <a:t>MES «sanitario» </a:t>
            </a:r>
          </a:p>
          <a:p>
            <a:pPr marL="685800" lvl="1" eaLnBrk="1" hangingPunct="1">
              <a:defRPr/>
            </a:pPr>
            <a:r>
              <a:rPr lang="it-IT" altLang="it-IT" dirty="0">
                <a:latin typeface="Calibri" panose="020F0502020204030204" pitchFamily="34" charset="0"/>
                <a:cs typeface="Calibri" panose="020F0502020204030204" pitchFamily="34" charset="0"/>
              </a:rPr>
              <a:t>Stati con deroga: Balance of Payment Facility, istituita con regolamento (CE) 332/2002 per fare fronte alle situazioni prefigurate nell’art. 143 TFUE [tutela mercato interno]</a:t>
            </a:r>
          </a:p>
          <a:p>
            <a:pPr marL="514350" indent="-514350" eaLnBrk="1" hangingPunct="1">
              <a:buFontTx/>
              <a:buAutoNum type="arabicParenR"/>
              <a:defRPr/>
            </a:pPr>
            <a:r>
              <a:rPr lang="it-IT" altLang="it-IT" sz="2400" dirty="0">
                <a:latin typeface="Calibri" panose="020F0502020204030204" pitchFamily="34" charset="0"/>
                <a:cs typeface="Calibri" panose="020F0502020204030204" pitchFamily="34" charset="0"/>
              </a:rPr>
              <a:t>Per i lavoratori</a:t>
            </a:r>
          </a:p>
          <a:p>
            <a:pPr marL="400050" lvl="1" indent="0" eaLnBrk="1" hangingPunct="1">
              <a:buFontTx/>
              <a:buNone/>
              <a:defRPr/>
            </a:pPr>
            <a:r>
              <a:rPr lang="it-IT" altLang="it-IT" dirty="0">
                <a:latin typeface="Calibri" panose="020F0502020204030204" pitchFamily="34" charset="0"/>
                <a:cs typeface="Calibri" panose="020F0502020204030204" pitchFamily="34" charset="0"/>
              </a:rPr>
              <a:t>«cassa integrazione europea» SURE – art. 122, par. 2 TFUE (no differenziazione)</a:t>
            </a:r>
          </a:p>
          <a:p>
            <a:pPr marL="514350" indent="-514350" eaLnBrk="1" hangingPunct="1">
              <a:buFontTx/>
              <a:buAutoNum type="arabicParenR"/>
              <a:defRPr/>
            </a:pPr>
            <a:r>
              <a:rPr lang="it-IT" altLang="it-IT" sz="2400" dirty="0">
                <a:latin typeface="Calibri" panose="020F0502020204030204" pitchFamily="34" charset="0"/>
                <a:cs typeface="Calibri" panose="020F0502020204030204" pitchFamily="34" charset="0"/>
              </a:rPr>
              <a:t>Per le piccole e medie imprese</a:t>
            </a:r>
          </a:p>
          <a:p>
            <a:pPr marL="400050" lvl="1" indent="0" eaLnBrk="1" hangingPunct="1">
              <a:buFontTx/>
              <a:buNone/>
              <a:defRPr/>
            </a:pPr>
            <a:r>
              <a:rPr lang="it-IT" altLang="it-IT" dirty="0">
                <a:latin typeface="Calibri" panose="020F0502020204030204" pitchFamily="34" charset="0"/>
                <a:cs typeface="Calibri" panose="020F0502020204030204" pitchFamily="34" charset="0"/>
              </a:rPr>
              <a:t>finanziamenti Banca europea investimenti (no differenziazione)</a:t>
            </a:r>
          </a:p>
          <a:p>
            <a:endParaRPr lang="it-IT" dirty="0"/>
          </a:p>
        </p:txBody>
      </p:sp>
    </p:spTree>
    <p:extLst>
      <p:ext uri="{BB962C8B-B14F-4D97-AF65-F5344CB8AC3E}">
        <p14:creationId xmlns:p14="http://schemas.microsoft.com/office/powerpoint/2010/main" val="231936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ED9194-9983-5DC6-7A40-5349BBC7C6C8}"/>
              </a:ext>
            </a:extLst>
          </p:cNvPr>
          <p:cNvSpPr>
            <a:spLocks noGrp="1"/>
          </p:cNvSpPr>
          <p:nvPr>
            <p:ph type="title"/>
          </p:nvPr>
        </p:nvSpPr>
        <p:spPr/>
        <p:txBody>
          <a:bodyPr/>
          <a:lstStyle/>
          <a:p>
            <a:r>
              <a:rPr lang="it-IT" b="1" dirty="0">
                <a:solidFill>
                  <a:srgbClr val="FF0000"/>
                </a:solidFill>
              </a:rPr>
              <a:t>MES sanitario</a:t>
            </a:r>
          </a:p>
        </p:txBody>
      </p:sp>
      <p:sp>
        <p:nvSpPr>
          <p:cNvPr id="3" name="Segnaposto contenuto 2">
            <a:extLst>
              <a:ext uri="{FF2B5EF4-FFF2-40B4-BE49-F238E27FC236}">
                <a16:creationId xmlns:a16="http://schemas.microsoft.com/office/drawing/2014/main" id="{95ABB3E9-AB04-91D2-8809-8644089257F0}"/>
              </a:ext>
            </a:extLst>
          </p:cNvPr>
          <p:cNvSpPr>
            <a:spLocks noGrp="1"/>
          </p:cNvSpPr>
          <p:nvPr>
            <p:ph idx="1"/>
          </p:nvPr>
        </p:nvSpPr>
        <p:spPr/>
        <p:txBody>
          <a:bodyPr>
            <a:normAutofit lnSpcReduction="10000"/>
          </a:bodyPr>
          <a:lstStyle/>
          <a:p>
            <a:pPr>
              <a:defRPr/>
            </a:pPr>
            <a:r>
              <a:rPr lang="it-IT" altLang="it-IT" sz="2600" b="1" dirty="0">
                <a:solidFill>
                  <a:schemeClr val="tx1">
                    <a:lumMod val="95000"/>
                    <a:lumOff val="5000"/>
                  </a:schemeClr>
                </a:solidFill>
                <a:cs typeface="Calibri"/>
              </a:rPr>
              <a:t>Pandemic </a:t>
            </a:r>
            <a:r>
              <a:rPr lang="it-IT" altLang="it-IT" sz="2600" b="1" dirty="0" err="1">
                <a:solidFill>
                  <a:schemeClr val="tx1">
                    <a:lumMod val="95000"/>
                    <a:lumOff val="5000"/>
                  </a:schemeClr>
                </a:solidFill>
                <a:cs typeface="Calibri"/>
              </a:rPr>
              <a:t>Crisis</a:t>
            </a:r>
            <a:r>
              <a:rPr lang="it-IT" altLang="it-IT" sz="2600" b="1" dirty="0">
                <a:solidFill>
                  <a:schemeClr val="tx1">
                    <a:lumMod val="95000"/>
                    <a:lumOff val="5000"/>
                  </a:schemeClr>
                </a:solidFill>
                <a:cs typeface="Calibri"/>
              </a:rPr>
              <a:t> Support</a:t>
            </a:r>
          </a:p>
          <a:p>
            <a:pPr>
              <a:defRPr/>
            </a:pPr>
            <a:r>
              <a:rPr lang="it-IT" altLang="it-IT" sz="2600" dirty="0">
                <a:solidFill>
                  <a:schemeClr val="tx1">
                    <a:lumMod val="95000"/>
                    <a:lumOff val="5000"/>
                  </a:schemeClr>
                </a:solidFill>
                <a:cs typeface="Calibri"/>
              </a:rPr>
              <a:t>Assistenza finanziaria precauzionale (art. 14 TMES)</a:t>
            </a:r>
          </a:p>
          <a:p>
            <a:pPr>
              <a:defRPr/>
            </a:pPr>
            <a:r>
              <a:rPr lang="it-IT" altLang="it-IT" sz="2600" dirty="0">
                <a:solidFill>
                  <a:schemeClr val="tx1">
                    <a:lumMod val="95000"/>
                    <a:lumOff val="5000"/>
                  </a:schemeClr>
                </a:solidFill>
                <a:cs typeface="Calibri"/>
              </a:rPr>
              <a:t>istituita nel quadro di una linea di credito esistente (</a:t>
            </a:r>
            <a:r>
              <a:rPr lang="en-US" altLang="it-IT" sz="2600" dirty="0">
                <a:solidFill>
                  <a:schemeClr val="tx1">
                    <a:lumMod val="95000"/>
                    <a:lumOff val="5000"/>
                  </a:schemeClr>
                </a:solidFill>
                <a:cs typeface="Calibri"/>
              </a:rPr>
              <a:t>Enhanced Conditions Credit Line – ECCL)</a:t>
            </a:r>
            <a:endParaRPr lang="it-IT" altLang="it-IT" sz="2600" dirty="0">
              <a:solidFill>
                <a:schemeClr val="tx1">
                  <a:lumMod val="95000"/>
                  <a:lumOff val="5000"/>
                </a:schemeClr>
              </a:solidFill>
            </a:endParaRPr>
          </a:p>
          <a:p>
            <a:pPr>
              <a:defRPr/>
            </a:pPr>
            <a:r>
              <a:rPr lang="it-IT" altLang="it-IT" sz="2600" dirty="0">
                <a:solidFill>
                  <a:schemeClr val="tx1">
                    <a:lumMod val="95000"/>
                    <a:lumOff val="5000"/>
                  </a:schemeClr>
                </a:solidFill>
              </a:rPr>
              <a:t>Entità:  pari al 2% del PIL dello Stato richiedente</a:t>
            </a:r>
          </a:p>
          <a:p>
            <a:pPr>
              <a:defRPr/>
            </a:pPr>
            <a:r>
              <a:rPr lang="it-IT" altLang="it-IT" sz="2600" dirty="0">
                <a:solidFill>
                  <a:schemeClr val="tx1">
                    <a:lumMod val="95000"/>
                    <a:lumOff val="5000"/>
                  </a:schemeClr>
                </a:solidFill>
              </a:rPr>
              <a:t>«senza condizionalità»</a:t>
            </a:r>
          </a:p>
          <a:p>
            <a:pPr>
              <a:defRPr/>
            </a:pPr>
            <a:r>
              <a:rPr lang="it-IT" altLang="it-IT" sz="2600" dirty="0">
                <a:solidFill>
                  <a:schemeClr val="tx1">
                    <a:lumMod val="95000"/>
                    <a:lumOff val="5000"/>
                  </a:schemeClr>
                </a:solidFill>
              </a:rPr>
              <a:t>impegno dello Stato richiedente a utilizzare le risorse ottenute per </a:t>
            </a:r>
            <a:r>
              <a:rPr lang="it-IT" altLang="it-IT" sz="2600" b="1" dirty="0">
                <a:solidFill>
                  <a:schemeClr val="tx1">
                    <a:lumMod val="95000"/>
                    <a:lumOff val="5000"/>
                  </a:schemeClr>
                </a:solidFill>
              </a:rPr>
              <a:t>coprire spese sanitarie </a:t>
            </a:r>
            <a:r>
              <a:rPr lang="it-IT" altLang="it-IT" sz="2600" dirty="0">
                <a:solidFill>
                  <a:schemeClr val="tx1">
                    <a:lumMod val="95000"/>
                    <a:lumOff val="5000"/>
                  </a:schemeClr>
                </a:solidFill>
              </a:rPr>
              <a:t>legate all’emergenza del COVID-19 </a:t>
            </a:r>
          </a:p>
          <a:p>
            <a:pPr>
              <a:defRPr/>
            </a:pPr>
            <a:r>
              <a:rPr lang="it-IT" altLang="it-IT" sz="2600" dirty="0">
                <a:solidFill>
                  <a:schemeClr val="tx1">
                    <a:lumMod val="95000"/>
                    <a:lumOff val="5000"/>
                  </a:schemeClr>
                </a:solidFill>
              </a:rPr>
              <a:t>“to support </a:t>
            </a:r>
            <a:r>
              <a:rPr lang="it-IT" altLang="it-IT" sz="2600" dirty="0" err="1">
                <a:solidFill>
                  <a:schemeClr val="tx1">
                    <a:lumMod val="95000"/>
                    <a:lumOff val="5000"/>
                  </a:schemeClr>
                </a:solidFill>
              </a:rPr>
              <a:t>domestic</a:t>
            </a:r>
            <a:r>
              <a:rPr lang="it-IT" altLang="it-IT" sz="2600" dirty="0">
                <a:solidFill>
                  <a:schemeClr val="tx1">
                    <a:lumMod val="95000"/>
                    <a:lumOff val="5000"/>
                  </a:schemeClr>
                </a:solidFill>
              </a:rPr>
              <a:t> financing of </a:t>
            </a:r>
            <a:r>
              <a:rPr lang="it-IT" altLang="it-IT" sz="2600" dirty="0" err="1">
                <a:solidFill>
                  <a:schemeClr val="tx1">
                    <a:lumMod val="95000"/>
                    <a:lumOff val="5000"/>
                  </a:schemeClr>
                </a:solidFill>
              </a:rPr>
              <a:t>direct</a:t>
            </a:r>
            <a:r>
              <a:rPr lang="it-IT" altLang="it-IT" sz="2600" dirty="0">
                <a:solidFill>
                  <a:schemeClr val="tx1">
                    <a:lumMod val="95000"/>
                    <a:lumOff val="5000"/>
                  </a:schemeClr>
                </a:solidFill>
              </a:rPr>
              <a:t> and </a:t>
            </a:r>
            <a:r>
              <a:rPr lang="it-IT" altLang="it-IT" sz="2600" dirty="0" err="1">
                <a:solidFill>
                  <a:schemeClr val="tx1">
                    <a:lumMod val="95000"/>
                    <a:lumOff val="5000"/>
                  </a:schemeClr>
                </a:solidFill>
              </a:rPr>
              <a:t>indirect</a:t>
            </a:r>
            <a:r>
              <a:rPr lang="it-IT" altLang="it-IT" sz="2600" dirty="0">
                <a:solidFill>
                  <a:schemeClr val="tx1">
                    <a:lumMod val="95000"/>
                    <a:lumOff val="5000"/>
                  </a:schemeClr>
                </a:solidFill>
              </a:rPr>
              <a:t> </a:t>
            </a:r>
            <a:r>
              <a:rPr lang="it-IT" altLang="it-IT" sz="2600" dirty="0" err="1">
                <a:solidFill>
                  <a:schemeClr val="tx1">
                    <a:lumMod val="95000"/>
                    <a:lumOff val="5000"/>
                  </a:schemeClr>
                </a:solidFill>
              </a:rPr>
              <a:t>healthcare</a:t>
            </a:r>
            <a:r>
              <a:rPr lang="it-IT" altLang="it-IT" sz="2600" dirty="0">
                <a:solidFill>
                  <a:schemeClr val="tx1">
                    <a:lumMod val="95000"/>
                    <a:lumOff val="5000"/>
                  </a:schemeClr>
                </a:solidFill>
              </a:rPr>
              <a:t>, cure and </a:t>
            </a:r>
            <a:r>
              <a:rPr lang="it-IT" altLang="it-IT" sz="2600" dirty="0" err="1">
                <a:solidFill>
                  <a:schemeClr val="tx1">
                    <a:lumMod val="95000"/>
                    <a:lumOff val="5000"/>
                  </a:schemeClr>
                </a:solidFill>
              </a:rPr>
              <a:t>prevention</a:t>
            </a:r>
            <a:r>
              <a:rPr lang="it-IT" altLang="it-IT" sz="2600" dirty="0">
                <a:solidFill>
                  <a:schemeClr val="tx1">
                    <a:lumMod val="95000"/>
                    <a:lumOff val="5000"/>
                  </a:schemeClr>
                </a:solidFill>
              </a:rPr>
              <a:t> </a:t>
            </a:r>
            <a:r>
              <a:rPr lang="it-IT" altLang="it-IT" sz="2600" dirty="0" err="1">
                <a:solidFill>
                  <a:schemeClr val="tx1">
                    <a:lumMod val="95000"/>
                    <a:lumOff val="5000"/>
                  </a:schemeClr>
                </a:solidFill>
              </a:rPr>
              <a:t>related</a:t>
            </a:r>
            <a:r>
              <a:rPr lang="it-IT" altLang="it-IT" sz="2600" dirty="0">
                <a:solidFill>
                  <a:schemeClr val="tx1">
                    <a:lumMod val="95000"/>
                    <a:lumOff val="5000"/>
                  </a:schemeClr>
                </a:solidFill>
              </a:rPr>
              <a:t> costs due to the COVID-19 </a:t>
            </a:r>
            <a:r>
              <a:rPr lang="it-IT" altLang="it-IT" sz="2600" dirty="0" err="1">
                <a:solidFill>
                  <a:schemeClr val="tx1">
                    <a:lumMod val="95000"/>
                    <a:lumOff val="5000"/>
                  </a:schemeClr>
                </a:solidFill>
              </a:rPr>
              <a:t>crisis</a:t>
            </a:r>
            <a:r>
              <a:rPr lang="it-IT" altLang="it-IT" sz="2600" dirty="0">
                <a:solidFill>
                  <a:schemeClr val="tx1">
                    <a:lumMod val="95000"/>
                    <a:lumOff val="5000"/>
                  </a:schemeClr>
                </a:solidFill>
              </a:rPr>
              <a:t>”</a:t>
            </a:r>
          </a:p>
          <a:p>
            <a:endParaRPr lang="it-IT" dirty="0"/>
          </a:p>
        </p:txBody>
      </p:sp>
    </p:spTree>
    <p:extLst>
      <p:ext uri="{BB962C8B-B14F-4D97-AF65-F5344CB8AC3E}">
        <p14:creationId xmlns:p14="http://schemas.microsoft.com/office/powerpoint/2010/main" val="327267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F83B76-3646-447C-3D04-D2447DADD4AD}"/>
              </a:ext>
            </a:extLst>
          </p:cNvPr>
          <p:cNvSpPr>
            <a:spLocks noGrp="1"/>
          </p:cNvSpPr>
          <p:nvPr>
            <p:ph type="title"/>
          </p:nvPr>
        </p:nvSpPr>
        <p:spPr/>
        <p:txBody>
          <a:bodyPr/>
          <a:lstStyle/>
          <a:p>
            <a:r>
              <a:rPr lang="it-IT" b="1" dirty="0">
                <a:solidFill>
                  <a:srgbClr val="FF0000"/>
                </a:solidFill>
              </a:rPr>
              <a:t>MES sanitario</a:t>
            </a:r>
            <a:endParaRPr lang="it-IT" dirty="0"/>
          </a:p>
        </p:txBody>
      </p:sp>
      <p:sp>
        <p:nvSpPr>
          <p:cNvPr id="3" name="Segnaposto contenuto 2">
            <a:extLst>
              <a:ext uri="{FF2B5EF4-FFF2-40B4-BE49-F238E27FC236}">
                <a16:creationId xmlns:a16="http://schemas.microsoft.com/office/drawing/2014/main" id="{F6D452DE-D9A8-D41E-045D-E1EA0D12BD7F}"/>
              </a:ext>
            </a:extLst>
          </p:cNvPr>
          <p:cNvSpPr>
            <a:spLocks noGrp="1"/>
          </p:cNvSpPr>
          <p:nvPr>
            <p:ph idx="1"/>
          </p:nvPr>
        </p:nvSpPr>
        <p:spPr>
          <a:xfrm>
            <a:off x="838200" y="1825624"/>
            <a:ext cx="10515600" cy="4800643"/>
          </a:xfrm>
        </p:spPr>
        <p:txBody>
          <a:bodyPr>
            <a:normAutofit fontScale="47500" lnSpcReduction="20000"/>
          </a:bodyPr>
          <a:lstStyle/>
          <a:p>
            <a:pPr>
              <a:defRPr/>
            </a:pPr>
            <a:r>
              <a:rPr lang="it-IT" altLang="it-IT" sz="4200" b="1" dirty="0">
                <a:solidFill>
                  <a:srgbClr val="00B0F0"/>
                </a:solidFill>
                <a:latin typeface="Calibri" panose="020F0502020204030204" pitchFamily="34" charset="0"/>
                <a:cs typeface="Calibri" panose="020F0502020204030204" pitchFamily="34" charset="0"/>
              </a:rPr>
              <a:t>Coerente con TMES/TFUE?</a:t>
            </a:r>
          </a:p>
          <a:p>
            <a:pPr>
              <a:defRPr/>
            </a:pPr>
            <a:r>
              <a:rPr lang="it-IT" altLang="it-IT" sz="4200" dirty="0">
                <a:latin typeface="Calibri" panose="020F0502020204030204" pitchFamily="34" charset="0"/>
                <a:cs typeface="Calibri" panose="020F0502020204030204" pitchFamily="34" charset="0"/>
              </a:rPr>
              <a:t>TMES: art. 12, art. 13, art. 14 + TFUE: art. 136, par. 3</a:t>
            </a:r>
          </a:p>
          <a:p>
            <a:pPr>
              <a:defRPr/>
            </a:pPr>
            <a:r>
              <a:rPr lang="it-IT" altLang="it-IT" sz="4200" u="sng" dirty="0">
                <a:latin typeface="Calibri" panose="020F0502020204030204" pitchFamily="34" charset="0"/>
                <a:cs typeface="Calibri" panose="020F0502020204030204" pitchFamily="34" charset="0"/>
              </a:rPr>
              <a:t>Interpretazione sistematica</a:t>
            </a:r>
          </a:p>
          <a:p>
            <a:pPr>
              <a:defRPr/>
            </a:pPr>
            <a:r>
              <a:rPr lang="it-IT" altLang="it-IT" sz="4200" dirty="0">
                <a:latin typeface="Calibri" panose="020F0502020204030204" pitchFamily="34" charset="0"/>
                <a:cs typeface="Calibri" panose="020F0502020204030204" pitchFamily="34" charset="0"/>
              </a:rPr>
              <a:t>scopo della condizionalità è assicurare il coordinamento del meccanismo di stabilità finanziaria dell’Eurozona, rimasto nella competenza degli Stati, rispetto alla convergenza economica in cui si risolve la politica economica dell’Unione (</a:t>
            </a:r>
            <a:r>
              <a:rPr lang="it-IT" altLang="it-IT" sz="4200" i="1" dirty="0">
                <a:latin typeface="Calibri" panose="020F0502020204030204" pitchFamily="34" charset="0"/>
                <a:cs typeface="Calibri" panose="020F0502020204030204" pitchFamily="34" charset="0"/>
              </a:rPr>
              <a:t>Pringle</a:t>
            </a:r>
            <a:r>
              <a:rPr lang="it-IT" altLang="it-IT" sz="4200" dirty="0">
                <a:latin typeface="Calibri" panose="020F0502020204030204" pitchFamily="34" charset="0"/>
                <a:cs typeface="Calibri" panose="020F0502020204030204" pitchFamily="34" charset="0"/>
              </a:rPr>
              <a:t>)</a:t>
            </a:r>
          </a:p>
          <a:p>
            <a:pPr>
              <a:defRPr/>
            </a:pPr>
            <a:r>
              <a:rPr lang="it-IT" altLang="it-IT" sz="4200" b="1" dirty="0">
                <a:latin typeface="Calibri" panose="020F0502020204030204" pitchFamily="34" charset="0"/>
                <a:cs typeface="Calibri" panose="020F0502020204030204" pitchFamily="34" charset="0"/>
              </a:rPr>
              <a:t>Tesi: </a:t>
            </a:r>
          </a:p>
          <a:p>
            <a:pPr>
              <a:defRPr/>
            </a:pPr>
            <a:r>
              <a:rPr lang="it-IT" altLang="it-IT" sz="4200" dirty="0">
                <a:latin typeface="Calibri" panose="020F0502020204030204" pitchFamily="34" charset="0"/>
                <a:cs typeface="Calibri" panose="020F0502020204030204" pitchFamily="34" charset="0"/>
              </a:rPr>
              <a:t>La pandemia sovverte la logica di stabilità finanziaria su cui è stata costruita l’UEM → l’attuale sconvolgimento dei parametri atti a definire tale stabilità non è affatto dovuto alla fragilità di certi bilanci statali → applicare logica consueta è contrario a principi di fondo (art. 3 TUE, artt. 119-120 TFUE)</a:t>
            </a:r>
          </a:p>
          <a:p>
            <a:pPr>
              <a:defRPr/>
            </a:pPr>
            <a:r>
              <a:rPr lang="it-IT" altLang="it-IT" sz="4200" b="1" dirty="0">
                <a:latin typeface="Calibri" panose="020F0502020204030204" pitchFamily="34" charset="0"/>
                <a:cs typeface="Calibri" panose="020F0502020204030204" pitchFamily="34" charset="0"/>
              </a:rPr>
              <a:t>Precisazione:</a:t>
            </a:r>
          </a:p>
          <a:p>
            <a:pPr>
              <a:defRPr/>
            </a:pPr>
            <a:r>
              <a:rPr lang="it-IT" altLang="it-IT" sz="4200" dirty="0">
                <a:latin typeface="Calibri" panose="020F0502020204030204" pitchFamily="34" charset="0"/>
                <a:cs typeface="Calibri" panose="020F0502020204030204" pitchFamily="34" charset="0"/>
              </a:rPr>
              <a:t>Deve applicarsi la sorveglianza rafforzata (reg. 472/2013)!</a:t>
            </a:r>
          </a:p>
          <a:p>
            <a:pPr>
              <a:defRPr/>
            </a:pPr>
            <a:r>
              <a:rPr lang="en-US" altLang="it-IT" sz="4200" dirty="0">
                <a:latin typeface="Calibri" panose="020F0502020204030204" pitchFamily="34" charset="0"/>
                <a:cs typeface="Calibri" panose="020F0502020204030204" pitchFamily="34" charset="0"/>
              </a:rPr>
              <a:t>“[a]</a:t>
            </a:r>
            <a:r>
              <a:rPr lang="en-US" altLang="it-IT" sz="4200" dirty="0" err="1">
                <a:latin typeface="Calibri" panose="020F0502020204030204" pitchFamily="34" charset="0"/>
                <a:cs typeface="Calibri" panose="020F0502020204030204" pitchFamily="34" charset="0"/>
              </a:rPr>
              <a:t>fterwards</a:t>
            </a:r>
            <a:r>
              <a:rPr lang="en-US" altLang="it-IT" sz="4200" dirty="0">
                <a:latin typeface="Calibri" panose="020F0502020204030204" pitchFamily="34" charset="0"/>
                <a:cs typeface="Calibri" panose="020F0502020204030204" pitchFamily="34" charset="0"/>
              </a:rPr>
              <a:t> [</a:t>
            </a:r>
            <a:r>
              <a:rPr lang="en-US" altLang="it-IT" sz="4200" dirty="0" err="1">
                <a:latin typeface="Calibri" panose="020F0502020204030204" pitchFamily="34" charset="0"/>
                <a:cs typeface="Calibri" panose="020F0502020204030204" pitchFamily="34" charset="0"/>
              </a:rPr>
              <a:t>cioè</a:t>
            </a:r>
            <a:r>
              <a:rPr lang="en-US" altLang="it-IT" sz="4200" dirty="0">
                <a:latin typeface="Calibri" panose="020F0502020204030204" pitchFamily="34" charset="0"/>
                <a:cs typeface="Calibri" panose="020F0502020204030204" pitchFamily="34" charset="0"/>
              </a:rPr>
              <a:t> a dire, dopo </a:t>
            </a:r>
            <a:r>
              <a:rPr lang="en-US" altLang="it-IT" sz="4200" dirty="0" err="1">
                <a:latin typeface="Calibri" panose="020F0502020204030204" pitchFamily="34" charset="0"/>
                <a:cs typeface="Calibri" panose="020F0502020204030204" pitchFamily="34" charset="0"/>
              </a:rPr>
              <a:t>che</a:t>
            </a:r>
            <a:r>
              <a:rPr lang="en-US" altLang="it-IT" sz="4200" dirty="0">
                <a:latin typeface="Calibri" panose="020F0502020204030204" pitchFamily="34" charset="0"/>
                <a:cs typeface="Calibri" panose="020F0502020204030204" pitchFamily="34" charset="0"/>
              </a:rPr>
              <a:t> “the COVID-19 crisis is over”], euro area Member States would remain committed to strengthen economic and financial fundamentals, consistent with the EU economic and fiscal coordination and surveillance frameworks, including any flexibility applied by the competent EU institutions”</a:t>
            </a:r>
            <a:endParaRPr lang="it-IT" altLang="it-IT" sz="4200" dirty="0">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83236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4A28B-7E57-1DA7-82E9-189E56111763}"/>
              </a:ext>
            </a:extLst>
          </p:cNvPr>
          <p:cNvSpPr>
            <a:spLocks noGrp="1"/>
          </p:cNvSpPr>
          <p:nvPr>
            <p:ph type="title"/>
          </p:nvPr>
        </p:nvSpPr>
        <p:spPr/>
        <p:txBody>
          <a:bodyPr/>
          <a:lstStyle/>
          <a:p>
            <a:r>
              <a:rPr lang="it-IT" b="1" dirty="0">
                <a:solidFill>
                  <a:srgbClr val="FF0000"/>
                </a:solidFill>
              </a:rPr>
              <a:t>SURE</a:t>
            </a:r>
          </a:p>
        </p:txBody>
      </p:sp>
      <p:sp>
        <p:nvSpPr>
          <p:cNvPr id="3" name="Segnaposto contenuto 2">
            <a:extLst>
              <a:ext uri="{FF2B5EF4-FFF2-40B4-BE49-F238E27FC236}">
                <a16:creationId xmlns:a16="http://schemas.microsoft.com/office/drawing/2014/main" id="{DDA60028-6869-AC64-C634-33BB408F4823}"/>
              </a:ext>
            </a:extLst>
          </p:cNvPr>
          <p:cNvSpPr>
            <a:spLocks noGrp="1"/>
          </p:cNvSpPr>
          <p:nvPr>
            <p:ph idx="1"/>
          </p:nvPr>
        </p:nvSpPr>
        <p:spPr/>
        <p:txBody>
          <a:bodyPr>
            <a:normAutofit/>
          </a:bodyPr>
          <a:lstStyle/>
          <a:p>
            <a:pPr algn="l"/>
            <a:r>
              <a:rPr lang="it-IT" b="1" i="0" u="none" strike="noStrike" dirty="0">
                <a:solidFill>
                  <a:srgbClr val="121416"/>
                </a:solidFill>
                <a:effectLst/>
              </a:rPr>
              <a:t>Cos’è il sistema SURE?</a:t>
            </a:r>
            <a:endParaRPr lang="it-IT" b="0" i="0" u="none" strike="noStrike" dirty="0">
              <a:solidFill>
                <a:srgbClr val="121416"/>
              </a:solidFill>
              <a:effectLst/>
            </a:endParaRPr>
          </a:p>
          <a:p>
            <a:pPr algn="l"/>
            <a:r>
              <a:rPr lang="it-IT" b="0" i="0" u="none" strike="noStrike" dirty="0">
                <a:solidFill>
                  <a:srgbClr val="121416"/>
                </a:solidFill>
                <a:effectLst/>
              </a:rPr>
              <a:t>Il sistema</a:t>
            </a:r>
            <a:r>
              <a:rPr lang="it-IT" b="1" i="0" u="none" strike="noStrike" dirty="0">
                <a:solidFill>
                  <a:srgbClr val="121416"/>
                </a:solidFill>
                <a:effectLst/>
              </a:rPr>
              <a:t> SURE</a:t>
            </a:r>
            <a:r>
              <a:rPr lang="it-IT" b="0" i="0" u="none" strike="noStrike" dirty="0">
                <a:solidFill>
                  <a:srgbClr val="121416"/>
                </a:solidFill>
                <a:effectLst/>
              </a:rPr>
              <a:t> è uno strumento di sostegno temporaneo per attenuare i rischi della disoccupazione nell’attuale contesto di emergenza ed è stato introdotto dalla Commissione europea nel tentativo di fornire un supporto finanziario a garanzia dei posti di lavoro, </a:t>
            </a:r>
          </a:p>
          <a:p>
            <a:pPr algn="l"/>
            <a:r>
              <a:rPr lang="it-IT" b="0" i="0" u="none" strike="noStrike" dirty="0">
                <a:solidFill>
                  <a:srgbClr val="121416"/>
                </a:solidFill>
                <a:effectLst/>
              </a:rPr>
              <a:t>per un totale di 100 miliardi di euro sotto forma di prestiti concessi a condizioni favorevoli dall’</a:t>
            </a:r>
            <a:r>
              <a:rPr lang="it-IT" b="1" i="0" u="none" strike="noStrike" dirty="0">
                <a:solidFill>
                  <a:srgbClr val="121416"/>
                </a:solidFill>
                <a:effectLst/>
              </a:rPr>
              <a:t>UE</a:t>
            </a:r>
            <a:r>
              <a:rPr lang="it-IT" b="0" i="0" u="none" strike="noStrike" dirty="0">
                <a:solidFill>
                  <a:srgbClr val="121416"/>
                </a:solidFill>
                <a:effectLst/>
              </a:rPr>
              <a:t> agli Stati membri che ne faranno richiesta.</a:t>
            </a:r>
          </a:p>
          <a:p>
            <a:endParaRPr lang="it-IT" dirty="0"/>
          </a:p>
        </p:txBody>
      </p:sp>
    </p:spTree>
    <p:extLst>
      <p:ext uri="{BB962C8B-B14F-4D97-AF65-F5344CB8AC3E}">
        <p14:creationId xmlns:p14="http://schemas.microsoft.com/office/powerpoint/2010/main" val="203692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4A28B-7E57-1DA7-82E9-189E56111763}"/>
              </a:ext>
            </a:extLst>
          </p:cNvPr>
          <p:cNvSpPr>
            <a:spLocks noGrp="1"/>
          </p:cNvSpPr>
          <p:nvPr>
            <p:ph type="title"/>
          </p:nvPr>
        </p:nvSpPr>
        <p:spPr/>
        <p:txBody>
          <a:bodyPr/>
          <a:lstStyle/>
          <a:p>
            <a:r>
              <a:rPr lang="it-IT" b="1" dirty="0">
                <a:solidFill>
                  <a:srgbClr val="FF0000"/>
                </a:solidFill>
              </a:rPr>
              <a:t>SURE</a:t>
            </a:r>
          </a:p>
        </p:txBody>
      </p:sp>
      <p:sp>
        <p:nvSpPr>
          <p:cNvPr id="3" name="Segnaposto contenuto 2">
            <a:extLst>
              <a:ext uri="{FF2B5EF4-FFF2-40B4-BE49-F238E27FC236}">
                <a16:creationId xmlns:a16="http://schemas.microsoft.com/office/drawing/2014/main" id="{DDA60028-6869-AC64-C634-33BB408F4823}"/>
              </a:ext>
            </a:extLst>
          </p:cNvPr>
          <p:cNvSpPr>
            <a:spLocks noGrp="1"/>
          </p:cNvSpPr>
          <p:nvPr>
            <p:ph idx="1"/>
          </p:nvPr>
        </p:nvSpPr>
        <p:spPr/>
        <p:txBody>
          <a:bodyPr>
            <a:normAutofit/>
          </a:bodyPr>
          <a:lstStyle/>
          <a:p>
            <a:pPr algn="l"/>
            <a:r>
              <a:rPr lang="it-IT" b="1" i="0" u="none" strike="noStrike" dirty="0">
                <a:solidFill>
                  <a:srgbClr val="121416"/>
                </a:solidFill>
                <a:effectLst/>
              </a:rPr>
              <a:t>Cos’è il sistema SURE?</a:t>
            </a:r>
            <a:endParaRPr lang="it-IT" b="0" i="0" u="none" strike="noStrike" dirty="0">
              <a:solidFill>
                <a:srgbClr val="121416"/>
              </a:solidFill>
              <a:effectLst/>
            </a:endParaRPr>
          </a:p>
          <a:p>
            <a:pPr algn="l"/>
            <a:r>
              <a:rPr lang="it-IT" b="0" i="0" u="none" strike="noStrike" dirty="0">
                <a:solidFill>
                  <a:srgbClr val="121416"/>
                </a:solidFill>
                <a:effectLst/>
              </a:rPr>
              <a:t>Questo meccanismo prevede un sostegno supplementare per il finanziamento dei </a:t>
            </a:r>
            <a:r>
              <a:rPr lang="it-IT" b="1" i="0" u="none" strike="noStrike" dirty="0">
                <a:solidFill>
                  <a:srgbClr val="121416"/>
                </a:solidFill>
                <a:effectLst/>
              </a:rPr>
              <a:t>regimi di riduzione dell’orario lavorativo</a:t>
            </a:r>
            <a:r>
              <a:rPr lang="it-IT" b="0" i="0" u="none" strike="noStrike" dirty="0">
                <a:solidFill>
                  <a:srgbClr val="121416"/>
                </a:solidFill>
                <a:effectLst/>
              </a:rPr>
              <a:t> attuati all’interno dei Paesi dell’Unione Europea.</a:t>
            </a:r>
          </a:p>
          <a:p>
            <a:pPr algn="l"/>
            <a:r>
              <a:rPr lang="it-IT" b="0" i="0" u="none" strike="noStrike" dirty="0">
                <a:solidFill>
                  <a:srgbClr val="121416"/>
                </a:solidFill>
                <a:effectLst/>
              </a:rPr>
              <a:t>Tali regimi consentono alle aziende in difficoltà economiche di ridurre temporaneamente l’orario di lavoro dei dipendenti ai quali viene erogato un sostegno pubblico al reddito per le ore lavorative non prestate.</a:t>
            </a:r>
          </a:p>
          <a:p>
            <a:endParaRPr lang="it-IT" dirty="0"/>
          </a:p>
        </p:txBody>
      </p:sp>
    </p:spTree>
    <p:extLst>
      <p:ext uri="{BB962C8B-B14F-4D97-AF65-F5344CB8AC3E}">
        <p14:creationId xmlns:p14="http://schemas.microsoft.com/office/powerpoint/2010/main" val="277487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4A28B-7E57-1DA7-82E9-189E56111763}"/>
              </a:ext>
            </a:extLst>
          </p:cNvPr>
          <p:cNvSpPr>
            <a:spLocks noGrp="1"/>
          </p:cNvSpPr>
          <p:nvPr>
            <p:ph type="title"/>
          </p:nvPr>
        </p:nvSpPr>
        <p:spPr/>
        <p:txBody>
          <a:bodyPr/>
          <a:lstStyle/>
          <a:p>
            <a:r>
              <a:rPr lang="it-IT" b="1" dirty="0">
                <a:solidFill>
                  <a:srgbClr val="FF0000"/>
                </a:solidFill>
              </a:rPr>
              <a:t>SURE</a:t>
            </a:r>
          </a:p>
        </p:txBody>
      </p:sp>
      <p:sp>
        <p:nvSpPr>
          <p:cNvPr id="3" name="Segnaposto contenuto 2">
            <a:extLst>
              <a:ext uri="{FF2B5EF4-FFF2-40B4-BE49-F238E27FC236}">
                <a16:creationId xmlns:a16="http://schemas.microsoft.com/office/drawing/2014/main" id="{DDA60028-6869-AC64-C634-33BB408F4823}"/>
              </a:ext>
            </a:extLst>
          </p:cNvPr>
          <p:cNvSpPr>
            <a:spLocks noGrp="1"/>
          </p:cNvSpPr>
          <p:nvPr>
            <p:ph idx="1"/>
          </p:nvPr>
        </p:nvSpPr>
        <p:spPr>
          <a:xfrm>
            <a:off x="838200" y="1574800"/>
            <a:ext cx="10515600" cy="4918075"/>
          </a:xfrm>
        </p:spPr>
        <p:txBody>
          <a:bodyPr>
            <a:normAutofit fontScale="92500" lnSpcReduction="10000"/>
          </a:bodyPr>
          <a:lstStyle/>
          <a:p>
            <a:pPr algn="l"/>
            <a:r>
              <a:rPr lang="it-IT" b="1" i="0" u="none" strike="noStrike" dirty="0">
                <a:solidFill>
                  <a:srgbClr val="121416"/>
                </a:solidFill>
                <a:effectLst/>
                <a:latin typeface="Calibri" panose="020F0502020204030204" pitchFamily="34" charset="0"/>
                <a:cs typeface="Calibri" panose="020F0502020204030204" pitchFamily="34" charset="0"/>
              </a:rPr>
              <a:t>Come funziona il meccanismo SURE?</a:t>
            </a:r>
            <a:endParaRPr lang="it-IT" b="0" i="0" u="none" strike="noStrike" dirty="0">
              <a:solidFill>
                <a:srgbClr val="121416"/>
              </a:solidFill>
              <a:effectLst/>
              <a:latin typeface="Calibri" panose="020F0502020204030204" pitchFamily="34" charset="0"/>
              <a:cs typeface="Calibri" panose="020F0502020204030204" pitchFamily="34" charset="0"/>
            </a:endParaRPr>
          </a:p>
          <a:p>
            <a:pPr algn="l"/>
            <a:r>
              <a:rPr lang="it-IT" b="0" i="0" u="none" strike="noStrike" dirty="0">
                <a:solidFill>
                  <a:srgbClr val="121416"/>
                </a:solidFill>
                <a:effectLst/>
                <a:latin typeface="Calibri" panose="020F0502020204030204" pitchFamily="34" charset="0"/>
                <a:cs typeface="Calibri" panose="020F0502020204030204" pitchFamily="34" charset="0"/>
              </a:rPr>
              <a:t>Facendo seguito alla richiesta di assistenza finanziaria inoltrata da un Paese UE, la Commissione consulta lo Stato richiedente per verificare l’aumento della spesa pubblica direttamente connesso all’introduzione o all’estensione delle misure di riduzione dell’orario lavorativo.</a:t>
            </a:r>
          </a:p>
          <a:p>
            <a:pPr algn="l"/>
            <a:r>
              <a:rPr lang="it-IT" b="0" i="0" u="none" strike="noStrike" dirty="0">
                <a:solidFill>
                  <a:srgbClr val="121416"/>
                </a:solidFill>
                <a:effectLst/>
                <a:latin typeface="Calibri" panose="020F0502020204030204" pitchFamily="34" charset="0"/>
                <a:cs typeface="Calibri" panose="020F0502020204030204" pitchFamily="34" charset="0"/>
              </a:rPr>
              <a:t>L’analisi di tale </a:t>
            </a:r>
            <a:r>
              <a:rPr lang="it-IT" b="1" i="0" u="none" strike="noStrike" dirty="0">
                <a:solidFill>
                  <a:srgbClr val="121416"/>
                </a:solidFill>
                <a:effectLst/>
                <a:latin typeface="Calibri" panose="020F0502020204030204" pitchFamily="34" charset="0"/>
                <a:cs typeface="Calibri" panose="020F0502020204030204" pitchFamily="34" charset="0"/>
              </a:rPr>
              <a:t>incremento</a:t>
            </a:r>
            <a:r>
              <a:rPr lang="it-IT" b="0" i="0" u="none" strike="noStrike" dirty="0">
                <a:solidFill>
                  <a:srgbClr val="121416"/>
                </a:solidFill>
                <a:effectLst/>
                <a:latin typeface="Calibri" panose="020F0502020204030204" pitchFamily="34" charset="0"/>
                <a:cs typeface="Calibri" panose="020F0502020204030204" pitchFamily="34" charset="0"/>
              </a:rPr>
              <a:t> permette all’Istituzione europea di valutare le condizioni, l’importo e la scadenza massima del prestito da fornire al Paese che ne ha fatto specifica richiesta.</a:t>
            </a:r>
          </a:p>
          <a:p>
            <a:pPr algn="l"/>
            <a:r>
              <a:rPr lang="it-IT" b="0" i="0" u="none" strike="noStrike" dirty="0">
                <a:solidFill>
                  <a:srgbClr val="121416"/>
                </a:solidFill>
                <a:effectLst/>
                <a:latin typeface="Calibri" panose="020F0502020204030204" pitchFamily="34" charset="0"/>
                <a:cs typeface="Calibri" panose="020F0502020204030204" pitchFamily="34" charset="0"/>
              </a:rPr>
              <a:t>Una volta conclusasi questa fase iniziale, la Commissione sottopone al </a:t>
            </a:r>
            <a:r>
              <a:rPr lang="it-IT" b="1" i="0" u="none" strike="noStrike" dirty="0">
                <a:solidFill>
                  <a:srgbClr val="121416"/>
                </a:solidFill>
                <a:effectLst/>
                <a:latin typeface="Calibri" panose="020F0502020204030204" pitchFamily="34" charset="0"/>
                <a:cs typeface="Calibri" panose="020F0502020204030204" pitchFamily="34" charset="0"/>
              </a:rPr>
              <a:t>Consiglio</a:t>
            </a:r>
            <a:r>
              <a:rPr lang="it-IT" b="0" i="0" u="none" strike="noStrike" dirty="0">
                <a:solidFill>
                  <a:srgbClr val="121416"/>
                </a:solidFill>
                <a:effectLst/>
                <a:latin typeface="Calibri" panose="020F0502020204030204" pitchFamily="34" charset="0"/>
                <a:cs typeface="Calibri" panose="020F0502020204030204" pitchFamily="34" charset="0"/>
              </a:rPr>
              <a:t> </a:t>
            </a:r>
            <a:r>
              <a:rPr lang="it-IT" b="1" i="0" u="none" strike="noStrike" dirty="0">
                <a:solidFill>
                  <a:srgbClr val="121416"/>
                </a:solidFill>
                <a:effectLst/>
                <a:latin typeface="Calibri" panose="020F0502020204030204" pitchFamily="34" charset="0"/>
                <a:cs typeface="Calibri" panose="020F0502020204030204" pitchFamily="34" charset="0"/>
              </a:rPr>
              <a:t>dell’UE</a:t>
            </a:r>
            <a:r>
              <a:rPr lang="it-IT" b="0" i="0" u="none" strike="noStrike" dirty="0">
                <a:solidFill>
                  <a:srgbClr val="121416"/>
                </a:solidFill>
                <a:effectLst/>
                <a:latin typeface="Calibri" panose="020F0502020204030204" pitchFamily="34" charset="0"/>
                <a:cs typeface="Calibri" panose="020F0502020204030204" pitchFamily="34" charset="0"/>
              </a:rPr>
              <a:t> il piano di assistenza finanziaria per la relativa  delibera, a seguito della quale la prima raccoglie fondi sui mercati internazionali dei capitali per conto dell’Unione Europea per reperire le risorse necessarie a finanziare successivamente i prestiti concessi agli Stati membri richiedenti. </a:t>
            </a:r>
          </a:p>
          <a:p>
            <a:endParaRPr lang="it-IT" dirty="0"/>
          </a:p>
        </p:txBody>
      </p:sp>
    </p:spTree>
    <p:extLst>
      <p:ext uri="{BB962C8B-B14F-4D97-AF65-F5344CB8AC3E}">
        <p14:creationId xmlns:p14="http://schemas.microsoft.com/office/powerpoint/2010/main" val="395176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19FF98-108D-0614-8AD5-9EF8E71F6840}"/>
              </a:ext>
            </a:extLst>
          </p:cNvPr>
          <p:cNvSpPr>
            <a:spLocks noGrp="1"/>
          </p:cNvSpPr>
          <p:nvPr>
            <p:ph type="title"/>
          </p:nvPr>
        </p:nvSpPr>
        <p:spPr/>
        <p:txBody>
          <a:bodyPr/>
          <a:lstStyle/>
          <a:p>
            <a:r>
              <a:rPr lang="it-IT" b="1" dirty="0">
                <a:solidFill>
                  <a:srgbClr val="FF0000"/>
                </a:solidFill>
              </a:rPr>
              <a:t>SURE</a:t>
            </a:r>
            <a:endParaRPr lang="it-IT" dirty="0"/>
          </a:p>
        </p:txBody>
      </p:sp>
      <p:sp>
        <p:nvSpPr>
          <p:cNvPr id="3" name="Segnaposto contenuto 2">
            <a:extLst>
              <a:ext uri="{FF2B5EF4-FFF2-40B4-BE49-F238E27FC236}">
                <a16:creationId xmlns:a16="http://schemas.microsoft.com/office/drawing/2014/main" id="{A238B291-D1AC-46CD-BC57-9AF4DADDFE8F}"/>
              </a:ext>
            </a:extLst>
          </p:cNvPr>
          <p:cNvSpPr>
            <a:spLocks noGrp="1"/>
          </p:cNvSpPr>
          <p:nvPr>
            <p:ph idx="1"/>
          </p:nvPr>
        </p:nvSpPr>
        <p:spPr>
          <a:xfrm>
            <a:off x="838200" y="1825625"/>
            <a:ext cx="10515600" cy="4667250"/>
          </a:xfrm>
        </p:spPr>
        <p:txBody>
          <a:bodyPr>
            <a:normAutofit lnSpcReduction="10000"/>
          </a:bodyPr>
          <a:lstStyle/>
          <a:p>
            <a:pPr algn="l"/>
            <a:r>
              <a:rPr lang="it-IT" b="1" i="0" u="none" strike="noStrike" dirty="0">
                <a:solidFill>
                  <a:srgbClr val="121416"/>
                </a:solidFill>
                <a:effectLst/>
              </a:rPr>
              <a:t>Il sistema delle garanzie </a:t>
            </a:r>
            <a:endParaRPr lang="it-IT" b="0" i="0" u="none" strike="noStrike" dirty="0">
              <a:solidFill>
                <a:srgbClr val="121416"/>
              </a:solidFill>
              <a:effectLst/>
            </a:endParaRPr>
          </a:p>
          <a:p>
            <a:pPr algn="l"/>
            <a:r>
              <a:rPr lang="it-IT" b="0" i="0" u="none" strike="noStrike" dirty="0">
                <a:solidFill>
                  <a:srgbClr val="121416"/>
                </a:solidFill>
                <a:effectLst/>
              </a:rPr>
              <a:t>I prestiti concessi attraverso il meccanismo </a:t>
            </a:r>
            <a:r>
              <a:rPr lang="it-IT" b="1" i="0" u="none" strike="noStrike" dirty="0">
                <a:solidFill>
                  <a:srgbClr val="121416"/>
                </a:solidFill>
                <a:effectLst/>
              </a:rPr>
              <a:t>SURE</a:t>
            </a:r>
            <a:r>
              <a:rPr lang="it-IT" b="0" i="0" u="none" strike="noStrike" dirty="0">
                <a:solidFill>
                  <a:srgbClr val="121416"/>
                </a:solidFill>
                <a:effectLst/>
              </a:rPr>
              <a:t> si baseranno su un sistema di garanzie volontarie fornite dagli Stati membri nei confronti dell’Unione Europea e, a tal proposito, lo stesso strumento entrerà in vigore una volta che tutti i Paesi UE si saranno impegnati in relazione a tali </a:t>
            </a:r>
            <a:r>
              <a:rPr lang="it-IT" b="1" i="0" u="none" strike="noStrike" dirty="0">
                <a:solidFill>
                  <a:srgbClr val="121416"/>
                </a:solidFill>
                <a:effectLst/>
              </a:rPr>
              <a:t>garanzie</a:t>
            </a:r>
            <a:r>
              <a:rPr lang="it-IT" b="1" i="0" u="sng" strike="noStrike" baseline="30000" dirty="0">
                <a:solidFill>
                  <a:srgbClr val="3A353F"/>
                </a:solidFill>
                <a:effectLst/>
                <a:hlinkClick r:id="rId2"/>
              </a:rPr>
              <a:t>[7]</a:t>
            </a:r>
            <a:r>
              <a:rPr lang="it-IT" b="0" i="0" u="none" strike="noStrike" dirty="0">
                <a:solidFill>
                  <a:srgbClr val="121416"/>
                </a:solidFill>
                <a:effectLst/>
              </a:rPr>
              <a:t>.</a:t>
            </a:r>
          </a:p>
          <a:p>
            <a:pPr algn="l"/>
            <a:r>
              <a:rPr lang="it-IT" b="0" i="0" u="none" strike="noStrike" dirty="0">
                <a:solidFill>
                  <a:srgbClr val="121416"/>
                </a:solidFill>
                <a:effectLst/>
              </a:rPr>
              <a:t>Tale sistema è fondamentale per conseguire la massima capacità di finanziamento, assicurando al contempo stabilità e solidità al meccanismo.</a:t>
            </a:r>
          </a:p>
          <a:p>
            <a:pPr algn="l"/>
            <a:r>
              <a:rPr lang="it-IT" b="0" i="0" u="none" strike="noStrike" dirty="0">
                <a:solidFill>
                  <a:srgbClr val="121416"/>
                </a:solidFill>
                <a:effectLst/>
              </a:rPr>
              <a:t>A tal fine, le </a:t>
            </a:r>
            <a:r>
              <a:rPr lang="it-IT" b="1" i="0" u="none" strike="noStrike" dirty="0">
                <a:solidFill>
                  <a:srgbClr val="121416"/>
                </a:solidFill>
                <a:effectLst/>
              </a:rPr>
              <a:t>garanzie</a:t>
            </a:r>
            <a:r>
              <a:rPr lang="it-IT" b="0" i="0" u="none" strike="noStrike" dirty="0">
                <a:solidFill>
                  <a:srgbClr val="121416"/>
                </a:solidFill>
                <a:effectLst/>
              </a:rPr>
              <a:t> devono prevedere  una copertura minima di 25 miliardi di euro, ovvero il </a:t>
            </a:r>
            <a:r>
              <a:rPr lang="it-IT" b="1" i="0" u="none" strike="noStrike" dirty="0">
                <a:solidFill>
                  <a:srgbClr val="121416"/>
                </a:solidFill>
                <a:effectLst/>
              </a:rPr>
              <a:t>25%</a:t>
            </a:r>
            <a:r>
              <a:rPr lang="it-IT" b="0" i="0" u="none" strike="noStrike" dirty="0">
                <a:solidFill>
                  <a:srgbClr val="121416"/>
                </a:solidFill>
                <a:effectLst/>
              </a:rPr>
              <a:t> dell’importo massimo dei 100 miliardi finanziabile dall’UE.</a:t>
            </a:r>
          </a:p>
          <a:p>
            <a:endParaRPr lang="it-IT" dirty="0"/>
          </a:p>
        </p:txBody>
      </p:sp>
    </p:spTree>
    <p:extLst>
      <p:ext uri="{BB962C8B-B14F-4D97-AF65-F5344CB8AC3E}">
        <p14:creationId xmlns:p14="http://schemas.microsoft.com/office/powerpoint/2010/main" val="99991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69E16D-BEA3-8CE3-F24E-E34969926248}"/>
              </a:ext>
            </a:extLst>
          </p:cNvPr>
          <p:cNvSpPr>
            <a:spLocks noGrp="1"/>
          </p:cNvSpPr>
          <p:nvPr>
            <p:ph type="title"/>
          </p:nvPr>
        </p:nvSpPr>
        <p:spPr/>
        <p:txBody>
          <a:bodyPr/>
          <a:lstStyle/>
          <a:p>
            <a:r>
              <a:rPr lang="it-IT" b="1" dirty="0">
                <a:solidFill>
                  <a:srgbClr val="FF0000"/>
                </a:solidFill>
              </a:rPr>
              <a:t>SURE</a:t>
            </a:r>
            <a:endParaRPr lang="it-IT" dirty="0"/>
          </a:p>
        </p:txBody>
      </p:sp>
      <p:sp>
        <p:nvSpPr>
          <p:cNvPr id="3" name="Segnaposto contenuto 2">
            <a:extLst>
              <a:ext uri="{FF2B5EF4-FFF2-40B4-BE49-F238E27FC236}">
                <a16:creationId xmlns:a16="http://schemas.microsoft.com/office/drawing/2014/main" id="{3428C3A4-461E-7ADC-63F2-2B3889278C75}"/>
              </a:ext>
            </a:extLst>
          </p:cNvPr>
          <p:cNvSpPr>
            <a:spLocks noGrp="1"/>
          </p:cNvSpPr>
          <p:nvPr>
            <p:ph idx="1"/>
          </p:nvPr>
        </p:nvSpPr>
        <p:spPr>
          <a:xfrm>
            <a:off x="838200" y="1825624"/>
            <a:ext cx="10515600" cy="4791075"/>
          </a:xfrm>
        </p:spPr>
        <p:txBody>
          <a:bodyPr>
            <a:normAutofit lnSpcReduction="10000"/>
          </a:bodyPr>
          <a:lstStyle/>
          <a:p>
            <a:pPr algn="l"/>
            <a:r>
              <a:rPr lang="it-IT" b="1" i="0" u="none" strike="noStrike" dirty="0">
                <a:solidFill>
                  <a:srgbClr val="121416"/>
                </a:solidFill>
                <a:effectLst/>
                <a:latin typeface="Calibri" panose="020F0502020204030204" pitchFamily="34" charset="0"/>
                <a:cs typeface="Calibri" panose="020F0502020204030204" pitchFamily="34" charset="0"/>
              </a:rPr>
              <a:t>Gli obiettivi perseguiti col meccanismo SURE</a:t>
            </a:r>
            <a:endParaRPr lang="it-IT" b="0" i="0" u="none" strike="noStrike" dirty="0">
              <a:solidFill>
                <a:srgbClr val="121416"/>
              </a:solidFill>
              <a:effectLst/>
              <a:latin typeface="Calibri" panose="020F0502020204030204" pitchFamily="34" charset="0"/>
              <a:cs typeface="Calibri" panose="020F0502020204030204" pitchFamily="34" charset="0"/>
            </a:endParaRPr>
          </a:p>
          <a:p>
            <a:pPr algn="l"/>
            <a:r>
              <a:rPr lang="it-IT" b="0" i="0" u="none" strike="noStrike" dirty="0">
                <a:solidFill>
                  <a:srgbClr val="121416"/>
                </a:solidFill>
                <a:effectLst/>
                <a:latin typeface="Calibri" panose="020F0502020204030204" pitchFamily="34" charset="0"/>
                <a:cs typeface="Calibri" panose="020F0502020204030204" pitchFamily="34" charset="0"/>
              </a:rPr>
              <a:t>Questi prestiti aiuteranno gli Stati membri ad affrontare i possibili aumenti della spesa pubblica dovuti all’attivazione delle pratiche nazionali per il mantenimento e la salvaguardia dell’occupazione.</a:t>
            </a:r>
          </a:p>
          <a:p>
            <a:pPr algn="l"/>
            <a:r>
              <a:rPr lang="it-IT" b="0" i="0" u="none" strike="noStrike" dirty="0">
                <a:solidFill>
                  <a:srgbClr val="121416"/>
                </a:solidFill>
                <a:effectLst/>
                <a:latin typeface="Calibri" panose="020F0502020204030204" pitchFamily="34" charset="0"/>
                <a:cs typeface="Calibri" panose="020F0502020204030204" pitchFamily="34" charset="0"/>
              </a:rPr>
              <a:t>In tale prospettiva, il sistema</a:t>
            </a:r>
            <a:r>
              <a:rPr lang="it-IT" b="1" i="0" u="none" strike="noStrike" dirty="0">
                <a:solidFill>
                  <a:srgbClr val="121416"/>
                </a:solidFill>
                <a:effectLst/>
                <a:latin typeface="Calibri" panose="020F0502020204030204" pitchFamily="34" charset="0"/>
                <a:cs typeface="Calibri" panose="020F0502020204030204" pitchFamily="34" charset="0"/>
              </a:rPr>
              <a:t> SURE</a:t>
            </a:r>
            <a:r>
              <a:rPr lang="it-IT" b="0" i="0" u="none" strike="noStrike" dirty="0">
                <a:solidFill>
                  <a:srgbClr val="121416"/>
                </a:solidFill>
                <a:effectLst/>
                <a:latin typeface="Calibri" panose="020F0502020204030204" pitchFamily="34" charset="0"/>
                <a:cs typeface="Calibri" panose="020F0502020204030204" pitchFamily="34" charset="0"/>
              </a:rPr>
              <a:t> fornirà un supporto complementare ai Paesi UE per far fronte proprio all’aumento della spesa pubblica.</a:t>
            </a:r>
          </a:p>
          <a:p>
            <a:pPr algn="l"/>
            <a:r>
              <a:rPr lang="it-IT" b="0" i="0" u="none" strike="noStrike" dirty="0">
                <a:solidFill>
                  <a:srgbClr val="121416"/>
                </a:solidFill>
                <a:effectLst/>
                <a:latin typeface="Calibri" panose="020F0502020204030204" pitchFamily="34" charset="0"/>
                <a:cs typeface="Calibri" panose="020F0502020204030204" pitchFamily="34" charset="0"/>
              </a:rPr>
              <a:t>Nello specifico, i prestiti concessi agli Stati richiedenti concorreranno a coprire i costi direttamente connessi all’istituzione o all’estensione dei meccanismi nazionali di </a:t>
            </a:r>
            <a:r>
              <a:rPr lang="it-IT" b="1" i="0" u="none" strike="noStrike" dirty="0">
                <a:solidFill>
                  <a:srgbClr val="121416"/>
                </a:solidFill>
                <a:effectLst/>
                <a:latin typeface="Calibri" panose="020F0502020204030204" pitchFamily="34" charset="0"/>
                <a:cs typeface="Calibri" panose="020F0502020204030204" pitchFamily="34" charset="0"/>
              </a:rPr>
              <a:t>cassa integrazione</a:t>
            </a:r>
            <a:r>
              <a:rPr lang="it-IT" b="0" i="0" u="none" strike="noStrike" dirty="0">
                <a:solidFill>
                  <a:srgbClr val="121416"/>
                </a:solidFill>
                <a:effectLst/>
                <a:latin typeface="Calibri" panose="020F0502020204030204" pitchFamily="34" charset="0"/>
                <a:cs typeface="Calibri" panose="020F0502020204030204" pitchFamily="34" charset="0"/>
              </a:rPr>
              <a:t> o di altre misure analoghe, anche di carattere sanitario, per i lavoratori autonomi, introdotte in risposta all’attuale pandemia</a:t>
            </a:r>
          </a:p>
          <a:p>
            <a:endParaRPr lang="it-IT" dirty="0"/>
          </a:p>
        </p:txBody>
      </p:sp>
    </p:spTree>
    <p:extLst>
      <p:ext uri="{BB962C8B-B14F-4D97-AF65-F5344CB8AC3E}">
        <p14:creationId xmlns:p14="http://schemas.microsoft.com/office/powerpoint/2010/main" val="429514871"/>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TotalTime>
  <Words>1485</Words>
  <Application>Microsoft Macintosh PowerPoint</Application>
  <PresentationFormat>Widescreen</PresentationFormat>
  <Paragraphs>110</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Calibri</vt:lpstr>
      <vt:lpstr>Calibri Light</vt:lpstr>
      <vt:lpstr>Tema di Office</vt:lpstr>
      <vt:lpstr>Diritto del Mercato Unico Europeo Prof. Dr. Alessandro Nato</vt:lpstr>
      <vt:lpstr>Strumenti di prima emergenza</vt:lpstr>
      <vt:lpstr>MES sanitario</vt:lpstr>
      <vt:lpstr>MES sanitario</vt:lpstr>
      <vt:lpstr>SURE</vt:lpstr>
      <vt:lpstr>SURE</vt:lpstr>
      <vt:lpstr>SURE</vt:lpstr>
      <vt:lpstr>SURE</vt:lpstr>
      <vt:lpstr>SURE</vt:lpstr>
      <vt:lpstr>Altri strumenti</vt:lpstr>
      <vt:lpstr>Next Generation EU</vt:lpstr>
      <vt:lpstr>Next Generation EU</vt:lpstr>
      <vt:lpstr>Next Generation EU</vt:lpstr>
      <vt:lpstr>Next Generation EU</vt:lpstr>
      <vt:lpstr>Next Generation EU</vt:lpstr>
      <vt:lpstr>Next Generation EU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105</cp:revision>
  <dcterms:created xsi:type="dcterms:W3CDTF">2022-09-09T08:27:37Z</dcterms:created>
  <dcterms:modified xsi:type="dcterms:W3CDTF">2023-04-25T17:50:41Z</dcterms:modified>
</cp:coreProperties>
</file>