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36"/>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13/01/23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13/01/23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13/01/23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13/01/23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13/01/23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13/01/23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13/01/23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13/01/23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13/01/23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13/01/23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13/01/23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13/01/23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ur-lex.europa.eu/legal-content/IT/ALL/?uri=CELEX%3A32001L009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ur-lex.europa.eu/eli/reg/2017/1369/oj?locale=it" TargetMode="External"/><Relationship Id="rId2" Type="http://schemas.openxmlformats.org/officeDocument/2006/relationships/hyperlink" Target="https://eur-lex.europa.eu/legal-content/IT/TXT/?uri=celex:32012L002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6</a:t>
            </a:r>
          </a:p>
          <a:p>
            <a:pPr algn="l"/>
            <a:r>
              <a:rPr lang="it-IT" sz="3200" b="1" dirty="0">
                <a:solidFill>
                  <a:schemeClr val="bg1">
                    <a:lumMod val="50000"/>
                  </a:schemeClr>
                </a:solidFill>
              </a:rPr>
              <a:t>Libera circolazione delle merci – Problemi di tutela del consumatore</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10ECD7-A3FD-73F4-3066-D503E9315AEE}"/>
              </a:ext>
            </a:extLst>
          </p:cNvPr>
          <p:cNvSpPr>
            <a:spLocks noGrp="1"/>
          </p:cNvSpPr>
          <p:nvPr>
            <p:ph type="title"/>
          </p:nvPr>
        </p:nvSpPr>
        <p:spPr>
          <a:xfrm>
            <a:off x="838200" y="365126"/>
            <a:ext cx="10515600" cy="1025264"/>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FA72C61C-728C-5814-C0B6-8C01CC847C87}"/>
              </a:ext>
            </a:extLst>
          </p:cNvPr>
          <p:cNvSpPr>
            <a:spLocks noGrp="1"/>
          </p:cNvSpPr>
          <p:nvPr>
            <p:ph idx="1"/>
          </p:nvPr>
        </p:nvSpPr>
        <p:spPr>
          <a:xfrm>
            <a:off x="838200" y="1615858"/>
            <a:ext cx="10515600" cy="4877017"/>
          </a:xfrm>
        </p:spPr>
        <p:txBody>
          <a:bodyPr>
            <a:normAutofit fontScale="70000" lnSpcReduction="20000"/>
          </a:bodyPr>
          <a:lstStyle/>
          <a:p>
            <a:pPr marL="0" indent="0" algn="just">
              <a:buNone/>
            </a:pPr>
            <a:r>
              <a:rPr lang="it-IT" sz="3200" dirty="0">
                <a:solidFill>
                  <a:schemeClr val="tx1">
                    <a:lumMod val="85000"/>
                    <a:lumOff val="15000"/>
                  </a:schemeClr>
                </a:solidFill>
              </a:rPr>
              <a:t>Comunicazione Commissione europea 1988: Abbandonare il sostegno finanziario ai beneficiari (concezione «produttivista»)</a:t>
            </a:r>
          </a:p>
          <a:p>
            <a:pPr marL="0" indent="0" algn="just">
              <a:buNone/>
            </a:pPr>
            <a:r>
              <a:rPr lang="it-IT" sz="3200" dirty="0">
                <a:solidFill>
                  <a:schemeClr val="tx1">
                    <a:lumMod val="85000"/>
                    <a:lumOff val="15000"/>
                  </a:schemeClr>
                </a:solidFill>
              </a:rPr>
              <a:t>A FAVORE DI</a:t>
            </a:r>
          </a:p>
          <a:p>
            <a:pPr marL="0" indent="0" algn="just">
              <a:buNone/>
            </a:pPr>
            <a:r>
              <a:rPr lang="it-IT" sz="3200" dirty="0">
                <a:solidFill>
                  <a:schemeClr val="tx1">
                    <a:lumMod val="85000"/>
                    <a:lumOff val="15000"/>
                  </a:schemeClr>
                </a:solidFill>
              </a:rPr>
              <a:t>Creazione di valore aggiunto nella dimensione locale = personalizzazione dei prodotti = creazione di un’immagine di «marca della zona </a:t>
            </a:r>
          </a:p>
          <a:p>
            <a:pPr marL="0" indent="0" algn="just">
              <a:buNone/>
            </a:pPr>
            <a:r>
              <a:rPr lang="it-IT" sz="3200" b="1" dirty="0">
                <a:solidFill>
                  <a:schemeClr val="tx1">
                    <a:lumMod val="85000"/>
                    <a:lumOff val="15000"/>
                  </a:schemeClr>
                </a:solidFill>
              </a:rPr>
              <a:t>Finalità: aumentare la remunerazione dei produttori</a:t>
            </a:r>
          </a:p>
          <a:p>
            <a:r>
              <a:rPr lang="it-IT" sz="3200" dirty="0">
                <a:solidFill>
                  <a:schemeClr val="tx1">
                    <a:lumMod val="85000"/>
                    <a:lumOff val="15000"/>
                  </a:schemeClr>
                </a:solidFill>
              </a:rPr>
              <a:t>Sviluppo delle politiche di qualità:</a:t>
            </a:r>
          </a:p>
          <a:p>
            <a:pPr algn="just"/>
            <a:r>
              <a:rPr lang="it-IT" sz="3200" dirty="0">
                <a:solidFill>
                  <a:schemeClr val="tx1">
                    <a:lumMod val="85000"/>
                    <a:lumOff val="15000"/>
                  </a:schemeClr>
                </a:solidFill>
              </a:rPr>
              <a:t>Libro verde della Commissione europea sulla qualità dei prodotti agricoli (2008)</a:t>
            </a:r>
          </a:p>
          <a:p>
            <a:pPr algn="just"/>
            <a:r>
              <a:rPr lang="it-IT" sz="3200" dirty="0">
                <a:solidFill>
                  <a:schemeClr val="tx1">
                    <a:lumMod val="85000"/>
                    <a:lumOff val="15000"/>
                  </a:schemeClr>
                </a:solidFill>
              </a:rPr>
              <a:t>Comunicazione sulla politica di qualità dei prodotti agricoli (2009)</a:t>
            </a:r>
          </a:p>
          <a:p>
            <a:pPr algn="just"/>
            <a:r>
              <a:rPr lang="it-IT" sz="3200" dirty="0">
                <a:solidFill>
                  <a:schemeClr val="tx1">
                    <a:lumMod val="85000"/>
                    <a:lumOff val="15000"/>
                  </a:schemeClr>
                </a:solidFill>
              </a:rPr>
              <a:t>2 Regolamenti del «pacchetto qualità»:</a:t>
            </a:r>
          </a:p>
          <a:p>
            <a:pPr lvl="1" algn="just"/>
            <a:r>
              <a:rPr lang="it-IT" sz="3200" dirty="0">
                <a:solidFill>
                  <a:schemeClr val="tx1">
                    <a:lumMod val="85000"/>
                    <a:lumOff val="15000"/>
                  </a:schemeClr>
                </a:solidFill>
              </a:rPr>
              <a:t>reg. 1151/2012 sui regimi di qualità dei prodotti agricoli e alimentari;</a:t>
            </a:r>
          </a:p>
          <a:p>
            <a:pPr lvl="1" algn="just"/>
            <a:r>
              <a:rPr lang="it-IT" sz="3200" dirty="0">
                <a:solidFill>
                  <a:schemeClr val="tx1">
                    <a:lumMod val="85000"/>
                    <a:lumOff val="15000"/>
                  </a:schemeClr>
                </a:solidFill>
              </a:rPr>
              <a:t>reg. 1308/2013 sulla organizzazione comune mercati prodotti agricoli</a:t>
            </a:r>
          </a:p>
          <a:p>
            <a:pPr lvl="1" algn="just"/>
            <a:r>
              <a:rPr lang="it-IT" sz="3200" b="1" dirty="0">
                <a:solidFill>
                  <a:schemeClr val="tx1">
                    <a:lumMod val="85000"/>
                    <a:lumOff val="15000"/>
                  </a:schemeClr>
                </a:solidFill>
              </a:rPr>
              <a:t>Finalità: difesa dagli effetti della globalizzazione</a:t>
            </a:r>
          </a:p>
          <a:p>
            <a:pPr lvl="1" algn="just"/>
            <a:r>
              <a:rPr lang="it-IT" sz="3200" b="1" dirty="0">
                <a:solidFill>
                  <a:schemeClr val="tx1">
                    <a:lumMod val="85000"/>
                    <a:lumOff val="15000"/>
                  </a:schemeClr>
                </a:solidFill>
              </a:rPr>
              <a:t>aspettative dei consumatori contemporanei (attenzione a valori intangibili quali la diversità culturale, la sostenibilità ambientale, l’impatto sociale)</a:t>
            </a:r>
            <a:endParaRPr lang="it-IT" sz="3200" dirty="0">
              <a:solidFill>
                <a:schemeClr val="tx1">
                  <a:lumMod val="85000"/>
                  <a:lumOff val="15000"/>
                </a:schemeClr>
              </a:solidFill>
            </a:endParaRPr>
          </a:p>
          <a:p>
            <a:endParaRPr lang="it-IT" dirty="0"/>
          </a:p>
        </p:txBody>
      </p:sp>
    </p:spTree>
    <p:extLst>
      <p:ext uri="{BB962C8B-B14F-4D97-AF65-F5344CB8AC3E}">
        <p14:creationId xmlns:p14="http://schemas.microsoft.com/office/powerpoint/2010/main" val="619535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328054-CF8D-14A1-EA29-6D3163D1BBA1}"/>
              </a:ext>
            </a:extLst>
          </p:cNvPr>
          <p:cNvSpPr>
            <a:spLocks noGrp="1"/>
          </p:cNvSpPr>
          <p:nvPr>
            <p:ph type="title"/>
          </p:nvPr>
        </p:nvSpPr>
        <p:spPr/>
        <p:txBody>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B50801E3-99B8-9ED6-ADDA-0011F67727C2}"/>
              </a:ext>
            </a:extLst>
          </p:cNvPr>
          <p:cNvSpPr>
            <a:spLocks noGrp="1"/>
          </p:cNvSpPr>
          <p:nvPr>
            <p:ph idx="1"/>
          </p:nvPr>
        </p:nvSpPr>
        <p:spPr/>
        <p:txBody>
          <a:bodyPr/>
          <a:lstStyle/>
          <a:p>
            <a:pPr marL="0" indent="0" algn="just">
              <a:buNone/>
            </a:pPr>
            <a:r>
              <a:rPr lang="it-IT" dirty="0">
                <a:solidFill>
                  <a:schemeClr val="tx1">
                    <a:lumMod val="85000"/>
                    <a:lumOff val="15000"/>
                  </a:schemeClr>
                </a:solidFill>
              </a:rPr>
              <a:t>Regolamento 1151/2012 «regimi di qualità»:</a:t>
            </a:r>
          </a:p>
          <a:p>
            <a:pPr marL="0" indent="0" algn="just">
              <a:buNone/>
            </a:pPr>
            <a:r>
              <a:rPr lang="it-IT" dirty="0">
                <a:solidFill>
                  <a:schemeClr val="tx1">
                    <a:lumMod val="85000"/>
                    <a:lumOff val="15000"/>
                  </a:schemeClr>
                </a:solidFill>
              </a:rPr>
              <a:t>Creazione di quadro giuridico unico per:</a:t>
            </a:r>
          </a:p>
          <a:p>
            <a:pPr marL="514350" indent="-514350" algn="just">
              <a:buAutoNum type="arabicParenR"/>
            </a:pPr>
            <a:r>
              <a:rPr lang="it-IT" dirty="0">
                <a:solidFill>
                  <a:schemeClr val="tx1">
                    <a:lumMod val="85000"/>
                    <a:lumOff val="15000"/>
                  </a:schemeClr>
                </a:solidFill>
              </a:rPr>
              <a:t>DOP-IGP: Nesso con territorio di appartenenza</a:t>
            </a:r>
          </a:p>
          <a:p>
            <a:pPr marL="0" indent="0" algn="just">
              <a:buNone/>
            </a:pPr>
            <a:r>
              <a:rPr lang="it-IT" dirty="0">
                <a:solidFill>
                  <a:schemeClr val="tx1">
                    <a:lumMod val="85000"/>
                    <a:lumOff val="15000"/>
                  </a:schemeClr>
                </a:solidFill>
              </a:rPr>
              <a:t>2) STG – Specialità Tradizionale Garantita</a:t>
            </a:r>
          </a:p>
          <a:p>
            <a:pPr marL="0" indent="0" algn="just">
              <a:buNone/>
            </a:pPr>
            <a:r>
              <a:rPr lang="it-IT" dirty="0">
                <a:solidFill>
                  <a:schemeClr val="tx1">
                    <a:lumMod val="85000"/>
                    <a:lumOff val="15000"/>
                  </a:schemeClr>
                </a:solidFill>
              </a:rPr>
              <a:t>Espressione della tradizione</a:t>
            </a:r>
          </a:p>
          <a:p>
            <a:pPr marL="0" indent="0" algn="just">
              <a:buNone/>
            </a:pPr>
            <a:r>
              <a:rPr lang="it-IT" dirty="0">
                <a:solidFill>
                  <a:schemeClr val="tx1">
                    <a:lumMod val="85000"/>
                    <a:lumOff val="15000"/>
                  </a:schemeClr>
                </a:solidFill>
              </a:rPr>
              <a:t>3) Altre indicazioni (es. «prodotti di montagna» 2014)</a:t>
            </a:r>
          </a:p>
          <a:p>
            <a:endParaRPr lang="it-IT" dirty="0"/>
          </a:p>
        </p:txBody>
      </p:sp>
    </p:spTree>
    <p:extLst>
      <p:ext uri="{BB962C8B-B14F-4D97-AF65-F5344CB8AC3E}">
        <p14:creationId xmlns:p14="http://schemas.microsoft.com/office/powerpoint/2010/main" val="3951346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3ECDB0-2EE9-6B38-75D0-485444E74162}"/>
              </a:ext>
            </a:extLst>
          </p:cNvPr>
          <p:cNvSpPr>
            <a:spLocks noGrp="1"/>
          </p:cNvSpPr>
          <p:nvPr>
            <p:ph type="title"/>
          </p:nvPr>
        </p:nvSpPr>
        <p:spPr>
          <a:xfrm>
            <a:off x="838200" y="365126"/>
            <a:ext cx="10515600" cy="975160"/>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64F00A81-ECD7-441D-D928-D5E7B3BD3FB0}"/>
              </a:ext>
            </a:extLst>
          </p:cNvPr>
          <p:cNvSpPr>
            <a:spLocks noGrp="1"/>
          </p:cNvSpPr>
          <p:nvPr>
            <p:ph idx="1"/>
          </p:nvPr>
        </p:nvSpPr>
        <p:spPr>
          <a:xfrm>
            <a:off x="838200" y="1528174"/>
            <a:ext cx="10515600" cy="4964699"/>
          </a:xfrm>
        </p:spPr>
        <p:txBody>
          <a:bodyPr>
            <a:normAutofit fontScale="92500" lnSpcReduction="10000"/>
          </a:bodyPr>
          <a:lstStyle/>
          <a:p>
            <a:pPr marL="0" indent="0" algn="just">
              <a:buNone/>
            </a:pPr>
            <a:r>
              <a:rPr lang="it-IT" b="1" dirty="0">
                <a:solidFill>
                  <a:schemeClr val="tx1">
                    <a:lumMod val="85000"/>
                    <a:lumOff val="15000"/>
                  </a:schemeClr>
                </a:solidFill>
              </a:rPr>
              <a:t>Regolamento 1151/2012 ha come obiettivo:</a:t>
            </a:r>
          </a:p>
          <a:p>
            <a:pPr marL="0" indent="0" algn="just">
              <a:buNone/>
            </a:pPr>
            <a:r>
              <a:rPr lang="it-IT" b="1" dirty="0">
                <a:solidFill>
                  <a:schemeClr val="tx1">
                    <a:lumMod val="85000"/>
                    <a:lumOff val="15000"/>
                  </a:schemeClr>
                </a:solidFill>
              </a:rPr>
              <a:t>aiutare</a:t>
            </a:r>
            <a:r>
              <a:rPr lang="it-IT" dirty="0">
                <a:solidFill>
                  <a:schemeClr val="tx1">
                    <a:lumMod val="85000"/>
                    <a:lumOff val="15000"/>
                  </a:schemeClr>
                </a:solidFill>
              </a:rPr>
              <a:t> i produttori di prodotti agricoli e alimentari a </a:t>
            </a:r>
            <a:r>
              <a:rPr lang="it-IT" b="1" dirty="0">
                <a:solidFill>
                  <a:schemeClr val="tx1">
                    <a:lumMod val="85000"/>
                    <a:lumOff val="15000"/>
                  </a:schemeClr>
                </a:solidFill>
              </a:rPr>
              <a:t>comunicare agli acquirenti e ai consumatori</a:t>
            </a:r>
            <a:r>
              <a:rPr lang="it-IT" dirty="0">
                <a:solidFill>
                  <a:schemeClr val="tx1">
                    <a:lumMod val="85000"/>
                    <a:lumOff val="15000"/>
                  </a:schemeClr>
                </a:solidFill>
              </a:rPr>
              <a:t> le caratteristiche e le modalità di produzione agricola di tali prodotti, garantendo in tal modo:</a:t>
            </a:r>
          </a:p>
          <a:p>
            <a:pPr marL="0" indent="0" algn="just">
              <a:buNone/>
            </a:pPr>
            <a:r>
              <a:rPr lang="it-IT" dirty="0">
                <a:solidFill>
                  <a:schemeClr val="tx1">
                    <a:lumMod val="85000"/>
                    <a:lumOff val="15000"/>
                  </a:schemeClr>
                </a:solidFill>
              </a:rPr>
              <a:t>a) una concorrenza leale per gli agricoltori e i produttori di</a:t>
            </a:r>
          </a:p>
          <a:p>
            <a:pPr marL="0" indent="0" algn="just">
              <a:buNone/>
            </a:pPr>
            <a:r>
              <a:rPr lang="it-IT" dirty="0">
                <a:solidFill>
                  <a:schemeClr val="tx1">
                    <a:lumMod val="85000"/>
                    <a:lumOff val="15000"/>
                  </a:schemeClr>
                </a:solidFill>
              </a:rPr>
              <a:t>prodotti agricoli e alimentari aventi caratteristiche e proprietà</a:t>
            </a:r>
          </a:p>
          <a:p>
            <a:pPr marL="0" indent="0" algn="just">
              <a:buNone/>
            </a:pPr>
            <a:r>
              <a:rPr lang="it-IT" dirty="0">
                <a:solidFill>
                  <a:schemeClr val="tx1">
                    <a:lumMod val="85000"/>
                    <a:lumOff val="15000"/>
                  </a:schemeClr>
                </a:solidFill>
              </a:rPr>
              <a:t>che conferiscono valore aggiunto;</a:t>
            </a:r>
          </a:p>
          <a:p>
            <a:pPr marL="0" indent="0" algn="just">
              <a:buNone/>
            </a:pPr>
            <a:r>
              <a:rPr lang="it-IT" dirty="0">
                <a:solidFill>
                  <a:schemeClr val="tx1">
                    <a:lumMod val="85000"/>
                    <a:lumOff val="15000"/>
                  </a:schemeClr>
                </a:solidFill>
              </a:rPr>
              <a:t>b) la disponibilità per i consumatori di informazioni attendibili</a:t>
            </a:r>
          </a:p>
          <a:p>
            <a:pPr marL="0" indent="0" algn="just">
              <a:buNone/>
            </a:pPr>
            <a:r>
              <a:rPr lang="it-IT" dirty="0">
                <a:solidFill>
                  <a:schemeClr val="tx1">
                    <a:lumMod val="85000"/>
                    <a:lumOff val="15000"/>
                  </a:schemeClr>
                </a:solidFill>
              </a:rPr>
              <a:t>riguardo a tali prodotti;</a:t>
            </a:r>
          </a:p>
          <a:p>
            <a:pPr marL="0" indent="0" algn="just">
              <a:buNone/>
            </a:pPr>
            <a:r>
              <a:rPr lang="it-IT" dirty="0">
                <a:solidFill>
                  <a:schemeClr val="tx1">
                    <a:lumMod val="85000"/>
                    <a:lumOff val="15000"/>
                  </a:schemeClr>
                </a:solidFill>
              </a:rPr>
              <a:t>c) il rispetto dei diritti di proprietà intellettuale; e</a:t>
            </a:r>
          </a:p>
          <a:p>
            <a:pPr marL="0" indent="0" algn="just">
              <a:buNone/>
            </a:pPr>
            <a:r>
              <a:rPr lang="it-IT" dirty="0">
                <a:solidFill>
                  <a:schemeClr val="tx1">
                    <a:lumMod val="85000"/>
                    <a:lumOff val="15000"/>
                  </a:schemeClr>
                </a:solidFill>
              </a:rPr>
              <a:t>d) l’integrità del mercato interno.</a:t>
            </a:r>
          </a:p>
          <a:p>
            <a:endParaRPr lang="it-IT" dirty="0"/>
          </a:p>
        </p:txBody>
      </p:sp>
    </p:spTree>
    <p:extLst>
      <p:ext uri="{BB962C8B-B14F-4D97-AF65-F5344CB8AC3E}">
        <p14:creationId xmlns:p14="http://schemas.microsoft.com/office/powerpoint/2010/main" val="1654557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F6EC2-DD26-24A9-B467-BFB7EF3088B6}"/>
              </a:ext>
            </a:extLst>
          </p:cNvPr>
          <p:cNvSpPr>
            <a:spLocks noGrp="1"/>
          </p:cNvSpPr>
          <p:nvPr>
            <p:ph type="title"/>
          </p:nvPr>
        </p:nvSpPr>
        <p:spPr>
          <a:xfrm>
            <a:off x="838200" y="365126"/>
            <a:ext cx="10515600" cy="1087894"/>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1C2FFD7B-B3C6-D3D3-9360-C3D9F95C05C2}"/>
              </a:ext>
            </a:extLst>
          </p:cNvPr>
          <p:cNvSpPr>
            <a:spLocks noGrp="1"/>
          </p:cNvSpPr>
          <p:nvPr>
            <p:ph idx="1"/>
          </p:nvPr>
        </p:nvSpPr>
        <p:spPr/>
        <p:txBody>
          <a:bodyPr/>
          <a:lstStyle/>
          <a:p>
            <a:pPr marL="0" indent="0" algn="just">
              <a:buNone/>
            </a:pPr>
            <a:r>
              <a:rPr lang="it-IT" b="1" dirty="0">
                <a:solidFill>
                  <a:schemeClr val="tx1">
                    <a:lumMod val="85000"/>
                    <a:lumOff val="15000"/>
                  </a:schemeClr>
                </a:solidFill>
              </a:rPr>
              <a:t>Regolamento 1151/2012:</a:t>
            </a:r>
          </a:p>
          <a:p>
            <a:pPr marL="0" indent="0" algn="just">
              <a:buNone/>
            </a:pPr>
            <a:r>
              <a:rPr lang="it-IT" dirty="0">
                <a:solidFill>
                  <a:schemeClr val="tx1">
                    <a:lumMod val="85000"/>
                    <a:lumOff val="15000"/>
                  </a:schemeClr>
                </a:solidFill>
              </a:rPr>
              <a:t>Si affida comunque la conservazione e la valorizzazione delle tradizioni culturali alle preferenze dei consumatori – lasciandosi alle spalle l’approccio protezionistico che è incompatibile con il mercato unico – utilizzando le </a:t>
            </a:r>
            <a:r>
              <a:rPr lang="it-IT" u="sng" dirty="0">
                <a:solidFill>
                  <a:schemeClr val="tx1">
                    <a:lumMod val="85000"/>
                    <a:lumOff val="15000"/>
                  </a:schemeClr>
                </a:solidFill>
              </a:rPr>
              <a:t>dinamiche corrette e virtuose dell’economia di mercato</a:t>
            </a:r>
          </a:p>
          <a:p>
            <a:pPr marL="0" indent="0" algn="just">
              <a:buNone/>
            </a:pPr>
            <a:r>
              <a:rPr lang="it-IT" dirty="0">
                <a:solidFill>
                  <a:schemeClr val="tx1">
                    <a:lumMod val="85000"/>
                    <a:lumOff val="15000"/>
                  </a:schemeClr>
                </a:solidFill>
              </a:rPr>
              <a:t>1) informazione dei consumatori</a:t>
            </a:r>
          </a:p>
          <a:p>
            <a:pPr marL="0" indent="0" algn="just">
              <a:buNone/>
            </a:pPr>
            <a:r>
              <a:rPr lang="it-IT" dirty="0">
                <a:solidFill>
                  <a:schemeClr val="tx1">
                    <a:lumMod val="85000"/>
                    <a:lumOff val="15000"/>
                  </a:schemeClr>
                </a:solidFill>
              </a:rPr>
              <a:t>2) L’obiettivo di creare maggiore ricchezza individuale è il miglioramento delle produzioni</a:t>
            </a:r>
          </a:p>
          <a:p>
            <a:endParaRPr lang="it-IT" dirty="0"/>
          </a:p>
        </p:txBody>
      </p:sp>
    </p:spTree>
    <p:extLst>
      <p:ext uri="{BB962C8B-B14F-4D97-AF65-F5344CB8AC3E}">
        <p14:creationId xmlns:p14="http://schemas.microsoft.com/office/powerpoint/2010/main" val="3133800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8AEE54-2666-7B76-C22C-A4171A8F9B5F}"/>
              </a:ext>
            </a:extLst>
          </p:cNvPr>
          <p:cNvSpPr>
            <a:spLocks noGrp="1"/>
          </p:cNvSpPr>
          <p:nvPr>
            <p:ph type="title"/>
          </p:nvPr>
        </p:nvSpPr>
        <p:spPr>
          <a:xfrm>
            <a:off x="838200" y="365126"/>
            <a:ext cx="10515600" cy="937582"/>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7D8B7491-8559-F0D5-9AE3-AA49A9C72297}"/>
              </a:ext>
            </a:extLst>
          </p:cNvPr>
          <p:cNvSpPr>
            <a:spLocks noGrp="1"/>
          </p:cNvSpPr>
          <p:nvPr>
            <p:ph idx="1"/>
          </p:nvPr>
        </p:nvSpPr>
        <p:spPr>
          <a:xfrm>
            <a:off x="838200" y="1825625"/>
            <a:ext cx="10515600" cy="4667250"/>
          </a:xfrm>
        </p:spPr>
        <p:txBody>
          <a:bodyPr>
            <a:normAutofit fontScale="92500" lnSpcReduction="10000"/>
          </a:bodyPr>
          <a:lstStyle/>
          <a:p>
            <a:r>
              <a:rPr lang="it-IT" b="1" dirty="0">
                <a:solidFill>
                  <a:schemeClr val="tx1">
                    <a:lumMod val="85000"/>
                    <a:lumOff val="15000"/>
                  </a:schemeClr>
                </a:solidFill>
              </a:rPr>
              <a:t>Denominazione di Origine Protetta (art. 5, par. 1 reg. 1151/2012):</a:t>
            </a:r>
          </a:p>
          <a:p>
            <a:pPr algn="just"/>
            <a:r>
              <a:rPr lang="it-IT" dirty="0">
                <a:solidFill>
                  <a:schemeClr val="tx1">
                    <a:lumMod val="85000"/>
                    <a:lumOff val="15000"/>
                  </a:schemeClr>
                </a:solidFill>
              </a:rPr>
              <a:t>Identifica un prodotto:</a:t>
            </a:r>
          </a:p>
          <a:p>
            <a:pPr marL="0" indent="0" algn="just">
              <a:buNone/>
            </a:pPr>
            <a:r>
              <a:rPr lang="it-IT" dirty="0">
                <a:solidFill>
                  <a:schemeClr val="tx1">
                    <a:lumMod val="85000"/>
                    <a:lumOff val="15000"/>
                  </a:schemeClr>
                </a:solidFill>
              </a:rPr>
              <a:t>	a) originario di un luogo, regione o, in casi eccezionali, di un paese 		determinati;</a:t>
            </a:r>
          </a:p>
          <a:p>
            <a:pPr marL="0" indent="0" algn="just">
              <a:buNone/>
            </a:pPr>
            <a:r>
              <a:rPr lang="it-IT" dirty="0">
                <a:solidFill>
                  <a:schemeClr val="tx1">
                    <a:lumMod val="85000"/>
                    <a:lumOff val="15000"/>
                  </a:schemeClr>
                </a:solidFill>
              </a:rPr>
              <a:t>	b) </a:t>
            </a:r>
            <a:r>
              <a:rPr lang="it-IT" b="1" dirty="0">
                <a:solidFill>
                  <a:schemeClr val="tx1">
                    <a:lumMod val="85000"/>
                    <a:lumOff val="15000"/>
                  </a:schemeClr>
                </a:solidFill>
              </a:rPr>
              <a:t>la cui qualità o le cui caratteristiche</a:t>
            </a:r>
            <a:r>
              <a:rPr lang="it-IT" dirty="0">
                <a:solidFill>
                  <a:schemeClr val="tx1">
                    <a:lumMod val="85000"/>
                    <a:lumOff val="15000"/>
                  </a:schemeClr>
                </a:solidFill>
              </a:rPr>
              <a:t> sono dovute essenzialmente o 	esclusivamente ad un particolare ambiente geografico ed ai suoi 	intrinseci fattori naturali e umani; e</a:t>
            </a:r>
          </a:p>
          <a:p>
            <a:pPr marL="0" indent="0" algn="just">
              <a:buNone/>
            </a:pPr>
            <a:r>
              <a:rPr lang="it-IT" dirty="0">
                <a:solidFill>
                  <a:schemeClr val="tx1">
                    <a:lumMod val="85000"/>
                    <a:lumOff val="15000"/>
                  </a:schemeClr>
                </a:solidFill>
              </a:rPr>
              <a:t>	c) le cui </a:t>
            </a:r>
            <a:r>
              <a:rPr lang="it-IT" b="1" dirty="0">
                <a:solidFill>
                  <a:schemeClr val="tx1">
                    <a:lumMod val="85000"/>
                    <a:lumOff val="15000"/>
                  </a:schemeClr>
                </a:solidFill>
              </a:rPr>
              <a:t>fasi di produzione si svolgono</a:t>
            </a:r>
            <a:r>
              <a:rPr lang="it-IT" dirty="0">
                <a:solidFill>
                  <a:schemeClr val="tx1">
                    <a:lumMod val="85000"/>
                    <a:lumOff val="15000"/>
                  </a:schemeClr>
                </a:solidFill>
              </a:rPr>
              <a:t> nella zona geografica 	delimitata.</a:t>
            </a:r>
          </a:p>
          <a:p>
            <a:pPr marL="0" indent="0" algn="just">
              <a:buNone/>
            </a:pPr>
            <a:r>
              <a:rPr lang="it-IT" dirty="0">
                <a:solidFill>
                  <a:schemeClr val="tx1">
                    <a:lumMod val="85000"/>
                    <a:lumOff val="15000"/>
                  </a:schemeClr>
                </a:solidFill>
              </a:rPr>
              <a:t>Esempi: Parmigiano Reggiano, Mozzarella di bufala campana, Asparago bianco di Bassano, Casciotta d’Urbino, Liquirizia di Calabria, </a:t>
            </a:r>
            <a:r>
              <a:rPr lang="it-IT" dirty="0" err="1">
                <a:solidFill>
                  <a:schemeClr val="tx1">
                    <a:lumMod val="85000"/>
                    <a:lumOff val="15000"/>
                  </a:schemeClr>
                </a:solidFill>
              </a:rPr>
              <a:t>Jam</a:t>
            </a:r>
            <a:r>
              <a:rPr lang="it-IT" dirty="0" err="1">
                <a:solidFill>
                  <a:schemeClr val="tx1">
                    <a:lumMod val="85000"/>
                    <a:lumOff val="15000"/>
                  </a:schemeClr>
                </a:solidFill>
                <a:latin typeface="Calibri"/>
                <a:cs typeface="Calibri"/>
              </a:rPr>
              <a:t>ón</a:t>
            </a:r>
            <a:r>
              <a:rPr lang="it-IT" dirty="0">
                <a:solidFill>
                  <a:schemeClr val="tx1">
                    <a:lumMod val="85000"/>
                    <a:lumOff val="15000"/>
                  </a:schemeClr>
                </a:solidFill>
                <a:latin typeface="Calibri"/>
                <a:cs typeface="Calibri"/>
              </a:rPr>
              <a:t> Serrano de Huelva</a:t>
            </a:r>
            <a:r>
              <a:rPr lang="it-IT" dirty="0">
                <a:solidFill>
                  <a:schemeClr val="tx1">
                    <a:lumMod val="85000"/>
                    <a:lumOff val="15000"/>
                  </a:schemeClr>
                </a:solidFill>
              </a:rPr>
              <a:t> </a:t>
            </a:r>
          </a:p>
          <a:p>
            <a:endParaRPr lang="it-IT" dirty="0"/>
          </a:p>
        </p:txBody>
      </p:sp>
    </p:spTree>
    <p:extLst>
      <p:ext uri="{BB962C8B-B14F-4D97-AF65-F5344CB8AC3E}">
        <p14:creationId xmlns:p14="http://schemas.microsoft.com/office/powerpoint/2010/main" val="128154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F7D642-D45E-8E38-4B32-ABD74E545835}"/>
              </a:ext>
            </a:extLst>
          </p:cNvPr>
          <p:cNvSpPr>
            <a:spLocks noGrp="1"/>
          </p:cNvSpPr>
          <p:nvPr>
            <p:ph type="title"/>
          </p:nvPr>
        </p:nvSpPr>
        <p:spPr>
          <a:xfrm>
            <a:off x="838200" y="365126"/>
            <a:ext cx="10515600" cy="975160"/>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F7A9F730-9A78-9B71-A576-0DCC3E185B80}"/>
              </a:ext>
            </a:extLst>
          </p:cNvPr>
          <p:cNvSpPr>
            <a:spLocks noGrp="1"/>
          </p:cNvSpPr>
          <p:nvPr>
            <p:ph idx="1"/>
          </p:nvPr>
        </p:nvSpPr>
        <p:spPr>
          <a:xfrm>
            <a:off x="838200" y="1540701"/>
            <a:ext cx="10515600" cy="4636262"/>
          </a:xfrm>
        </p:spPr>
        <p:txBody>
          <a:bodyPr>
            <a:normAutofit/>
          </a:bodyPr>
          <a:lstStyle/>
          <a:p>
            <a:r>
              <a:rPr lang="it-IT" b="1" dirty="0">
                <a:solidFill>
                  <a:schemeClr val="tx1">
                    <a:lumMod val="85000"/>
                    <a:lumOff val="15000"/>
                  </a:schemeClr>
                </a:solidFill>
              </a:rPr>
              <a:t>Indicazione Geografica (art. 5, par. 2 reg. 1151/2012):</a:t>
            </a:r>
          </a:p>
          <a:p>
            <a:pPr marL="0" indent="0">
              <a:buNone/>
            </a:pPr>
            <a:r>
              <a:rPr lang="it-IT" dirty="0">
                <a:solidFill>
                  <a:schemeClr val="tx1">
                    <a:lumMod val="85000"/>
                    <a:lumOff val="15000"/>
                  </a:schemeClr>
                </a:solidFill>
              </a:rPr>
              <a:t>Identifica un prodotto:</a:t>
            </a:r>
          </a:p>
          <a:p>
            <a:pPr marL="0" indent="0">
              <a:buNone/>
            </a:pPr>
            <a:r>
              <a:rPr lang="it-IT" dirty="0">
                <a:solidFill>
                  <a:schemeClr val="tx1">
                    <a:lumMod val="85000"/>
                    <a:lumOff val="15000"/>
                  </a:schemeClr>
                </a:solidFill>
              </a:rPr>
              <a:t>	a) originario di un determinato luogo, regione o paese;</a:t>
            </a:r>
          </a:p>
          <a:p>
            <a:pPr marL="0" indent="0">
              <a:buNone/>
            </a:pPr>
            <a:r>
              <a:rPr lang="it-IT" dirty="0">
                <a:solidFill>
                  <a:schemeClr val="tx1">
                    <a:lumMod val="85000"/>
                    <a:lumOff val="15000"/>
                  </a:schemeClr>
                </a:solidFill>
              </a:rPr>
              <a:t>	b) alla cui origine geografica sono essenzialmente attribuibili una </a:t>
            </a:r>
            <a:r>
              <a:rPr lang="it-IT" b="1" dirty="0">
                <a:solidFill>
                  <a:schemeClr val="tx1">
                    <a:lumMod val="85000"/>
                    <a:lumOff val="15000"/>
                  </a:schemeClr>
                </a:solidFill>
              </a:rPr>
              <a:t>data 	qualità</a:t>
            </a:r>
            <a:r>
              <a:rPr lang="it-IT" dirty="0">
                <a:solidFill>
                  <a:schemeClr val="tx1">
                    <a:lumMod val="85000"/>
                    <a:lumOff val="15000"/>
                  </a:schemeClr>
                </a:solidFill>
              </a:rPr>
              <a:t>; la </a:t>
            </a:r>
            <a:r>
              <a:rPr lang="it-IT" b="1" dirty="0">
                <a:solidFill>
                  <a:schemeClr val="tx1">
                    <a:lumMod val="85000"/>
                    <a:lumOff val="15000"/>
                  </a:schemeClr>
                </a:solidFill>
              </a:rPr>
              <a:t>reputazione</a:t>
            </a:r>
            <a:r>
              <a:rPr lang="it-IT" dirty="0">
                <a:solidFill>
                  <a:schemeClr val="tx1">
                    <a:lumMod val="85000"/>
                    <a:lumOff val="15000"/>
                  </a:schemeClr>
                </a:solidFill>
              </a:rPr>
              <a:t> o </a:t>
            </a:r>
            <a:r>
              <a:rPr lang="it-IT" b="1" dirty="0">
                <a:solidFill>
                  <a:schemeClr val="tx1">
                    <a:lumMod val="85000"/>
                    <a:lumOff val="15000"/>
                  </a:schemeClr>
                </a:solidFill>
              </a:rPr>
              <a:t>altre caratteristiche</a:t>
            </a:r>
            <a:r>
              <a:rPr lang="it-IT" dirty="0">
                <a:solidFill>
                  <a:schemeClr val="tx1">
                    <a:lumMod val="85000"/>
                    <a:lumOff val="15000"/>
                  </a:schemeClr>
                </a:solidFill>
              </a:rPr>
              <a:t>; e</a:t>
            </a:r>
          </a:p>
          <a:p>
            <a:pPr marL="0" indent="0">
              <a:buNone/>
            </a:pPr>
            <a:r>
              <a:rPr lang="it-IT" dirty="0">
                <a:solidFill>
                  <a:schemeClr val="tx1">
                    <a:lumMod val="85000"/>
                    <a:lumOff val="15000"/>
                  </a:schemeClr>
                </a:solidFill>
              </a:rPr>
              <a:t>	c) la cui produzione si svolge per </a:t>
            </a:r>
            <a:r>
              <a:rPr lang="it-IT" b="1" dirty="0">
                <a:solidFill>
                  <a:schemeClr val="tx1">
                    <a:lumMod val="85000"/>
                    <a:lumOff val="15000"/>
                  </a:schemeClr>
                </a:solidFill>
              </a:rPr>
              <a:t>almeno una delle sue fasi</a:t>
            </a:r>
            <a:r>
              <a:rPr lang="it-IT" dirty="0">
                <a:solidFill>
                  <a:schemeClr val="tx1">
                    <a:lumMod val="85000"/>
                    <a:lumOff val="15000"/>
                  </a:schemeClr>
                </a:solidFill>
              </a:rPr>
              <a:t> nella zona 	geografica delimitata.</a:t>
            </a:r>
          </a:p>
          <a:p>
            <a:pPr marL="0" indent="0">
              <a:buNone/>
            </a:pPr>
            <a:r>
              <a:rPr lang="it-IT" dirty="0">
                <a:solidFill>
                  <a:schemeClr val="tx1">
                    <a:lumMod val="85000"/>
                    <a:lumOff val="15000"/>
                  </a:schemeClr>
                </a:solidFill>
              </a:rPr>
              <a:t>Esempi: Lardo di Colonnata, Lenticchia di Castelluccio di Norcia, Prosciutto di Norcia, Ricciarelli di Siena, Riso del Delta del Po, Salame felino, Speck dell’Alto Adige  </a:t>
            </a:r>
          </a:p>
          <a:p>
            <a:endParaRPr lang="it-IT" dirty="0">
              <a:solidFill>
                <a:srgbClr val="C00000"/>
              </a:solidFill>
            </a:endParaRPr>
          </a:p>
        </p:txBody>
      </p:sp>
    </p:spTree>
    <p:extLst>
      <p:ext uri="{BB962C8B-B14F-4D97-AF65-F5344CB8AC3E}">
        <p14:creationId xmlns:p14="http://schemas.microsoft.com/office/powerpoint/2010/main" val="1826034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6B0CC-CFD9-2F66-7B7E-4B7A05F9AEB3}"/>
              </a:ext>
            </a:extLst>
          </p:cNvPr>
          <p:cNvSpPr>
            <a:spLocks noGrp="1"/>
          </p:cNvSpPr>
          <p:nvPr>
            <p:ph type="title"/>
          </p:nvPr>
        </p:nvSpPr>
        <p:spPr>
          <a:xfrm>
            <a:off x="838200" y="302494"/>
            <a:ext cx="10515600" cy="1012739"/>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BE8341D9-25D2-9FFC-3B12-6137D36E7706}"/>
              </a:ext>
            </a:extLst>
          </p:cNvPr>
          <p:cNvSpPr>
            <a:spLocks noGrp="1"/>
          </p:cNvSpPr>
          <p:nvPr>
            <p:ph idx="1"/>
          </p:nvPr>
        </p:nvSpPr>
        <p:spPr>
          <a:xfrm>
            <a:off x="838200" y="1615858"/>
            <a:ext cx="10515600" cy="4561105"/>
          </a:xfrm>
        </p:spPr>
        <p:txBody>
          <a:bodyPr>
            <a:normAutofit fontScale="85000" lnSpcReduction="20000"/>
          </a:bodyPr>
          <a:lstStyle/>
          <a:p>
            <a:r>
              <a:rPr lang="it-IT" dirty="0">
                <a:solidFill>
                  <a:schemeClr val="tx1">
                    <a:lumMod val="85000"/>
                    <a:lumOff val="15000"/>
                  </a:schemeClr>
                </a:solidFill>
              </a:rPr>
              <a:t>I</a:t>
            </a:r>
            <a:r>
              <a:rPr lang="it-IT" sz="2800" dirty="0">
                <a:solidFill>
                  <a:schemeClr val="tx1">
                    <a:lumMod val="85000"/>
                    <a:lumOff val="15000"/>
                  </a:schemeClr>
                </a:solidFill>
              </a:rPr>
              <a:t>ntensità del nesso agro-ambientale</a:t>
            </a:r>
          </a:p>
          <a:p>
            <a:pPr marL="0" indent="0">
              <a:buNone/>
            </a:pPr>
            <a:endParaRPr lang="it-IT" sz="2800" dirty="0">
              <a:solidFill>
                <a:schemeClr val="tx1">
                  <a:lumMod val="85000"/>
                  <a:lumOff val="15000"/>
                </a:schemeClr>
              </a:solidFill>
            </a:endParaRPr>
          </a:p>
          <a:p>
            <a:pPr lvl="1"/>
            <a:r>
              <a:rPr lang="it-IT" dirty="0">
                <a:solidFill>
                  <a:schemeClr val="tx1">
                    <a:lumMod val="85000"/>
                    <a:lumOff val="15000"/>
                  </a:schemeClr>
                </a:solidFill>
              </a:rPr>
              <a:t>Univoco nel DOP</a:t>
            </a:r>
          </a:p>
          <a:p>
            <a:pPr lvl="1"/>
            <a:r>
              <a:rPr lang="it-IT" dirty="0">
                <a:solidFill>
                  <a:schemeClr val="tx1">
                    <a:lumMod val="85000"/>
                    <a:lumOff val="15000"/>
                  </a:schemeClr>
                </a:solidFill>
              </a:rPr>
              <a:t>Più blando nell’IGP, in cui costituisce un «requisito di prodotto»</a:t>
            </a:r>
          </a:p>
          <a:p>
            <a:endParaRPr lang="it-IT" sz="2800" dirty="0">
              <a:solidFill>
                <a:schemeClr val="tx1">
                  <a:lumMod val="85000"/>
                  <a:lumOff val="15000"/>
                </a:schemeClr>
              </a:solidFill>
            </a:endParaRPr>
          </a:p>
          <a:p>
            <a:pPr marL="0" indent="0">
              <a:buNone/>
            </a:pPr>
            <a:r>
              <a:rPr lang="it-IT" sz="2800" dirty="0">
                <a:solidFill>
                  <a:schemeClr val="tx1">
                    <a:lumMod val="85000"/>
                    <a:lumOff val="15000"/>
                  </a:schemeClr>
                </a:solidFill>
              </a:rPr>
              <a:t>→ le DOP/IGP devono necessariamente essere produzioni artigianali OPPURE possono avere carattere industriale?</a:t>
            </a:r>
          </a:p>
          <a:p>
            <a:pPr marL="0" indent="0">
              <a:buNone/>
            </a:pPr>
            <a:endParaRPr lang="it-IT" sz="2800" dirty="0">
              <a:solidFill>
                <a:schemeClr val="tx1">
                  <a:lumMod val="85000"/>
                  <a:lumOff val="15000"/>
                </a:schemeClr>
              </a:solidFill>
            </a:endParaRPr>
          </a:p>
          <a:p>
            <a:pPr marL="0" indent="0">
              <a:buNone/>
            </a:pPr>
            <a:r>
              <a:rPr lang="it-IT" sz="2800" dirty="0">
                <a:solidFill>
                  <a:schemeClr val="tx1">
                    <a:lumMod val="85000"/>
                    <a:lumOff val="15000"/>
                  </a:schemeClr>
                </a:solidFill>
              </a:rPr>
              <a:t>«le IGP possono anche riferirsi a prodotti espressione di una filiera industriale (legame con il territorio è affievolito)</a:t>
            </a:r>
            <a:r>
              <a:rPr lang="it-IT" sz="2800" dirty="0">
                <a:solidFill>
                  <a:schemeClr val="tx1">
                    <a:lumMod val="85000"/>
                    <a:lumOff val="15000"/>
                  </a:schemeClr>
                </a:solidFill>
                <a:cs typeface="Calibri"/>
              </a:rPr>
              <a:t>» </a:t>
            </a:r>
          </a:p>
          <a:p>
            <a:pPr marL="0" indent="0">
              <a:buNone/>
            </a:pPr>
            <a:endParaRPr lang="it-IT" sz="2800" dirty="0">
              <a:solidFill>
                <a:schemeClr val="tx1">
                  <a:lumMod val="85000"/>
                  <a:lumOff val="15000"/>
                </a:schemeClr>
              </a:solidFill>
              <a:cs typeface="Calibri"/>
            </a:endParaRPr>
          </a:p>
          <a:p>
            <a:pPr marL="0" indent="0">
              <a:buNone/>
            </a:pPr>
            <a:r>
              <a:rPr lang="it-IT" sz="2800" dirty="0">
                <a:solidFill>
                  <a:schemeClr val="tx1">
                    <a:lumMod val="85000"/>
                    <a:lumOff val="15000"/>
                  </a:schemeClr>
                </a:solidFill>
                <a:cs typeface="Calibri"/>
              </a:rPr>
              <a:t>Giur. Amministrativa: Piadina Romagnola, Salame Felino, Aceto Balsamico di Modena </a:t>
            </a:r>
            <a:endParaRPr lang="it-IT" sz="2800" dirty="0">
              <a:solidFill>
                <a:schemeClr val="tx1">
                  <a:lumMod val="85000"/>
                  <a:lumOff val="15000"/>
                </a:schemeClr>
              </a:solidFill>
            </a:endParaRPr>
          </a:p>
          <a:p>
            <a:endParaRPr lang="it-IT" dirty="0"/>
          </a:p>
        </p:txBody>
      </p:sp>
    </p:spTree>
    <p:extLst>
      <p:ext uri="{BB962C8B-B14F-4D97-AF65-F5344CB8AC3E}">
        <p14:creationId xmlns:p14="http://schemas.microsoft.com/office/powerpoint/2010/main" val="4208045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99CE4A-B3CA-1F87-8151-65FD486507B7}"/>
              </a:ext>
            </a:extLst>
          </p:cNvPr>
          <p:cNvSpPr>
            <a:spLocks noGrp="1"/>
          </p:cNvSpPr>
          <p:nvPr>
            <p:ph type="title"/>
          </p:nvPr>
        </p:nvSpPr>
        <p:spPr>
          <a:xfrm>
            <a:off x="838200" y="365126"/>
            <a:ext cx="10515600" cy="987686"/>
          </a:xfrm>
        </p:spPr>
        <p:txBody>
          <a:bodyPr>
            <a:normAutofit fontScale="90000"/>
          </a:bodyPr>
          <a:lstStyle/>
          <a:p>
            <a:r>
              <a:rPr lang="it-IT" b="1" dirty="0">
                <a:solidFill>
                  <a:srgbClr val="FF0000"/>
                </a:solidFill>
              </a:rPr>
              <a:t>Valorizzazione e sviluppi nel quadro delle politiche UE</a:t>
            </a:r>
            <a:endParaRPr lang="it-IT" dirty="0"/>
          </a:p>
        </p:txBody>
      </p:sp>
      <p:sp>
        <p:nvSpPr>
          <p:cNvPr id="3" name="Segnaposto contenuto 2">
            <a:extLst>
              <a:ext uri="{FF2B5EF4-FFF2-40B4-BE49-F238E27FC236}">
                <a16:creationId xmlns:a16="http://schemas.microsoft.com/office/drawing/2014/main" id="{CDE6F108-8571-4847-247B-B1BAF054FA20}"/>
              </a:ext>
            </a:extLst>
          </p:cNvPr>
          <p:cNvSpPr>
            <a:spLocks noGrp="1"/>
          </p:cNvSpPr>
          <p:nvPr>
            <p:ph idx="1"/>
          </p:nvPr>
        </p:nvSpPr>
        <p:spPr/>
        <p:txBody>
          <a:bodyPr/>
          <a:lstStyle/>
          <a:p>
            <a:r>
              <a:rPr lang="it-IT" dirty="0"/>
              <a:t>Quali sono i confini geografici?</a:t>
            </a:r>
          </a:p>
          <a:p>
            <a:pPr marL="0" indent="0" algn="ctr">
              <a:buNone/>
            </a:pPr>
            <a:endParaRPr lang="it-IT" sz="2800" dirty="0">
              <a:solidFill>
                <a:srgbClr val="0070C0"/>
              </a:solidFill>
              <a:latin typeface="Bradley Hand ITC" panose="03070402050302030203" pitchFamily="66" charset="0"/>
            </a:endParaRPr>
          </a:p>
          <a:p>
            <a:pPr algn="just"/>
            <a:r>
              <a:rPr lang="it-IT" sz="2800" dirty="0">
                <a:solidFill>
                  <a:schemeClr val="tx1">
                    <a:lumMod val="85000"/>
                    <a:lumOff val="15000"/>
                  </a:schemeClr>
                </a:solidFill>
              </a:rPr>
              <a:t>Non esistono sentenze specifiche</a:t>
            </a:r>
          </a:p>
          <a:p>
            <a:pPr algn="just"/>
            <a:endParaRPr lang="it-IT" sz="2800" dirty="0">
              <a:solidFill>
                <a:schemeClr val="tx1">
                  <a:lumMod val="85000"/>
                  <a:lumOff val="15000"/>
                </a:schemeClr>
              </a:solidFill>
            </a:endParaRPr>
          </a:p>
          <a:p>
            <a:pPr algn="just"/>
            <a:r>
              <a:rPr lang="it-IT" sz="2800" dirty="0">
                <a:solidFill>
                  <a:schemeClr val="tx1">
                    <a:lumMod val="85000"/>
                    <a:lumOff val="15000"/>
                  </a:schemeClr>
                </a:solidFill>
              </a:rPr>
              <a:t>Indicazioni: omogeneità delle condizioni di produzione</a:t>
            </a:r>
          </a:p>
          <a:p>
            <a:endParaRPr lang="it-IT" dirty="0"/>
          </a:p>
        </p:txBody>
      </p:sp>
    </p:spTree>
    <p:extLst>
      <p:ext uri="{BB962C8B-B14F-4D97-AF65-F5344CB8AC3E}">
        <p14:creationId xmlns:p14="http://schemas.microsoft.com/office/powerpoint/2010/main" val="338171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Protezione dei consumatori e UE</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fontScale="92500" lnSpcReduction="10000"/>
          </a:bodyPr>
          <a:lstStyle/>
          <a:p>
            <a:r>
              <a:rPr lang="it-IT" b="0" i="0" u="none" strike="noStrike" dirty="0">
                <a:solidFill>
                  <a:srgbClr val="1E1E1F"/>
                </a:solidFill>
                <a:effectLst/>
              </a:rPr>
              <a:t>Le misure europee di protezione dei consumatori intendono tutelare la salute, la sicurezza e gli interessi economici e giuridici dei consumatori europei, ovunque essi vivano, si rechino o facciano acquisti nell'UE. </a:t>
            </a:r>
          </a:p>
          <a:p>
            <a:r>
              <a:rPr lang="it-IT" b="0" i="0" u="none" strike="noStrike" dirty="0">
                <a:solidFill>
                  <a:srgbClr val="1E1E1F"/>
                </a:solidFill>
                <a:effectLst/>
              </a:rPr>
              <a:t>La legislazione dell'Unione disciplina sia le operazioni fisiche che il commercio elettronico e contiene norme di applicabilità generale unitamente a disposizioni riguardanti prodotti specifici, tra cui:</a:t>
            </a:r>
          </a:p>
          <a:p>
            <a:r>
              <a:rPr lang="it-IT" b="0" i="0" u="none" strike="noStrike" dirty="0">
                <a:solidFill>
                  <a:srgbClr val="1E1E1F"/>
                </a:solidFill>
                <a:effectLst/>
              </a:rPr>
              <a:t> i medicinali, </a:t>
            </a:r>
          </a:p>
          <a:p>
            <a:r>
              <a:rPr lang="it-IT" b="0" i="0" u="none" strike="noStrike" dirty="0">
                <a:solidFill>
                  <a:srgbClr val="1E1E1F"/>
                </a:solidFill>
                <a:effectLst/>
              </a:rPr>
              <a:t>gli organismi geneticamente modificati, </a:t>
            </a:r>
          </a:p>
          <a:p>
            <a:r>
              <a:rPr lang="it-IT" b="0" i="0" u="none" strike="noStrike" dirty="0">
                <a:solidFill>
                  <a:srgbClr val="1E1E1F"/>
                </a:solidFill>
                <a:effectLst/>
              </a:rPr>
              <a:t>i prodotti del tabacco, </a:t>
            </a:r>
          </a:p>
          <a:p>
            <a:r>
              <a:rPr lang="it-IT" b="0" i="0" u="none" strike="noStrike" dirty="0">
                <a:solidFill>
                  <a:srgbClr val="1E1E1F"/>
                </a:solidFill>
                <a:effectLst/>
              </a:rPr>
              <a:t>i cosmetici,</a:t>
            </a:r>
          </a:p>
          <a:p>
            <a:r>
              <a:rPr lang="it-IT" b="0" i="0" u="none" strike="noStrike" dirty="0">
                <a:solidFill>
                  <a:srgbClr val="1E1E1F"/>
                </a:solidFill>
                <a:effectLst/>
              </a:rPr>
              <a:t> i giocattoli e gli esplosivi.</a:t>
            </a:r>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Protezione dei consumatori e UE</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lstStyle/>
          <a:p>
            <a:pPr algn="l"/>
            <a:r>
              <a:rPr lang="it-IT" b="1" i="0" u="none" strike="noStrike" dirty="0">
                <a:solidFill>
                  <a:srgbClr val="0070C0"/>
                </a:solidFill>
                <a:effectLst/>
              </a:rPr>
              <a:t>Base giuridica:</a:t>
            </a:r>
          </a:p>
          <a:p>
            <a:pPr algn="l"/>
            <a:r>
              <a:rPr lang="it-IT" b="0" i="0" u="none" strike="noStrike" dirty="0">
                <a:solidFill>
                  <a:srgbClr val="1E1E1F"/>
                </a:solidFill>
                <a:effectLst/>
              </a:rPr>
              <a:t>Articoli 114 e 169 del trattato sul funzionamento dell'Unione europea (TFUE).</a:t>
            </a:r>
          </a:p>
          <a:p>
            <a:pPr algn="l"/>
            <a:r>
              <a:rPr lang="it-IT" b="1" i="0" u="none" strike="noStrike" dirty="0">
                <a:solidFill>
                  <a:srgbClr val="0070C0"/>
                </a:solidFill>
                <a:effectLst/>
              </a:rPr>
              <a:t>Obiettivi:</a:t>
            </a:r>
          </a:p>
          <a:p>
            <a:pPr algn="l"/>
            <a:r>
              <a:rPr lang="it-IT" b="0" i="0" u="none" strike="noStrike" dirty="0">
                <a:solidFill>
                  <a:srgbClr val="1E1E1F"/>
                </a:solidFill>
                <a:effectLst/>
              </a:rPr>
              <a:t>Assicurare che tutti i consumatori dell'Unione - ovunque essi vivano, si rechino o facciano acquisti nell'UE - beneficino di un livello comune elevato di protezione contro i rischi e le minacce alla loro sicurezza e ai loro interessi economici, </a:t>
            </a:r>
          </a:p>
          <a:p>
            <a:pPr algn="l"/>
            <a:r>
              <a:rPr lang="it-IT" b="0" i="0" u="none" strike="noStrike" dirty="0">
                <a:solidFill>
                  <a:srgbClr val="1E1E1F"/>
                </a:solidFill>
                <a:effectLst/>
              </a:rPr>
              <a:t>e aumentare la capacità dei consumatori di tutelare i propri interessi.</a:t>
            </a: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4DF525-2041-EE6F-57A5-0993E81F0E20}"/>
              </a:ext>
            </a:extLst>
          </p:cNvPr>
          <p:cNvSpPr>
            <a:spLocks noGrp="1"/>
          </p:cNvSpPr>
          <p:nvPr>
            <p:ph type="title"/>
          </p:nvPr>
        </p:nvSpPr>
        <p:spPr/>
        <p:txBody>
          <a:bodyPr/>
          <a:lstStyle/>
          <a:p>
            <a:r>
              <a:rPr lang="it-IT" b="1" dirty="0">
                <a:solidFill>
                  <a:srgbClr val="FF0000"/>
                </a:solidFill>
              </a:rPr>
              <a:t>Protezione dei consumatori e UE</a:t>
            </a:r>
          </a:p>
        </p:txBody>
      </p:sp>
      <p:sp>
        <p:nvSpPr>
          <p:cNvPr id="3" name="Segnaposto contenuto 2">
            <a:extLst>
              <a:ext uri="{FF2B5EF4-FFF2-40B4-BE49-F238E27FC236}">
                <a16:creationId xmlns:a16="http://schemas.microsoft.com/office/drawing/2014/main" id="{AAC3F5FF-B9B3-25B1-A053-8922CFDC5531}"/>
              </a:ext>
            </a:extLst>
          </p:cNvPr>
          <p:cNvSpPr>
            <a:spLocks noGrp="1"/>
          </p:cNvSpPr>
          <p:nvPr>
            <p:ph idx="1"/>
          </p:nvPr>
        </p:nvSpPr>
        <p:spPr/>
        <p:txBody>
          <a:bodyPr>
            <a:normAutofit lnSpcReduction="10000"/>
          </a:bodyPr>
          <a:lstStyle/>
          <a:p>
            <a:pPr algn="l"/>
            <a:r>
              <a:rPr lang="it-IT" b="1" i="0" u="none" strike="noStrike" dirty="0">
                <a:solidFill>
                  <a:srgbClr val="0070C0"/>
                </a:solidFill>
                <a:effectLst/>
                <a:latin typeface="Helvetica" pitchFamily="2" charset="0"/>
              </a:rPr>
              <a:t>Protezione della salute e della sicurezza dei consumatori:</a:t>
            </a:r>
          </a:p>
          <a:p>
            <a:pPr marL="514350" indent="-514350" algn="l">
              <a:buAutoNum type="alphaLcParenR"/>
            </a:pPr>
            <a:r>
              <a:rPr lang="it-IT" b="0" i="0" u="none" strike="noStrike" dirty="0">
                <a:solidFill>
                  <a:srgbClr val="1E1E1F"/>
                </a:solidFill>
                <a:effectLst/>
                <a:latin typeface="Helvetica" pitchFamily="2" charset="0"/>
              </a:rPr>
              <a:t>Azioni dell'Unione nel settore della sanità pubblica e del tabacco </a:t>
            </a:r>
          </a:p>
          <a:p>
            <a:pPr marL="514350" indent="-514350" algn="l">
              <a:buAutoNum type="alphaLcParenR"/>
            </a:pPr>
            <a:r>
              <a:rPr lang="it-IT" b="0" i="0" u="none" strike="noStrike" dirty="0">
                <a:solidFill>
                  <a:srgbClr val="1E1E1F"/>
                </a:solidFill>
                <a:effectLst/>
                <a:latin typeface="Helvetica" pitchFamily="2" charset="0"/>
              </a:rPr>
              <a:t>Prodotti alimentari </a:t>
            </a:r>
          </a:p>
          <a:p>
            <a:pPr marL="514350" indent="-514350" algn="l">
              <a:buAutoNum type="alphaLcParenR"/>
            </a:pPr>
            <a:r>
              <a:rPr lang="it-IT" b="0" i="0" u="none" strike="noStrike" dirty="0">
                <a:solidFill>
                  <a:srgbClr val="1E1E1F"/>
                </a:solidFill>
                <a:effectLst/>
                <a:latin typeface="Helvetica" pitchFamily="2" charset="0"/>
              </a:rPr>
              <a:t> Medicinali </a:t>
            </a:r>
          </a:p>
          <a:p>
            <a:pPr marL="514350" indent="-514350" algn="l">
              <a:buAutoNum type="alphaLcParenR"/>
            </a:pPr>
            <a:r>
              <a:rPr lang="it-IT" b="0" i="0" u="none" strike="noStrike" dirty="0">
                <a:solidFill>
                  <a:srgbClr val="1E1E1F"/>
                </a:solidFill>
                <a:effectLst/>
                <a:latin typeface="Helvetica" pitchFamily="2" charset="0"/>
              </a:rPr>
              <a:t>Sistema per la sicurezza generale dei prodotti e vigilanza del mercato</a:t>
            </a:r>
          </a:p>
          <a:p>
            <a:pPr marL="514350" indent="-514350" algn="l">
              <a:buAutoNum type="alphaLcParenR"/>
            </a:pPr>
            <a:r>
              <a:rPr lang="it-IT" b="0" i="0" u="none" strike="noStrike" dirty="0">
                <a:solidFill>
                  <a:srgbClr val="1E1E1F"/>
                </a:solidFill>
                <a:effectLst/>
                <a:latin typeface="Helvetica" pitchFamily="2" charset="0"/>
              </a:rPr>
              <a:t>Sicurezza dei prodotti cosmetici, degli esplosivi per uso civile e dei giocattoli</a:t>
            </a:r>
            <a:endParaRPr lang="it-IT" dirty="0">
              <a:solidFill>
                <a:srgbClr val="1E1E1F"/>
              </a:solidFill>
              <a:latin typeface="Helvetica" pitchFamily="2" charset="0"/>
            </a:endParaRPr>
          </a:p>
          <a:p>
            <a:pPr marL="514350" indent="-514350" algn="l">
              <a:buAutoNum type="alphaLcParenR"/>
            </a:pPr>
            <a:r>
              <a:rPr lang="it-IT" b="0" i="0" u="none" strike="noStrike" dirty="0">
                <a:solidFill>
                  <a:srgbClr val="1E1E1F"/>
                </a:solidFill>
                <a:effectLst/>
                <a:latin typeface="Helvetica" pitchFamily="2" charset="0"/>
              </a:rPr>
              <a:t>Comunicazione a prezzi accessibili per i cittadini e le imprese</a:t>
            </a:r>
          </a:p>
          <a:p>
            <a:endParaRPr lang="it-IT" dirty="0"/>
          </a:p>
        </p:txBody>
      </p:sp>
    </p:spTree>
    <p:extLst>
      <p:ext uri="{BB962C8B-B14F-4D97-AF65-F5344CB8AC3E}">
        <p14:creationId xmlns:p14="http://schemas.microsoft.com/office/powerpoint/2010/main" val="3308241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F7BE0F-6B11-AA6E-6388-533732B533BC}"/>
              </a:ext>
            </a:extLst>
          </p:cNvPr>
          <p:cNvSpPr>
            <a:spLocks noGrp="1"/>
          </p:cNvSpPr>
          <p:nvPr>
            <p:ph type="title"/>
          </p:nvPr>
        </p:nvSpPr>
        <p:spPr>
          <a:xfrm>
            <a:off x="838200" y="365126"/>
            <a:ext cx="10515600" cy="1012738"/>
          </a:xfrm>
        </p:spPr>
        <p:txBody>
          <a:bodyPr/>
          <a:lstStyle/>
          <a:p>
            <a:r>
              <a:rPr lang="it-IT" b="1" dirty="0">
                <a:solidFill>
                  <a:srgbClr val="FF0000"/>
                </a:solidFill>
              </a:rPr>
              <a:t>Protezione dei consumatori e UE</a:t>
            </a:r>
            <a:endParaRPr lang="it-IT" dirty="0"/>
          </a:p>
        </p:txBody>
      </p:sp>
      <p:sp>
        <p:nvSpPr>
          <p:cNvPr id="3" name="Segnaposto contenuto 2">
            <a:extLst>
              <a:ext uri="{FF2B5EF4-FFF2-40B4-BE49-F238E27FC236}">
                <a16:creationId xmlns:a16="http://schemas.microsoft.com/office/drawing/2014/main" id="{889685BB-2FC1-E991-7AD8-B2DD0878BA3E}"/>
              </a:ext>
            </a:extLst>
          </p:cNvPr>
          <p:cNvSpPr>
            <a:spLocks noGrp="1"/>
          </p:cNvSpPr>
          <p:nvPr>
            <p:ph idx="1"/>
          </p:nvPr>
        </p:nvSpPr>
        <p:spPr>
          <a:xfrm>
            <a:off x="838200" y="1528175"/>
            <a:ext cx="10515600" cy="5210828"/>
          </a:xfrm>
        </p:spPr>
        <p:txBody>
          <a:bodyPr>
            <a:normAutofit fontScale="77500" lnSpcReduction="20000"/>
          </a:bodyPr>
          <a:lstStyle/>
          <a:p>
            <a:pPr marL="0" indent="0" algn="l">
              <a:buNone/>
            </a:pPr>
            <a:r>
              <a:rPr lang="it-IT" b="1" i="0" u="none" strike="noStrike" dirty="0">
                <a:solidFill>
                  <a:srgbClr val="0070C0"/>
                </a:solidFill>
                <a:effectLst/>
              </a:rPr>
              <a:t>e) Sistema per la sicurezza generale dei prodotti e vigilanza del mercato</a:t>
            </a:r>
          </a:p>
          <a:p>
            <a:pPr algn="l"/>
            <a:r>
              <a:rPr lang="it-IT" b="0" i="0" u="none" strike="noStrike" dirty="0">
                <a:solidFill>
                  <a:srgbClr val="1E1E1F"/>
                </a:solidFill>
                <a:effectLst/>
              </a:rPr>
              <a:t>La </a:t>
            </a:r>
            <a:r>
              <a:rPr lang="it-IT" b="1" i="0" u="sng" strike="noStrike" dirty="0">
                <a:solidFill>
                  <a:srgbClr val="0070C0"/>
                </a:solidFill>
                <a:effectLst/>
                <a:hlinkClick r:id="rId2">
                  <a:extLst>
                    <a:ext uri="{A12FA001-AC4F-418D-AE19-62706E023703}">
                      <ahyp:hlinkClr xmlns:ahyp="http://schemas.microsoft.com/office/drawing/2018/hyperlinkcolor" val="tx"/>
                    </a:ext>
                  </a:extLst>
                </a:hlinkClick>
              </a:rPr>
              <a:t>direttiva 2001/95/CE</a:t>
            </a:r>
            <a:r>
              <a:rPr lang="it-IT" b="1" i="0" u="none" strike="noStrike" dirty="0">
                <a:solidFill>
                  <a:srgbClr val="0070C0"/>
                </a:solidFill>
                <a:effectLst/>
              </a:rPr>
              <a:t> </a:t>
            </a:r>
            <a:r>
              <a:rPr lang="it-IT" b="0" i="0" u="none" strike="noStrike" dirty="0">
                <a:solidFill>
                  <a:srgbClr val="1E1E1F"/>
                </a:solidFill>
                <a:effectLst/>
              </a:rPr>
              <a:t>prevede un sistema per la sicurezza generale dei prodotti in base al quale qualsiasi prodotto di consumo immesso sul mercato, anche se non soggetto a una legislazione settoriale specifica, deve rispettare determinate norme per quanto concerne le informazioni fornite ai consumatori, le misure per evitare i rischi alla sicurezza, il monitoraggio della sicurezza dei prodotti e la tracciabilità. </a:t>
            </a:r>
          </a:p>
          <a:p>
            <a:pPr algn="l"/>
            <a:r>
              <a:rPr lang="it-IT" b="0" i="0" u="none" strike="noStrike" dirty="0">
                <a:solidFill>
                  <a:srgbClr val="1E1E1F"/>
                </a:solidFill>
                <a:effectLst/>
              </a:rPr>
              <a:t>Se un prodotto pone una minaccia grave che richiede un intervento rapido, lo Stato membro interessato deve informare immediatamente la Commissione attraverso RAPEX, un sistema per lo scambio rapido di informazioni tra gli Stati membri e la Commissione.</a:t>
            </a:r>
          </a:p>
          <a:p>
            <a:pPr algn="l"/>
            <a:r>
              <a:rPr lang="it-IT" b="0" i="0" u="none" strike="noStrike" dirty="0">
                <a:solidFill>
                  <a:srgbClr val="1E1E1F"/>
                </a:solidFill>
                <a:effectLst/>
              </a:rPr>
              <a:t>Nel giugno 2021 la Commissione ha adottato una proposta di regolamento relativo alla sicurezza generale dei prodotti al fine di rivedere la direttiva relativa alla sicurezza generale dei prodotti (DSGP). </a:t>
            </a:r>
          </a:p>
          <a:p>
            <a:pPr algn="l"/>
            <a:r>
              <a:rPr lang="it-IT" b="0" i="0" u="none" strike="noStrike" dirty="0">
                <a:solidFill>
                  <a:srgbClr val="1E1E1F"/>
                </a:solidFill>
                <a:effectLst/>
              </a:rPr>
              <a:t>Il regolamento proposto garantirà la continuità con la DSGP imponendo che i prodotti di consumo siano "sicuri", stabilendo determinati obblighi per gli operatori economici, compresi i mercati online, e stabilendo disposizioni per l'elaborazione di norme a sostegno dell'obbligo generale di sicurezza. Aggiornerà e modernizzerà il quadro generale per la sicurezza dei prodotti di consumo non alimentari e garantirà condizioni di parità per le imprese.</a:t>
            </a:r>
          </a:p>
          <a:p>
            <a:endParaRPr lang="it-IT" dirty="0"/>
          </a:p>
        </p:txBody>
      </p:sp>
    </p:spTree>
    <p:extLst>
      <p:ext uri="{BB962C8B-B14F-4D97-AF65-F5344CB8AC3E}">
        <p14:creationId xmlns:p14="http://schemas.microsoft.com/office/powerpoint/2010/main" val="4134024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E19F51-7205-4EFF-E8E8-31427AACA958}"/>
              </a:ext>
            </a:extLst>
          </p:cNvPr>
          <p:cNvSpPr>
            <a:spLocks noGrp="1"/>
          </p:cNvSpPr>
          <p:nvPr>
            <p:ph type="title"/>
          </p:nvPr>
        </p:nvSpPr>
        <p:spPr>
          <a:xfrm>
            <a:off x="838200" y="365126"/>
            <a:ext cx="10515600" cy="1062842"/>
          </a:xfrm>
        </p:spPr>
        <p:txBody>
          <a:bodyPr/>
          <a:lstStyle/>
          <a:p>
            <a:r>
              <a:rPr lang="it-IT" b="1" dirty="0">
                <a:solidFill>
                  <a:srgbClr val="FF0000"/>
                </a:solidFill>
              </a:rPr>
              <a:t>Protezione dei consumatori e UE</a:t>
            </a:r>
            <a:endParaRPr lang="it-IT" dirty="0"/>
          </a:p>
        </p:txBody>
      </p:sp>
      <p:sp>
        <p:nvSpPr>
          <p:cNvPr id="3" name="Segnaposto contenuto 2">
            <a:extLst>
              <a:ext uri="{FF2B5EF4-FFF2-40B4-BE49-F238E27FC236}">
                <a16:creationId xmlns:a16="http://schemas.microsoft.com/office/drawing/2014/main" id="{6BDB992F-4B19-EC24-08DB-A658832BC2DA}"/>
              </a:ext>
            </a:extLst>
          </p:cNvPr>
          <p:cNvSpPr>
            <a:spLocks noGrp="1"/>
          </p:cNvSpPr>
          <p:nvPr>
            <p:ph idx="1"/>
          </p:nvPr>
        </p:nvSpPr>
        <p:spPr>
          <a:xfrm>
            <a:off x="838200" y="1578279"/>
            <a:ext cx="10515600" cy="4598684"/>
          </a:xfrm>
        </p:spPr>
        <p:txBody>
          <a:bodyPr/>
          <a:lstStyle/>
          <a:p>
            <a:r>
              <a:rPr lang="it-IT" b="1" i="0" u="none" strike="noStrike" dirty="0">
                <a:solidFill>
                  <a:srgbClr val="0070C0"/>
                </a:solidFill>
                <a:effectLst/>
                <a:latin typeface="Helvetica" pitchFamily="2" charset="0"/>
              </a:rPr>
              <a:t>Tutela degli interessi economici dei consumatori:</a:t>
            </a:r>
          </a:p>
          <a:p>
            <a:pPr lvl="1"/>
            <a:r>
              <a:rPr lang="it-IT" b="0" i="0" u="none" strike="noStrike" dirty="0">
                <a:solidFill>
                  <a:srgbClr val="1E1E1F"/>
                </a:solidFill>
                <a:effectLst/>
                <a:latin typeface="Helvetica" pitchFamily="2" charset="0"/>
              </a:rPr>
              <a:t>Servizi della società dell'informazione, commercio elettronico e pagamenti elettronici e transfrontalieri</a:t>
            </a:r>
          </a:p>
          <a:p>
            <a:pPr lvl="1"/>
            <a:r>
              <a:rPr lang="it-IT" b="0" i="0" u="none" strike="noStrike" dirty="0">
                <a:solidFill>
                  <a:srgbClr val="1E1E1F"/>
                </a:solidFill>
                <a:effectLst/>
                <a:latin typeface="Helvetica" pitchFamily="2" charset="0"/>
              </a:rPr>
              <a:t>Contratti di vendita a distanza e contratti negoziati al di fuori dei locali commerciali, vendita di beni e garanzie, clausole vessatorie contenute nei contratti</a:t>
            </a:r>
            <a:endParaRPr lang="it-IT" dirty="0">
              <a:solidFill>
                <a:srgbClr val="1E1E1F"/>
              </a:solidFill>
              <a:latin typeface="Helvetica" pitchFamily="2" charset="0"/>
            </a:endParaRPr>
          </a:p>
          <a:p>
            <a:pPr lvl="1"/>
            <a:r>
              <a:rPr lang="it-IT" b="0" i="0" u="none" strike="noStrike" dirty="0">
                <a:solidFill>
                  <a:srgbClr val="1E1E1F"/>
                </a:solidFill>
                <a:effectLst/>
                <a:latin typeface="Helvetica" pitchFamily="2" charset="0"/>
              </a:rPr>
              <a:t>Pratiche commerciali sleali e pubblicità ingannevole e comparativa</a:t>
            </a:r>
          </a:p>
          <a:p>
            <a:pPr lvl="1"/>
            <a:r>
              <a:rPr lang="it-IT" b="0" i="0" u="none" strike="noStrike" dirty="0">
                <a:solidFill>
                  <a:srgbClr val="1E1E1F"/>
                </a:solidFill>
                <a:effectLst/>
                <a:latin typeface="Helvetica" pitchFamily="2" charset="0"/>
              </a:rPr>
              <a:t>Responsabilità per i prodotti difettosi e indicazione del prezzo</a:t>
            </a:r>
            <a:endParaRPr lang="it-IT" dirty="0">
              <a:solidFill>
                <a:srgbClr val="1E1E1F"/>
              </a:solidFill>
              <a:latin typeface="Helvetica" pitchFamily="2" charset="0"/>
            </a:endParaRPr>
          </a:p>
          <a:p>
            <a:pPr lvl="1"/>
            <a:r>
              <a:rPr lang="it-IT" b="0" i="0" u="none" strike="noStrike" dirty="0">
                <a:solidFill>
                  <a:srgbClr val="1E1E1F"/>
                </a:solidFill>
                <a:effectLst/>
                <a:latin typeface="Helvetica" pitchFamily="2" charset="0"/>
              </a:rPr>
              <a:t>Trasporto aereo</a:t>
            </a:r>
          </a:p>
          <a:p>
            <a:pPr lvl="1"/>
            <a:r>
              <a:rPr lang="it-IT" b="0" i="0" u="none" strike="noStrike" dirty="0">
                <a:solidFill>
                  <a:srgbClr val="1E1E1F"/>
                </a:solidFill>
                <a:effectLst/>
                <a:latin typeface="Helvetica" pitchFamily="2" charset="0"/>
              </a:rPr>
              <a:t>Mercati energetici</a:t>
            </a:r>
            <a:endParaRPr lang="it-IT" dirty="0"/>
          </a:p>
        </p:txBody>
      </p:sp>
    </p:spTree>
    <p:extLst>
      <p:ext uri="{BB962C8B-B14F-4D97-AF65-F5344CB8AC3E}">
        <p14:creationId xmlns:p14="http://schemas.microsoft.com/office/powerpoint/2010/main" val="2214829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9E8E70-E912-89C0-83BB-310704FD6BB9}"/>
              </a:ext>
            </a:extLst>
          </p:cNvPr>
          <p:cNvSpPr>
            <a:spLocks noGrp="1"/>
          </p:cNvSpPr>
          <p:nvPr>
            <p:ph type="title"/>
          </p:nvPr>
        </p:nvSpPr>
        <p:spPr>
          <a:xfrm>
            <a:off x="838200" y="365126"/>
            <a:ext cx="10515600" cy="787269"/>
          </a:xfrm>
        </p:spPr>
        <p:txBody>
          <a:bodyPr/>
          <a:lstStyle/>
          <a:p>
            <a:r>
              <a:rPr lang="it-IT" b="1" dirty="0">
                <a:solidFill>
                  <a:srgbClr val="FF0000"/>
                </a:solidFill>
              </a:rPr>
              <a:t>Protezione dei consumatori e UE</a:t>
            </a:r>
            <a:endParaRPr lang="it-IT" dirty="0"/>
          </a:p>
        </p:txBody>
      </p:sp>
      <p:sp>
        <p:nvSpPr>
          <p:cNvPr id="3" name="Segnaposto contenuto 2">
            <a:extLst>
              <a:ext uri="{FF2B5EF4-FFF2-40B4-BE49-F238E27FC236}">
                <a16:creationId xmlns:a16="http://schemas.microsoft.com/office/drawing/2014/main" id="{0C93CB14-F0A7-4ADD-F057-4C7831DBD282}"/>
              </a:ext>
            </a:extLst>
          </p:cNvPr>
          <p:cNvSpPr>
            <a:spLocks noGrp="1"/>
          </p:cNvSpPr>
          <p:nvPr>
            <p:ph idx="1"/>
          </p:nvPr>
        </p:nvSpPr>
        <p:spPr>
          <a:xfrm>
            <a:off x="488515" y="1402916"/>
            <a:ext cx="10865285" cy="5089958"/>
          </a:xfrm>
        </p:spPr>
        <p:txBody>
          <a:bodyPr>
            <a:normAutofit fontScale="92500" lnSpcReduction="10000"/>
          </a:bodyPr>
          <a:lstStyle/>
          <a:p>
            <a:pPr algn="l"/>
            <a:r>
              <a:rPr lang="it-IT" b="1" i="0" u="none" strike="noStrike" dirty="0">
                <a:solidFill>
                  <a:srgbClr val="0070C0"/>
                </a:solidFill>
                <a:effectLst/>
              </a:rPr>
              <a:t>Mercati energetici:</a:t>
            </a:r>
          </a:p>
          <a:p>
            <a:pPr lvl="1" algn="just"/>
            <a:r>
              <a:rPr lang="it-IT" b="0" i="0" u="none" strike="noStrike" dirty="0">
                <a:solidFill>
                  <a:srgbClr val="1E1E1F"/>
                </a:solidFill>
                <a:effectLst/>
              </a:rPr>
              <a:t>Il terzo pacchetto relativo alla legislazione UE sul mercato dell'energia (adottato nel 2009) è stato emanato al fine di migliorare il funzionamento del mercato interno dell'energia e risolvere i problemi strutturali; esso contemplava cinque aspetti di grande importanza, tra cui una maggiore trasparenza nei mercati al dettaglio a beneficio dei consumatori. </a:t>
            </a:r>
          </a:p>
          <a:p>
            <a:pPr lvl="1" algn="just"/>
            <a:r>
              <a:rPr lang="it-IT" b="0" i="0" u="none" strike="noStrike" dirty="0">
                <a:solidFill>
                  <a:srgbClr val="1E1E1F"/>
                </a:solidFill>
                <a:effectLst/>
              </a:rPr>
              <a:t>La </a:t>
            </a:r>
            <a:r>
              <a:rPr lang="it-IT" b="1" i="0" u="sng" strike="noStrike" dirty="0">
                <a:solidFill>
                  <a:srgbClr val="0070C0"/>
                </a:solidFill>
                <a:effectLst/>
                <a:hlinkClick r:id="rId2">
                  <a:extLst>
                    <a:ext uri="{A12FA001-AC4F-418D-AE19-62706E023703}">
                      <ahyp:hlinkClr xmlns:ahyp="http://schemas.microsoft.com/office/drawing/2018/hyperlinkcolor" val="tx"/>
                    </a:ext>
                  </a:extLst>
                </a:hlinkClick>
              </a:rPr>
              <a:t>direttiva 2012/27/UE</a:t>
            </a:r>
            <a:r>
              <a:rPr lang="it-IT" b="1" i="0" u="none" strike="noStrike" dirty="0">
                <a:solidFill>
                  <a:srgbClr val="0070C0"/>
                </a:solidFill>
                <a:effectLst/>
              </a:rPr>
              <a:t> </a:t>
            </a:r>
            <a:r>
              <a:rPr lang="it-IT" b="0" i="0" u="none" strike="noStrike" dirty="0">
                <a:solidFill>
                  <a:srgbClr val="1E1E1F"/>
                </a:solidFill>
                <a:effectLst/>
              </a:rPr>
              <a:t>consente ai consumatori di energia di gestire meglio il consumo garantendo un agevole accesso a titolo gratuito ai dati sul consumo mediante contatori individuali. </a:t>
            </a:r>
          </a:p>
          <a:p>
            <a:pPr lvl="1" algn="just"/>
            <a:r>
              <a:rPr lang="it-IT" b="0" i="0" u="none" strike="noStrike" dirty="0">
                <a:solidFill>
                  <a:srgbClr val="1E1E1F"/>
                </a:solidFill>
                <a:effectLst/>
              </a:rPr>
              <a:t>Il </a:t>
            </a:r>
            <a:r>
              <a:rPr lang="it-IT" b="1" i="0" u="sng" strike="noStrike" dirty="0">
                <a:solidFill>
                  <a:srgbClr val="0070C0"/>
                </a:solidFill>
                <a:effectLst/>
                <a:hlinkClick r:id="rId3">
                  <a:extLst>
                    <a:ext uri="{A12FA001-AC4F-418D-AE19-62706E023703}">
                      <ahyp:hlinkClr xmlns:ahyp="http://schemas.microsoft.com/office/drawing/2018/hyperlinkcolor" val="tx"/>
                    </a:ext>
                  </a:extLst>
                </a:hlinkClick>
              </a:rPr>
              <a:t>regolamento (UE) 2017/1369</a:t>
            </a:r>
            <a:r>
              <a:rPr lang="it-IT" b="1" i="0" u="none" strike="noStrike" dirty="0">
                <a:solidFill>
                  <a:srgbClr val="0070C0"/>
                </a:solidFill>
                <a:effectLst/>
              </a:rPr>
              <a:t> </a:t>
            </a:r>
            <a:r>
              <a:rPr lang="it-IT" b="0" i="0" u="none" strike="noStrike" dirty="0">
                <a:solidFill>
                  <a:srgbClr val="1E1E1F"/>
                </a:solidFill>
                <a:effectLst/>
              </a:rPr>
              <a:t>mira a garantire che le informazioni complesse sui consumi e sulle prestazioni energetiche di determinati elettrodomestici siano presentate in un formato chiaro e comprensibile, in modo da consentire ai consumatori di prendere decisioni d'acquisto informate e, quindi, di scegliere gli apparecchi più efficienti. </a:t>
            </a:r>
          </a:p>
          <a:p>
            <a:pPr lvl="1" algn="just"/>
            <a:r>
              <a:rPr lang="it-IT" b="0" i="0" u="none" strike="noStrike" dirty="0">
                <a:solidFill>
                  <a:srgbClr val="1E1E1F"/>
                </a:solidFill>
                <a:effectLst/>
              </a:rPr>
              <a:t>Nell'ambito del mercato interno dell'energia dell'Unione, tutti i cittadini UE hanno diritto all'allacciamento delle loro case alla rete energetica e possono altresì scegliere liberamente il fornitore di gas o energia elettrica che offre servizi nella loro zona.</a:t>
            </a:r>
          </a:p>
          <a:p>
            <a:endParaRPr lang="it-IT" dirty="0"/>
          </a:p>
        </p:txBody>
      </p:sp>
    </p:spTree>
    <p:extLst>
      <p:ext uri="{BB962C8B-B14F-4D97-AF65-F5344CB8AC3E}">
        <p14:creationId xmlns:p14="http://schemas.microsoft.com/office/powerpoint/2010/main" val="4147675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36145B-925A-710D-0BF8-7C91C0462176}"/>
              </a:ext>
            </a:extLst>
          </p:cNvPr>
          <p:cNvSpPr>
            <a:spLocks noGrp="1"/>
          </p:cNvSpPr>
          <p:nvPr>
            <p:ph type="title"/>
          </p:nvPr>
        </p:nvSpPr>
        <p:spPr>
          <a:xfrm>
            <a:off x="838200" y="365126"/>
            <a:ext cx="10515600" cy="962634"/>
          </a:xfrm>
        </p:spPr>
        <p:txBody>
          <a:bodyPr>
            <a:normAutofit fontScale="90000"/>
          </a:bodyPr>
          <a:lstStyle/>
          <a:p>
            <a:r>
              <a:rPr lang="it-IT" b="1" dirty="0">
                <a:solidFill>
                  <a:srgbClr val="FF0000"/>
                </a:solidFill>
              </a:rPr>
              <a:t>Valorizzazione dell’origine dei prodotti nel quadro della libera circolazione delle merci</a:t>
            </a:r>
            <a:endParaRPr lang="it-IT" dirty="0"/>
          </a:p>
        </p:txBody>
      </p:sp>
      <p:sp>
        <p:nvSpPr>
          <p:cNvPr id="3" name="Segnaposto contenuto 2">
            <a:extLst>
              <a:ext uri="{FF2B5EF4-FFF2-40B4-BE49-F238E27FC236}">
                <a16:creationId xmlns:a16="http://schemas.microsoft.com/office/drawing/2014/main" id="{168D09D3-F590-9BD0-0CA2-54428E377A4A}"/>
              </a:ext>
            </a:extLst>
          </p:cNvPr>
          <p:cNvSpPr>
            <a:spLocks noGrp="1"/>
          </p:cNvSpPr>
          <p:nvPr>
            <p:ph idx="1"/>
          </p:nvPr>
        </p:nvSpPr>
        <p:spPr>
          <a:xfrm>
            <a:off x="838200" y="1753643"/>
            <a:ext cx="10515600" cy="4739231"/>
          </a:xfrm>
        </p:spPr>
        <p:txBody>
          <a:bodyPr>
            <a:normAutofit/>
          </a:bodyPr>
          <a:lstStyle/>
          <a:p>
            <a:pPr marL="0" indent="0" algn="just">
              <a:buNone/>
            </a:pPr>
            <a:r>
              <a:rPr lang="it-IT" dirty="0">
                <a:solidFill>
                  <a:schemeClr val="tx1">
                    <a:lumMod val="85000"/>
                    <a:lumOff val="15000"/>
                  </a:schemeClr>
                </a:solidFill>
              </a:rPr>
              <a:t>Principio del mutuo riconoscimento delle normative tecniche nazionali: </a:t>
            </a:r>
          </a:p>
          <a:p>
            <a:pPr algn="just"/>
            <a:r>
              <a:rPr lang="it-IT" b="1" dirty="0">
                <a:solidFill>
                  <a:schemeClr val="tx1">
                    <a:lumMod val="85000"/>
                    <a:lumOff val="15000"/>
                  </a:schemeClr>
                </a:solidFill>
              </a:rPr>
              <a:t>Funzionale </a:t>
            </a:r>
            <a:r>
              <a:rPr lang="it-IT" dirty="0">
                <a:solidFill>
                  <a:schemeClr val="tx1">
                    <a:lumMod val="85000"/>
                    <a:lumOff val="15000"/>
                  </a:schemeClr>
                </a:solidFill>
              </a:rPr>
              <a:t>all’eliminazione delle barriere protezionistiche delle produzioni nazionali</a:t>
            </a:r>
            <a:r>
              <a:rPr lang="it-IT" b="1" dirty="0">
                <a:solidFill>
                  <a:schemeClr val="tx1">
                    <a:lumMod val="85000"/>
                    <a:lumOff val="15000"/>
                  </a:schemeClr>
                </a:solidFill>
              </a:rPr>
              <a:t> (vietate in quanto misure aventi effetto equivalente alle restrizioni quantitative all’importazione – art. 34 TFUE)</a:t>
            </a:r>
          </a:p>
          <a:p>
            <a:pPr algn="just"/>
            <a:r>
              <a:rPr lang="it-IT" b="1" dirty="0">
                <a:solidFill>
                  <a:schemeClr val="tx1">
                    <a:lumMod val="85000"/>
                    <a:lumOff val="15000"/>
                  </a:schemeClr>
                </a:solidFill>
              </a:rPr>
              <a:t>Rischi: </a:t>
            </a:r>
          </a:p>
          <a:p>
            <a:pPr lvl="1"/>
            <a:r>
              <a:rPr lang="it-IT" dirty="0">
                <a:solidFill>
                  <a:schemeClr val="tx1">
                    <a:lumMod val="85000"/>
                    <a:lumOff val="15000"/>
                  </a:schemeClr>
                </a:solidFill>
              </a:rPr>
              <a:t>«banalizzazione» delle tradizioni locali (a causa del fatto che la loro valorizzazione è interamente affidata alle preferenze dei consumatori che ne sono a conoscenza)</a:t>
            </a:r>
            <a:endParaRPr lang="it-IT" b="1" dirty="0">
              <a:solidFill>
                <a:schemeClr val="tx1">
                  <a:lumMod val="85000"/>
                  <a:lumOff val="15000"/>
                </a:schemeClr>
              </a:solidFill>
              <a:latin typeface="Bradley Hand ITC" panose="03070402050302030203" pitchFamily="66" charset="0"/>
            </a:endParaRPr>
          </a:p>
          <a:p>
            <a:pPr lvl="1"/>
            <a:r>
              <a:rPr lang="it-IT" dirty="0">
                <a:solidFill>
                  <a:schemeClr val="tx1">
                    <a:lumMod val="85000"/>
                    <a:lumOff val="15000"/>
                  </a:schemeClr>
                </a:solidFill>
              </a:rPr>
              <a:t>frammentazione e carenze della tutela effettuata sulla sola base delle esigenze imperative </a:t>
            </a:r>
            <a:r>
              <a:rPr lang="it-IT" i="1" dirty="0">
                <a:solidFill>
                  <a:schemeClr val="tx1">
                    <a:lumMod val="85000"/>
                    <a:lumOff val="15000"/>
                  </a:schemeClr>
                </a:solidFill>
              </a:rPr>
              <a:t>ex </a:t>
            </a:r>
            <a:r>
              <a:rPr lang="it-IT" dirty="0">
                <a:solidFill>
                  <a:schemeClr val="tx1">
                    <a:lumMod val="85000"/>
                    <a:lumOff val="15000"/>
                  </a:schemeClr>
                </a:solidFill>
              </a:rPr>
              <a:t>art. 36 TFUE</a:t>
            </a:r>
            <a:endParaRPr lang="it-IT" b="1" dirty="0">
              <a:solidFill>
                <a:schemeClr val="tx1">
                  <a:lumMod val="85000"/>
                  <a:lumOff val="15000"/>
                </a:schemeClr>
              </a:solidFill>
              <a:latin typeface="Bradley Hand ITC" panose="03070402050302030203" pitchFamily="66" charset="0"/>
            </a:endParaRPr>
          </a:p>
          <a:p>
            <a:endParaRPr lang="it-IT" dirty="0"/>
          </a:p>
        </p:txBody>
      </p:sp>
    </p:spTree>
    <p:extLst>
      <p:ext uri="{BB962C8B-B14F-4D97-AF65-F5344CB8AC3E}">
        <p14:creationId xmlns:p14="http://schemas.microsoft.com/office/powerpoint/2010/main" val="4025498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7A7B40-4B21-CEE7-BC05-5F62BE5C21DB}"/>
              </a:ext>
            </a:extLst>
          </p:cNvPr>
          <p:cNvSpPr>
            <a:spLocks noGrp="1"/>
          </p:cNvSpPr>
          <p:nvPr>
            <p:ph type="title"/>
          </p:nvPr>
        </p:nvSpPr>
        <p:spPr/>
        <p:txBody>
          <a:bodyPr/>
          <a:lstStyle/>
          <a:p>
            <a:r>
              <a:rPr lang="it-IT" b="1" dirty="0">
                <a:solidFill>
                  <a:srgbClr val="FF0000"/>
                </a:solidFill>
              </a:rPr>
              <a:t>Valorizzazione e sviluppi nel quadro delle politiche UE</a:t>
            </a:r>
          </a:p>
        </p:txBody>
      </p:sp>
      <p:sp>
        <p:nvSpPr>
          <p:cNvPr id="3" name="Segnaposto contenuto 2">
            <a:extLst>
              <a:ext uri="{FF2B5EF4-FFF2-40B4-BE49-F238E27FC236}">
                <a16:creationId xmlns:a16="http://schemas.microsoft.com/office/drawing/2014/main" id="{65730C49-581A-B3F1-99DD-8B7170C01BA5}"/>
              </a:ext>
            </a:extLst>
          </p:cNvPr>
          <p:cNvSpPr>
            <a:spLocks noGrp="1"/>
          </p:cNvSpPr>
          <p:nvPr>
            <p:ph idx="1"/>
          </p:nvPr>
        </p:nvSpPr>
        <p:spPr/>
        <p:txBody>
          <a:bodyPr/>
          <a:lstStyle/>
          <a:p>
            <a:r>
              <a:rPr lang="it-IT" dirty="0"/>
              <a:t>Cambio di prospettiva nella PAC:</a:t>
            </a:r>
          </a:p>
          <a:p>
            <a:pPr algn="just"/>
            <a:r>
              <a:rPr lang="it-IT" dirty="0">
                <a:solidFill>
                  <a:schemeClr val="tx1">
                    <a:lumMod val="85000"/>
                    <a:lumOff val="15000"/>
                  </a:schemeClr>
                </a:solidFill>
              </a:rPr>
              <a:t>Obiettivo (art. 39, par. 1 TFUE):</a:t>
            </a:r>
          </a:p>
          <a:p>
            <a:pPr marL="971550" lvl="1" indent="-514350" algn="just">
              <a:buAutoNum type="alphaLcParenBoth"/>
            </a:pPr>
            <a:r>
              <a:rPr lang="it-IT" dirty="0">
                <a:solidFill>
                  <a:schemeClr val="tx1">
                    <a:lumMod val="85000"/>
                    <a:lumOff val="15000"/>
                  </a:schemeClr>
                </a:solidFill>
              </a:rPr>
              <a:t>Incrementare la produttività dell’agricoltura, sviluppando il progresso tecnico […]</a:t>
            </a:r>
          </a:p>
          <a:p>
            <a:pPr marL="971550" lvl="1" indent="-514350" algn="just">
              <a:buAutoNum type="alphaLcParenBoth"/>
            </a:pPr>
            <a:r>
              <a:rPr lang="it-IT" dirty="0">
                <a:solidFill>
                  <a:schemeClr val="tx1">
                    <a:lumMod val="85000"/>
                    <a:lumOff val="15000"/>
                  </a:schemeClr>
                </a:solidFill>
              </a:rPr>
              <a:t>Tenore di vita equo per popolazione agricola, attraverso miglioramento reddito individuale</a:t>
            </a:r>
          </a:p>
          <a:p>
            <a:pPr algn="just"/>
            <a:r>
              <a:rPr lang="it-IT" dirty="0">
                <a:solidFill>
                  <a:schemeClr val="tx1">
                    <a:lumMod val="85000"/>
                    <a:lumOff val="15000"/>
                  </a:schemeClr>
                </a:solidFill>
              </a:rPr>
              <a:t>Anni ‘60 </a:t>
            </a:r>
            <a:r>
              <a:rPr lang="it-IT" dirty="0">
                <a:solidFill>
                  <a:schemeClr val="tx1">
                    <a:lumMod val="85000"/>
                    <a:lumOff val="15000"/>
                  </a:schemeClr>
                </a:solidFill>
                <a:cs typeface="Calibri"/>
              </a:rPr>
              <a:t>→ 1992 approccio «produttivista»</a:t>
            </a:r>
          </a:p>
          <a:p>
            <a:pPr algn="just"/>
            <a:r>
              <a:rPr lang="it-IT" dirty="0">
                <a:solidFill>
                  <a:schemeClr val="tx1">
                    <a:lumMod val="85000"/>
                    <a:lumOff val="15000"/>
                  </a:schemeClr>
                </a:solidFill>
                <a:cs typeface="Calibri"/>
              </a:rPr>
              <a:t>Dal 1992: sviluppo della competitività dei prodotti, basato sulla qualità e sulla sicurezza alimentari</a:t>
            </a:r>
            <a:endParaRPr lang="it-IT" dirty="0">
              <a:solidFill>
                <a:schemeClr val="tx1">
                  <a:lumMod val="85000"/>
                  <a:lumOff val="15000"/>
                </a:schemeClr>
              </a:solidFill>
            </a:endParaRPr>
          </a:p>
          <a:p>
            <a:endParaRPr lang="it-IT" dirty="0"/>
          </a:p>
        </p:txBody>
      </p:sp>
    </p:spTree>
    <p:extLst>
      <p:ext uri="{BB962C8B-B14F-4D97-AF65-F5344CB8AC3E}">
        <p14:creationId xmlns:p14="http://schemas.microsoft.com/office/powerpoint/2010/main" val="1157439093"/>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349</TotalTime>
  <Words>1611</Words>
  <Application>Microsoft Macintosh PowerPoint</Application>
  <PresentationFormat>Widescreen</PresentationFormat>
  <Paragraphs>124</Paragraphs>
  <Slides>17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Bradley Hand ITC</vt:lpstr>
      <vt:lpstr>Calibri</vt:lpstr>
      <vt:lpstr>Calibri Light</vt:lpstr>
      <vt:lpstr>Helvetica</vt:lpstr>
      <vt:lpstr>Tema di Office</vt:lpstr>
      <vt:lpstr>Diritto del Mercato Unico Europeo Prof. Dr. Alessandro Nato</vt:lpstr>
      <vt:lpstr>Protezione dei consumatori e UE</vt:lpstr>
      <vt:lpstr>Protezione dei consumatori e UE</vt:lpstr>
      <vt:lpstr>Protezione dei consumatori e UE</vt:lpstr>
      <vt:lpstr>Protezione dei consumatori e UE</vt:lpstr>
      <vt:lpstr>Protezione dei consumatori e UE</vt:lpstr>
      <vt:lpstr>Protezione dei consumatori e UE</vt:lpstr>
      <vt:lpstr>Valorizzazione dell’origine dei prodotti nel quadro della libera circolazione delle merci</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lpstr>Valorizzazione e sviluppi nel quadro delle politiche 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110</cp:revision>
  <dcterms:created xsi:type="dcterms:W3CDTF">2022-09-09T08:27:37Z</dcterms:created>
  <dcterms:modified xsi:type="dcterms:W3CDTF">2023-01-13T15:35:01Z</dcterms:modified>
</cp:coreProperties>
</file>