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310" r:id="rId5"/>
    <p:sldId id="316" r:id="rId6"/>
    <p:sldId id="319" r:id="rId7"/>
    <p:sldId id="320" r:id="rId8"/>
    <p:sldId id="321" r:id="rId9"/>
    <p:sldId id="322" r:id="rId10"/>
    <p:sldId id="323" r:id="rId11"/>
    <p:sldId id="317" r:id="rId12"/>
    <p:sldId id="318" r:id="rId13"/>
    <p:sldId id="289" r:id="rId14"/>
    <p:sldId id="311" r:id="rId15"/>
    <p:sldId id="324" r:id="rId16"/>
    <p:sldId id="325" r:id="rId17"/>
    <p:sldId id="326" r:id="rId18"/>
    <p:sldId id="327" r:id="rId19"/>
    <p:sldId id="328" r:id="rId20"/>
    <p:sldId id="329" r:id="rId21"/>
    <p:sldId id="304" r:id="rId22"/>
    <p:sldId id="299" r:id="rId23"/>
    <p:sldId id="305" r:id="rId24"/>
    <p:sldId id="313" r:id="rId25"/>
    <p:sldId id="312" r:id="rId26"/>
    <p:sldId id="314" r:id="rId27"/>
    <p:sldId id="315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40" r:id="rId37"/>
    <p:sldId id="339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04/11/2020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 smtClean="0">
                <a:solidFill>
                  <a:srgbClr val="0070C0"/>
                </a:solidFill>
              </a:rPr>
              <a:t>POLITICA COMUNE DELLA PESCA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chemeClr val="accent2"/>
                </a:solidFill>
              </a:rPr>
              <a:t>--------------------------------------------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Sviluppi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Primo Regolamento di conservazione e gestione delle risorse della pesca (n. 170 del 1983)</a:t>
            </a:r>
          </a:p>
          <a:p>
            <a:pPr algn="just"/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Potere del Consiglio di adottare norme </a:t>
            </a:r>
            <a:r>
              <a:rPr lang="it-IT" sz="28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comuni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di conservazione e sfruttamento risorse biologiche del mare</a:t>
            </a:r>
          </a:p>
          <a:p>
            <a:pPr algn="just"/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Parità di accesso alle acque comunitarie degli Stati membri </a:t>
            </a: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→ </a:t>
            </a:r>
            <a:r>
              <a:rPr lang="it-IT" sz="2000" dirty="0" smtClean="0">
                <a:solidFill>
                  <a:srgbClr val="0070C0"/>
                </a:solidFill>
                <a:latin typeface="Calibri"/>
                <a:cs typeface="Calibri"/>
              </a:rPr>
              <a:t>DEROGA (reitera Atto di adesione DK-UK-</a:t>
            </a:r>
            <a:r>
              <a:rPr lang="it-IT" sz="2000" dirty="0" err="1" smtClean="0">
                <a:solidFill>
                  <a:srgbClr val="0070C0"/>
                </a:solidFill>
                <a:latin typeface="Calibri"/>
                <a:cs typeface="Calibri"/>
              </a:rPr>
              <a:t>Ir</a:t>
            </a:r>
            <a:r>
              <a:rPr lang="it-IT" sz="2000" dirty="0" smtClean="0">
                <a:solidFill>
                  <a:srgbClr val="0070C0"/>
                </a:solidFill>
                <a:latin typeface="Calibri"/>
                <a:cs typeface="Calibri"/>
              </a:rPr>
              <a:t>): SM possono riservare l’esercizio della pesca nelle acque soggette a propria giurisdizione alle sole navi da pesca la cui attività fosse tradizionalmente esercitata in tali acque (pesca costiera)</a:t>
            </a:r>
            <a:endParaRPr lang="it-IT" sz="2000" dirty="0" smtClean="0">
              <a:solidFill>
                <a:srgbClr val="0070C0"/>
              </a:solidFill>
              <a:latin typeface="Bahnschrift Light" panose="020B0502040204020203" pitchFamily="34" charset="0"/>
            </a:endParaRPr>
          </a:p>
          <a:p>
            <a:pPr marL="0" indent="0">
              <a:buNone/>
            </a:pPr>
            <a:endParaRPr lang="it-IT" sz="2200" b="1" dirty="0" smtClean="0">
              <a:solidFill>
                <a:srgbClr val="C00000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6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Trattato Maastricht 1992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Emerge la pesca («politica comune nei settori dell’agricoltura e della pesca»)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Titolo «Agricoltura»</a:t>
            </a:r>
          </a:p>
          <a:p>
            <a:pPr marL="0" indent="0">
              <a:buNone/>
            </a:pPr>
            <a:endParaRPr lang="it-IT" sz="28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TFUE: le </a:t>
            </a:r>
            <a:r>
              <a:rPr lang="it-IT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specificita’</a:t>
            </a:r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della pesca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Carattere </a:t>
            </a:r>
            <a:r>
              <a:rPr lang="it-IT" sz="28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esauribile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dei prodotti della pesca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(agricoltura: coltivati/allevati – pesca: raccolti)</a:t>
            </a: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→ sostegno all’acquacoltura (similitudine stringente con prodotti agricoli, ma settore tutto da sviluppare!)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→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conservazione degli </a:t>
            </a:r>
            <a:r>
              <a:rPr lang="it-IT" sz="2800" i="1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stock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a fronte di pratiche di </a:t>
            </a:r>
            <a:r>
              <a:rPr lang="it-IT" sz="2800" i="1" dirty="0" err="1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overfishing</a:t>
            </a:r>
            <a:r>
              <a:rPr lang="it-IT" sz="2800" i="1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(tutela ambientale, ma specifica!)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9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Disciplina vigente per la politica comune della pesca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2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Regolamento 1380/2013 (modificato)</a:t>
            </a:r>
            <a:endParaRPr lang="it-IT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Libro Verde 2009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dati scientifici allarmanti sull’impoverimento degli stock ittici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[dovuto anche a sovradimensionamento della flotta dell’Unione da molti anni!]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declino socio-economico del settore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«non è più possibile rinviare l’adozione di più incisivi strumenti di gestione delle risorse ittiche»</a:t>
            </a:r>
            <a:endParaRPr lang="it-IT" sz="2800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Relazione 2011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NON ridotto a sufficienza l’eccessivo sfruttamento delle risorse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Le catture praticate dalla flotta UE nelle acque UE sono in costante declino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Eccesso di capacità delle flotte rispetto alla diminuita capacità di pesca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Stati forniscono informazioni lacunose + mancano obiettivi specifici + manca efficace monitoraggio 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Il regolamento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r>
              <a:rPr lang="it-IT" cap="small" spc="350" dirty="0" smtClean="0">
                <a:solidFill>
                  <a:srgbClr val="C00000"/>
                </a:solidFill>
              </a:rPr>
              <a:t>le innovazioni</a:t>
            </a:r>
            <a:endParaRPr lang="it-IT" sz="4000" b="1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Conservazione delle risorse biologiche del mare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Sfruttamento a livelli di rendimento massimo sostenibile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Bahnschrift" panose="020B0502040204020203" pitchFamily="34" charset="0"/>
              </a:rPr>
              <a:t>Sostenibilità valutata in relazione all’ambiente marino nel suo complesso + all’ecosistema circostante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Bahnschrift" panose="020B0502040204020203" pitchFamily="34" charset="0"/>
              </a:rPr>
              <a:t>Vantaggi a livello economico, sociale e occupazionale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070C0"/>
                </a:solidFill>
                <a:latin typeface="Bahnschrift" panose="020B0502040204020203" pitchFamily="34" charset="0"/>
              </a:rPr>
              <a:t>Approvvigionamento alimentare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Unitarietà della politica comune della pesca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Restrizioni nelle 12 miglia</a:t>
            </a:r>
            <a:endParaRPr lang="it-IT" sz="4000" b="1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Regime introdotto con il regolamento del 1983 e sempre prorogato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Fino al 31.12.2022, Stati autorizzati a limitare accesso a proprie acque a «pescherecci che vi pescano tradizionalmente e che provengono da porti situati sulla costa adiacente»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Pesca artigianale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Spazio marino particolarmente vulnerabile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Allegato precisa, per ciascuno Stato membro, zone geografiche e specie interessate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Obbligo di sbarco</a:t>
            </a:r>
            <a:endParaRPr lang="it-IT" sz="4000" b="1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 tutte le catture di specie soggette a limiti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gruppo di specie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Calendario</a:t>
            </a:r>
          </a:p>
          <a:p>
            <a:pPr marL="457200" lvl="1" indent="0">
              <a:buNone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Contrastare la pratica dei rigetti in mare 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Escluse le specie (pesca vietata) che dimostrino alto tasso di sopravvivenza se rigettate</a:t>
            </a: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Misure tecniche</a:t>
            </a:r>
            <a:endParaRPr lang="it-IT" sz="4000" b="1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Caratteristiche e limiti di utilizzo degli attrezzi da pesca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Dispositivi supplementari per ridurre le catture accidentali + impatti negativi su ambiente marino + in zone specificate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Dal Trattato di Roma al Trattato di Lisbona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Inquadramento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Misure di gestione</a:t>
            </a:r>
            <a:endParaRPr lang="it-IT" sz="4000" b="1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Piani pluriennali su singole specie o pesca specifica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Misure di conservazione: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Zone protette biologicamente sensibili (es. concentrazioni pesci taglia inferiore – deposito uova)</a:t>
            </a:r>
          </a:p>
          <a:p>
            <a:pPr marL="914400" lvl="2" indent="0">
              <a:buNone/>
            </a:pPr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Prassi Piani pluriennali:</a:t>
            </a:r>
          </a:p>
          <a:p>
            <a:pPr lvl="2"/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Stock merluzzo bianco, aringa e spratto nel Mar Baltico (2016)</a:t>
            </a:r>
          </a:p>
          <a:p>
            <a:pPr lvl="2"/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Stock demersali nel Mare del Nord (2018)</a:t>
            </a:r>
          </a:p>
          <a:p>
            <a:pPr lvl="2"/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Stock demersali nel Mediterraneo occidentale (2019)</a:t>
            </a:r>
          </a:p>
          <a:p>
            <a:pPr lvl="2"/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Specie delle acque occidentali o adiacenti (2019)</a:t>
            </a:r>
          </a:p>
          <a:p>
            <a:pPr lvl="2"/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Piccoli </a:t>
            </a:r>
            <a:r>
              <a:rPr lang="it-IT" sz="2000" dirty="0">
                <a:solidFill>
                  <a:srgbClr val="C00000"/>
                </a:solidFill>
                <a:latin typeface="Bahnschrift" panose="020B0502040204020203" pitchFamily="34" charset="0"/>
              </a:rPr>
              <a:t>pesci pelagici in </a:t>
            </a:r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Adriatico (proposto)</a:t>
            </a:r>
            <a:endParaRPr lang="it-IT" sz="2000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914400" lvl="2" indent="0">
              <a:buNone/>
            </a:pPr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RICOSTITUZIONE</a:t>
            </a:r>
          </a:p>
          <a:p>
            <a:pPr marL="914400" lvl="2" indent="0">
              <a:buNone/>
            </a:pPr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* Anguilla europea (2007)</a:t>
            </a:r>
          </a:p>
          <a:p>
            <a:pPr marL="914400" lvl="2" indent="0">
              <a:buNone/>
            </a:pPr>
            <a:r>
              <a:rPr lang="it-IT" sz="2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* Tonno pinna blu (2016)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4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ALCUNI FILONI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6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Acquacoltura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3 direttive degli anni ‘90</a:t>
            </a:r>
            <a:endParaRPr lang="it-IT" b="1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Rapido sviluppo ed evoluzione del settore  (numero sempre maggiore di specie ittiche – molluschicoltura – </a:t>
            </a:r>
            <a:r>
              <a:rPr lang="it-IT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estensività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degli allevamenti) </a:t>
            </a:r>
            <a:r>
              <a:rPr lang="it-IT" dirty="0" smtClean="0">
                <a:solidFill>
                  <a:srgbClr val="0070C0"/>
                </a:solidFill>
                <a:cs typeface="Calibri"/>
              </a:rPr>
              <a:t>→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normativa non più adeguata 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Linee </a:t>
            </a:r>
            <a:r>
              <a:rPr lang="it-IT" b="1" dirty="0">
                <a:solidFill>
                  <a:srgbClr val="0070C0"/>
                </a:solidFill>
                <a:latin typeface="Bahnschrift" panose="020B0502040204020203" pitchFamily="34" charset="0"/>
              </a:rPr>
              <a:t>strategiche della Commissione (2002):</a:t>
            </a:r>
            <a:endParaRPr lang="it-IT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Ridefinizione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attraverso 3 atti normativi (2006-2007)</a:t>
            </a:r>
          </a:p>
          <a:p>
            <a:pPr marL="0" indent="0">
              <a:buNone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 smtClean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it-IT" sz="36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Prevenzione </a:t>
            </a: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malattie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Polizia sanitaria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Lotta malattie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Direttiva 2006/88/CE (+ atti di esecuzione)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Obiettivi: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sviluppo razionale del settore</a:t>
            </a:r>
          </a:p>
          <a:p>
            <a:pPr lvl="1"/>
            <a:r>
              <a:rPr lang="it-IT" sz="2600" dirty="0">
                <a:solidFill>
                  <a:srgbClr val="0070C0"/>
                </a:solidFill>
                <a:latin typeface="Bahnschrift" panose="020B0502040204020203" pitchFamily="34" charset="0"/>
              </a:rPr>
              <a:t>a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umento della produttività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evitare le restrizioni agli scambi derivanti da misure nazionali</a:t>
            </a:r>
          </a:p>
          <a:p>
            <a:pPr lvl="1"/>
            <a:endParaRPr lang="it-IT" sz="26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Principio di precauzione</a:t>
            </a:r>
          </a:p>
          <a:p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3 «capitoli»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Produzione (autorizzazioni di autorità nazionali)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Polizia sanitaria (certificazione sanitaria)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Programmi di vaccinazione/misure per prevenire l’ulteriore diffusione (abbattimento di animali allevati in focolai, anche se assenti manifestazioni di patologie) </a:t>
            </a:r>
          </a:p>
          <a:p>
            <a:pPr marL="971550" lvl="1" indent="-514350">
              <a:buFont typeface="+mj-lt"/>
              <a:buAutoNum type="arabicPeriod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Base giuridica: politica agricola comune</a:t>
            </a:r>
          </a:p>
        </p:txBody>
      </p:sp>
    </p:spTree>
    <p:extLst>
      <p:ext uri="{BB962C8B-B14F-4D97-AF65-F5344CB8AC3E}">
        <p14:creationId xmlns:p14="http://schemas.microsoft.com/office/powerpoint/2010/main" val="25400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L’assenza di indennizzo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in caso di abbattimenti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30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MA </a:t>
            </a:r>
            <a:r>
              <a:rPr lang="it-IT" sz="30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«…gli SM dovrebbero poter beneficiare del contributo finanziario della Comunità»</a:t>
            </a:r>
            <a:endParaRPr lang="it-IT" sz="3000" b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Il caso dei salmoni scozzesi</a:t>
            </a:r>
          </a:p>
          <a:p>
            <a:pPr marL="0" indent="0">
              <a:buNone/>
            </a:pP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Cause riunite C-20/00 e C-64/00 </a:t>
            </a:r>
            <a:r>
              <a:rPr lang="it-IT" sz="26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Booker</a:t>
            </a:r>
            <a:r>
              <a:rPr lang="it-IT" sz="2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it-IT" sz="26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Aquacolture</a:t>
            </a:r>
            <a:r>
              <a:rPr lang="it-IT" sz="2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Ltd</a:t>
            </a:r>
          </a:p>
          <a:p>
            <a:pPr marL="0" indent="0">
              <a:buNone/>
            </a:pP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Sentenza del 10 luglio 2003 (NB: disciplina previgente!)</a:t>
            </a:r>
            <a:r>
              <a:rPr lang="it-IT" sz="26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endParaRPr lang="it-IT" sz="26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Contrasto con diritto di proprietà?</a:t>
            </a:r>
          </a:p>
          <a:p>
            <a:pPr marL="457200" lvl="1" indent="0">
              <a:buNone/>
            </a:pP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CGUE: diritto di proprietà </a:t>
            </a:r>
            <a:r>
              <a:rPr lang="it-IT" sz="2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NON è assoluto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– ammessa </a:t>
            </a:r>
            <a:r>
              <a:rPr lang="it-IT" sz="2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restrizione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nel quadro di o</a:t>
            </a:r>
            <a:r>
              <a:rPr lang="it-IT" sz="2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rganizzazione comune dei mercati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purché </a:t>
            </a:r>
            <a:r>
              <a:rPr lang="it-IT" sz="2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finalità di interesse generale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 - limite dell’intervento </a:t>
            </a:r>
            <a:r>
              <a:rPr lang="it-IT" sz="26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sproporzionato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che pregiudichi la sostanza del diritto</a:t>
            </a:r>
            <a:endParaRPr lang="it-IT" sz="2600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Specie </a:t>
            </a:r>
            <a:r>
              <a:rPr lang="it-IT" sz="3600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esotiche</a:t>
            </a: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/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Specie localmente assenti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Regolamento 708/2007 (modifica 2011 + atti delegati)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Obiettivo: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Tutela ambientale</a:t>
            </a:r>
          </a:p>
          <a:p>
            <a:pPr marL="457200" lvl="1" indent="0">
              <a:buNone/>
            </a:pP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	* NO alterazione degli ecosistemi</a:t>
            </a:r>
          </a:p>
          <a:p>
            <a:pPr marL="457200" lvl="1" indent="0">
              <a:buNone/>
            </a:pPr>
            <a:r>
              <a:rPr lang="it-IT" sz="2600" dirty="0">
                <a:solidFill>
                  <a:srgbClr val="0070C0"/>
                </a:solidFill>
                <a:latin typeface="Bahnschrift" panose="020B0502040204020203" pitchFamily="34" charset="0"/>
              </a:rPr>
              <a:t>	</a:t>
            </a:r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* tutela della biodiversità</a:t>
            </a:r>
          </a:p>
          <a:p>
            <a:pPr marL="457200" lvl="1" indent="0">
              <a:buNone/>
            </a:pPr>
            <a:endParaRPr lang="it-IT" sz="26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Autorizzazioni </a:t>
            </a:r>
          </a:p>
          <a:p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Procedure (procedura «rafforzata» se rischio ambientale derivante da introduzione di specie alloctona risulti medio/elevato)</a:t>
            </a:r>
          </a:p>
          <a:p>
            <a:r>
              <a:rPr lang="it-IT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Controlli</a:t>
            </a:r>
          </a:p>
          <a:p>
            <a:r>
              <a:rPr lang="it-IT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Autorità nazionale + comitato tecnico-scientifico</a:t>
            </a:r>
          </a:p>
          <a:p>
            <a:r>
              <a:rPr lang="it-IT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Commissione se possibili effetti su Stati membri vicini</a:t>
            </a:r>
          </a:p>
          <a:p>
            <a:pPr marL="971550" lvl="1" indent="-514350">
              <a:buFont typeface="+mj-lt"/>
              <a:buAutoNum type="arabicPeriod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Aquacoltura</a:t>
            </a: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biologica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Regolamento 834/2007 (+ atti di esecuzione)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Produzione biologica ed etichettatura di prodotti biologici: (</a:t>
            </a:r>
            <a:r>
              <a:rPr lang="it-IT" sz="3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sia prodotti agricoli che acquicoli</a:t>
            </a:r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)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Regole sulla </a:t>
            </a:r>
            <a:r>
              <a:rPr lang="it-IT" sz="3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produzione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Regole comuni a prodotti agricoli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Norme speciali.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Utilizzo degli animali da acquacoltura per i fini di produzione /gestione/tenuta impianti</a:t>
            </a:r>
          </a:p>
          <a:p>
            <a:pPr lvl="2"/>
            <a:r>
              <a:rPr lang="it-IT" sz="22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Regime transitorio (fino al 2014): ammesso novellame non biologico perché acquacoltura biologica agli esordi (assenza di riproduttori biologici in quantità sufficiente)</a:t>
            </a:r>
          </a:p>
          <a:p>
            <a:pPr lvl="2"/>
            <a:r>
              <a:rPr lang="it-IT" sz="22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Dal 2014: INOLTRE ammesso novellame selvatico (limiti)</a:t>
            </a:r>
            <a:endParaRPr lang="it-IT" sz="2200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Alimentazione: mangimi da produzioni biologiche e prodotti della pesca</a:t>
            </a:r>
          </a:p>
          <a:p>
            <a:pPr marL="971550" lvl="1" indent="-514350">
              <a:buFont typeface="+mj-lt"/>
              <a:buAutoNum type="arabicPeriod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Aquacoltura</a:t>
            </a: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biologica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Il caso del </a:t>
            </a:r>
            <a:r>
              <a:rPr lang="it-IT" b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pangasio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del Vietnam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Produzione biologica ed etichettatura di prodotti biologici: (</a:t>
            </a:r>
            <a:r>
              <a:rPr lang="it-IT" sz="3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sia prodotti agricoli che acquicoli</a:t>
            </a:r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)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Regole sulla </a:t>
            </a:r>
            <a:r>
              <a:rPr lang="it-IT" sz="3000" u="sng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produzione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Regole comuni a prodotti agricoli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Norme speciali.</a:t>
            </a: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Utilizzo degli animali da acquacoltura per i fini di produzione /gestione/tenuta impianti</a:t>
            </a:r>
          </a:p>
          <a:p>
            <a:pPr lvl="2"/>
            <a:r>
              <a:rPr lang="it-IT" sz="22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Regime transitorio (fino al 2014): ammesso novellame non biologico perché acquacoltura biologica agli esordi (assenza di riproduttori biologici in quantità sufficiente)</a:t>
            </a:r>
          </a:p>
          <a:p>
            <a:pPr lvl="2"/>
            <a:r>
              <a:rPr lang="it-IT" sz="22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Dal 2014: INOLTRE ammesso novellame selvatico (limiti)</a:t>
            </a:r>
            <a:endParaRPr lang="it-IT" sz="2200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lvl="1"/>
            <a:r>
              <a:rPr lang="it-IT" sz="26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Alimentazione: mangimi da produzioni biologiche e prodotti della pesca</a:t>
            </a:r>
          </a:p>
          <a:p>
            <a:pPr marL="971550" lvl="1" indent="-514350">
              <a:buFont typeface="+mj-lt"/>
              <a:buAutoNum type="arabicPeriod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Relazioni esterne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  <a:endParaRPr lang="it-IT" sz="2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Il contesto normativo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Diritto internazionale del mare</a:t>
            </a: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Convenzione ONU di Montego </a:t>
            </a:r>
            <a:r>
              <a:rPr lang="it-IT" b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Bay</a:t>
            </a:r>
            <a:r>
              <a:rPr lang="it-IT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(1982)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Mare territoriale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Zona economica esclusiva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Alto mare</a:t>
            </a:r>
            <a:endParaRPr lang="it-IT" sz="26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it-IT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Assetto nel TFUE</a:t>
            </a:r>
            <a:r>
              <a:rPr lang="it-IT" cap="small" spc="350" dirty="0" smtClean="0">
                <a:solidFill>
                  <a:srgbClr val="C00000"/>
                </a:solidFill>
              </a:rPr>
              <a:t/>
            </a:r>
            <a:br>
              <a:rPr lang="it-IT" cap="small" spc="350" dirty="0" smtClean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38</a:t>
            </a: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  <a:cs typeface="Calibri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 Light SemiCondensed" panose="020B0502040204020203" pitchFamily="34" charset="0"/>
              </a:rPr>
              <a:t>L’UE definisce e attua una politica comune dell’agricoltura e della pesca</a:t>
            </a: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 Light SemiCondensed" panose="020B0502040204020203" pitchFamily="34" charset="0"/>
              </a:rPr>
              <a:t>Definire apparato normativo che tenga conto delle </a:t>
            </a:r>
            <a:r>
              <a:rPr lang="it-IT" sz="2800" u="sng" dirty="0" smtClean="0">
                <a:solidFill>
                  <a:srgbClr val="0070C0"/>
                </a:solidFill>
                <a:latin typeface="Bahnschrift Light SemiCondensed" panose="020B0502040204020203" pitchFamily="34" charset="0"/>
              </a:rPr>
              <a:t>specifiche caratteristiche della pesca</a:t>
            </a:r>
            <a:endParaRPr lang="it-IT" sz="2800" dirty="0" smtClean="0">
              <a:solidFill>
                <a:srgbClr val="0070C0"/>
              </a:solidFill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Bahnschrift Light SemiCondensed" panose="020B0502040204020203" pitchFamily="34" charset="0"/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Bahnschrift Light SemiCondensed" panose="020B0502040204020203" pitchFamily="34" charset="0"/>
              </a:rPr>
              <a:t>È un punto di arrivo!</a:t>
            </a:r>
            <a:endParaRPr lang="it-IT" sz="2800" b="1" dirty="0">
              <a:solidFill>
                <a:srgbClr val="0070C0"/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Competenza esterna UE in materia di pesca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/>
          </a:bodyPr>
          <a:lstStyle/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CGUE 1976 «il potere di emanare provvedimenti per la preservazione delle risorse biologiche si estende alla gestione della </a:t>
            </a:r>
            <a:r>
              <a:rPr lang="it-IT" sz="3000" b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pesca in alto mare</a:t>
            </a:r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(accordi e convenzioni internazionali)</a:t>
            </a:r>
            <a:endParaRPr lang="it-IT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→ adesione a organizzazioni internazionali per la pesca &amp; attuazione obblighi</a:t>
            </a:r>
          </a:p>
          <a:p>
            <a:r>
              <a:rPr lang="it-IT" sz="3000" dirty="0" smtClean="0">
                <a:solidFill>
                  <a:srgbClr val="0070C0"/>
                </a:solidFill>
                <a:latin typeface="Bahnschrift" panose="020B0502040204020203" pitchFamily="34" charset="0"/>
                <a:cs typeface="Calibri"/>
              </a:rPr>
              <a:t>Accordi con Stati terzi per accesso a risorse pesca presenti in acque sotto la loro giurisdizione</a:t>
            </a:r>
            <a:endParaRPr lang="it-IT" sz="3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Competenza esterna UE in materia di pesca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→ UE aderisce a vari accordi (</a:t>
            </a:r>
            <a:r>
              <a:rPr lang="it-IT" sz="3000" dirty="0" err="1" smtClean="0">
                <a:solidFill>
                  <a:srgbClr val="0070C0"/>
                </a:solidFill>
                <a:latin typeface="Calibri"/>
                <a:cs typeface="Calibri"/>
              </a:rPr>
              <a:t>incl</a:t>
            </a: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 Convenzione di Montego </a:t>
            </a:r>
            <a:r>
              <a:rPr lang="it-IT" sz="3000" dirty="0" err="1" smtClean="0">
                <a:solidFill>
                  <a:srgbClr val="0070C0"/>
                </a:solidFill>
                <a:latin typeface="Calibri"/>
                <a:cs typeface="Calibri"/>
              </a:rPr>
              <a:t>Bay</a:t>
            </a: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!)</a:t>
            </a:r>
          </a:p>
          <a:p>
            <a:pPr marL="0" indent="0">
              <a:buNone/>
            </a:pPr>
            <a:endParaRPr lang="it-IT" sz="30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→UE aderisce a numerose convenzioni regionali di pesca</a:t>
            </a:r>
            <a:endParaRPr lang="it-IT" sz="30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b="1" dirty="0" smtClean="0">
                <a:solidFill>
                  <a:srgbClr val="0070C0"/>
                </a:solidFill>
                <a:latin typeface="Calibri"/>
                <a:cs typeface="Calibri"/>
              </a:rPr>
              <a:t>Competenza  esclusiva!</a:t>
            </a:r>
            <a:endParaRPr lang="it-IT" sz="3000" b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Accordi con Stati terzi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per l’accesso alle rispettive risorse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* Con Stati rispetto ai quali le risorse ittiche NON sono comuni (Accordi di partenariato)</a:t>
            </a:r>
          </a:p>
          <a:p>
            <a:pPr marL="0" indent="0">
              <a:buNone/>
            </a:pPr>
            <a:endParaRPr lang="it-IT" sz="30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* Con Stati con cui si condividono le risorse ittiche (base di reciprocità)</a:t>
            </a:r>
          </a:p>
          <a:p>
            <a:pPr marL="0" indent="0">
              <a:buNone/>
            </a:pPr>
            <a:endParaRPr lang="it-IT" sz="3000" b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6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Accordi di partenariato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con Stati terzi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 - Pesca al di fuori delle acque dell’Unione –</a:t>
            </a:r>
          </a:p>
          <a:p>
            <a:pPr marL="0" indent="0">
              <a:buNone/>
            </a:pPr>
            <a:endParaRPr lang="it-IT" sz="30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Accordi di pesca per l’accesso alle risorse di Stati terzi conclusi in gran numero negli anni …..</a:t>
            </a: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….fino a….</a:t>
            </a:r>
            <a:endParaRPr lang="it-IT" sz="30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b="1" dirty="0" smtClean="0">
                <a:solidFill>
                  <a:srgbClr val="0070C0"/>
                </a:solidFill>
                <a:latin typeface="Calibri"/>
                <a:cs typeface="Calibri"/>
              </a:rPr>
              <a:t>Vertice di Johannesburg 2002 – Pesca globale sostenibile</a:t>
            </a: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→ Comunicazione della Commissione : passaggio graduale degli accordi esistenti con PVS da semplici accordi di accesso alle risorse ad </a:t>
            </a:r>
            <a:r>
              <a:rPr lang="it-IT" sz="3000" u="sng" dirty="0" smtClean="0">
                <a:solidFill>
                  <a:srgbClr val="0070C0"/>
                </a:solidFill>
                <a:latin typeface="Calibri"/>
                <a:cs typeface="Calibri"/>
              </a:rPr>
              <a:t>accordi di partenariato</a:t>
            </a:r>
            <a:endParaRPr lang="it-IT" sz="30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Accordi di partenariato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con Stati terzi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risorse presenti nelle ZEE di Stati terzi</a:t>
            </a:r>
          </a:p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Risorse </a:t>
            </a:r>
            <a:r>
              <a:rPr lang="it-IT" sz="3000" u="sng" dirty="0" smtClean="0">
                <a:solidFill>
                  <a:srgbClr val="0070C0"/>
                </a:solidFill>
                <a:latin typeface="Calibri"/>
                <a:cs typeface="Calibri"/>
              </a:rPr>
              <a:t>eccedentarie</a:t>
            </a: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(*)</a:t>
            </a:r>
          </a:p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a fronte di contributo finanziario (*)</a:t>
            </a:r>
          </a:p>
          <a:p>
            <a:pPr marL="0" indent="0">
              <a:buNone/>
            </a:pPr>
            <a:r>
              <a:rPr lang="it-IT" sz="3000" b="1" dirty="0" smtClean="0">
                <a:solidFill>
                  <a:srgbClr val="0070C0"/>
                </a:solidFill>
                <a:latin typeface="Calibri"/>
                <a:cs typeface="Calibri"/>
              </a:rPr>
              <a:t>(*) questioni delicate definite nei protocolli attuativi</a:t>
            </a:r>
          </a:p>
          <a:p>
            <a:pPr marL="0" indent="0">
              <a:buNone/>
            </a:pPr>
            <a:endParaRPr lang="it-IT" sz="30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u="sng" dirty="0" smtClean="0">
                <a:solidFill>
                  <a:srgbClr val="0070C0"/>
                </a:solidFill>
                <a:latin typeface="Calibri"/>
                <a:cs typeface="Calibri"/>
              </a:rPr>
              <a:t>Duplice natura del contributo finanziario</a:t>
            </a:r>
            <a:endParaRPr lang="it-IT" sz="30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514350" indent="-514350">
              <a:buAutoNum type="arabicParenR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Contropartita finanziaria</a:t>
            </a:r>
          </a:p>
          <a:p>
            <a:pPr marL="514350" indent="-514350">
              <a:buAutoNum type="arabicParenR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Contributo a politica sostenibile della pesca</a:t>
            </a:r>
          </a:p>
        </p:txBody>
      </p:sp>
    </p:spTree>
    <p:extLst>
      <p:ext uri="{BB962C8B-B14F-4D97-AF65-F5344CB8AC3E}">
        <p14:creationId xmlns:p14="http://schemas.microsoft.com/office/powerpoint/2010/main" val="8237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Accordi di partenariato</a:t>
            </a:r>
            <a:b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con Stati terzi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Anno 2013 spartiacque (</a:t>
            </a:r>
            <a:r>
              <a:rPr lang="it-IT" sz="3000" dirty="0" err="1" smtClean="0">
                <a:solidFill>
                  <a:srgbClr val="0070C0"/>
                </a:solidFill>
                <a:latin typeface="Calibri"/>
                <a:cs typeface="Calibri"/>
              </a:rPr>
              <a:t>Relaz</a:t>
            </a: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. Corte dei conti UE)</a:t>
            </a:r>
            <a:endParaRPr lang="it-IT" sz="3000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30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u="sng" dirty="0" smtClean="0">
                <a:solidFill>
                  <a:srgbClr val="0070C0"/>
                </a:solidFill>
                <a:latin typeface="Calibri"/>
                <a:cs typeface="Calibri"/>
              </a:rPr>
              <a:t>Elementi</a:t>
            </a:r>
            <a:endParaRPr lang="it-IT" sz="30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514350" indent="-514350">
              <a:buAutoNum type="arabicParenR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Clausola rispetto diritti umani</a:t>
            </a:r>
          </a:p>
          <a:p>
            <a:pPr marL="514350" indent="-514350">
              <a:buAutoNum type="arabicParenR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Divieto licenze private pescherecci UE fuori contesto pattizio</a:t>
            </a:r>
          </a:p>
          <a:p>
            <a:pPr marL="514350" indent="-514350">
              <a:buAutoNum type="arabicParenR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Garanzia partner di non concedere condizioni più favorevoli ad altre flotte</a:t>
            </a:r>
          </a:p>
          <a:p>
            <a:pPr marL="514350" indent="-514350">
              <a:buAutoNum type="arabicParenR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Contrasto pesca illegale (denuncia dell’accordo – cfr. Comore)</a:t>
            </a:r>
          </a:p>
        </p:txBody>
      </p:sp>
    </p:spTree>
    <p:extLst>
      <p:ext uri="{BB962C8B-B14F-4D97-AF65-F5344CB8AC3E}">
        <p14:creationId xmlns:p14="http://schemas.microsoft.com/office/powerpoint/2010/main" val="13101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2 tipologie principali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Accordi sui tonni (banchi migratori al largo delle coste africane e nell’Oceano indiano)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C00000"/>
                </a:solidFill>
                <a:cs typeface="Calibri"/>
              </a:rPr>
              <a:t>In </a:t>
            </a:r>
            <a:r>
              <a:rPr lang="en-US" sz="3000" dirty="0" err="1" smtClean="0">
                <a:solidFill>
                  <a:srgbClr val="C00000"/>
                </a:solidFill>
                <a:cs typeface="Calibri"/>
              </a:rPr>
              <a:t>vigore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  <a:cs typeface="Calibri"/>
              </a:rPr>
              <a:t>sono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 8</a:t>
            </a:r>
            <a:r>
              <a:rPr lang="en-US" sz="3000" dirty="0" smtClean="0">
                <a:solidFill>
                  <a:srgbClr val="0070C0"/>
                </a:solidFill>
                <a:cs typeface="Calibri"/>
              </a:rPr>
              <a:t>: 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Costa </a:t>
            </a:r>
            <a:r>
              <a:rPr lang="en-US" sz="3000" dirty="0" err="1" smtClean="0">
                <a:solidFill>
                  <a:srgbClr val="C00000"/>
                </a:solidFill>
                <a:cs typeface="Calibri"/>
              </a:rPr>
              <a:t>d’Avorio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, Senegal, Liberia, </a:t>
            </a:r>
            <a:r>
              <a:rPr lang="en-US" sz="3000" dirty="0" err="1" smtClean="0">
                <a:solidFill>
                  <a:srgbClr val="C00000"/>
                </a:solidFill>
                <a:cs typeface="Calibri"/>
              </a:rPr>
              <a:t>Isole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 Cook, Seychelles</a:t>
            </a:r>
            <a:r>
              <a:rPr lang="en-US" sz="3000" dirty="0">
                <a:solidFill>
                  <a:srgbClr val="C00000"/>
                </a:solidFill>
                <a:cs typeface="Calibri"/>
              </a:rPr>
              <a:t>, 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Mauritius, Capo Verde, Gambia</a:t>
            </a:r>
            <a:endParaRPr lang="en-US" sz="3000" dirty="0">
              <a:solidFill>
                <a:srgbClr val="0070C0"/>
              </a:solidFill>
              <a:cs typeface="Calibri"/>
            </a:endParaRPr>
          </a:p>
          <a:p>
            <a:pPr marL="0" indent="0">
              <a:buNone/>
            </a:pPr>
            <a:endParaRPr lang="it-IT" sz="30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Accordi misti</a:t>
            </a:r>
          </a:p>
          <a:p>
            <a:pPr marL="0" indent="0">
              <a:buNone/>
            </a:pPr>
            <a:r>
              <a:rPr lang="it-IT" sz="3000" dirty="0" smtClean="0">
                <a:solidFill>
                  <a:srgbClr val="C00000"/>
                </a:solidFill>
                <a:latin typeface="Calibri"/>
                <a:cs typeface="Calibri"/>
              </a:rPr>
              <a:t>In vigore sono 4: 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Mauritania, </a:t>
            </a:r>
            <a:r>
              <a:rPr lang="en-US" sz="3000" dirty="0" err="1" smtClean="0">
                <a:solidFill>
                  <a:srgbClr val="C00000"/>
                </a:solidFill>
                <a:cs typeface="Calibri"/>
              </a:rPr>
              <a:t>Groenlandia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  <a:cs typeface="Calibri"/>
              </a:rPr>
              <a:t>Marocco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, </a:t>
            </a:r>
            <a:r>
              <a:rPr lang="en-US" sz="3000" dirty="0">
                <a:solidFill>
                  <a:srgbClr val="C00000"/>
                </a:solidFill>
                <a:cs typeface="Calibri"/>
              </a:rPr>
              <a:t>Guinea </a:t>
            </a:r>
            <a:r>
              <a:rPr lang="en-US" sz="3000" dirty="0" smtClean="0">
                <a:solidFill>
                  <a:srgbClr val="C00000"/>
                </a:solidFill>
                <a:cs typeface="Calibri"/>
              </a:rPr>
              <a:t>Bissau</a:t>
            </a:r>
            <a:endParaRPr lang="en-US" sz="3000" dirty="0">
              <a:solidFill>
                <a:srgbClr val="C00000"/>
              </a:solidFill>
              <a:cs typeface="Calibri"/>
            </a:endParaRPr>
          </a:p>
          <a:p>
            <a:pPr marL="0" indent="0">
              <a:buNone/>
            </a:pPr>
            <a:endParaRPr lang="it-IT" sz="30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3000" b="1" dirty="0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Inoltre: 7 «dormienti»: </a:t>
            </a:r>
            <a:r>
              <a:rPr lang="en-US" sz="3000" b="1" dirty="0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Gabon</a:t>
            </a:r>
            <a:r>
              <a:rPr lang="en-US" sz="3000" b="1" dirty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, Sao Tomé e Principe, Madagascar, </a:t>
            </a:r>
            <a:r>
              <a:rPr lang="en-US" sz="3000" b="1" dirty="0" err="1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Mozambico</a:t>
            </a:r>
            <a:r>
              <a:rPr lang="en-US" sz="3000" b="1" dirty="0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, Guinea </a:t>
            </a:r>
            <a:r>
              <a:rPr lang="en-US" sz="3000" b="1" dirty="0" err="1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Equatoriale</a:t>
            </a:r>
            <a:r>
              <a:rPr lang="en-US" sz="3000" b="1" dirty="0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, </a:t>
            </a:r>
            <a:r>
              <a:rPr lang="en-US" sz="3000" b="1" dirty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Micronesia, </a:t>
            </a:r>
            <a:r>
              <a:rPr lang="en-US" sz="3000" b="1" dirty="0" err="1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Isole</a:t>
            </a:r>
            <a:r>
              <a:rPr lang="en-US" sz="3000" b="1" dirty="0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Bradley Hand ITC" panose="03070402050302030203" pitchFamily="66" charset="0"/>
                <a:cs typeface="Calibri"/>
              </a:rPr>
              <a:t>Salomone</a:t>
            </a:r>
            <a:endParaRPr lang="it-IT" sz="3000" b="1" dirty="0" smtClean="0">
              <a:solidFill>
                <a:srgbClr val="0070C0"/>
              </a:solidFill>
              <a:latin typeface="Bradley Hand ITC" panose="03070402050302030203" pitchFamily="66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26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600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Accordi «nordici»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sz="3000" dirty="0">
                <a:solidFill>
                  <a:srgbClr val="0070C0"/>
                </a:solidFill>
                <a:cs typeface="Calibri"/>
              </a:rPr>
              <a:t>gestione congiunta degli stock comuni</a:t>
            </a:r>
          </a:p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cs typeface="Calibri"/>
              </a:rPr>
              <a:t>Norvegia</a:t>
            </a:r>
            <a:r>
              <a:rPr lang="it-IT" sz="3000" dirty="0">
                <a:solidFill>
                  <a:srgbClr val="0070C0"/>
                </a:solidFill>
                <a:cs typeface="Calibri"/>
              </a:rPr>
              <a:t>, Islanda e Isole Fær Øer</a:t>
            </a:r>
            <a:endParaRPr lang="it-IT" sz="3000" dirty="0" smtClean="0">
              <a:solidFill>
                <a:srgbClr val="0070C0"/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No Contributo finanziario</a:t>
            </a: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Norvegia:</a:t>
            </a:r>
          </a:p>
          <a:p>
            <a:pPr>
              <a:buFont typeface="Arial" charset="0"/>
              <a:buChar char="•"/>
            </a:pPr>
            <a:r>
              <a:rPr lang="it-IT" sz="3000" dirty="0" smtClean="0">
                <a:solidFill>
                  <a:srgbClr val="0070C0"/>
                </a:solidFill>
                <a:cs typeface="Calibri"/>
              </a:rPr>
              <a:t>fissazione </a:t>
            </a:r>
            <a:r>
              <a:rPr lang="it-IT" sz="3000" dirty="0">
                <a:solidFill>
                  <a:srgbClr val="0070C0"/>
                </a:solidFill>
                <a:cs typeface="Calibri"/>
              </a:rPr>
              <a:t>dei totali ammissibili di catture (TAC) </a:t>
            </a:r>
            <a:r>
              <a:rPr lang="it-IT" sz="3000" dirty="0" smtClean="0">
                <a:solidFill>
                  <a:srgbClr val="0070C0"/>
                </a:solidFill>
                <a:cs typeface="Calibri"/>
              </a:rPr>
              <a:t>(merluzzo </a:t>
            </a:r>
            <a:r>
              <a:rPr lang="it-IT" sz="3000" dirty="0">
                <a:solidFill>
                  <a:srgbClr val="0070C0"/>
                </a:solidFill>
                <a:cs typeface="Calibri"/>
              </a:rPr>
              <a:t>bianco, passera di mare e eglefino</a:t>
            </a:r>
            <a:r>
              <a:rPr lang="it-IT" sz="3000" dirty="0" smtClean="0">
                <a:solidFill>
                  <a:srgbClr val="0070C0"/>
                </a:solidFill>
                <a:cs typeface="Calibri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it-IT" sz="3000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it-IT" sz="3000" dirty="0">
                <a:solidFill>
                  <a:srgbClr val="0070C0"/>
                </a:solidFill>
                <a:cs typeface="Calibri"/>
              </a:rPr>
              <a:t>scambio di possibilità di </a:t>
            </a:r>
            <a:r>
              <a:rPr lang="it-IT" sz="3000" dirty="0" smtClean="0">
                <a:solidFill>
                  <a:srgbClr val="0070C0"/>
                </a:solidFill>
                <a:cs typeface="Calibri"/>
              </a:rPr>
              <a:t>pesca</a:t>
            </a:r>
          </a:p>
          <a:p>
            <a:pPr marL="0" indent="0">
              <a:buNone/>
            </a:pPr>
            <a:r>
              <a:rPr lang="it-IT" sz="3000" dirty="0" smtClean="0">
                <a:solidFill>
                  <a:srgbClr val="0070C0"/>
                </a:solidFill>
                <a:cs typeface="Calibri"/>
              </a:rPr>
              <a:t>Isole </a:t>
            </a:r>
            <a:r>
              <a:rPr lang="it-IT" sz="3000" dirty="0">
                <a:solidFill>
                  <a:srgbClr val="0070C0"/>
                </a:solidFill>
                <a:cs typeface="Calibri"/>
              </a:rPr>
              <a:t>Fær </a:t>
            </a:r>
            <a:r>
              <a:rPr lang="it-IT" sz="3000" dirty="0" smtClean="0">
                <a:solidFill>
                  <a:srgbClr val="0070C0"/>
                </a:solidFill>
                <a:cs typeface="Calibri"/>
              </a:rPr>
              <a:t>Øer</a:t>
            </a:r>
          </a:p>
          <a:p>
            <a:pPr>
              <a:buFont typeface="Arial" charset="0"/>
              <a:buChar char="•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Trilaterale con Norvegia</a:t>
            </a:r>
          </a:p>
          <a:p>
            <a:pPr>
              <a:buFont typeface="Arial" charset="0"/>
              <a:buChar char="•"/>
            </a:pPr>
            <a:r>
              <a:rPr lang="it-IT" sz="3000" dirty="0" smtClean="0">
                <a:solidFill>
                  <a:srgbClr val="0070C0"/>
                </a:solidFill>
                <a:latin typeface="Calibri"/>
                <a:cs typeface="Calibri"/>
              </a:rPr>
              <a:t>Sgombro</a:t>
            </a:r>
          </a:p>
        </p:txBody>
      </p:sp>
    </p:spTree>
    <p:extLst>
      <p:ext uri="{BB962C8B-B14F-4D97-AF65-F5344CB8AC3E}">
        <p14:creationId xmlns:p14="http://schemas.microsoft.com/office/powerpoint/2010/main" val="22727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Trattato Roma 1957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Pesca non menzionata (art. 3 d): «politica comune nel settore dell’agricoltura»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Art. 38 – definizione dei prodotti agricoli: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«prodotti della pesca e quelli di prima trasformazione in diretta connessione  con tali 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prodotti»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Allegato II 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–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elenco </a:t>
            </a:r>
            <a:r>
              <a:rPr lang="it-IT" sz="2800" dirty="0">
                <a:solidFill>
                  <a:srgbClr val="0070C0"/>
                </a:solidFill>
                <a:latin typeface="Bahnschrift" panose="020B0502040204020203" pitchFamily="34" charset="0"/>
              </a:rPr>
              <a:t>dei prodotti </a:t>
            </a: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per i quali è disposta la politica agricola comune: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«pesci, crostacei, molluschi e loro derivati»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8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Trattato Roma 1957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RAGIONI DEL QUADRO UNITARIO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Esigenze alimentari</a:t>
            </a: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Variabilità cui sono sottoposte le risorse </a:t>
            </a: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→ condizioni di vita degli operatori, sostegno al reddito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→ prevalenti le considerazioni di carattere merceologico/commerciale</a:t>
            </a: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Sviluppi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Avvio: anni ‘70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Strutture della pesca  (reg. 2141/70)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Promuovere espansione economica e sviluppo sociale del settore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Accesso ai fondi comunitari di finanziamento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Accesso agli aiuti di Stato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Cooperazione Stati/Commissione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Avvio di una politica comune di gestione delle risorse(*)</a:t>
            </a:r>
            <a:endParaRPr lang="it-IT" sz="24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Organizzazione comune dei mercati dei prodotti della pesca (reg. 2142/70)</a:t>
            </a:r>
            <a:endParaRPr lang="it-IT" sz="28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Sviluppi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La politica comune di gestione delle risorse</a:t>
            </a:r>
          </a:p>
          <a:p>
            <a:pPr marL="0" indent="0" algn="ctr">
              <a:buNone/>
            </a:pPr>
            <a:r>
              <a:rPr lang="it-IT" sz="2800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nel regolamento «strutture della pesca»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1) Parità di condizioni di accesso e di sfruttamento dei fondali, situati nelle acque marine soggette alla loro sovranità o giurisdizione, </a:t>
            </a:r>
            <a:r>
              <a:rPr lang="it-IT" sz="2400" u="sng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a tutte le navi battenti bandiera di uno Stato membro e immatricolate nel territorio della Comunità</a:t>
            </a:r>
            <a:endParaRPr lang="it-IT" sz="2400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2800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2) Potere al Consiglio di adottare </a:t>
            </a:r>
            <a:r>
              <a:rPr lang="it-IT" sz="2800" u="sng" dirty="0" smtClean="0">
                <a:solidFill>
                  <a:srgbClr val="0070C0"/>
                </a:solidFill>
                <a:latin typeface="Calibri"/>
                <a:cs typeface="Calibri"/>
              </a:rPr>
              <a:t>misure necessarie alla conservazione delle risorse ittiche, se esposte a rischio di sfruttamento eccessivo</a:t>
            </a: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 (</a:t>
            </a:r>
            <a:r>
              <a:rPr lang="it-IT" sz="2800" dirty="0" smtClean="0">
                <a:solidFill>
                  <a:srgbClr val="C00000"/>
                </a:solidFill>
                <a:latin typeface="Calibri"/>
                <a:cs typeface="Calibri"/>
              </a:rPr>
              <a:t>idem, con scadenza 6 anni, in Atto di adesione DK-UK-</a:t>
            </a:r>
            <a:r>
              <a:rPr lang="it-IT" sz="2800" dirty="0" err="1" smtClean="0">
                <a:solidFill>
                  <a:srgbClr val="C00000"/>
                </a:solidFill>
                <a:latin typeface="Calibri"/>
                <a:cs typeface="Calibri"/>
              </a:rPr>
              <a:t>Ir</a:t>
            </a:r>
            <a:r>
              <a:rPr lang="it-IT" sz="2800" dirty="0" smtClean="0">
                <a:solidFill>
                  <a:srgbClr val="C00000"/>
                </a:solidFill>
                <a:latin typeface="Calibri"/>
                <a:cs typeface="Calibri"/>
              </a:rPr>
              <a:t> 1972)</a:t>
            </a:r>
            <a:endParaRPr lang="it-IT" sz="28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→ non usato – discipline statali comunicate alla Commissione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sz="28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Sviluppi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Risoluzione dell’</a:t>
            </a:r>
            <a:r>
              <a:rPr lang="it-IT" sz="2800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Aja</a:t>
            </a:r>
            <a:r>
              <a:rPr lang="it-IT" sz="28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del Consiglio - 1976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A nome della CEE, è istituita </a:t>
            </a:r>
            <a:r>
              <a:rPr lang="it-IT" sz="2800" b="1" dirty="0" smtClean="0">
                <a:solidFill>
                  <a:srgbClr val="0070C0"/>
                </a:solidFill>
                <a:latin typeface="Calibri"/>
                <a:cs typeface="Calibri"/>
              </a:rPr>
              <a:t>Zona di pesca esclusiva</a:t>
            </a: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 nel Mare del  Nord (fino a 200 </a:t>
            </a:r>
            <a:r>
              <a:rPr lang="it-IT" sz="2800" dirty="0" err="1" smtClean="0">
                <a:solidFill>
                  <a:srgbClr val="0070C0"/>
                </a:solidFill>
                <a:latin typeface="Calibri"/>
                <a:cs typeface="Calibri"/>
              </a:rPr>
              <a:t>m.m.</a:t>
            </a:r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)</a:t>
            </a:r>
            <a:endParaRPr lang="it-IT" sz="2800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La CEE ha competenza ad adottare misure di conservazione (negoziati lunghi e difficili su distribuzione di quote tra SM)</a:t>
            </a:r>
          </a:p>
          <a:p>
            <a:pPr marL="0" indent="0">
              <a:buNone/>
            </a:pPr>
            <a:endParaRPr lang="it-IT" sz="2400" b="1" dirty="0" smtClean="0">
              <a:solidFill>
                <a:srgbClr val="0070C0"/>
              </a:solidFill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Se ritardo nell’adozione della disciplina comunitaria, gli Stati NON adottano misure UNILATERALI di conservazione</a:t>
            </a:r>
          </a:p>
          <a:p>
            <a:pPr marL="0" indent="0">
              <a:buNone/>
            </a:pPr>
            <a:endParaRPr lang="it-IT" sz="2400" b="1" dirty="0">
              <a:solidFill>
                <a:srgbClr val="0070C0"/>
              </a:solidFill>
              <a:latin typeface="Bahnschrift Light" panose="020B0502040204020203" pitchFamily="34" charset="0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Adozione degli Stati SOLO con </a:t>
            </a:r>
            <a:r>
              <a:rPr lang="it-IT" sz="2400" b="1" u="sng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coinvolgimento (approvazione) della Commissione + carattere NON discriminatorio</a:t>
            </a:r>
          </a:p>
          <a:p>
            <a:pPr marL="0" indent="0">
              <a:buNone/>
            </a:pPr>
            <a:endParaRPr lang="it-IT" sz="2200" b="1" dirty="0" smtClean="0">
              <a:solidFill>
                <a:srgbClr val="C00000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Sviluppi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Giurisprudenza CGUE</a:t>
            </a:r>
          </a:p>
          <a:p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Incompatibili con diritto CEE disposizioni nazionali discriminatorie (anche indirettamente) sulla base della nazionalità, nei confronti di battelli da pesca</a:t>
            </a:r>
          </a:p>
          <a:p>
            <a:r>
              <a:rPr lang="it-IT" sz="2800" dirty="0" smtClean="0">
                <a:solidFill>
                  <a:srgbClr val="0070C0"/>
                </a:solidFill>
                <a:latin typeface="Calibri"/>
                <a:cs typeface="Calibri"/>
              </a:rPr>
              <a:t>In mancanza di normativa CEE, gli Stati NON hanno il potere di vietare l’accesso alle acque nazionali </a:t>
            </a:r>
            <a:r>
              <a:rPr lang="it-IT" sz="2800" u="sng" dirty="0" smtClean="0">
                <a:solidFill>
                  <a:srgbClr val="0070C0"/>
                </a:solidFill>
                <a:latin typeface="Calibri"/>
                <a:cs typeface="Calibri"/>
              </a:rPr>
              <a:t>senza perseguire scopo di conservazione delle risorse della pesca</a:t>
            </a:r>
            <a:endParaRPr lang="it-IT" sz="2800" u="sng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r>
              <a:rPr lang="it-IT" sz="2400" dirty="0">
                <a:solidFill>
                  <a:srgbClr val="0070C0"/>
                </a:solidFill>
                <a:cs typeface="Calibri"/>
              </a:rPr>
              <a:t>In mancanza di normativa CEE, </a:t>
            </a:r>
            <a:r>
              <a:rPr lang="it-IT" sz="2400" b="1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DOVERE degli Stati di adottare opportuni provvedimenti di conservazione </a:t>
            </a:r>
            <a:r>
              <a:rPr lang="it-IT" sz="2400" b="1" u="sng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nell’interesse collettivo della Comunità!</a:t>
            </a:r>
          </a:p>
          <a:p>
            <a:r>
              <a:rPr lang="it-IT" sz="2400" b="1" u="sng" dirty="0" smtClean="0">
                <a:solidFill>
                  <a:srgbClr val="0070C0"/>
                </a:solidFill>
                <a:latin typeface="Bahnschrift Light" panose="020B0502040204020203" pitchFamily="34" charset="0"/>
              </a:rPr>
              <a:t>Nell’osservanza degli obblighi procedurali</a:t>
            </a:r>
          </a:p>
          <a:p>
            <a:pPr marL="0" indent="0">
              <a:buNone/>
            </a:pPr>
            <a:endParaRPr lang="it-IT" sz="2200" b="1" dirty="0" smtClean="0">
              <a:solidFill>
                <a:srgbClr val="C00000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7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14644</TotalTime>
  <Words>1835</Words>
  <Application>Microsoft Office PowerPoint</Application>
  <PresentationFormat>Presentazione su schermo (4:3)</PresentationFormat>
  <Paragraphs>264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Tema di Office</vt:lpstr>
      <vt:lpstr>POLITICA COMUNE DELLA PESCA</vt:lpstr>
      <vt:lpstr>Dal Trattato di Roma al Trattato di Lisbona</vt:lpstr>
      <vt:lpstr>Assetto nel TFUE </vt:lpstr>
      <vt:lpstr>Trattato Roma 1957</vt:lpstr>
      <vt:lpstr>Trattato Roma 1957</vt:lpstr>
      <vt:lpstr>Sviluppi</vt:lpstr>
      <vt:lpstr>Sviluppi</vt:lpstr>
      <vt:lpstr>Sviluppi</vt:lpstr>
      <vt:lpstr>Sviluppi</vt:lpstr>
      <vt:lpstr>Sviluppi</vt:lpstr>
      <vt:lpstr>Trattato Maastricht 1992</vt:lpstr>
      <vt:lpstr>TFUE: le specificita’ della pesca</vt:lpstr>
      <vt:lpstr>Disciplina vigente per la politica comune della pesca</vt:lpstr>
      <vt:lpstr>Libro Verde 2009 </vt:lpstr>
      <vt:lpstr>Relazione 2011 </vt:lpstr>
      <vt:lpstr>Il regolamento le innovazioni</vt:lpstr>
      <vt:lpstr>Restrizioni nelle 12 miglia</vt:lpstr>
      <vt:lpstr>Obbligo di sbarco</vt:lpstr>
      <vt:lpstr>Misure tecniche</vt:lpstr>
      <vt:lpstr>Misure di gestione</vt:lpstr>
      <vt:lpstr>ALCUNI FILONI</vt:lpstr>
      <vt:lpstr>Acquacoltura</vt:lpstr>
      <vt:lpstr>Prevenzione malattie Polizia sanitaria Lotta malattie</vt:lpstr>
      <vt:lpstr>L’assenza di indennizzo in caso di abbattimenti</vt:lpstr>
      <vt:lpstr>Specie esotiche Specie localmente assenti</vt:lpstr>
      <vt:lpstr>Aquacoltura biologica</vt:lpstr>
      <vt:lpstr>Aquacoltura biologica</vt:lpstr>
      <vt:lpstr>Relazioni esterne</vt:lpstr>
      <vt:lpstr>Il contesto normativo</vt:lpstr>
      <vt:lpstr>Competenza esterna UE in materia di pesca</vt:lpstr>
      <vt:lpstr>Competenza esterna UE in materia di pesca</vt:lpstr>
      <vt:lpstr>Accordi con Stati terzi per l’accesso alle rispettive risorse</vt:lpstr>
      <vt:lpstr>Accordi di partenariato con Stati terzi</vt:lpstr>
      <vt:lpstr>Accordi di partenariato con Stati terzi</vt:lpstr>
      <vt:lpstr>Accordi di partenariato con Stati terzi</vt:lpstr>
      <vt:lpstr>2 tipologie principali</vt:lpstr>
      <vt:lpstr>Accordi «nordici»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Emanuela Pistoia</cp:lastModifiedBy>
  <cp:revision>125</cp:revision>
  <dcterms:created xsi:type="dcterms:W3CDTF">2020-02-17T15:25:17Z</dcterms:created>
  <dcterms:modified xsi:type="dcterms:W3CDTF">2020-11-04T18:19:35Z</dcterms:modified>
</cp:coreProperties>
</file>