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86" r:id="rId2"/>
    <p:sldId id="287" r:id="rId3"/>
    <p:sldId id="288" r:id="rId4"/>
    <p:sldId id="289" r:id="rId5"/>
    <p:sldId id="290" r:id="rId6"/>
    <p:sldId id="291" r:id="rId7"/>
    <p:sldId id="295" r:id="rId8"/>
    <p:sldId id="296" r:id="rId9"/>
    <p:sldId id="297" r:id="rId10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1436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919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009193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algn="ctr">
              <a:spcBef>
                <a:spcPts val="0"/>
              </a:spcBef>
              <a:defRPr sz="3200"/>
            </a:lvl1pPr>
            <a:lvl2pPr indent="228600" algn="ctr">
              <a:spcBef>
                <a:spcPts val="0"/>
              </a:spcBef>
              <a:defRPr sz="3200"/>
            </a:lvl2pPr>
            <a:lvl3pPr indent="457200" algn="ctr">
              <a:spcBef>
                <a:spcPts val="0"/>
              </a:spcBef>
              <a:defRPr sz="3200"/>
            </a:lvl3pPr>
            <a:lvl4pPr indent="685800" algn="ctr">
              <a:spcBef>
                <a:spcPts val="0"/>
              </a:spcBef>
              <a:defRPr sz="3200"/>
            </a:lvl4pPr>
            <a:lvl5pPr indent="914400" algn="ctr">
              <a:spcBef>
                <a:spcPts val="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009193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011993"/>
                </a:solidFill>
              </a:rPr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algn="ctr">
              <a:spcBef>
                <a:spcPts val="0"/>
              </a:spcBef>
              <a:defRPr sz="3200"/>
            </a:lvl1pPr>
            <a:lvl2pPr indent="228600" algn="ctr">
              <a:spcBef>
                <a:spcPts val="0"/>
              </a:spcBef>
              <a:defRPr sz="3200"/>
            </a:lvl2pPr>
            <a:lvl3pPr indent="457200" algn="ctr">
              <a:spcBef>
                <a:spcPts val="0"/>
              </a:spcBef>
              <a:defRPr sz="3200"/>
            </a:lvl3pPr>
            <a:lvl4pPr indent="685800" algn="ctr">
              <a:spcBef>
                <a:spcPts val="0"/>
              </a:spcBef>
              <a:defRPr sz="3200"/>
            </a:lvl4pPr>
            <a:lvl5pPr indent="914400" algn="ctr">
              <a:spcBef>
                <a:spcPts val="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011993"/>
                </a:solidFill>
              </a:rPr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011993"/>
                </a:solidFill>
              </a:rP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>
              <a:spcBef>
                <a:spcPts val="3200"/>
              </a:spcBef>
              <a:defRPr sz="2800"/>
            </a:lvl1pPr>
            <a:lvl2pPr indent="342900">
              <a:spcBef>
                <a:spcPts val="3200"/>
              </a:spcBef>
              <a:defRPr sz="2800"/>
            </a:lvl2pPr>
            <a:lvl3pPr indent="685800">
              <a:spcBef>
                <a:spcPts val="3200"/>
              </a:spcBef>
              <a:defRPr sz="2800"/>
            </a:lvl3pPr>
            <a:lvl4pPr indent="1028700">
              <a:spcBef>
                <a:spcPts val="3200"/>
              </a:spcBef>
              <a:defRPr sz="2800"/>
            </a:lvl4pPr>
            <a:lvl5pPr indent="13716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011993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transition spd="med"/>
  <p:txStyles>
    <p:titleStyle>
      <a:lvl1pPr algn="ctr" defTabSz="584200">
        <a:defRPr sz="8000">
          <a:solidFill>
            <a:srgbClr val="011993"/>
          </a:solidFill>
          <a:latin typeface="Helvetica Neue Light"/>
          <a:ea typeface="Helvetica Neue Light"/>
          <a:cs typeface="Helvetica Neue Light"/>
          <a:sym typeface="Helvetica Neue Light"/>
        </a:defRPr>
      </a:lvl1pPr>
      <a:lvl2pPr indent="228600" algn="ctr" defTabSz="584200">
        <a:defRPr sz="8000">
          <a:solidFill>
            <a:srgbClr val="011993"/>
          </a:solidFill>
          <a:latin typeface="Helvetica Neue Light"/>
          <a:ea typeface="Helvetica Neue Light"/>
          <a:cs typeface="Helvetica Neue Light"/>
          <a:sym typeface="Helvetica Neue Light"/>
        </a:defRPr>
      </a:lvl2pPr>
      <a:lvl3pPr indent="457200" algn="ctr" defTabSz="584200">
        <a:defRPr sz="8000">
          <a:solidFill>
            <a:srgbClr val="011993"/>
          </a:solidFill>
          <a:latin typeface="Helvetica Neue Light"/>
          <a:ea typeface="Helvetica Neue Light"/>
          <a:cs typeface="Helvetica Neue Light"/>
          <a:sym typeface="Helvetica Neue Light"/>
        </a:defRPr>
      </a:lvl3pPr>
      <a:lvl4pPr indent="685800" algn="ctr" defTabSz="584200">
        <a:defRPr sz="8000">
          <a:solidFill>
            <a:srgbClr val="011993"/>
          </a:solidFill>
          <a:latin typeface="Helvetica Neue Light"/>
          <a:ea typeface="Helvetica Neue Light"/>
          <a:cs typeface="Helvetica Neue Light"/>
          <a:sym typeface="Helvetica Neue Light"/>
        </a:defRPr>
      </a:lvl4pPr>
      <a:lvl5pPr indent="914400" algn="ctr" defTabSz="584200">
        <a:defRPr sz="8000">
          <a:solidFill>
            <a:srgbClr val="011993"/>
          </a:solidFill>
          <a:latin typeface="Helvetica Neue Light"/>
          <a:ea typeface="Helvetica Neue Light"/>
          <a:cs typeface="Helvetica Neue Light"/>
          <a:sym typeface="Helvetica Neue Light"/>
        </a:defRPr>
      </a:lvl5pPr>
      <a:lvl6pPr indent="1143000" algn="ctr" defTabSz="584200">
        <a:defRPr sz="8000">
          <a:solidFill>
            <a:srgbClr val="011993"/>
          </a:solidFill>
          <a:latin typeface="Helvetica Neue Light"/>
          <a:ea typeface="Helvetica Neue Light"/>
          <a:cs typeface="Helvetica Neue Light"/>
          <a:sym typeface="Helvetica Neue Light"/>
        </a:defRPr>
      </a:lvl6pPr>
      <a:lvl7pPr indent="1371600" algn="ctr" defTabSz="584200">
        <a:defRPr sz="8000">
          <a:solidFill>
            <a:srgbClr val="011993"/>
          </a:solidFill>
          <a:latin typeface="Helvetica Neue Light"/>
          <a:ea typeface="Helvetica Neue Light"/>
          <a:cs typeface="Helvetica Neue Light"/>
          <a:sym typeface="Helvetica Neue Light"/>
        </a:defRPr>
      </a:lvl7pPr>
      <a:lvl8pPr indent="1600200" algn="ctr" defTabSz="584200">
        <a:defRPr sz="8000">
          <a:solidFill>
            <a:srgbClr val="011993"/>
          </a:solidFill>
          <a:latin typeface="Helvetica Neue Light"/>
          <a:ea typeface="Helvetica Neue Light"/>
          <a:cs typeface="Helvetica Neue Light"/>
          <a:sym typeface="Helvetica Neue Light"/>
        </a:defRPr>
      </a:lvl8pPr>
      <a:lvl9pPr indent="1828800" algn="ctr" defTabSz="584200">
        <a:defRPr sz="8000">
          <a:solidFill>
            <a:srgbClr val="011993"/>
          </a:solidFill>
          <a:latin typeface="Helvetica Neue Light"/>
          <a:ea typeface="Helvetica Neue Light"/>
          <a:cs typeface="Helvetica Neue Light"/>
          <a:sym typeface="Helvetica Neue Light"/>
        </a:defRPr>
      </a:lvl9pPr>
    </p:titleStyle>
    <p:bodyStyle>
      <a:lvl1pPr defTabSz="584200">
        <a:spcBef>
          <a:spcPts val="4200"/>
        </a:spcBef>
        <a:defRPr sz="3600">
          <a:latin typeface="Helvetica Neue Light"/>
          <a:ea typeface="Helvetica Neue Light"/>
          <a:cs typeface="Helvetica Neue Light"/>
          <a:sym typeface="Helvetica Neue Light"/>
        </a:defRPr>
      </a:lvl1pPr>
      <a:lvl2pPr indent="444500" defTabSz="584200">
        <a:spcBef>
          <a:spcPts val="4200"/>
        </a:spcBef>
        <a:defRPr sz="3600">
          <a:latin typeface="Helvetica Neue Light"/>
          <a:ea typeface="Helvetica Neue Light"/>
          <a:cs typeface="Helvetica Neue Light"/>
          <a:sym typeface="Helvetica Neue Light"/>
        </a:defRPr>
      </a:lvl2pPr>
      <a:lvl3pPr indent="889000" defTabSz="584200">
        <a:spcBef>
          <a:spcPts val="4200"/>
        </a:spcBef>
        <a:defRPr sz="3600">
          <a:latin typeface="Helvetica Neue Light"/>
          <a:ea typeface="Helvetica Neue Light"/>
          <a:cs typeface="Helvetica Neue Light"/>
          <a:sym typeface="Helvetica Neue Light"/>
        </a:defRPr>
      </a:lvl3pPr>
      <a:lvl4pPr indent="1333500" defTabSz="584200">
        <a:spcBef>
          <a:spcPts val="4200"/>
        </a:spcBef>
        <a:defRPr sz="3600">
          <a:latin typeface="Helvetica Neue Light"/>
          <a:ea typeface="Helvetica Neue Light"/>
          <a:cs typeface="Helvetica Neue Light"/>
          <a:sym typeface="Helvetica Neue Light"/>
        </a:defRPr>
      </a:lvl4pPr>
      <a:lvl5pPr indent="1778000" defTabSz="584200">
        <a:spcBef>
          <a:spcPts val="4200"/>
        </a:spcBef>
        <a:defRPr sz="3600">
          <a:latin typeface="Helvetica Neue Light"/>
          <a:ea typeface="Helvetica Neue Light"/>
          <a:cs typeface="Helvetica Neue Light"/>
          <a:sym typeface="Helvetica Neue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Helvetica Neue Light"/>
          <a:ea typeface="Helvetica Neue Light"/>
          <a:cs typeface="Helvetica Neue Light"/>
          <a:sym typeface="Helvetica Neue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Helvetica Neue Light"/>
          <a:ea typeface="Helvetica Neue Light"/>
          <a:cs typeface="Helvetica Neue Light"/>
          <a:sym typeface="Helvetica Neue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Helvetica Neue Light"/>
          <a:ea typeface="Helvetica Neue Light"/>
          <a:cs typeface="Helvetica Neue Light"/>
          <a:sym typeface="Helvetica Neue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Helvetica Neue Light"/>
          <a:ea typeface="Helvetica Neue Light"/>
          <a:cs typeface="Helvetica Neue Light"/>
          <a:sym typeface="Helvetica Neue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Shape 5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011993"/>
                </a:solidFill>
              </a:rPr>
              <a:t>Compressione</a:t>
            </a:r>
          </a:p>
        </p:txBody>
      </p:sp>
      <p:sp>
        <p:nvSpPr>
          <p:cNvPr id="562" name="Shape 56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Cambiare la rappresentazione </a:t>
            </a:r>
          </a:p>
          <a:p>
            <a:pPr lvl="1">
              <a:defRPr sz="1800"/>
            </a:pPr>
            <a:r>
              <a:rPr sz="3600"/>
              <a:t>usare un numero inferiore di bit</a:t>
            </a:r>
          </a:p>
          <a:p>
            <a:pPr lvl="0">
              <a:defRPr sz="1800"/>
            </a:pPr>
            <a:r>
              <a:rPr sz="3600" b="1">
                <a:latin typeface="Helvetica Neue"/>
                <a:ea typeface="Helvetica Neue"/>
                <a:cs typeface="Helvetica Neue"/>
                <a:sym typeface="Helvetica Neue"/>
              </a:rPr>
              <a:t>Lossless</a:t>
            </a:r>
            <a:r>
              <a:rPr sz="3600"/>
              <a:t>: senza perdita di dati</a:t>
            </a:r>
          </a:p>
          <a:p>
            <a:pPr lvl="1">
              <a:defRPr sz="1800"/>
            </a:pPr>
            <a:r>
              <a:rPr sz="3600"/>
              <a:t>l’originale può essere ricostruito perfettamente </a:t>
            </a:r>
          </a:p>
          <a:p>
            <a:pPr lvl="0">
              <a:defRPr sz="1800"/>
            </a:pPr>
            <a:r>
              <a:rPr sz="3600" b="1">
                <a:latin typeface="Helvetica Neue"/>
                <a:ea typeface="Helvetica Neue"/>
                <a:cs typeface="Helvetica Neue"/>
                <a:sym typeface="Helvetica Neue"/>
              </a:rPr>
              <a:t>Lossy</a:t>
            </a:r>
            <a:r>
              <a:rPr sz="3600"/>
              <a:t>: con perdita di dati</a:t>
            </a:r>
          </a:p>
          <a:p>
            <a:pPr lvl="1">
              <a:defRPr sz="1800"/>
            </a:pPr>
            <a:r>
              <a:rPr sz="3600"/>
              <a:t>l’originale non può essere ricostruito perfettamente</a:t>
            </a:r>
          </a:p>
        </p:txBody>
      </p:sp>
    </p:spTree>
  </p:cSld>
  <p:clrMapOvr>
    <a:masterClrMapping/>
  </p:clrMapOvr>
  <p:transition spd="med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Shape 56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578358">
              <a:defRPr sz="7919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919">
                <a:solidFill>
                  <a:srgbClr val="011993"/>
                </a:solidFill>
              </a:rPr>
              <a:t>Compressione run-length</a:t>
            </a:r>
          </a:p>
        </p:txBody>
      </p:sp>
      <p:sp>
        <p:nvSpPr>
          <p:cNvPr id="565" name="Shape 56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Codifica lossless</a:t>
            </a:r>
          </a:p>
          <a:p>
            <a:pPr lvl="0">
              <a:defRPr sz="1800"/>
            </a:pPr>
            <a:r>
              <a:rPr sz="3600"/>
              <a:t>La lunghezza della prima sequenza di pixel con lo stesso colore, </a:t>
            </a:r>
          </a:p>
          <a:p>
            <a:pPr lvl="1" indent="889000">
              <a:defRPr sz="1800"/>
            </a:pPr>
            <a:r>
              <a:rPr sz="3600"/>
              <a:t>seguita dalla lunghezza della prima sequenza di pixel con lo stesso colore,</a:t>
            </a:r>
          </a:p>
          <a:p>
            <a:pPr lvl="1" indent="889000">
              <a:defRPr sz="1800"/>
            </a:pPr>
            <a:r>
              <a:rPr sz="3600"/>
              <a:t>seguita …</a:t>
            </a:r>
          </a:p>
        </p:txBody>
      </p:sp>
    </p:spTree>
  </p:cSld>
  <p:clrMapOvr>
    <a:masterClrMapping/>
  </p:clrMapOvr>
  <p:transition spd="med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9" name="Group 569"/>
          <p:cNvGrpSpPr/>
          <p:nvPr/>
        </p:nvGrpSpPr>
        <p:grpSpPr>
          <a:xfrm>
            <a:off x="4905375" y="659209"/>
            <a:ext cx="3176588" cy="1881982"/>
            <a:chOff x="0" y="0"/>
            <a:chExt cx="3176587" cy="1881981"/>
          </a:xfrm>
        </p:grpSpPr>
        <p:pic>
          <p:nvPicPr>
            <p:cNvPr id="567" name="dropped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176588" cy="1881982"/>
            </a:xfrm>
            <a:prstGeom prst="rect">
              <a:avLst/>
            </a:prstGeom>
            <a:ln>
              <a:noFill/>
            </a:ln>
            <a:effectLst>
              <a:outerShdw blurRad="63500" dist="38100" dir="2700000" rotWithShape="0">
                <a:srgbClr val="000000">
                  <a:alpha val="33000"/>
                </a:srgbClr>
              </a:outerShdw>
            </a:effectLst>
          </p:spPr>
        </p:pic>
        <p:sp>
          <p:nvSpPr>
            <p:cNvPr id="568" name="Shape 568"/>
            <p:cNvSpPr/>
            <p:nvPr/>
          </p:nvSpPr>
          <p:spPr>
            <a:xfrm>
              <a:off x="0" y="0"/>
              <a:ext cx="3176588" cy="1881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800"/>
                  </a:lnTo>
                  <a:lnTo>
                    <a:pt x="0" y="21600"/>
                  </a:lnTo>
                  <a:lnTo>
                    <a:pt x="10800" y="21600"/>
                  </a:lnTo>
                  <a:lnTo>
                    <a:pt x="21600" y="21600"/>
                  </a:lnTo>
                  <a:lnTo>
                    <a:pt x="21600" y="10800"/>
                  </a:lnTo>
                  <a:lnTo>
                    <a:pt x="21600" y="0"/>
                  </a:lnTo>
                  <a:lnTo>
                    <a:pt x="10800" y="0"/>
                  </a:lnTo>
                  <a:lnTo>
                    <a:pt x="0" y="0"/>
                  </a:lnTo>
                  <a:close/>
                </a:path>
              </a:pathLst>
            </a:custGeom>
            <a:ln w="12700" cap="flat">
              <a:solidFill>
                <a:srgbClr val="000000"/>
              </a:solidFill>
              <a:prstDash val="solid"/>
              <a:miter lim="400000"/>
            </a:ln>
          </p:spPr>
          <p:txBody>
            <a:bodyPr/>
            <a:lstStyle/>
            <a:p>
              <a:pPr lvl="0"/>
              <a:endParaRPr/>
            </a:p>
          </p:txBody>
        </p:sp>
      </p:grpSp>
      <p:sp>
        <p:nvSpPr>
          <p:cNvPr id="570" name="Shape 570"/>
          <p:cNvSpPr/>
          <p:nvPr/>
        </p:nvSpPr>
        <p:spPr>
          <a:xfrm>
            <a:off x="355142" y="2949593"/>
            <a:ext cx="12280901" cy="4870414"/>
          </a:xfrm>
          <a:prstGeom prst="rect">
            <a:avLst/>
          </a:prstGeom>
          <a:ln w="25400">
            <a:solidFill>
              <a:srgbClr val="A6AAA9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tabLst>
                <a:tab pos="1181100" algn="l"/>
              </a:tabLst>
              <a:defRPr sz="18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 defTabSz="914400"/>
            <a:r>
              <a:t>255,0,0;255,0,0;255,0,0;255,0,0;255,0,0;255,0,0;255,0,0;255,0,0;255,0,0;255,0,0;255,0,0;255,0,0;255,0,0;255,0,0;255,0,0;255,0,0;255,0,0;255,0,0;255,0,0;255,0,0;255,0,0;255,0,0;255,0,0;255,0,0;255,0,0;255,0,0;255,0,0;255,0,0;255,0,0;255,0,0;255,0,0;255,0,0;255,0,0;255,0,0;255,0,0;255,0,0;255,0,0;255,0,0;255,0,0;255,0,0;255,0,0;255,0,0;255,0,0;255,0,0;255,0,0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255,255,255;0,255,0;0,255,0;0,255,0;0,255,0;0,255,0;0,255,0;0,255,0;0,255,0;0,255,0;0,255,0;0,255,0;0,255,0;0,255,0;0,255,0;0,255,0;0,255,0;0,255,0;0,255,0;0,255,0;0,255,0;0,255,0;0,255,0;0,255,0;0,255,0;0,255,0;0,255,0;0,255,0;0,255,0;0,255,0;0,255,0;0,255,0;0,255,0;0,255,0;0,255,0;0,255,0;0,255,0;0,255,0;0,255,0;0,255,0;0,255,0;0,255,0;0,255,0;0,255,0;0,255,0;0,255,0;</a:t>
            </a: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9" grpId="1" animBg="1" advAuto="0"/>
      <p:bldP spid="570" grpId="2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4" name="Group 574"/>
          <p:cNvGrpSpPr/>
          <p:nvPr/>
        </p:nvGrpSpPr>
        <p:grpSpPr>
          <a:xfrm>
            <a:off x="4905375" y="659209"/>
            <a:ext cx="3176588" cy="1881982"/>
            <a:chOff x="0" y="0"/>
            <a:chExt cx="3176587" cy="1881981"/>
          </a:xfrm>
        </p:grpSpPr>
        <p:pic>
          <p:nvPicPr>
            <p:cNvPr id="572" name="dropped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176588" cy="1881982"/>
            </a:xfrm>
            <a:prstGeom prst="rect">
              <a:avLst/>
            </a:prstGeom>
            <a:ln>
              <a:noFill/>
            </a:ln>
            <a:effectLst>
              <a:outerShdw blurRad="63500" dist="38100" dir="2700000" rotWithShape="0">
                <a:srgbClr val="000000">
                  <a:alpha val="33000"/>
                </a:srgbClr>
              </a:outerShdw>
            </a:effectLst>
          </p:spPr>
        </p:pic>
        <p:sp>
          <p:nvSpPr>
            <p:cNvPr id="573" name="Shape 573"/>
            <p:cNvSpPr/>
            <p:nvPr/>
          </p:nvSpPr>
          <p:spPr>
            <a:xfrm>
              <a:off x="0" y="0"/>
              <a:ext cx="3176588" cy="1881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800"/>
                  </a:lnTo>
                  <a:lnTo>
                    <a:pt x="0" y="21600"/>
                  </a:lnTo>
                  <a:lnTo>
                    <a:pt x="10800" y="21600"/>
                  </a:lnTo>
                  <a:lnTo>
                    <a:pt x="21600" y="21600"/>
                  </a:lnTo>
                  <a:lnTo>
                    <a:pt x="21600" y="10800"/>
                  </a:lnTo>
                  <a:lnTo>
                    <a:pt x="21600" y="0"/>
                  </a:lnTo>
                  <a:lnTo>
                    <a:pt x="10800" y="0"/>
                  </a:lnTo>
                  <a:lnTo>
                    <a:pt x="0" y="0"/>
                  </a:lnTo>
                  <a:close/>
                </a:path>
              </a:pathLst>
            </a:custGeom>
            <a:ln w="12700" cap="flat">
              <a:solidFill>
                <a:srgbClr val="000000"/>
              </a:solidFill>
              <a:prstDash val="solid"/>
              <a:miter lim="400000"/>
            </a:ln>
          </p:spPr>
          <p:txBody>
            <a:bodyPr/>
            <a:lstStyle/>
            <a:p>
              <a:pPr lvl="0"/>
              <a:endParaRPr/>
            </a:p>
          </p:txBody>
        </p:sp>
      </p:grpSp>
      <p:graphicFrame>
        <p:nvGraphicFramePr>
          <p:cNvPr id="575" name="Table 575"/>
          <p:cNvGraphicFramePr/>
          <p:nvPr/>
        </p:nvGraphicFramePr>
        <p:xfrm>
          <a:off x="4405920" y="3039855"/>
          <a:ext cx="4175580" cy="2744966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391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03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33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36294">
                <a:tc>
                  <a:txBody>
                    <a:bodyPr/>
                    <a:lstStyle/>
                    <a:p>
                      <a:pPr lvl="0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600" b="1">
                          <a:solidFill>
                            <a:srgbClr val="FFFFFF"/>
                          </a:solidFill>
                          <a:sym typeface="Helvetica"/>
                        </a:rPr>
                        <a:t>colore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solidFill>
                      <a:srgbClr val="A9A9A9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600" b="1">
                          <a:solidFill>
                            <a:srgbClr val="FFFFFF"/>
                          </a:solidFill>
                          <a:sym typeface="Helvetica"/>
                        </a:rPr>
                        <a:t>RGB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solidFill>
                      <a:srgbClr val="A9A9A9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600" b="1">
                          <a:solidFill>
                            <a:srgbClr val="FFFFFF"/>
                          </a:solidFill>
                          <a:sym typeface="Helvetica"/>
                        </a:rPr>
                        <a:t>cod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solidFill>
                      <a:srgbClr val="A9A9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7616"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B w="12700">
                      <a:solidFill>
                        <a:srgbClr val="424242"/>
                      </a:solidFill>
                      <a:miter lim="400000"/>
                    </a:lnB>
                    <a:solidFill>
                      <a:srgbClr val="E300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sz="2600"/>
                        <a:t>255,0,0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B w="12700">
                      <a:solidFill>
                        <a:srgbClr val="424242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sz="2600"/>
                        <a:t>1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B w="12700">
                      <a:solidFill>
                        <a:srgbClr val="424242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9370"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lnB w="12700">
                      <a:solidFill>
                        <a:srgbClr val="424242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sz="2600"/>
                        <a:t>255,255,255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lnB w="12700">
                      <a:solidFill>
                        <a:srgbClr val="424242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sz="2600"/>
                        <a:t>2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lnB w="12700">
                      <a:solidFill>
                        <a:srgbClr val="424242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1686"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lnB w="12700">
                      <a:solidFill>
                        <a:srgbClr val="424242"/>
                      </a:solidFill>
                      <a:miter lim="400000"/>
                    </a:lnB>
                    <a:solidFill>
                      <a:srgbClr val="009424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sz="2600"/>
                        <a:t>0,255,0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lnB w="12700">
                      <a:solidFill>
                        <a:srgbClr val="424242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sz="2600"/>
                        <a:t>3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lnB w="12700">
                      <a:solidFill>
                        <a:srgbClr val="424242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76" name="Shape 576"/>
          <p:cNvSpPr/>
          <p:nvPr/>
        </p:nvSpPr>
        <p:spPr>
          <a:xfrm>
            <a:off x="317496" y="6416693"/>
            <a:ext cx="12369801" cy="425414"/>
          </a:xfrm>
          <a:prstGeom prst="rect">
            <a:avLst/>
          </a:prstGeom>
          <a:ln w="25400">
            <a:solidFill>
              <a:srgbClr val="A6AAA9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defRPr sz="18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/>
            <a:r>
              <a:t> 255,0,0=1;255,255,255=2;0,255,0=3[15×9]45:1,45:2,45:3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5" grpId="1" animBg="1" advAuto="0"/>
      <p:bldP spid="576" grpId="2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0" name="Group 580"/>
          <p:cNvGrpSpPr/>
          <p:nvPr/>
        </p:nvGrpSpPr>
        <p:grpSpPr>
          <a:xfrm>
            <a:off x="4884654" y="646509"/>
            <a:ext cx="3235326" cy="1881982"/>
            <a:chOff x="0" y="0"/>
            <a:chExt cx="3235325" cy="1881981"/>
          </a:xfrm>
        </p:grpSpPr>
        <p:pic>
          <p:nvPicPr>
            <p:cNvPr id="578" name="dropped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235325" cy="1881982"/>
            </a:xfrm>
            <a:prstGeom prst="rect">
              <a:avLst/>
            </a:prstGeom>
            <a:ln>
              <a:noFill/>
            </a:ln>
            <a:effectLst>
              <a:outerShdw blurRad="63500" dist="38100" dir="2700000" rotWithShape="0">
                <a:srgbClr val="000000">
                  <a:alpha val="33000"/>
                </a:srgbClr>
              </a:outerShdw>
            </a:effectLst>
          </p:spPr>
        </p:pic>
        <p:sp>
          <p:nvSpPr>
            <p:cNvPr id="579" name="Shape 579"/>
            <p:cNvSpPr/>
            <p:nvPr/>
          </p:nvSpPr>
          <p:spPr>
            <a:xfrm>
              <a:off x="0" y="0"/>
              <a:ext cx="3235325" cy="1881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800"/>
                  </a:lnTo>
                  <a:lnTo>
                    <a:pt x="0" y="21600"/>
                  </a:lnTo>
                  <a:lnTo>
                    <a:pt x="10800" y="21600"/>
                  </a:lnTo>
                  <a:lnTo>
                    <a:pt x="21600" y="21600"/>
                  </a:lnTo>
                  <a:lnTo>
                    <a:pt x="21600" y="10800"/>
                  </a:lnTo>
                  <a:lnTo>
                    <a:pt x="21600" y="0"/>
                  </a:lnTo>
                  <a:lnTo>
                    <a:pt x="10800" y="0"/>
                  </a:lnTo>
                  <a:lnTo>
                    <a:pt x="0" y="0"/>
                  </a:lnTo>
                  <a:close/>
                </a:path>
              </a:pathLst>
            </a:custGeom>
            <a:ln w="12700" cap="flat">
              <a:solidFill>
                <a:srgbClr val="000000"/>
              </a:solidFill>
              <a:prstDash val="solid"/>
              <a:miter lim="400000"/>
            </a:ln>
          </p:spPr>
          <p:txBody>
            <a:bodyPr/>
            <a:lstStyle/>
            <a:p>
              <a:pPr lvl="0"/>
              <a:endParaRPr/>
            </a:p>
          </p:txBody>
        </p:sp>
      </p:grpSp>
      <p:sp>
        <p:nvSpPr>
          <p:cNvPr id="581" name="Shape 581"/>
          <p:cNvSpPr/>
          <p:nvPr/>
        </p:nvSpPr>
        <p:spPr>
          <a:xfrm>
            <a:off x="317496" y="6613543"/>
            <a:ext cx="12369801" cy="742914"/>
          </a:xfrm>
          <a:prstGeom prst="rect">
            <a:avLst/>
          </a:prstGeom>
          <a:ln w="25400">
            <a:solidFill>
              <a:srgbClr val="A6AAA9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defRPr sz="18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/>
            <a:r>
              <a:t>255,0,0=1;255,255,255=2;0,255,0=3[15x9]5:3,5:2,5:1,5:3,5:2,5:1,5:3,5:2,5:1,5:3,5:2,5:1,5:3,5:2,5:1,5:3,5:2,5:1,5:3,5:2,5:1,5:3,5:2,5:1,5:3,5:2,5:1</a:t>
            </a:r>
          </a:p>
        </p:txBody>
      </p:sp>
      <p:graphicFrame>
        <p:nvGraphicFramePr>
          <p:cNvPr id="582" name="Table 582"/>
          <p:cNvGraphicFramePr/>
          <p:nvPr/>
        </p:nvGraphicFramePr>
        <p:xfrm>
          <a:off x="4400371" y="3131930"/>
          <a:ext cx="4204056" cy="2744966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401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36294">
                <a:tc>
                  <a:txBody>
                    <a:bodyPr/>
                    <a:lstStyle/>
                    <a:p>
                      <a:pPr lvl="0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600" b="1">
                          <a:solidFill>
                            <a:srgbClr val="FFFFFF"/>
                          </a:solidFill>
                          <a:sym typeface="Helvetica"/>
                        </a:rPr>
                        <a:t>colore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solidFill>
                      <a:srgbClr val="A9A9A9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600" b="1">
                          <a:solidFill>
                            <a:srgbClr val="FFFFFF"/>
                          </a:solidFill>
                          <a:sym typeface="Helvetica"/>
                        </a:rPr>
                        <a:t>RGB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solidFill>
                      <a:srgbClr val="A9A9A9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600" b="1">
                          <a:solidFill>
                            <a:srgbClr val="FFFFFF"/>
                          </a:solidFill>
                          <a:sym typeface="Helvetica"/>
                        </a:rPr>
                        <a:t>cod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solidFill>
                      <a:srgbClr val="A9A9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7616"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B w="12700">
                      <a:solidFill>
                        <a:srgbClr val="424242"/>
                      </a:solidFill>
                      <a:miter lim="400000"/>
                    </a:lnB>
                    <a:solidFill>
                      <a:srgbClr val="E300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sz="2600"/>
                        <a:t>255,0,0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B w="12700">
                      <a:solidFill>
                        <a:srgbClr val="424242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sz="2600"/>
                        <a:t>1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B w="12700">
                      <a:solidFill>
                        <a:srgbClr val="424242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9370"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lnB w="12700">
                      <a:solidFill>
                        <a:srgbClr val="424242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sz="2600"/>
                        <a:t>255,255,255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lnB w="12700">
                      <a:solidFill>
                        <a:srgbClr val="424242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sz="2600"/>
                        <a:t>2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lnB w="12700">
                      <a:solidFill>
                        <a:srgbClr val="424242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1686"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lnB w="12700">
                      <a:solidFill>
                        <a:srgbClr val="424242"/>
                      </a:solidFill>
                      <a:miter lim="400000"/>
                    </a:lnB>
                    <a:solidFill>
                      <a:srgbClr val="009424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sz="2600"/>
                        <a:t>0,255,0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lnB w="12700">
                      <a:solidFill>
                        <a:srgbClr val="424242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sz="2600"/>
                        <a:t>3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424242"/>
                      </a:solidFill>
                      <a:miter lim="400000"/>
                    </a:lnL>
                    <a:lnR w="12700">
                      <a:solidFill>
                        <a:srgbClr val="424242"/>
                      </a:solidFill>
                      <a:miter lim="400000"/>
                    </a:lnR>
                    <a:lnT w="12700">
                      <a:solidFill>
                        <a:srgbClr val="424242"/>
                      </a:solidFill>
                      <a:miter lim="400000"/>
                    </a:lnT>
                    <a:lnB w="12700">
                      <a:solidFill>
                        <a:srgbClr val="424242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0" grpId="1" animBg="1" advAuto="0"/>
      <p:bldP spid="581" grpId="2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Shape 58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011993"/>
                </a:solidFill>
              </a:rPr>
              <a:t>JPEG</a:t>
            </a:r>
          </a:p>
        </p:txBody>
      </p:sp>
      <p:sp>
        <p:nvSpPr>
          <p:cNvPr id="585" name="Shape 58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Utilizzata per le immagini fisse</a:t>
            </a:r>
          </a:p>
          <a:p>
            <a:pPr lvl="0">
              <a:defRPr sz="1800"/>
            </a:pPr>
            <a:r>
              <a:rPr sz="3600"/>
              <a:t>Fisiologia degli occhi</a:t>
            </a:r>
          </a:p>
          <a:p>
            <a:pPr lvl="1">
              <a:defRPr sz="1800"/>
            </a:pPr>
            <a:r>
              <a:rPr sz="3600"/>
              <a:t>non sono sensibili alle piccole variazioni di colore, </a:t>
            </a:r>
          </a:p>
          <a:p>
            <a:pPr lvl="1">
              <a:defRPr sz="1800"/>
            </a:pPr>
            <a:r>
              <a:rPr sz="3600"/>
              <a:t>sono sensibili alle piccole variazioni di luminosità</a:t>
            </a:r>
          </a:p>
          <a:p>
            <a:pPr lvl="0">
              <a:defRPr sz="1800"/>
            </a:pPr>
            <a:r>
              <a:rPr sz="3600"/>
              <a:t>Descrizione meno accurata del colore</a:t>
            </a:r>
          </a:p>
          <a:p>
            <a:pPr lvl="0">
              <a:defRPr sz="1800"/>
            </a:pPr>
            <a:r>
              <a:rPr sz="3600"/>
              <a:t>Compressione 20:1 senza variazioni percepibili</a:t>
            </a:r>
          </a:p>
        </p:txBody>
      </p:sp>
    </p:spTree>
  </p:cSld>
  <p:clrMapOvr>
    <a:masterClrMapping/>
  </p:clrMapOvr>
  <p:transition spd="med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Shape 60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011993"/>
                </a:solidFill>
              </a:rPr>
              <a:t>Compressione MPEG  </a:t>
            </a:r>
          </a:p>
        </p:txBody>
      </p:sp>
      <p:sp>
        <p:nvSpPr>
          <p:cNvPr id="603" name="Shape 60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La stessa idea di JPEG, ma applicata ai filmati</a:t>
            </a:r>
          </a:p>
          <a:p>
            <a:pPr lvl="1">
              <a:defRPr sz="1800"/>
            </a:pPr>
            <a:r>
              <a:rPr sz="3600"/>
              <a:t>la compressione JPEG, è applicata a “ogni frame”</a:t>
            </a:r>
          </a:p>
        </p:txBody>
      </p:sp>
    </p:spTree>
  </p:cSld>
  <p:clrMapOvr>
    <a:masterClrMapping/>
  </p:clrMapOvr>
  <p:transition spd="med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Shape 6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011993"/>
                </a:solidFill>
              </a:rPr>
              <a:t>Compressione MPEG  </a:t>
            </a:r>
          </a:p>
        </p:txBody>
      </p:sp>
      <p:sp>
        <p:nvSpPr>
          <p:cNvPr id="606" name="Shape 60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In genere due immagini consecutive sono molto simili</a:t>
            </a:r>
          </a:p>
          <a:p>
            <a:pPr lvl="1">
              <a:defRPr sz="1800"/>
            </a:pPr>
            <a:r>
              <a:rPr sz="3600"/>
              <a:t>memorizza solo “la differenza” tra due fotogrammi consecutivi</a:t>
            </a:r>
          </a:p>
          <a:p>
            <a:pPr lvl="1">
              <a:defRPr sz="1800"/>
            </a:pPr>
            <a:r>
              <a:rPr sz="3600"/>
              <a:t>un fotogramma completo (JPEG) ogni 5</a:t>
            </a:r>
          </a:p>
        </p:txBody>
      </p:sp>
    </p:spTree>
  </p:cSld>
  <p:clrMapOvr>
    <a:masterClrMapping/>
  </p:clrMapOvr>
  <p:transition spd="med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Shape 60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011993"/>
                </a:solidFill>
              </a:rPr>
              <a:t>Problemi del multimedia</a:t>
            </a:r>
          </a:p>
        </p:txBody>
      </p:sp>
      <p:sp>
        <p:nvSpPr>
          <p:cNvPr id="609" name="Shape 60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Latenza di trasmissione</a:t>
            </a:r>
          </a:p>
          <a:p>
            <a:pPr lvl="1">
              <a:defRPr sz="1800"/>
            </a:pPr>
            <a:r>
              <a:rPr sz="3600"/>
              <a:t>tempo di trasmissione</a:t>
            </a:r>
          </a:p>
          <a:p>
            <a:pPr lvl="1">
              <a:defRPr sz="1800"/>
            </a:pPr>
            <a:r>
              <a:rPr sz="3600"/>
              <a:t>limite minimo: velocità della luce</a:t>
            </a:r>
          </a:p>
          <a:p>
            <a:pPr lvl="0">
              <a:defRPr sz="1800"/>
            </a:pPr>
            <a:r>
              <a:rPr sz="3600"/>
              <a:t>Ampiezza di banda </a:t>
            </a:r>
          </a:p>
          <a:p>
            <a:pPr lvl="1">
              <a:defRPr sz="1800"/>
            </a:pPr>
            <a:r>
              <a:rPr sz="3600"/>
              <a:t>quantità di dati per unità di tempo</a:t>
            </a:r>
          </a:p>
        </p:txBody>
      </p:sp>
    </p:spTree>
  </p:cSld>
  <p:clrMapOvr>
    <a:masterClrMapping/>
  </p:clrMapOvr>
  <p:transition spd="med">
    <p:pu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198</Words>
  <Application>Microsoft Office PowerPoint</Application>
  <PresentationFormat>Personalizzato</PresentationFormat>
  <Paragraphs>53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5" baseType="lpstr">
      <vt:lpstr>Helvetica</vt:lpstr>
      <vt:lpstr>Helvetica Light</vt:lpstr>
      <vt:lpstr>Helvetica Neue</vt:lpstr>
      <vt:lpstr>Helvetica Neue Light</vt:lpstr>
      <vt:lpstr>Monaco</vt:lpstr>
      <vt:lpstr>White</vt:lpstr>
      <vt:lpstr>Compressione</vt:lpstr>
      <vt:lpstr>Compressione run-length</vt:lpstr>
      <vt:lpstr>Presentazione standard di PowerPoint</vt:lpstr>
      <vt:lpstr>Presentazione standard di PowerPoint</vt:lpstr>
      <vt:lpstr>Presentazione standard di PowerPoint</vt:lpstr>
      <vt:lpstr>JPEG</vt:lpstr>
      <vt:lpstr>Compressione MPEG  </vt:lpstr>
      <vt:lpstr>Compressione MPEG  </vt:lpstr>
      <vt:lpstr>Problemi del multimedia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Rappresentare l’informazione  multimediale</dc:title>
  <dc:creator>Danilo Pelusi</dc:creator>
  <cp:lastModifiedBy>Danilo Pelusi</cp:lastModifiedBy>
  <cp:revision>2</cp:revision>
  <dcterms:modified xsi:type="dcterms:W3CDTF">2023-11-20T10:59:20Z</dcterms:modified>
</cp:coreProperties>
</file>