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4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3" r:id="rId12"/>
    <p:sldId id="272" r:id="rId13"/>
    <p:sldId id="274" r:id="rId14"/>
    <p:sldId id="273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1990L0270:IT: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16</a:t>
            </a: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Tutela dei diritti dei lavoratori nell'ambito dei contratti di lavoro atipici, ovvero i contratti a tempo parziale e a tempo determinato - Parte B</a:t>
            </a:r>
          </a:p>
          <a:p>
            <a:pPr algn="l"/>
            <a:endParaRPr lang="it-IT" b="1" dirty="0">
              <a:solidFill>
                <a:srgbClr val="00B0F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463F2E-77C6-51E2-1FB4-1FF9F1F98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F935A-CFDC-D422-2EE5-C1E3E0C9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Misure di prevenzione degli abusi di contratti a tempo determinato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dovranno introdurre: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ragioni obiettive per la giustificazione del rinnovo dei suddetti contratti o rapporti;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la durata massima totale dei contratti o rapporti di lavoro a tempo determinato successivi;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numero dei rinnovi dei suddetti contratti o rapporti.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datori di lavoro informano i lavoratori a tempo determinato dei posti vacanti che si rendano disponibili nell'impresa o stabilimento.</a:t>
            </a:r>
          </a:p>
          <a:p>
            <a:pPr algn="l"/>
            <a:r>
              <a:rPr lang="it-IT" dirty="0">
                <a:solidFill>
                  <a:srgbClr val="333333"/>
                </a:solidFill>
              </a:rPr>
              <a:t>Gli Stati dovranno introdurre le norme per evitare l’abuso dei contratti a tempo determinato (es. d. lgs. 81/2015, la durata dei rapporti a tempo determinato non può superare i 24 mesi tra lo stesso datore di lavoro e lo stesso lavoratore)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7952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AC7F59E-A6C2-7F80-F82D-01B14A1BE3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telelavoro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CD873694-4ACE-C466-361C-C8C529DCB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17.B.2</a:t>
            </a:r>
          </a:p>
        </p:txBody>
      </p:sp>
    </p:spTree>
    <p:extLst>
      <p:ext uri="{BB962C8B-B14F-4D97-AF65-F5344CB8AC3E}">
        <p14:creationId xmlns:p14="http://schemas.microsoft.com/office/powerpoint/2010/main" val="1820532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D872F4-6A45-67AE-7C7A-100D2F7E7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83669-2906-B7E1-51EC-06414298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e campo di applicazione</a:t>
            </a:r>
            <a:r>
              <a:rPr lang="it-IT" dirty="0"/>
              <a:t>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telelavoro costituisce una forma di organizzazione e/o di svolgimento del lavoro che si avvale delle tecnologie dell’ informazione nell’ambito di un contratto o di un rapporto di lavoro, in cui l’attività lavorativa, che potrebbe anche essere svolta nei locali dell’impresa, viene regolarmente svolta al di fuori dei locali della stessa.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L’accordo riguarda i telelavoratori.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1649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EAE5D-4F6E-EBD6-7E51-02C3ADC5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FF3EC5-5D7E-43BE-C7BA-16F466730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Principio della volontarietà del telelavoro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telelavoro consegue ad una scelta volontaria del datore di lavoro e del lavoratore interessati.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Esso può essere inserito nella descrizione iniziale delle prestazioni del lavoratore ovvero scaturire da un successivo impegno assunto volontariamente.</a:t>
            </a:r>
          </a:p>
          <a:p>
            <a:r>
              <a:rPr lang="it-IT" dirty="0">
                <a:solidFill>
                  <a:srgbClr val="333333"/>
                </a:solidFill>
              </a:rPr>
              <a:t>Il telelavoro può essere reversibile, si può tornare al lavoro in azienda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548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EAE5D-4F6E-EBD6-7E51-02C3ADC5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FF3EC5-5D7E-43BE-C7BA-16F466730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Principio della parità di trattamento: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Per quanto attiene alle condizioni di lavoro, il telelavoratore fruisce dei medesimi diritti, garantiti dalla legislazione e dai contratti collettivi applicabili, previsti per un lavoratore comparabile che svolge attività nei locali dell’impresa.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Tuttavia, al fine di tener conto delle peculiari caratteristiche del telelavoro, si potrà far ricorso ad accordi specifici integrativi di natura collettiva e/o individuale.</a:t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720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1A5591-6AD0-07FA-0217-37CE2B6A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61B587-70C5-D9E7-5BDA-B49E484A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Strumenti di lavoro e costi: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è responsabile della fornitura, dell’istallazione e della manutenzione degli strumenti necessari ad un telelavoro svolto regolarmente, salvo che il telelavoratore non faccia uso di strumenti propri.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Ove il telelavoro venga svolto con regolarità, il datore di lavoro provvede alla compensazione o copertura dei costi direttamente derivanti dal lavoro, in particolare quelli relativi alla comunicazione.</a:t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fornisce il telelavoratore dei supporti tecnici necessari allo svolgimento della prestazione lavorativa.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telelavoratore avrà debita cura degli strumenti di lavoro affidatigli e non raccoglierà né diffonderà materiale illegale via internet.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30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CF71AD-19FA-AED5-173C-B41D62288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972"/>
          </a:xfrm>
        </p:spPr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8F480-660B-B36C-8E80-19B97456F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098"/>
            <a:ext cx="10515600" cy="5034777"/>
          </a:xfrm>
        </p:spPr>
        <p:txBody>
          <a:bodyPr>
            <a:normAutofit lnSpcReduction="10000"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Salute e sicurezza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datore di lavoro è responsabile della tutela della salute e della sicurezza professionale del telelavoratore.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datore di lavoro informa il telelavoratore delle politiche aziendali in materia di salute e di sicurezza sul lavoro, in particolare in ordine all’esposizione al video. 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telelavoratore applica correttamente le direttive aziendali di sicurezza.</a:t>
            </a:r>
          </a:p>
          <a:p>
            <a:r>
              <a:rPr lang="it-IT" dirty="0">
                <a:solidFill>
                  <a:srgbClr val="333333"/>
                </a:solidFill>
              </a:rPr>
              <a:t>A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ccesso al luogo in cui viene svolto il telelavoro per verifica sicurezza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Ove il telelavoratore svolga la propria attività nel proprio domicilio, tale accesso è subordinato a preavviso ed al suo consenso.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telelavoratore può chiedere ispezioni.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6072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EC0FF-6C2B-38EE-B3A5-E8E2C9F3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551"/>
          </a:xfrm>
        </p:spPr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93A05-1CD3-4355-145C-61B81E341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384"/>
            <a:ext cx="10515600" cy="4743579"/>
          </a:xfrm>
        </p:spPr>
        <p:txBody>
          <a:bodyPr>
            <a:normAutofit fontScale="92500"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Protezione dei dati: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ha la responsabilità di adottare misure appropriate, in particolare per quel che riguarda il software, atte a garantire la protezione dei dati utilizzati ed elaborati dal telelavoratore per fini professionali.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provvede ad informare il telelavoratore in ordine a tutte le norme di legge e regole aziendali applicabili relative alla protezione dei dati. Il telelavoratore è responsabile del rispetto di tali norme e regole.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provvede ad informare il lavoratore, in particolare, in merito: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 ogni eventuale restrizione riguardante l’uso di apparecchiature, strumenti, programmi informatici, quali internet;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alle sanzioni applicabili in caso di violazione.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63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A20A3-BF33-BB3D-1CA9-8D9D8E83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Accordo quadro sul telelavoro 16 luglio 2002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B0B705-3437-491D-957E-6273DEE23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Diritto alla riservatezza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datore di lavoro rispetta il diritto alla riservatezza del telelavoratore.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L’eventuale installazione di qualsiasi strumento di controllo deve risultare proporzionata all’obiettivo perseguito e deve essere effettuata nel rispetto della direttiva 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90/270/CEE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relativa ai videoterminali.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42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A3A138-FD97-3F45-A2D7-3FD2AADE4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determinato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0A5399-CD6A-0BCB-4AB1-4545E9D6D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17.N.1</a:t>
            </a:r>
          </a:p>
        </p:txBody>
      </p:sp>
    </p:spTree>
    <p:extLst>
      <p:ext uri="{BB962C8B-B14F-4D97-AF65-F5344CB8AC3E}">
        <p14:creationId xmlns:p14="http://schemas.microsoft.com/office/powerpoint/2010/main" val="131900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9D588-CA23-F2B8-1109-346015F0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8F086-FC3C-CD45-1DB7-75F6C026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Dir. 1999/70/CE</a:t>
            </a:r>
          </a:p>
          <a:p>
            <a:r>
              <a:rPr lang="it-IT" b="1" dirty="0">
                <a:solidFill>
                  <a:srgbClr val="00B0F0"/>
                </a:solidFill>
              </a:rPr>
              <a:t>Tecnica dell’allegazione </a:t>
            </a:r>
            <a:r>
              <a:rPr lang="it-IT" dirty="0"/>
              <a:t>(Art. 155, par. 2, TFUE): Recepisce l’accordo quadro sul lavoro a tempo determinato, che è allegato alla direttiva</a:t>
            </a:r>
          </a:p>
          <a:p>
            <a:r>
              <a:rPr lang="it-IT" b="1" dirty="0">
                <a:solidFill>
                  <a:srgbClr val="00B0F0"/>
                </a:solidFill>
              </a:rPr>
              <a:t>Obiettivi</a:t>
            </a:r>
            <a:r>
              <a:rPr lang="it-IT" dirty="0"/>
              <a:t>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Stabilisce requisiti minimi in materia di lavoro a tempo determinato, al fine di garantire la parità di trattamento dei lavoratori e impedire abusi derivanti dall'utilizzo di una successione di contratti o rapporti di lavoro di tipo analogo.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Invita gli Stati membri a prevedere delle sanzioni per le violazioni di tali requisiti.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Prevede clausole speciali per limitare gli oneri amministrativi in cui potrebbero incorrere le PMI a causa dell'applicazione di questi nuovi standard.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8885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20B20-3EB6-B5F2-1BB0-F1C45EE48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8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A3A413-E014-DFFC-7185-63D6478EA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595"/>
            <a:ext cx="10515600" cy="4632368"/>
          </a:xfrm>
        </p:spPr>
        <p:txBody>
          <a:bodyPr>
            <a:normAutofit/>
          </a:bodyPr>
          <a:lstStyle/>
          <a:p>
            <a:r>
              <a:rPr lang="it-IT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direttiva ribadisce che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contratti a tempo indeterminato come forma comune dei rapporti di lavoro fra i datori di lavoro e i lavoratori.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Ambito di applicazione soggettivo</a:t>
            </a:r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applica ai lavoratori a tempo determinato.</a:t>
            </a:r>
          </a:p>
          <a:p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 esclusi i lavoratori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messi a disposizione di un'azienda utilizzatrice da parte di un'agenzia di lavoro interinale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89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3F16E-59F3-C673-BB6D-318FC794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99BD64-BB61-0FA1-02A6-C8577F0A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Nozione di contratto di lavoro</a:t>
            </a:r>
            <a:r>
              <a:rPr lang="it-IT" dirty="0"/>
              <a:t>:</a:t>
            </a:r>
          </a:p>
          <a:p>
            <a:r>
              <a:rPr lang="it-IT" dirty="0"/>
              <a:t>Mancanza di una nozione uniforme </a:t>
            </a:r>
          </a:p>
          <a:p>
            <a:r>
              <a:rPr lang="it-IT" dirty="0"/>
              <a:t>Rimessa alla discrezione degli Stati membri</a:t>
            </a:r>
          </a:p>
          <a:p>
            <a:r>
              <a:rPr lang="it-IT" dirty="0"/>
              <a:t>Corte di giustizia: C-157/11, </a:t>
            </a:r>
            <a:r>
              <a:rPr lang="it-IT" i="1" dirty="0"/>
              <a:t>Sibilio</a:t>
            </a:r>
            <a:r>
              <a:rPr lang="it-IT" dirty="0"/>
              <a:t>: La determinazione di ciò che costituisce un contratto o un rapporto di lavoro secondo la legislazione e/o prassi nazionale non può pertanto comportare l’esclusione arbitraria di una categoria di persone dal beneficio della tutela offerta dalla direttiva 199/70/CE</a:t>
            </a:r>
          </a:p>
        </p:txBody>
      </p:sp>
    </p:spTree>
    <p:extLst>
      <p:ext uri="{BB962C8B-B14F-4D97-AF65-F5344CB8AC3E}">
        <p14:creationId xmlns:p14="http://schemas.microsoft.com/office/powerpoint/2010/main" val="149114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4136B-9EEE-29E3-E702-5207DF89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F5A2DC-3E8F-CF63-10B1-1D55BB5D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Nozione di lavoratore a tempo determinato</a:t>
            </a:r>
            <a:r>
              <a:rPr lang="it-IT" dirty="0"/>
              <a:t>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persona con un contratto o un rapporto di lavoro definiti direttamente fra il datore di lavoro e il lavoratore e il cui termine è determinato da condizioni oggettive, quali il raggiungimento di una certa data, il completamento di un compito specifico o il verificarsi di un evento specifico.</a:t>
            </a:r>
          </a:p>
          <a:p>
            <a:pPr algn="just"/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Valore puramente definitorio</a:t>
            </a:r>
          </a:p>
          <a:p>
            <a:pPr marL="0" indent="0" algn="just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2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2ECD24-070F-E58E-3CE9-86C377BB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A72409-F17C-BFF8-A548-F1F07C43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Settori di attività coinvolti dalla direttiva 1999/70/CE:</a:t>
            </a:r>
          </a:p>
          <a:p>
            <a:r>
              <a:rPr lang="it-IT" dirty="0"/>
              <a:t>Tutte le categorie di lavoratori a termine e tutti i settori di attività, incluso il pubblico impego</a:t>
            </a:r>
          </a:p>
          <a:p>
            <a:r>
              <a:rPr lang="it-IT" dirty="0"/>
              <a:t>I lavoratori della scuola,</a:t>
            </a:r>
          </a:p>
          <a:p>
            <a:r>
              <a:rPr lang="it-IT" dirty="0"/>
              <a:t>I lavoratori qualificati come ausiliari dal diritto nazionale,</a:t>
            </a:r>
          </a:p>
          <a:p>
            <a:r>
              <a:rPr lang="it-IT" dirty="0"/>
              <a:t>I lavoratori marittimi</a:t>
            </a:r>
          </a:p>
          <a:p>
            <a:r>
              <a:rPr lang="it-IT" dirty="0"/>
              <a:t>I giudici di pace</a:t>
            </a:r>
          </a:p>
        </p:txBody>
      </p:sp>
    </p:spTree>
    <p:extLst>
      <p:ext uri="{BB962C8B-B14F-4D97-AF65-F5344CB8AC3E}">
        <p14:creationId xmlns:p14="http://schemas.microsoft.com/office/powerpoint/2010/main" val="320441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E209D-A086-1CC3-4204-BE457347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9F796-CFB9-F77A-B19E-C90690F32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574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Principio di non discriminazione</a:t>
            </a:r>
            <a:r>
              <a:rPr lang="it-IT" dirty="0"/>
              <a:t>:</a:t>
            </a:r>
          </a:p>
          <a:p>
            <a:r>
              <a:rPr lang="it-IT" dirty="0"/>
              <a:t>Si applica alle condizione di lavoro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lavoratori a tempo determinato non possono essere trattati in modo meno favorevole dei lavoratori a tempo indeterminato comparabili </a:t>
            </a:r>
          </a:p>
          <a:p>
            <a:pPr lvl="1"/>
            <a:r>
              <a:rPr lang="it-IT" dirty="0">
                <a:solidFill>
                  <a:srgbClr val="333333"/>
                </a:solidFill>
              </a:rPr>
              <a:t>Lavoratore a tempo indeterminato comparabile: con un contratto o un rapporto di lavoro di durata indeterminata appartenente allo stesso stabilimento e addetto a lavoro/occupazione identico o simile, tenuto conto delle qualifiche/competenze.</a:t>
            </a:r>
          </a:p>
          <a:p>
            <a:r>
              <a:rPr lang="it-IT" dirty="0">
                <a:solidFill>
                  <a:srgbClr val="333333"/>
                </a:solidFill>
              </a:rPr>
              <a:t>Il principio di non discriminazione si applica a tutti i benefici corrisposti dal datore dii lavoro al lavoratore in ragione del rapporto di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77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E209D-A086-1CC3-4204-BE457347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B0F0"/>
                </a:solidFill>
              </a:rPr>
              <a:t>Il lavoro a tempo determinato – Dir. 1999/70/CE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9F796-CFB9-F77A-B19E-C90690F32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574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Principio di non discriminazione</a:t>
            </a:r>
            <a:r>
              <a:rPr lang="it-IT" dirty="0"/>
              <a:t>:</a:t>
            </a:r>
          </a:p>
          <a:p>
            <a:r>
              <a:rPr lang="it-IT" sz="2400" b="1" dirty="0">
                <a:solidFill>
                  <a:srgbClr val="00B0F0"/>
                </a:solidFill>
              </a:rPr>
              <a:t>Possibile deroghe</a:t>
            </a:r>
            <a:r>
              <a:rPr lang="it-IT" sz="2400" dirty="0"/>
              <a:t>:</a:t>
            </a:r>
          </a:p>
          <a:p>
            <a:r>
              <a:rPr lang="it-IT" sz="2400" dirty="0"/>
              <a:t>Disparità di trattamento giustificate da ragioni obiettive: elementi precisi e concrete idonee a supportare la necessità e idoneità a conseguire l’obiettivo perseguito e risulti a tal fine necessaria.</a:t>
            </a:r>
          </a:p>
          <a:p>
            <a:r>
              <a:rPr lang="it-IT" sz="2400" dirty="0"/>
              <a:t>Non rientrano nel campo di applicazione della direttiva le disparità di trattamento tra lavoratori a tempo determinato di diverse categorie (CGUE, C-20/10, Vino).</a:t>
            </a:r>
          </a:p>
          <a:p>
            <a:r>
              <a:rPr lang="it-IT" sz="2400" dirty="0"/>
              <a:t>Né quelle inerenti la coesistenza di rapporti di lavoro a tempo determinato nell’ambito della stessa struttura organizzativa (245/17, Ibanez e Gonzales) .</a:t>
            </a:r>
          </a:p>
        </p:txBody>
      </p:sp>
    </p:spTree>
    <p:extLst>
      <p:ext uri="{BB962C8B-B14F-4D97-AF65-F5344CB8AC3E}">
        <p14:creationId xmlns:p14="http://schemas.microsoft.com/office/powerpoint/2010/main" val="2225970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1406</Words>
  <Application>Microsoft Macintosh PowerPoint</Application>
  <PresentationFormat>Widescreen</PresentationFormat>
  <Paragraphs>94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IBM Plex Sans</vt:lpstr>
      <vt:lpstr>Tema di Office</vt:lpstr>
      <vt:lpstr>Diritto del lavoro europeo  Prof. Dr. Alessandro Nato</vt:lpstr>
      <vt:lpstr>Il lavoro a tempo determinato</vt:lpstr>
      <vt:lpstr>Il lavoro a tempo determinato – Dir. 1999/70/CE</vt:lpstr>
      <vt:lpstr>Il lavoro a tempo determinato – Dir. 1999/70/CE</vt:lpstr>
      <vt:lpstr>Il lavoro a tempo determinato – Dir. 1999/70/CE</vt:lpstr>
      <vt:lpstr>Il lavoro a tempo determinato – Dir. 1999/70/CE</vt:lpstr>
      <vt:lpstr>Il lavoro a tempo determinato – Dir. 1999/70/CE</vt:lpstr>
      <vt:lpstr>Il lavoro a tempo determinato – Dir. 1999/70/CE</vt:lpstr>
      <vt:lpstr>Il lavoro a tempo determinato – Dir. 1999/70/CE</vt:lpstr>
      <vt:lpstr>Il lavoro a tempo determinato – Dir. 1999/70/CE</vt:lpstr>
      <vt:lpstr>Il telelavoro</vt:lpstr>
      <vt:lpstr>Accordo quadro sul telelavoro 16 luglio 2002</vt:lpstr>
      <vt:lpstr>Accordo quadro sul telelavoro 16 luglio 2002</vt:lpstr>
      <vt:lpstr>Accordo quadro sul telelavoro 16 luglio 2002</vt:lpstr>
      <vt:lpstr>Accordo quadro sul telelavoro 16 luglio 2002</vt:lpstr>
      <vt:lpstr>Accordo quadro sul telelavoro 16 luglio 2002</vt:lpstr>
      <vt:lpstr>Accordo quadro sul telelavoro 16 luglio 2002</vt:lpstr>
      <vt:lpstr>Accordo quadro sul telelavoro 16 luglio 2002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83</cp:revision>
  <dcterms:created xsi:type="dcterms:W3CDTF">2022-09-09T08:27:37Z</dcterms:created>
  <dcterms:modified xsi:type="dcterms:W3CDTF">2023-02-09T11:28:05Z</dcterms:modified>
</cp:coreProperties>
</file>