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0"/>
  </p:normalViewPr>
  <p:slideViewPr>
    <p:cSldViewPr snapToGrid="0">
      <p:cViewPr varScale="1">
        <p:scale>
          <a:sx n="103" d="100"/>
          <a:sy n="103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00B0F0"/>
                </a:solidFill>
              </a:rPr>
              <a:t>Lezione 15</a:t>
            </a:r>
          </a:p>
          <a:p>
            <a:pPr algn="l"/>
            <a:r>
              <a:rPr lang="it-IT" b="1" i="0" u="none" strike="noStrike" dirty="0">
                <a:solidFill>
                  <a:srgbClr val="212121"/>
                </a:solidFill>
                <a:effectLst/>
              </a:rPr>
              <a:t>Orario di lavoro e tutela della sicurezza e della salute sul lavoro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42B0EB-77AF-A7A5-AC79-FE5DD07F2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57CCE5-390A-39D8-2223-E70D37988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Ferie annuali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(Art. 7)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prendono le misure necessarie affinché ogni lavoratore benefici di ferie annuali retribuite di almeno 4 settimane, secondo le condizioni di ottenimento e di concessione previste dalle legislazioni e/o prassi nazionali.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periodo minimo di ferie annuali retribuite non può essere sostituito da un'indennità finanziaria, salvo in caso di fine del rapporto di lavoro.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9882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B66D11-91F2-FF50-E5D4-7D0CD92E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 e lavoro notturno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CD2A13-FEAA-1031-BBDA-7F042BFB7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Durata del lavoro notturno 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(art. 8)</a:t>
            </a:r>
          </a:p>
          <a:p>
            <a:pPr algn="l"/>
            <a:r>
              <a:rPr lang="it-IT" b="0" i="0" u="none" strike="noStrike" dirty="0">
                <a:effectLst/>
              </a:rPr>
              <a:t>Gli Stati membri prendono le misure necessarie affinché:</a:t>
            </a:r>
          </a:p>
          <a:p>
            <a:pPr algn="l"/>
            <a:r>
              <a:rPr lang="it-IT" dirty="0"/>
              <a:t>L</a:t>
            </a:r>
            <a:r>
              <a:rPr lang="it-IT" b="0" i="0" u="none" strike="noStrike" dirty="0">
                <a:effectLst/>
              </a:rPr>
              <a:t>'orario di lavoro normale dei lavoratori notturni non superi le 8 ore in media per periodo di 24 ore;</a:t>
            </a:r>
          </a:p>
          <a:p>
            <a:pPr algn="l"/>
            <a:r>
              <a:rPr lang="it-IT" dirty="0"/>
              <a:t>I</a:t>
            </a:r>
            <a:r>
              <a:rPr lang="it-IT" b="0" i="0" u="none" strike="noStrike" dirty="0">
                <a:effectLst/>
              </a:rPr>
              <a:t> lavoratori notturni il cui lavoro comporta rischi particolari o rilevanti tensioni fisiche o mentali non lavorino più di 8 ore nel corso di un periodo di 24 ore durante il quale effettuano un lavoro notturno.</a:t>
            </a:r>
          </a:p>
          <a:p>
            <a:pPr algn="l"/>
            <a:r>
              <a:rPr lang="it-IT"/>
              <a:t>I</a:t>
            </a:r>
            <a:r>
              <a:rPr lang="it-IT" b="0" i="0" u="none" strike="noStrike">
                <a:effectLst/>
              </a:rPr>
              <a:t>l </a:t>
            </a:r>
            <a:r>
              <a:rPr lang="it-IT" b="0" i="0" u="none" strike="noStrike" dirty="0">
                <a:effectLst/>
              </a:rPr>
              <a:t>lavoro comportante rischi particolari o rilevanti tensioni fisiche o mentali è definito dalle legislazioni e/o prassi nazionali o da contratti collettivi o accordi conclusi fra le parti sociali, tenuto conto degli effetti e dei rischi inerenti al lavoro notturno.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21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BF8692-73FB-EC60-B29D-96C01FBCD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DBDF8A-9281-3957-C353-735085C30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Dir. 89/391/UE</a:t>
            </a:r>
          </a:p>
          <a:p>
            <a:pPr algn="just"/>
            <a:r>
              <a:rPr lang="it-IT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Introduce misure volte a migliorare la salute e la sicurezza del personale durante il lavoro. Stabilisce gli obblighi di datori di lavoro e dipendenti per ridurre infortuni sul lavoro e malattie professionali.</a:t>
            </a:r>
          </a:p>
          <a:p>
            <a:pPr algn="just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La direttiva si applica a tutti i settori della sfera pubblica e privata (industriale, agricola, commerciale, amministrativa e culturale nonché servizi, istruzione, tempo libero ecc.).</a:t>
            </a:r>
          </a:p>
        </p:txBody>
      </p:sp>
    </p:spTree>
    <p:extLst>
      <p:ext uri="{BB962C8B-B14F-4D97-AF65-F5344CB8AC3E}">
        <p14:creationId xmlns:p14="http://schemas.microsoft.com/office/powerpoint/2010/main" val="192643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05754-8120-CC4B-7ED6-6AA2D3FD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0FC0DF-1184-0F3F-13D7-7DC460A16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666"/>
            <a:ext cx="10515600" cy="5041556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Punti chiave della direttiva:</a:t>
            </a:r>
          </a:p>
          <a:p>
            <a:pPr algn="just"/>
            <a:r>
              <a:rPr lang="it-IT" dirty="0">
                <a:solidFill>
                  <a:srgbClr val="333333"/>
                </a:solidFill>
              </a:rPr>
              <a:t>I 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datori di lavoro hanno il dovere di: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assicurare la salute e la sicurezza della propria forza lavoro. Questo include la valutazione e la prevenzione dei rischi, lo sviluppo di una politica di sicurezza complessiva e l’offerta di una formazione adeguata al personale;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nominare una figura responsabile per la prevenzione dei rischi sul lavoro;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adottare le necessarie precauzioni di pronto soccorso, lotta antincendio ed evacuazione;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9650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05754-8120-CC4B-7ED6-6AA2D3FD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0FC0DF-1184-0F3F-13D7-7DC460A16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666"/>
            <a:ext cx="10515600" cy="5041556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Punti chiave della direttiva:</a:t>
            </a:r>
          </a:p>
          <a:p>
            <a:pPr algn="just"/>
            <a:r>
              <a:rPr lang="it-IT" dirty="0">
                <a:solidFill>
                  <a:srgbClr val="333333"/>
                </a:solidFill>
              </a:rPr>
              <a:t>I 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datori di lavoro hanno il dovere di: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valutare i rischi che determinati lavoratori potrebbero correre e garantire l’adozione delle misure di protezione necessarie;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fornire ai dipendenti e/o ai loro rappresentanti tutte le informazioni rilevanti sui possibili rischi legati a salute e sicurezza e sulle misure adottate per evitarli;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consultare i dipendenti e/o i loro rappresentanti e coinvolgerli in tutte le discussioni in materia di salute e sicurezza durante il lavoro;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fare in modo che tutti i dipendenti ricevano una formazione adeguata sugli aspetti di salute e sicurezza legati al proprio lavoro.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8630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DC8010-24B7-C1ED-D9CA-798CDF3F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D5AE19-2E39-1EDA-96EA-F7254684F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3449"/>
            <a:ext cx="10515600" cy="4533514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Punti chiave della direttiva:</a:t>
            </a:r>
          </a:p>
          <a:p>
            <a:r>
              <a:rPr lang="it-IT" dirty="0"/>
              <a:t>I lavoratori devono in particolare:</a:t>
            </a:r>
          </a:p>
          <a:p>
            <a:r>
              <a:rPr lang="it-IT" dirty="0"/>
              <a:t>Utilizzare correttamente l’attrezzatura, gli strumenti e le sostanze connesse alla loro attività</a:t>
            </a:r>
          </a:p>
          <a:p>
            <a:r>
              <a:rPr lang="it-IT" dirty="0"/>
              <a:t>Utilizzare correttamente i dispositivi di protezione individuale </a:t>
            </a:r>
          </a:p>
          <a:p>
            <a:r>
              <a:rPr lang="it-IT" dirty="0"/>
              <a:t>Non mettere fuori servizio, modificare o spostare arbitrariamente i dispositivi di sicurezza </a:t>
            </a:r>
          </a:p>
          <a:p>
            <a:r>
              <a:rPr lang="it-IT" dirty="0"/>
              <a:t>Segnalare immediatamente qualsiasi situazione di lavoro che possa rappresentare un pericolo grave e immediato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702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95CF79-B1F8-73D4-83D9-9E2C2505E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3B8F84-DC0B-5B13-12CD-345E211BB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Dir. 92/85/CE tutela della salute lavoratrice madre:</a:t>
            </a:r>
          </a:p>
          <a:p>
            <a:pPr lvl="1"/>
            <a:r>
              <a:rPr lang="it-IT" dirty="0"/>
              <a:t>Possibilità di assegnazione ad un lavoro diurno,</a:t>
            </a:r>
          </a:p>
          <a:p>
            <a:pPr lvl="1"/>
            <a:r>
              <a:rPr lang="it-IT" dirty="0"/>
              <a:t>Oppure dispensa dal lavoro </a:t>
            </a:r>
          </a:p>
          <a:p>
            <a:pPr lvl="1"/>
            <a:r>
              <a:rPr lang="it-IT" dirty="0"/>
              <a:t>Oppure proroga del congedo di maternità</a:t>
            </a:r>
          </a:p>
          <a:p>
            <a:pPr lvl="1"/>
            <a:r>
              <a:rPr lang="it-IT" dirty="0"/>
              <a:t>Si prevedono quindi:</a:t>
            </a:r>
          </a:p>
          <a:p>
            <a:pPr lvl="1"/>
            <a:r>
              <a:rPr lang="it-IT" dirty="0"/>
              <a:t>Congedo di maternità di almeno 14 settimane ininterrotte, ripartite tra prima e dopo il parto, con obbligo di almeno 2 settimane.</a:t>
            </a:r>
          </a:p>
          <a:p>
            <a:pPr lvl="1"/>
            <a:r>
              <a:rPr lang="it-IT" dirty="0"/>
              <a:t>Diritto a permessi retribuiti per effettuare esami prenatali</a:t>
            </a:r>
          </a:p>
          <a:p>
            <a:pPr lvl="1"/>
            <a:r>
              <a:rPr lang="it-IT" dirty="0"/>
              <a:t>Tutela economica adeguata, utilizzando come parametro quello dell’indennità di malattia</a:t>
            </a:r>
          </a:p>
          <a:p>
            <a:pPr lvl="1"/>
            <a:r>
              <a:rPr lang="it-IT" dirty="0"/>
              <a:t>Divieto di licenziamento nel periodo compreso tra l’inizio della gravidanza e il termine del congedo di maternità</a:t>
            </a:r>
          </a:p>
        </p:txBody>
      </p:sp>
    </p:spTree>
    <p:extLst>
      <p:ext uri="{BB962C8B-B14F-4D97-AF65-F5344CB8AC3E}">
        <p14:creationId xmlns:p14="http://schemas.microsoft.com/office/powerpoint/2010/main" val="421820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0C2EED-4F31-333D-3BA0-0279DAA88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0616"/>
          </a:xfrm>
        </p:spPr>
        <p:txBody>
          <a:bodyPr>
            <a:normAutofit/>
          </a:bodyPr>
          <a:lstStyle/>
          <a:p>
            <a:pPr algn="just"/>
            <a:r>
              <a:rPr lang="it-IT" sz="3600" b="1" dirty="0">
                <a:solidFill>
                  <a:srgbClr val="00B0F0"/>
                </a:solidFill>
              </a:rPr>
              <a:t>Organizzazione del lavoro e diritti dei lavoratori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E31126-DE55-30E8-1877-83C08EA91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022"/>
            <a:ext cx="10515600" cy="5128054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00B0F0"/>
                </a:solidFill>
              </a:rPr>
              <a:t>Art. 151 TFUE:</a:t>
            </a:r>
            <a:r>
              <a:rPr lang="it-IT" sz="2400" dirty="0">
                <a:solidFill>
                  <a:srgbClr val="00B0F0"/>
                </a:solidFill>
              </a:rPr>
              <a:t> </a:t>
            </a:r>
          </a:p>
          <a:p>
            <a:pPr lvl="1"/>
            <a:r>
              <a:rPr lang="it-IT" dirty="0"/>
              <a:t>miglioramento delle condizioni e dell’ambiente di lavoro per proteggere la salute e la sicurezza dei lavoratori</a:t>
            </a:r>
            <a:endParaRPr lang="it-IT" dirty="0">
              <a:solidFill>
                <a:srgbClr val="00B0F0"/>
              </a:solidFill>
            </a:endParaRPr>
          </a:p>
          <a:p>
            <a:r>
              <a:rPr lang="it-IT" sz="2400" b="1" dirty="0">
                <a:solidFill>
                  <a:srgbClr val="00B0F0"/>
                </a:solidFill>
              </a:rPr>
              <a:t>Art.</a:t>
            </a:r>
            <a:r>
              <a:rPr lang="it-IT" sz="2400" b="1" dirty="0">
                <a:solidFill>
                  <a:srgbClr val="00B0F0"/>
                </a:solidFill>
                <a:effectLst/>
              </a:rPr>
              <a:t> 31 della Carta dei diritti fondamentali dell’Unione europea:</a:t>
            </a:r>
          </a:p>
          <a:p>
            <a:pPr lvl="1" algn="just"/>
            <a:r>
              <a:rPr lang="it-IT" dirty="0">
                <a:effectLst/>
              </a:rPr>
              <a:t>sancisce che ogni lavoratore ha diritto a condizioni di lavoro che ne rispettino la salute, sicurezza e dignità, a una limitazione della durata massima del lavoro, a periodi di riposo giornalieri e settimanali e a un congedo retribuito. </a:t>
            </a:r>
          </a:p>
          <a:p>
            <a:r>
              <a:rPr lang="it-IT" sz="2400" b="1" dirty="0">
                <a:solidFill>
                  <a:srgbClr val="00B0F0"/>
                </a:solidFill>
              </a:rPr>
              <a:t>Principio 5 Pilastro dei diritti sociali</a:t>
            </a:r>
            <a:r>
              <a:rPr lang="it-IT" sz="2400" dirty="0"/>
              <a:t>:</a:t>
            </a:r>
          </a:p>
          <a:p>
            <a:pPr lvl="1" algn="just"/>
            <a:r>
              <a:rPr lang="it-IT" dirty="0">
                <a:effectLst/>
              </a:rPr>
              <a:t>trattamento equo e paritario per quanto riguarda le condizioni di lavoro e l’accesso alla protezione sociale e alla formazione </a:t>
            </a:r>
            <a:endParaRPr lang="it-IT" sz="4000" dirty="0">
              <a:effectLst/>
            </a:endParaRPr>
          </a:p>
          <a:p>
            <a:r>
              <a:rPr lang="it-IT" sz="2400" b="1" dirty="0">
                <a:solidFill>
                  <a:srgbClr val="00B0F0"/>
                </a:solidFill>
              </a:rPr>
              <a:t>Principio 7 Pilastro dei diritti sociali</a:t>
            </a:r>
            <a:r>
              <a:rPr lang="it-IT" sz="2400" dirty="0"/>
              <a:t>:</a:t>
            </a:r>
          </a:p>
          <a:p>
            <a:pPr lvl="1"/>
            <a:r>
              <a:rPr lang="it-IT" dirty="0">
                <a:effectLst/>
              </a:rPr>
              <a:t>l diritto di essere informati per iscritto all’inizio del rapporto di lavoro dei diritti e degli obblighi derivanti dal rapporto di lavoro </a:t>
            </a:r>
          </a:p>
          <a:p>
            <a:endParaRPr lang="it-IT" sz="1800" dirty="0">
              <a:latin typeface="EUAlbertina"/>
            </a:endParaRPr>
          </a:p>
          <a:p>
            <a:endParaRPr lang="it-IT" dirty="0">
              <a:effectLst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6004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14B15-4305-1006-2827-03FD8E2B5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2907"/>
          </a:xfrm>
        </p:spPr>
        <p:txBody>
          <a:bodyPr>
            <a:normAutofit/>
          </a:bodyPr>
          <a:lstStyle/>
          <a:p>
            <a:pPr algn="just"/>
            <a:r>
              <a:rPr lang="it-IT" sz="4000" b="1" dirty="0">
                <a:solidFill>
                  <a:srgbClr val="00B0F0"/>
                </a:solidFill>
              </a:rPr>
              <a:t>Organizzazione del lavoro e diritti dei lavoratori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504656-AC21-0A9B-15DA-2C88717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4508801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Cambiamenti mercato del lavoro e Diritto UE</a:t>
            </a:r>
            <a:r>
              <a:rPr lang="it-IT" dirty="0"/>
              <a:t>:</a:t>
            </a:r>
          </a:p>
          <a:p>
            <a:pPr lvl="1" algn="just"/>
            <a:r>
              <a:rPr lang="it-IT" sz="2800" dirty="0"/>
              <a:t>Opportuno stabilire a livello dell’Unione prescrizioni minime relative, alle informazioni sugli elementi essenziali del rapporto di lavoro e, </a:t>
            </a:r>
          </a:p>
          <a:p>
            <a:pPr lvl="1" algn="just"/>
            <a:r>
              <a:rPr lang="it-IT" sz="2800" dirty="0"/>
              <a:t>alle condizioni di lavoro applicabili a ciascun lavoratore, per garantire che tutti i lavoratori dell’Unione fruiscano di un livello adeguato di trasparenza e di prevedibilità per quanto riguarda le loro condizioni di lavoro, mantenendo al contempo una ragionevole flessibilità del lavoro non standard e salvaguardandone così i benefici per i lavoratori e i datori di lavoro.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5156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72C9E3-2B36-5E0B-350B-EB597507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Promuovere una occupazione trasparente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153697-4AEF-236A-3C31-18F3D3AA7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  <a:effectLst/>
              </a:rPr>
              <a:t>Direttiva 2019/1152/UE:</a:t>
            </a:r>
            <a:endParaRPr lang="it-IT" b="1" dirty="0">
              <a:solidFill>
                <a:srgbClr val="00B0F0"/>
              </a:solidFill>
            </a:endParaRPr>
          </a:p>
          <a:p>
            <a:pPr algn="just"/>
            <a:r>
              <a:rPr lang="it-IT" dirty="0">
                <a:effectLst/>
              </a:rPr>
              <a:t>Mira a migliorare le condizioni di lavoro promuovendo un’occupazione più trasparente e prevedibile, pur garantendo nel contempo l’adattabilità del mercato del lavoro. </a:t>
            </a:r>
            <a:endParaRPr lang="it-IT" sz="4000" dirty="0"/>
          </a:p>
          <a:p>
            <a:r>
              <a:rPr lang="it-IT" dirty="0"/>
              <a:t>S</a:t>
            </a:r>
            <a:r>
              <a:rPr lang="it-IT" dirty="0">
                <a:effectLst/>
              </a:rPr>
              <a:t>tabilisce diritti minimi che si applicano a tutti i lavoratori nell’Unione che hanno un contratto di lavoro o un rapporto di lavoro quali definiti dal diritto, dai contratti collettivi o dalle prassi in vigore in ciascuno Stato membro, tenendo conto della giurisprudenza della Corte di giustizia. </a:t>
            </a:r>
            <a:endParaRPr lang="it-IT" sz="4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314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72C9E3-2B36-5E0B-350B-EB597507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Promuovere una occupazione trasparente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153697-4AEF-236A-3C31-18F3D3AA7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  <a:effectLst/>
              </a:rPr>
              <a:t>Art. </a:t>
            </a:r>
            <a:r>
              <a:rPr lang="it-IT" b="1" dirty="0">
                <a:solidFill>
                  <a:srgbClr val="00B0F0"/>
                </a:solidFill>
              </a:rPr>
              <a:t>4 </a:t>
            </a:r>
            <a:r>
              <a:rPr lang="it-IT" b="1" dirty="0">
                <a:solidFill>
                  <a:srgbClr val="00B0F0"/>
                </a:solidFill>
                <a:effectLst/>
              </a:rPr>
              <a:t>Direttiva 2019/1152/UE:</a:t>
            </a:r>
          </a:p>
          <a:p>
            <a:r>
              <a:rPr lang="it-IT" sz="2000" dirty="0">
                <a:effectLst/>
                <a:latin typeface="EUAlbertina"/>
              </a:rPr>
              <a:t>I datori di lavoro siano tenuti a comunicare ai lavoratori gli elementi essenziali del rapporto di lavoro:</a:t>
            </a:r>
          </a:p>
          <a:p>
            <a:r>
              <a:rPr lang="it-IT" sz="2000" dirty="0">
                <a:latin typeface="EUAlbertina"/>
              </a:rPr>
              <a:t>L</a:t>
            </a:r>
            <a:r>
              <a:rPr lang="it-IT" sz="2000" dirty="0">
                <a:effectLst/>
                <a:latin typeface="EUAlbertina"/>
              </a:rPr>
              <a:t>e identità delle parti del rapporto di lavoro; </a:t>
            </a:r>
            <a:endParaRPr lang="it-IT" sz="3200" dirty="0">
              <a:effectLst/>
            </a:endParaRPr>
          </a:p>
          <a:p>
            <a:r>
              <a:rPr lang="it-IT" sz="2000" dirty="0">
                <a:latin typeface="EUAlbertina"/>
              </a:rPr>
              <a:t>I</a:t>
            </a:r>
            <a:r>
              <a:rPr lang="it-IT" sz="2000" dirty="0">
                <a:effectLst/>
                <a:latin typeface="EUAlbertina"/>
              </a:rPr>
              <a:t>l luogo di lavoro o quello prevalente</a:t>
            </a:r>
          </a:p>
          <a:p>
            <a:r>
              <a:rPr lang="it-IT" sz="2000" dirty="0">
                <a:latin typeface="EUAlbertina"/>
              </a:rPr>
              <a:t>Data di inizio</a:t>
            </a:r>
          </a:p>
          <a:p>
            <a:r>
              <a:rPr lang="it-IT" sz="2000" dirty="0">
                <a:effectLst/>
                <a:latin typeface="EUAlbertina"/>
              </a:rPr>
              <a:t>Durata periodo di prova</a:t>
            </a:r>
          </a:p>
          <a:p>
            <a:r>
              <a:rPr lang="it-IT" sz="2000" dirty="0">
                <a:latin typeface="EUAlbertina"/>
              </a:rPr>
              <a:t>I</a:t>
            </a:r>
            <a:r>
              <a:rPr lang="it-IT" sz="2000" dirty="0">
                <a:effectLst/>
                <a:latin typeface="EUAlbertina"/>
              </a:rPr>
              <a:t>l diritto alla formazione erogata dal datore di lavoro </a:t>
            </a:r>
            <a:endParaRPr lang="it-IT" sz="3200" dirty="0">
              <a:effectLst/>
            </a:endParaRPr>
          </a:p>
          <a:p>
            <a:r>
              <a:rPr lang="it-IT" sz="2000" dirty="0">
                <a:latin typeface="EUAlbertina"/>
              </a:rPr>
              <a:t>Retribuzione</a:t>
            </a:r>
          </a:p>
          <a:p>
            <a:r>
              <a:rPr lang="it-IT" sz="2000" dirty="0">
                <a:effectLst/>
                <a:latin typeface="EUAlbertina"/>
              </a:rPr>
              <a:t>Organizzazione del lavoro</a:t>
            </a:r>
          </a:p>
          <a:p>
            <a:r>
              <a:rPr lang="it-IT" sz="2000" dirty="0">
                <a:latin typeface="EUAlbertina"/>
              </a:rPr>
              <a:t>Contratti di lavoro collettivi che disciplinano le condizioni di lavoro</a:t>
            </a:r>
            <a:endParaRPr lang="it-IT" sz="3200" dirty="0">
              <a:effectLst/>
            </a:endParaRPr>
          </a:p>
          <a:p>
            <a:endParaRPr lang="it-IT" dirty="0"/>
          </a:p>
          <a:p>
            <a:endParaRPr lang="it-IT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025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C59746-8D81-4182-7EB6-CF7982F5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Rete di protezione dir. 2019/1152/UE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E5FC6E-4ED6-8E26-F5A9-EF8BF86A2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La Dir. 2019/1152/UE prevede dei diritti minimi:</a:t>
            </a:r>
          </a:p>
          <a:p>
            <a:pPr lvl="1"/>
            <a:r>
              <a:rPr lang="it-IT" sz="2800" dirty="0"/>
              <a:t>Periodo di prova non superiore a 6 mesi </a:t>
            </a:r>
          </a:p>
          <a:p>
            <a:pPr lvl="1"/>
            <a:r>
              <a:rPr lang="it-IT" sz="2800" dirty="0"/>
              <a:t>Contratto a tempo determinato, la prova deve essere proporzionata</a:t>
            </a:r>
          </a:p>
          <a:p>
            <a:pPr lvl="1"/>
            <a:r>
              <a:rPr lang="it-IT" sz="2800" dirty="0"/>
              <a:t>Consentire di accettare impieghi preso altri datori di lavoro al di fuori dell’orario di lavoro</a:t>
            </a:r>
          </a:p>
          <a:p>
            <a:pPr lvl="1"/>
            <a:r>
              <a:rPr lang="it-IT" sz="2800" dirty="0"/>
              <a:t>Organizzazione del lavoro imprevedibile, il datore di lavoro non può imporre al lavoratore di lavorare e questo ha il diritto di rifiutarsi</a:t>
            </a:r>
          </a:p>
          <a:p>
            <a:pPr lvl="1"/>
            <a:r>
              <a:rPr lang="it-IT" sz="2800" dirty="0"/>
              <a:t>Formazione deve essere gratuita </a:t>
            </a:r>
          </a:p>
          <a:p>
            <a:pPr lvl="1"/>
            <a:r>
              <a:rPr lang="it-IT" sz="2800" dirty="0"/>
              <a:t>Stati membri devono prevedere delle sanzioni ne caso di inadempimento</a:t>
            </a:r>
          </a:p>
        </p:txBody>
      </p:sp>
    </p:spTree>
    <p:extLst>
      <p:ext uri="{BB962C8B-B14F-4D97-AF65-F5344CB8AC3E}">
        <p14:creationId xmlns:p14="http://schemas.microsoft.com/office/powerpoint/2010/main" val="123221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68EB33-CFCE-9E20-8534-F5A08E2F6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E64132-6DCE-F00C-AE8F-FAEA094F6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Dir. 2003/88/CE:</a:t>
            </a:r>
          </a:p>
          <a:p>
            <a:pPr lvl="1" algn="just">
              <a:lnSpc>
                <a:spcPct val="100000"/>
              </a:lnSpc>
            </a:pPr>
            <a:r>
              <a:rPr lang="it-IT" sz="2800" dirty="0"/>
              <a:t>Prescrizioni minime di sicurezza e di salute in materia di organizzazione dell'orario di lavoro.</a:t>
            </a:r>
          </a:p>
          <a:p>
            <a:pPr lvl="1">
              <a:lnSpc>
                <a:spcPct val="100000"/>
              </a:lnSpc>
            </a:pPr>
            <a:r>
              <a:rPr lang="it-IT" sz="2800" dirty="0"/>
              <a:t>La direttiva si applica a tutti i settori di attività, privati e pubblici.</a:t>
            </a:r>
          </a:p>
          <a:p>
            <a:pPr lvl="1" algn="just">
              <a:lnSpc>
                <a:spcPct val="100000"/>
              </a:lnSpc>
            </a:pPr>
            <a:r>
              <a:rPr lang="it-IT" sz="2800" dirty="0"/>
              <a:t>La direttiva si applica a periodi minimi di riposo giornaliero, riposo settimanale e ferie annuali nonché alla pausa ed alla durata massima settimanale del lavoro.</a:t>
            </a:r>
          </a:p>
          <a:p>
            <a:pPr lvl="1">
              <a:lnSpc>
                <a:spcPct val="100000"/>
              </a:lnSpc>
            </a:pPr>
            <a:r>
              <a:rPr lang="it-IT" sz="2800" dirty="0"/>
              <a:t>La direttiva si applica a taluni aspetti del lavoro notturno, del lavoro a turni e del ritmo di lavoro.</a:t>
            </a:r>
          </a:p>
        </p:txBody>
      </p:sp>
    </p:spTree>
    <p:extLst>
      <p:ext uri="{BB962C8B-B14F-4D97-AF65-F5344CB8AC3E}">
        <p14:creationId xmlns:p14="http://schemas.microsoft.com/office/powerpoint/2010/main" val="944686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9DF0A4-7422-56AA-A4B1-D0D68C461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8B38F0-A65D-8017-DA28-5BA31BD44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di orario di lavoro:</a:t>
            </a:r>
          </a:p>
          <a:p>
            <a:r>
              <a:rPr lang="it-IT" dirty="0"/>
              <a:t>Qualsiasi periodo in cui il lavoratore sia al lavoro, a disposizione del datore di lavoro e nell'esercizio della sua attività o delle sue funzioni, conformemente alle legislazioni e/o prassi nazionali.</a:t>
            </a:r>
          </a:p>
          <a:p>
            <a:r>
              <a:rPr lang="it-IT" b="1" dirty="0">
                <a:solidFill>
                  <a:srgbClr val="00B0F0"/>
                </a:solidFill>
              </a:rPr>
              <a:t>Definizione di riposo:  </a:t>
            </a:r>
          </a:p>
          <a:p>
            <a:r>
              <a:rPr lang="it-IT" dirty="0"/>
              <a:t>Qualsiasi periodo che non rientra nell'orario di lavoro</a:t>
            </a:r>
          </a:p>
          <a:p>
            <a:r>
              <a:rPr lang="it-IT" b="1" dirty="0">
                <a:solidFill>
                  <a:srgbClr val="00B0F0"/>
                </a:solidFill>
              </a:rPr>
              <a:t>Definizione lavoro notturno:</a:t>
            </a:r>
          </a:p>
          <a:p>
            <a:r>
              <a:rPr lang="it-IT" dirty="0"/>
              <a:t>Qualsiasi periodo di almeno 7 ore, definito dalla legislazione nazionale e che comprenda in ogni caso l'intervallo fra le ore 24 e le ore 5</a:t>
            </a:r>
          </a:p>
        </p:txBody>
      </p:sp>
    </p:spTree>
    <p:extLst>
      <p:ext uri="{BB962C8B-B14F-4D97-AF65-F5344CB8AC3E}">
        <p14:creationId xmlns:p14="http://schemas.microsoft.com/office/powerpoint/2010/main" val="2238262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7832-4C2B-42B4-89A9-DBB88F715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BDA19B-0E94-8DFC-D546-4D1680CFF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it-IT" sz="2400" b="1" i="0" u="none" strike="noStrike" dirty="0">
                <a:solidFill>
                  <a:srgbClr val="00B0F0"/>
                </a:solidFill>
                <a:effectLst/>
              </a:rPr>
              <a:t>Pausa </a:t>
            </a:r>
            <a:r>
              <a:rPr lang="it-IT" sz="2400" b="0" i="0" u="none" strike="noStrike" dirty="0">
                <a:effectLst/>
              </a:rPr>
              <a:t>(art. 4):</a:t>
            </a:r>
          </a:p>
          <a:p>
            <a:pPr algn="just"/>
            <a:r>
              <a:rPr lang="it-IT" sz="2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prendono le misure necessarie affinché ogni lavoratore benefici, qualora l'orario di lavoro giornaliero superi le 6 ore, di una pausa le cui modalità e, in particolare, la cui durata e condizioni di concessione sono fissate da contratti collettivi o accordi conclusi tra le parti sociali o, in loro assenza, dalla legislazione nazionale.</a:t>
            </a:r>
          </a:p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Durata massima settimanale del lavoro </a:t>
            </a:r>
            <a:r>
              <a:rPr lang="it-IT" sz="2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(Art. 6):</a:t>
            </a:r>
          </a:p>
          <a:p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Sia limitata da parte della legislazione degli Stati membri</a:t>
            </a:r>
          </a:p>
          <a:p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Gli Stati membri devono prevedere che la durata media dell'orario di lavoro per ogni periodo di 7 giorni non superi 48 ore, comprese le ore di lavoro straordinario.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4094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1413</Words>
  <Application>Microsoft Macintosh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EUAlbertina</vt:lpstr>
      <vt:lpstr>Tema di Office</vt:lpstr>
      <vt:lpstr>Diritto del lavoro europeo  Prof. Dr. Alessandro Nato</vt:lpstr>
      <vt:lpstr>Organizzazione del lavoro e diritti dei lavoratori</vt:lpstr>
      <vt:lpstr>Organizzazione del lavoro e diritti dei lavoratori</vt:lpstr>
      <vt:lpstr>Promuovere una occupazione trasparente</vt:lpstr>
      <vt:lpstr>Promuovere una occupazione trasparente</vt:lpstr>
      <vt:lpstr>Rete di protezione dir. 2019/1152/UE</vt:lpstr>
      <vt:lpstr>Orario di lavoro</vt:lpstr>
      <vt:lpstr>Orario di lavoro</vt:lpstr>
      <vt:lpstr>Orario di lavoro</vt:lpstr>
      <vt:lpstr>Orario di lavoro</vt:lpstr>
      <vt:lpstr>Orario di lavoro e lavoro notturno</vt:lpstr>
      <vt:lpstr>Sicurezza sul lavoro</vt:lpstr>
      <vt:lpstr>Sicurezza sul lavoro</vt:lpstr>
      <vt:lpstr>Sicurezza sul lavoro</vt:lpstr>
      <vt:lpstr>Sicurezza sul lavoro</vt:lpstr>
      <vt:lpstr>Sicurezza sul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76</cp:revision>
  <dcterms:created xsi:type="dcterms:W3CDTF">2022-09-09T08:27:37Z</dcterms:created>
  <dcterms:modified xsi:type="dcterms:W3CDTF">2023-02-06T16:26:27Z</dcterms:modified>
</cp:coreProperties>
</file>