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9" r:id="rId2"/>
    <p:sldId id="260" r:id="rId3"/>
    <p:sldId id="269" r:id="rId4"/>
    <p:sldId id="270" r:id="rId5"/>
    <p:sldId id="261" r:id="rId6"/>
    <p:sldId id="27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4" r:id="rId15"/>
    <p:sldId id="275" r:id="rId16"/>
    <p:sldId id="272" r:id="rId17"/>
    <p:sldId id="276" r:id="rId18"/>
    <p:sldId id="277" r:id="rId19"/>
    <p:sldId id="273" r:id="rId20"/>
    <p:sldId id="278" r:id="rId21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28"/>
  </p:normalViewPr>
  <p:slideViewPr>
    <p:cSldViewPr snapToGrid="0" snapToObjects="1">
      <p:cViewPr varScale="1">
        <p:scale>
          <a:sx n="119" d="100"/>
          <a:sy n="119" d="100"/>
        </p:scale>
        <p:origin x="1440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12DB2-C725-2840-9419-B8F57FFFEDF6}" type="datetimeFigureOut">
              <a:rPr lang="it-IT" smtClean="0"/>
              <a:t>19/11/23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8CE2A-05CF-0C46-9FAB-40689AF791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66278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12DB2-C725-2840-9419-B8F57FFFEDF6}" type="datetimeFigureOut">
              <a:rPr lang="it-IT" smtClean="0"/>
              <a:t>19/11/23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8CE2A-05CF-0C46-9FAB-40689AF791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858436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12DB2-C725-2840-9419-B8F57FFFEDF6}" type="datetimeFigureOut">
              <a:rPr lang="it-IT" smtClean="0"/>
              <a:t>19/11/23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8CE2A-05CF-0C46-9FAB-40689AF791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00897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12DB2-C725-2840-9419-B8F57FFFEDF6}" type="datetimeFigureOut">
              <a:rPr lang="it-IT" smtClean="0"/>
              <a:t>19/11/23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8CE2A-05CF-0C46-9FAB-40689AF791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37487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12DB2-C725-2840-9419-B8F57FFFEDF6}" type="datetimeFigureOut">
              <a:rPr lang="it-IT" smtClean="0"/>
              <a:t>19/11/23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8CE2A-05CF-0C46-9FAB-40689AF791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51622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12DB2-C725-2840-9419-B8F57FFFEDF6}" type="datetimeFigureOut">
              <a:rPr lang="it-IT" smtClean="0"/>
              <a:t>19/11/23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8CE2A-05CF-0C46-9FAB-40689AF791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8788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12DB2-C725-2840-9419-B8F57FFFEDF6}" type="datetimeFigureOut">
              <a:rPr lang="it-IT" smtClean="0"/>
              <a:t>19/11/23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8CE2A-05CF-0C46-9FAB-40689AF791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342818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12DB2-C725-2840-9419-B8F57FFFEDF6}" type="datetimeFigureOut">
              <a:rPr lang="it-IT" smtClean="0"/>
              <a:t>19/11/23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8CE2A-05CF-0C46-9FAB-40689AF791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93154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12DB2-C725-2840-9419-B8F57FFFEDF6}" type="datetimeFigureOut">
              <a:rPr lang="it-IT" smtClean="0"/>
              <a:t>19/11/23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8CE2A-05CF-0C46-9FAB-40689AF791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86569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12DB2-C725-2840-9419-B8F57FFFEDF6}" type="datetimeFigureOut">
              <a:rPr lang="it-IT" smtClean="0"/>
              <a:t>19/11/23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8CE2A-05CF-0C46-9FAB-40689AF791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67410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12DB2-C725-2840-9419-B8F57FFFEDF6}" type="datetimeFigureOut">
              <a:rPr lang="it-IT" smtClean="0"/>
              <a:t>19/11/23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8CE2A-05CF-0C46-9FAB-40689AF791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22527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F12DB2-C725-2840-9419-B8F57FFFEDF6}" type="datetimeFigureOut">
              <a:rPr lang="it-IT" smtClean="0"/>
              <a:t>19/11/23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48CE2A-05CF-0C46-9FAB-40689AF791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2964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endParaRPr lang="it-IT" dirty="0"/>
          </a:p>
          <a:p>
            <a:pPr marL="0" indent="0" algn="ctr">
              <a:buNone/>
            </a:pPr>
            <a:r>
              <a:rPr lang="it-IT" dirty="0"/>
              <a:t>L’Italia repubblicana</a:t>
            </a:r>
          </a:p>
        </p:txBody>
      </p:sp>
    </p:spTree>
    <p:extLst>
      <p:ext uri="{BB962C8B-B14F-4D97-AF65-F5344CB8AC3E}">
        <p14:creationId xmlns:p14="http://schemas.microsoft.com/office/powerpoint/2010/main" val="3336276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dirty="0"/>
              <a:t>c) Partito socialista</a:t>
            </a:r>
          </a:p>
          <a:p>
            <a:pPr marL="0" indent="0">
              <a:buNone/>
            </a:pPr>
            <a:r>
              <a:rPr lang="it-IT" dirty="0"/>
              <a:t>- Pietro Nenni, Sandro Pertini, Bettino Craxi</a:t>
            </a:r>
          </a:p>
          <a:p>
            <a:pPr>
              <a:buFontTx/>
              <a:buChar char="-"/>
            </a:pPr>
            <a:r>
              <a:rPr lang="it-IT" dirty="0"/>
              <a:t>difficoltà a mantenere e rinforzare l’identità di massa del partito (che si assottiglia sempre di più)</a:t>
            </a:r>
          </a:p>
          <a:p>
            <a:pPr>
              <a:buFontTx/>
              <a:buChar char="-"/>
            </a:pPr>
            <a:r>
              <a:rPr lang="it-IT" dirty="0"/>
              <a:t>anni Sessanta: dialogo con la DC e politica di centro-sinistra</a:t>
            </a:r>
          </a:p>
          <a:p>
            <a:pPr>
              <a:buFontTx/>
              <a:buChar char="-"/>
            </a:pPr>
            <a:r>
              <a:rPr lang="it-IT" dirty="0"/>
              <a:t>Anni Ottanta: polarizzazione Dc-Pci e ‘ago della bilancia’ giocato da Craxi</a:t>
            </a:r>
          </a:p>
        </p:txBody>
      </p:sp>
    </p:spTree>
    <p:extLst>
      <p:ext uri="{BB962C8B-B14F-4D97-AF65-F5344CB8AC3E}">
        <p14:creationId xmlns:p14="http://schemas.microsoft.com/office/powerpoint/2010/main" val="11224657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d) Partito liberale italiano e Partito repubblicano italiano &gt; partiti non di massa cooptati nella politica centrista democristiana e, successivamente, in quella penta-partitica craxiana</a:t>
            </a:r>
          </a:p>
        </p:txBody>
      </p:sp>
    </p:spTree>
    <p:extLst>
      <p:ext uri="{BB962C8B-B14F-4D97-AF65-F5344CB8AC3E}">
        <p14:creationId xmlns:p14="http://schemas.microsoft.com/office/powerpoint/2010/main" val="16208573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t-IT" dirty="0"/>
              <a:t>e) Le destre</a:t>
            </a:r>
          </a:p>
          <a:p>
            <a:pPr>
              <a:buFontTx/>
              <a:buChar char="-"/>
            </a:pPr>
            <a:r>
              <a:rPr lang="it-IT" dirty="0"/>
              <a:t>Blocco nazionale delle libertà</a:t>
            </a:r>
          </a:p>
          <a:p>
            <a:pPr marL="0" indent="0">
              <a:buNone/>
            </a:pPr>
            <a:r>
              <a:rPr lang="it-IT" dirty="0"/>
              <a:t>* Mancata epurazione (amnistia Togliatti giugno 1946)</a:t>
            </a:r>
          </a:p>
          <a:p>
            <a:pPr>
              <a:buFontTx/>
              <a:buChar char="-"/>
            </a:pPr>
            <a:r>
              <a:rPr lang="it-IT" dirty="0"/>
              <a:t>Unione monarchica italiana</a:t>
            </a:r>
          </a:p>
          <a:p>
            <a:pPr>
              <a:buFontTx/>
              <a:buChar char="-"/>
            </a:pPr>
            <a:r>
              <a:rPr lang="it-IT" dirty="0"/>
              <a:t>Partito nazionale monarchico</a:t>
            </a:r>
          </a:p>
          <a:p>
            <a:pPr>
              <a:buFontTx/>
              <a:buChar char="-"/>
            </a:pPr>
            <a:r>
              <a:rPr lang="it-IT" dirty="0"/>
              <a:t>Uomo qualunque (1944)</a:t>
            </a:r>
          </a:p>
          <a:p>
            <a:pPr>
              <a:buFontTx/>
              <a:buChar char="-"/>
            </a:pPr>
            <a:r>
              <a:rPr lang="it-IT" dirty="0"/>
              <a:t>Movimento sociale italiano (1946-1994)</a:t>
            </a:r>
          </a:p>
          <a:p>
            <a:pPr>
              <a:buFontTx/>
              <a:buChar char="-"/>
            </a:pPr>
            <a:r>
              <a:rPr lang="it-IT" dirty="0"/>
              <a:t>Alleanza nazionale</a:t>
            </a:r>
          </a:p>
        </p:txBody>
      </p:sp>
    </p:spTree>
    <p:extLst>
      <p:ext uri="{BB962C8B-B14F-4D97-AF65-F5344CB8AC3E}">
        <p14:creationId xmlns:p14="http://schemas.microsoft.com/office/powerpoint/2010/main" val="21624430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Centrismo (1948-1958)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Font typeface="Wingdings" charset="0"/>
              <a:buChar char="Ø"/>
            </a:pPr>
            <a:r>
              <a:rPr lang="it-IT" dirty="0"/>
              <a:t>governi di colazione che comprendono le forze di centro dello schieramento politico (Dc, Psdi, Pri, Pli)</a:t>
            </a:r>
          </a:p>
          <a:p>
            <a:pPr>
              <a:buFont typeface="Wingdings" charset="0"/>
              <a:buChar char="Ø"/>
            </a:pPr>
            <a:r>
              <a:rPr lang="it-IT" dirty="0"/>
              <a:t>anticomunismo e atlantismo</a:t>
            </a:r>
          </a:p>
          <a:p>
            <a:pPr marL="0" indent="0">
              <a:buNone/>
            </a:pPr>
            <a:endParaRPr lang="it-IT" dirty="0"/>
          </a:p>
          <a:p>
            <a:pPr>
              <a:buFontTx/>
              <a:buChar char="•"/>
            </a:pPr>
            <a:r>
              <a:rPr lang="it-IT" dirty="0"/>
              <a:t>riformismo dall’alto (1948-1953) &gt; leggi di riforma agraria e istituzione della Cassa per il Mezzogiorno (1950); creazione dell’ENI e legge Fanfani per l’edilizia popolare (1953)</a:t>
            </a:r>
          </a:p>
          <a:p>
            <a:pPr>
              <a:buFontTx/>
              <a:buChar char="•"/>
            </a:pPr>
            <a:r>
              <a:rPr lang="it-IT" dirty="0"/>
              <a:t>1953: legge truffa</a:t>
            </a:r>
          </a:p>
          <a:p>
            <a:pPr>
              <a:buFontTx/>
              <a:buChar char="•"/>
            </a:pPr>
            <a:r>
              <a:rPr lang="it-IT" dirty="0"/>
              <a:t>immobilismo e inaridirsi del centrismo (1953-1958)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829801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Tx/>
              <a:buChar char="•"/>
            </a:pPr>
            <a:r>
              <a:rPr lang="it-IT" dirty="0"/>
              <a:t>elezioni politiche del 18 aprile 1948</a:t>
            </a:r>
          </a:p>
          <a:p>
            <a:pPr>
              <a:buFontTx/>
              <a:buChar char="-"/>
            </a:pPr>
            <a:r>
              <a:rPr lang="it-IT" dirty="0"/>
              <a:t>ridimensionamento delle ambizioni delle sinistre e rafforzamento della Dc e della sua capacità egemonica nella società italiana</a:t>
            </a:r>
          </a:p>
          <a:p>
            <a:pPr>
              <a:buFontTx/>
              <a:buChar char="-"/>
            </a:pPr>
            <a:r>
              <a:rPr lang="it-IT" dirty="0"/>
              <a:t>rovesciamento delle alleanze: dall’alleanza antifascista all’intesa con le forze moderate e conservatrici</a:t>
            </a:r>
          </a:p>
          <a:p>
            <a:pPr>
              <a:buFontTx/>
              <a:buChar char="-"/>
            </a:pPr>
            <a:r>
              <a:rPr lang="it-IT" dirty="0"/>
              <a:t>governi di coalizione tra le forze di ‘centro’ dello schieramento politico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058082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FontTx/>
              <a:buChar char="•"/>
            </a:pPr>
            <a:r>
              <a:rPr lang="it-IT" dirty="0"/>
              <a:t>14 luglio 1948: attentato a Togliatti</a:t>
            </a:r>
          </a:p>
          <a:p>
            <a:pPr>
              <a:buFontTx/>
              <a:buChar char="•"/>
            </a:pPr>
            <a:r>
              <a:rPr lang="it-IT" dirty="0"/>
              <a:t>marzo 1949: il Parlamento vota l’ingresso dell’Italia nella Nato</a:t>
            </a:r>
          </a:p>
          <a:p>
            <a:pPr>
              <a:buFontTx/>
              <a:buChar char="•"/>
            </a:pPr>
            <a:r>
              <a:rPr lang="it-IT" dirty="0"/>
              <a:t>1950: viene istituita la Cassa per il Mezzogiorno e approvate le leggi di riforma agraria</a:t>
            </a:r>
          </a:p>
          <a:p>
            <a:pPr>
              <a:buFontTx/>
              <a:buChar char="•"/>
            </a:pPr>
            <a:r>
              <a:rPr lang="it-IT" dirty="0"/>
              <a:t>1953: in occasione delle elezioni del 7 aprile, non scatta il ‘premio di maggioranza’ previsto dalla legge truffa [i partiti apparentati, purché avessero raggiunto la metà più uno dei voti, avrebbero avuto il 65% dei voti alla Camera]</a:t>
            </a:r>
          </a:p>
          <a:p>
            <a:pPr>
              <a:buFontTx/>
              <a:buChar char="•"/>
            </a:pPr>
            <a:r>
              <a:rPr lang="it-IT" dirty="0"/>
              <a:t>agosto 1954: muore Alcide De Gasperi</a:t>
            </a:r>
          </a:p>
          <a:p>
            <a:pPr>
              <a:buFontTx/>
              <a:buChar char="•"/>
            </a:pPr>
            <a:r>
              <a:rPr lang="it-IT" dirty="0"/>
              <a:t>1956: invasione sovietica dell’Ungheria</a:t>
            </a:r>
          </a:p>
          <a:p>
            <a:pPr>
              <a:buFontTx/>
              <a:buChar char="•"/>
            </a:pPr>
            <a:r>
              <a:rPr lang="it-IT" dirty="0"/>
              <a:t>1° gennaio 1958: entrano in vigore i Trattati di Roma che danno vita alla Comunità economica europea</a:t>
            </a:r>
          </a:p>
        </p:txBody>
      </p:sp>
    </p:spTree>
    <p:extLst>
      <p:ext uri="{BB962C8B-B14F-4D97-AF65-F5344CB8AC3E}">
        <p14:creationId xmlns:p14="http://schemas.microsoft.com/office/powerpoint/2010/main" val="19218026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Centro-sinistra (1962-1976)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Font typeface="Wingdings" charset="0"/>
              <a:buChar char="Ø"/>
            </a:pPr>
            <a:r>
              <a:rPr lang="it-IT" dirty="0"/>
              <a:t>alcuni governi succedutisi in Italia dal 1962 al 1978, fondati su un’intesa tra Democrazia cristiana e Partito socialista resa possibile dalla distensione internazionale, dalla crisi dei governi centristi e dalla fine dell’unità d’azione tra Pci e Psi, dal boom economico</a:t>
            </a:r>
          </a:p>
          <a:p>
            <a:pPr>
              <a:buFontTx/>
              <a:buChar char="•"/>
            </a:pPr>
            <a:r>
              <a:rPr lang="it-IT" dirty="0"/>
              <a:t>governo Fanfani del 1962 (i socialisti nella maggioranza) &gt; nazionalizzazione dell’energia elettrica e riforma della scuola media e delle pensioni</a:t>
            </a:r>
          </a:p>
          <a:p>
            <a:pPr>
              <a:buFontTx/>
              <a:buChar char="•"/>
            </a:pPr>
            <a:r>
              <a:rPr lang="it-IT" dirty="0"/>
              <a:t>governi Moro (i socialisti nel governo) &gt; le riforme varate (tributarie, programmazione economica, universitarie) non si realizzano compiutamente per l’ostilità di ampi settori del mondo economico e politico, contrari al riformismo sociale e alla politica di piano promossa dalla Dc e dal Psi</a:t>
            </a:r>
          </a:p>
          <a:p>
            <a:pPr>
              <a:buFontTx/>
              <a:buChar char="•"/>
            </a:pPr>
            <a:r>
              <a:rPr lang="it-IT" dirty="0"/>
              <a:t>queste forze, rappresentate in parte dai partiti di destra e dalle correnti moderate della Dc, spingono la loro opposizione fino al punto di ordire trame golpiste, la più pericolosa delle quali fu quella capeggiata dal generale De Lorenzo, capo del </a:t>
            </a:r>
            <a:r>
              <a:rPr lang="it-IT" dirty="0" err="1"/>
              <a:t>Sifar</a:t>
            </a:r>
            <a:r>
              <a:rPr lang="it-IT" dirty="0"/>
              <a:t> (il servizio segreto militare italiano)</a:t>
            </a:r>
          </a:p>
        </p:txBody>
      </p:sp>
    </p:spTree>
    <p:extLst>
      <p:ext uri="{BB962C8B-B14F-4D97-AF65-F5344CB8AC3E}">
        <p14:creationId xmlns:p14="http://schemas.microsoft.com/office/powerpoint/2010/main" val="12134129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it-IT" dirty="0"/>
              <a:t>l’arresto del riformismo penalizza soprattutto il Psi (nuove spaccature interne e ulteriore ridimensionamento della sua statura di massa, arrestato nel 1976 dall’ascesa alla segreteria di Bettino Craxi)</a:t>
            </a:r>
          </a:p>
          <a:p>
            <a:r>
              <a:rPr lang="it-IT" dirty="0"/>
              <a:t>governo </a:t>
            </a:r>
            <a:r>
              <a:rPr lang="it-IT" dirty="0" err="1"/>
              <a:t>Rumor</a:t>
            </a:r>
            <a:r>
              <a:rPr lang="it-IT" dirty="0"/>
              <a:t> (1969), a cui partecipano i socialisti &gt; Statuto dei lavoratori e istituzione delle Regioni</a:t>
            </a:r>
          </a:p>
          <a:p>
            <a:endParaRPr lang="it-IT" dirty="0"/>
          </a:p>
          <a:p>
            <a:pPr>
              <a:buFont typeface="Wingdings" charset="0"/>
              <a:buChar char="Ø"/>
            </a:pPr>
            <a:r>
              <a:rPr lang="it-IT" dirty="0"/>
              <a:t>l’esperienza del centro-sinistra, l’unica stagione nella quale vennero realizzate politiche riformatrici in grado di assecondare la modernizzazione della società italiana, annovera tra i suoi oppositori anche il Pci (critiche all’azione riformista + rifiuto della prospettiva social-democratica abbracciata dal Pci)</a:t>
            </a:r>
          </a:p>
          <a:p>
            <a:pPr>
              <a:buFont typeface="Wingdings" charset="0"/>
              <a:buChar char="Ø"/>
            </a:pPr>
            <a:r>
              <a:rPr lang="it-IT" dirty="0"/>
              <a:t>tendenza di lungo periodo del sistema politico italiano a svilupparsi per progressiva aggregazione al centro di nuove forze partitiche</a:t>
            </a:r>
          </a:p>
          <a:p>
            <a:pPr>
              <a:buFont typeface="Wingdings" charset="0"/>
              <a:buChar char="Ø"/>
            </a:pPr>
            <a:r>
              <a:rPr lang="it-IT" dirty="0"/>
              <a:t>problema della ingovernabilità</a:t>
            </a:r>
          </a:p>
          <a:p>
            <a:pPr>
              <a:buFont typeface="Wingdings" charset="0"/>
              <a:buChar char="Ø"/>
            </a:pPr>
            <a:r>
              <a:rPr lang="it-IT" dirty="0"/>
              <a:t>intreccio con fenomeni internazionali di grande rilevanza: il boom economico; il 1968; il Concilio Vaticano II; la ‘strategia della tensione’; il terrorismo rosso</a:t>
            </a:r>
          </a:p>
          <a:p>
            <a:pPr>
              <a:buFont typeface="Wingdings" charset="0"/>
              <a:buChar char="Ø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231980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it-IT" dirty="0"/>
              <a:t>1960: in marzo nasce, con il sostegno del Movimento sociale italiano, un governo monocolore democristiano guidato da Giuseppe Tambroni. In luglio, la protesta contro il congresso indetto dal MSI a Genova costringe Tambroni alle dimissioni</a:t>
            </a:r>
          </a:p>
          <a:p>
            <a:r>
              <a:rPr lang="it-IT" dirty="0"/>
              <a:t>1962: si apre a Roma il Concilio Vaticano II</a:t>
            </a:r>
          </a:p>
          <a:p>
            <a:r>
              <a:rPr lang="it-IT" dirty="0"/>
              <a:t>1964: piano Solo</a:t>
            </a:r>
          </a:p>
          <a:p>
            <a:pPr marL="0" indent="0">
              <a:buNone/>
            </a:pPr>
            <a:r>
              <a:rPr lang="it-IT" dirty="0"/>
              <a:t>		muore Palmiro Togliatti</a:t>
            </a:r>
          </a:p>
          <a:p>
            <a:pPr>
              <a:buFontTx/>
              <a:buChar char="•"/>
            </a:pPr>
            <a:r>
              <a:rPr lang="it-IT" dirty="0"/>
              <a:t>1967/1968: occupazioni delle Università e movimento del 1968</a:t>
            </a:r>
          </a:p>
          <a:p>
            <a:pPr>
              <a:buFontTx/>
              <a:buChar char="•"/>
            </a:pPr>
            <a:r>
              <a:rPr lang="it-IT" dirty="0"/>
              <a:t>1969: autunno caldo</a:t>
            </a:r>
          </a:p>
          <a:p>
            <a:pPr>
              <a:buFontTx/>
              <a:buChar char="•"/>
            </a:pPr>
            <a:r>
              <a:rPr lang="it-IT" dirty="0"/>
              <a:t>12 dicembre 1969: Strage di Piazza Fontana</a:t>
            </a:r>
          </a:p>
          <a:p>
            <a:pPr>
              <a:buFontTx/>
              <a:buChar char="•"/>
            </a:pPr>
            <a:r>
              <a:rPr lang="it-IT" dirty="0"/>
              <a:t>1970: Statuto dei lavoratori; istituzioni delle Regioni a statuto ordinario; Introduzione del referendum</a:t>
            </a:r>
          </a:p>
          <a:p>
            <a:pPr>
              <a:buFontTx/>
              <a:buChar char="•"/>
            </a:pPr>
            <a:r>
              <a:rPr lang="it-IT" dirty="0"/>
              <a:t>1974: Referendum sul divorzio</a:t>
            </a:r>
          </a:p>
          <a:p>
            <a:pPr>
              <a:buFontTx/>
              <a:buChar char="•"/>
            </a:pP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259848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La crisi 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Font typeface="Wingdings" charset="0"/>
              <a:buChar char="Ø"/>
            </a:pPr>
            <a:r>
              <a:rPr lang="it-IT" dirty="0"/>
              <a:t>durante gli anni Settanta il processo degenerativo della partitocrazia e del consociativismo tocca il suo apice</a:t>
            </a:r>
          </a:p>
          <a:p>
            <a:pPr>
              <a:buFont typeface="Wingdings" charset="0"/>
              <a:buChar char="Ø"/>
            </a:pPr>
            <a:r>
              <a:rPr lang="it-IT" dirty="0"/>
              <a:t>crisi: processo complesso, scandito da varie fasi politiche:</a:t>
            </a:r>
          </a:p>
          <a:p>
            <a:pPr>
              <a:buFont typeface="Wingdings" charset="0"/>
              <a:buChar char="Ø"/>
            </a:pPr>
            <a:endParaRPr lang="it-IT" dirty="0"/>
          </a:p>
          <a:p>
            <a:pPr marL="514350" indent="-514350">
              <a:buAutoNum type="alphaLcParenR"/>
            </a:pPr>
            <a:r>
              <a:rPr lang="it-IT" dirty="0"/>
              <a:t>solidarietà nazionale </a:t>
            </a:r>
          </a:p>
          <a:p>
            <a:pPr>
              <a:buFontTx/>
              <a:buChar char="-"/>
            </a:pPr>
            <a:r>
              <a:rPr lang="it-IT" dirty="0"/>
              <a:t>il coinvolgimento del Partito comunista al governo: Compromesso storico</a:t>
            </a:r>
          </a:p>
          <a:p>
            <a:pPr>
              <a:buFontTx/>
              <a:buChar char="-"/>
            </a:pPr>
            <a:r>
              <a:rPr lang="it-IT" dirty="0"/>
              <a:t>governi di solidarietà nazionale, a seguito del rapimento Moro, con l’astensione del Pci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b) Pentapartito (1979-1992)</a:t>
            </a:r>
          </a:p>
          <a:p>
            <a:pPr>
              <a:buFontTx/>
              <a:buChar char="-"/>
            </a:pPr>
            <a:r>
              <a:rPr lang="it-IT" dirty="0"/>
              <a:t>svuotamento di senso delle competizioni elettorali; ‘centro’ spazio di conflittualità per la conquista del potere e non più centro di aggregazione di nuove coalizioni; voto di scambio e clientelismo (Dc, Psi, Psdi, Pli e Pri)</a:t>
            </a:r>
          </a:p>
          <a:p>
            <a:pPr>
              <a:buFontTx/>
              <a:buChar char="-"/>
            </a:pPr>
            <a:r>
              <a:rPr lang="it-IT" dirty="0"/>
              <a:t>recrudescenza degli attentati mafiosi (1992: Giovanni Falcone e Paolo Borsellino)</a:t>
            </a:r>
          </a:p>
          <a:p>
            <a:pPr>
              <a:buFontTx/>
              <a:buChar char="-"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019583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it-IT" dirty="0"/>
              <a:t>La costituente</a:t>
            </a:r>
          </a:p>
          <a:p>
            <a:pPr>
              <a:buFontTx/>
              <a:buChar char="-"/>
            </a:pPr>
            <a:r>
              <a:rPr lang="it-IT" dirty="0"/>
              <a:t>eletta a suffragio universale maschile e femminile il 2 giugno 1946</a:t>
            </a:r>
          </a:p>
          <a:p>
            <a:pPr>
              <a:buFontTx/>
              <a:buChar char="-"/>
            </a:pPr>
            <a:r>
              <a:rPr lang="it-IT" dirty="0"/>
              <a:t>556 deputati, in grandissima maggioranza appartenenti ai partiti di massa (Dc, Pci, </a:t>
            </a:r>
            <a:r>
              <a:rPr lang="it-IT" dirty="0" err="1"/>
              <a:t>Psiup</a:t>
            </a:r>
            <a:r>
              <a:rPr lang="it-IT" dirty="0"/>
              <a:t>)</a:t>
            </a:r>
          </a:p>
          <a:p>
            <a:pPr>
              <a:buFontTx/>
              <a:buChar char="-"/>
            </a:pPr>
            <a:r>
              <a:rPr lang="it-IT" dirty="0"/>
              <a:t>Commissione composta di 75 membri redige la Costituzione (estate 1946-febbraio 1947)</a:t>
            </a:r>
          </a:p>
          <a:p>
            <a:pPr>
              <a:buFont typeface="Wingdings" charset="0"/>
              <a:buChar char="Ø"/>
            </a:pPr>
            <a:r>
              <a:rPr lang="it-IT" dirty="0"/>
              <a:t>1° gennaio 1948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207971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it-IT" dirty="0"/>
              <a:t>c) la dissoluzione del sistema politico (1991-1993)</a:t>
            </a:r>
          </a:p>
          <a:p>
            <a:pPr>
              <a:buFontTx/>
              <a:buChar char="-"/>
            </a:pPr>
            <a:r>
              <a:rPr lang="it-IT" dirty="0"/>
              <a:t>1989: crollo del muro di Berlino. Il Pci cambia nome ed entra in una fase costituente che condurrà ai Ds e poi al Pd</a:t>
            </a:r>
          </a:p>
          <a:p>
            <a:pPr>
              <a:buFontTx/>
              <a:buChar char="-"/>
            </a:pPr>
            <a:r>
              <a:rPr lang="it-IT" dirty="0"/>
              <a:t>1992: Mani Pulite e Tangentopoli (crollo del Psi; crollo della Dc [dal 1993, Partito popolare e italiano] </a:t>
            </a:r>
          </a:p>
          <a:p>
            <a:pPr>
              <a:buFontTx/>
              <a:buChar char="-"/>
            </a:pPr>
            <a:r>
              <a:rPr lang="it-IT" dirty="0"/>
              <a:t>referendum per il maggioritario del 1991 e del 1993 &gt; tentativo di istituire il sistema maggioritario e di riformare le istituzioni ridimensionando il ‘sistema dei partiti’ ma difficoltà di instaurare il bipartitismo/bipolarismo</a:t>
            </a:r>
          </a:p>
          <a:p>
            <a:pPr>
              <a:buFontTx/>
              <a:buChar char="-"/>
            </a:pPr>
            <a:r>
              <a:rPr lang="it-IT" dirty="0"/>
              <a:t>affacciarsi di nuovi soggetti politici &gt; una ‘destra senza storia’ (assenza, in Italia, di un partito conservatore)</a:t>
            </a:r>
          </a:p>
          <a:p>
            <a:pPr>
              <a:buFont typeface="Wingdings" charset="0"/>
              <a:buChar char="Ø"/>
            </a:pPr>
            <a:r>
              <a:rPr lang="it-IT"/>
              <a:t>An </a:t>
            </a:r>
            <a:r>
              <a:rPr lang="it-IT" dirty="0"/>
              <a:t>(dal 1994); Forza Italia (dal 1994); </a:t>
            </a:r>
            <a:r>
              <a:rPr lang="it-IT"/>
              <a:t>Lega Nord (dal 1991)</a:t>
            </a:r>
          </a:p>
          <a:p>
            <a:pPr>
              <a:buFont typeface="Wingdings" charset="0"/>
              <a:buChar char="Ø"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50240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/>
              <a:t>10 luglio 1943: sbarco alleato in Sicilia</a:t>
            </a:r>
          </a:p>
          <a:p>
            <a:r>
              <a:rPr lang="it-IT" dirty="0"/>
              <a:t>19 luglio 1943: bombardamento di San Lorenzo</a:t>
            </a:r>
          </a:p>
          <a:p>
            <a:r>
              <a:rPr lang="it-IT" dirty="0"/>
              <a:t>25 luglio 1943: caduta di Mussolini, sconfessato dal Gran Consiglio del Fascismo</a:t>
            </a:r>
          </a:p>
          <a:p>
            <a:r>
              <a:rPr lang="it-IT" dirty="0"/>
              <a:t>8 settembre 1943: Armistizio di </a:t>
            </a:r>
            <a:r>
              <a:rPr lang="it-IT" dirty="0" err="1"/>
              <a:t>Cassibile</a:t>
            </a:r>
            <a:endParaRPr lang="it-IT" dirty="0"/>
          </a:p>
          <a:p>
            <a:r>
              <a:rPr lang="it-IT" dirty="0"/>
              <a:t>guerra civile</a:t>
            </a:r>
          </a:p>
          <a:p>
            <a:r>
              <a:rPr lang="it-IT" dirty="0"/>
              <a:t>25 aprile 1945: liberazione </a:t>
            </a:r>
          </a:p>
          <a:p>
            <a:r>
              <a:rPr lang="it-IT" dirty="0"/>
              <a:t>9 maggio 1945: fine della seconda guerra mondiale</a:t>
            </a:r>
          </a:p>
        </p:txBody>
      </p:sp>
    </p:spTree>
    <p:extLst>
      <p:ext uri="{BB962C8B-B14F-4D97-AF65-F5344CB8AC3E}">
        <p14:creationId xmlns:p14="http://schemas.microsoft.com/office/powerpoint/2010/main" val="22394013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2 giugno 1946: referendum istituzionale + votazioni per l’Assemblea costituente</a:t>
            </a:r>
          </a:p>
          <a:p>
            <a:endParaRPr lang="it-IT" dirty="0"/>
          </a:p>
          <a:p>
            <a:pPr marL="0" indent="0">
              <a:buNone/>
            </a:pPr>
            <a:r>
              <a:rPr lang="it-IT" dirty="0"/>
              <a:t>12.700.000 circa a favore della Repubblica, 2.000.000 in più di quelli favorevoli alla Monarchia</a:t>
            </a:r>
          </a:p>
        </p:txBody>
      </p:sp>
    </p:spTree>
    <p:extLst>
      <p:ext uri="{BB962C8B-B14F-4D97-AF65-F5344CB8AC3E}">
        <p14:creationId xmlns:p14="http://schemas.microsoft.com/office/powerpoint/2010/main" val="23501492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it-IT" dirty="0"/>
              <a:t>Con le elezioni del 18 aprile 1948 ha inizio la prima legislatura della Repubblica</a:t>
            </a:r>
          </a:p>
          <a:p>
            <a:pPr marL="0" indent="0">
              <a:buNone/>
            </a:pPr>
            <a:r>
              <a:rPr lang="it-IT" dirty="0"/>
              <a:t>[gennaio 1947: viaggio di Alcide de Gasperi negli Stati Uniti</a:t>
            </a:r>
          </a:p>
          <a:p>
            <a:pPr marL="0" indent="0">
              <a:buNone/>
            </a:pPr>
            <a:r>
              <a:rPr lang="it-IT" dirty="0"/>
              <a:t>maggio 1947: esclusione delle sinistre dalla compagine governativa]</a:t>
            </a:r>
          </a:p>
          <a:p>
            <a:pPr>
              <a:buFont typeface="Wingdings" charset="0"/>
              <a:buChar char="Ø"/>
            </a:pPr>
            <a:r>
              <a:rPr lang="it-IT" dirty="0"/>
              <a:t>contesto di nascita della Repubblica e del logoramento dell’unità antifascista: difficoltà della ricostruzione postbellica e dell’uscita dal fascismo; crisi internazionale; sfiducia e diffidenza dei vertici politici (nati e formatisi nell’emigrazione) rispetto alla popolazione italiana; necessità di posizionarsi nel mondo che si sta avviando al bipolarismo della guerra fredda</a:t>
            </a:r>
          </a:p>
          <a:p>
            <a:pPr>
              <a:buFont typeface="Wingdings" charset="0"/>
              <a:buChar char="Ø"/>
            </a:pPr>
            <a:r>
              <a:rPr lang="it-IT" dirty="0"/>
              <a:t>rilevanza costituzionale dei partiti: diritto per tutti i cittadini di associarsi liberamente in partiti politici per concorrere con metodo democratico alla determinazione della politica nazionale &gt; partito associazione privata priva di personalità giuridica e per tale fatto non soggetta ad alcun controllo pubblico relativamente alla sua vita interna e all’applicazione o meno del metodo democratico </a:t>
            </a:r>
          </a:p>
        </p:txBody>
      </p:sp>
    </p:spTree>
    <p:extLst>
      <p:ext uri="{BB962C8B-B14F-4D97-AF65-F5344CB8AC3E}">
        <p14:creationId xmlns:p14="http://schemas.microsoft.com/office/powerpoint/2010/main" val="26836420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0"/>
              <a:buChar char="Ø"/>
            </a:pPr>
            <a:r>
              <a:rPr lang="it-IT" dirty="0"/>
              <a:t>Partitocrazia insita nella costituzione?</a:t>
            </a:r>
          </a:p>
          <a:p>
            <a:pPr>
              <a:buFontTx/>
              <a:buChar char="-"/>
            </a:pPr>
            <a:r>
              <a:rPr lang="it-IT" dirty="0"/>
              <a:t>partito ‘educa’ la società</a:t>
            </a:r>
          </a:p>
          <a:p>
            <a:pPr>
              <a:buFontTx/>
              <a:buChar char="-"/>
            </a:pPr>
            <a:r>
              <a:rPr lang="it-IT" dirty="0"/>
              <a:t>partito media tra la società civile e le amministrazioni pubbliche</a:t>
            </a:r>
          </a:p>
          <a:p>
            <a:pPr>
              <a:buFontTx/>
              <a:buChar char="-"/>
            </a:pPr>
            <a:r>
              <a:rPr lang="it-IT" dirty="0"/>
              <a:t>mancanza di autonomia della politica dalle amministrazioni pubbliche</a:t>
            </a:r>
          </a:p>
          <a:p>
            <a:pPr>
              <a:buFontTx/>
              <a:buChar char="-"/>
            </a:pPr>
            <a:r>
              <a:rPr lang="it-IT" dirty="0"/>
              <a:t>continuità della repubblica con il fascismo</a:t>
            </a:r>
          </a:p>
          <a:p>
            <a:pPr>
              <a:buFontTx/>
              <a:buChar char="-"/>
            </a:pPr>
            <a:r>
              <a:rPr lang="it-IT" dirty="0"/>
              <a:t>inamovibilità del centro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804371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it-IT" dirty="0"/>
              <a:t>I partiti dell’Italia repubblicana:</a:t>
            </a:r>
          </a:p>
          <a:p>
            <a:pPr marL="514350" indent="-514350">
              <a:buAutoNum type="alphaLcParenR"/>
            </a:pPr>
            <a:r>
              <a:rPr lang="it-IT" dirty="0"/>
              <a:t>Democrazia cristiana (DC)</a:t>
            </a:r>
          </a:p>
          <a:p>
            <a:pPr>
              <a:buFontTx/>
              <a:buChar char="-"/>
            </a:pPr>
            <a:r>
              <a:rPr lang="it-IT" dirty="0"/>
              <a:t>segretario: Alcide De Gasperi (muore nel 1954)</a:t>
            </a:r>
          </a:p>
          <a:p>
            <a:pPr>
              <a:buFontTx/>
              <a:buChar char="-"/>
            </a:pPr>
            <a:r>
              <a:rPr lang="it-IT" dirty="0"/>
              <a:t>rotture e continuità rispetto al Partito popolare</a:t>
            </a:r>
          </a:p>
          <a:p>
            <a:pPr>
              <a:buFontTx/>
              <a:buChar char="-"/>
            </a:pPr>
            <a:r>
              <a:rPr lang="it-IT" dirty="0"/>
              <a:t>partito ‘confessionale’:</a:t>
            </a:r>
          </a:p>
          <a:p>
            <a:pPr marL="0" indent="0">
              <a:buNone/>
            </a:pPr>
            <a:r>
              <a:rPr lang="it-IT" dirty="0"/>
              <a:t>garanzia del consenso della Chiesa alla nuova democrazia;</a:t>
            </a:r>
          </a:p>
          <a:p>
            <a:pPr marL="0" indent="0">
              <a:buNone/>
            </a:pPr>
            <a:r>
              <a:rPr lang="it-IT" dirty="0"/>
              <a:t>unità politica dei cattolici (fisionomia politica di centro)</a:t>
            </a:r>
          </a:p>
          <a:p>
            <a:pPr>
              <a:buFontTx/>
              <a:buChar char="-"/>
            </a:pPr>
            <a:r>
              <a:rPr lang="it-IT" dirty="0"/>
              <a:t>investitura, anche se controversa, della Chiesa</a:t>
            </a:r>
          </a:p>
          <a:p>
            <a:pPr>
              <a:buFontTx/>
              <a:buChar char="-"/>
            </a:pPr>
            <a:r>
              <a:rPr lang="it-IT" dirty="0"/>
              <a:t>divisione in correnti interne &gt; da elemento dialettico e vitale a causa di ingovernabilità e di corruzione</a:t>
            </a:r>
          </a:p>
        </p:txBody>
      </p:sp>
    </p:spTree>
    <p:extLst>
      <p:ext uri="{BB962C8B-B14F-4D97-AF65-F5344CB8AC3E}">
        <p14:creationId xmlns:p14="http://schemas.microsoft.com/office/powerpoint/2010/main" val="39520239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0"/>
              <a:buChar char="Ø"/>
            </a:pPr>
            <a:r>
              <a:rPr lang="it-IT" dirty="0"/>
              <a:t>l’aumento delle correnti e delle lotte interne si interseca con le pratiche di clientelismo e di occupazione dello Stato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5995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it-IT" dirty="0"/>
              <a:t>b) Partito comunista italiano (Pci)</a:t>
            </a:r>
          </a:p>
          <a:p>
            <a:pPr>
              <a:buFontTx/>
              <a:buChar char="-"/>
            </a:pPr>
            <a:r>
              <a:rPr lang="it-IT" dirty="0"/>
              <a:t>Segretario: Palmiro Togliatti (muore nel 1964)</a:t>
            </a:r>
          </a:p>
          <a:p>
            <a:pPr>
              <a:buFontTx/>
              <a:buChar char="-"/>
            </a:pPr>
            <a:r>
              <a:rPr lang="it-IT" dirty="0"/>
              <a:t>Svolta di Salerno (primavera del 1944)</a:t>
            </a:r>
          </a:p>
          <a:p>
            <a:pPr>
              <a:buFontTx/>
              <a:buChar char="-"/>
            </a:pPr>
            <a:r>
              <a:rPr lang="it-IT" dirty="0"/>
              <a:t>legame con l’Unione sovietica (ribadito nel 1956), ma attenzione all’identità e alla politica nazionale italiana e rapporti controversi con il Partito socialista</a:t>
            </a:r>
          </a:p>
          <a:p>
            <a:pPr>
              <a:buFontTx/>
              <a:buChar char="-"/>
            </a:pPr>
            <a:r>
              <a:rPr lang="it-IT" dirty="0"/>
              <a:t>forte struttura organizzativa e rete di cooperative, leghe, associazioni</a:t>
            </a:r>
          </a:p>
          <a:p>
            <a:pPr>
              <a:buFontTx/>
              <a:buChar char="-"/>
            </a:pPr>
            <a:r>
              <a:rPr lang="it-IT" dirty="0"/>
              <a:t>tra gli anni Sessanta e Settanta: sempre più complessi i rapporti con l’Urss (Berlinguer [1972]: eurocomunismo)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3881422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1779</TotalTime>
  <Words>1509</Words>
  <Application>Microsoft Macintosh PowerPoint</Application>
  <PresentationFormat>Presentazione su schermo (4:3)</PresentationFormat>
  <Paragraphs>116</Paragraphs>
  <Slides>20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20</vt:i4>
      </vt:variant>
    </vt:vector>
  </HeadingPairs>
  <TitlesOfParts>
    <vt:vector size="24" baseType="lpstr">
      <vt:lpstr>Arial</vt:lpstr>
      <vt:lpstr>Calibri</vt:lpstr>
      <vt:lpstr>Wingdings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Centrismo (1948-1958) </vt:lpstr>
      <vt:lpstr>Presentazione standard di PowerPoint</vt:lpstr>
      <vt:lpstr>Presentazione standard di PowerPoint</vt:lpstr>
      <vt:lpstr>Centro-sinistra (1962-1976) </vt:lpstr>
      <vt:lpstr>Presentazione standard di PowerPoint</vt:lpstr>
      <vt:lpstr>Presentazione standard di PowerPoint</vt:lpstr>
      <vt:lpstr>La crisi  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Maddalena Carli</dc:creator>
  <cp:lastModifiedBy>maddalena carli</cp:lastModifiedBy>
  <cp:revision>12</cp:revision>
  <dcterms:created xsi:type="dcterms:W3CDTF">2015-05-06T06:50:55Z</dcterms:created>
  <dcterms:modified xsi:type="dcterms:W3CDTF">2023-11-20T07:36:18Z</dcterms:modified>
</cp:coreProperties>
</file>