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2" r:id="rId5"/>
    <p:sldId id="263" r:id="rId6"/>
    <p:sldId id="277" r:id="rId7"/>
    <p:sldId id="278" r:id="rId8"/>
    <p:sldId id="265" r:id="rId9"/>
    <p:sldId id="266" r:id="rId10"/>
    <p:sldId id="276" r:id="rId11"/>
    <p:sldId id="261" r:id="rId12"/>
    <p:sldId id="268" r:id="rId13"/>
    <p:sldId id="279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79E"/>
    <a:srgbClr val="8089FF"/>
    <a:srgbClr val="712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83"/>
    <p:restoredTop sz="94106"/>
  </p:normalViewPr>
  <p:slideViewPr>
    <p:cSldViewPr snapToGrid="0">
      <p:cViewPr varScale="1">
        <p:scale>
          <a:sx n="84" d="100"/>
          <a:sy n="84" d="100"/>
        </p:scale>
        <p:origin x="18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4800" b="1" dirty="0">
                <a:solidFill>
                  <a:srgbClr val="8089FF"/>
                </a:solidFill>
              </a:rPr>
              <a:t>1.3. Interpretare un’immagine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400" dirty="0"/>
              <a:t>Storia e immagine</a:t>
            </a:r>
          </a:p>
          <a:p>
            <a:pPr algn="r"/>
            <a:r>
              <a:rPr lang="it-IT" sz="1400" dirty="0"/>
              <a:t>Prof.</a:t>
            </a:r>
            <a:r>
              <a:rPr lang="it-IT" sz="1400"/>
              <a:t>ssa Maddalena Carli</a:t>
            </a:r>
            <a:endParaRPr lang="it-IT" sz="14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1B83EE0-1086-3346-B1AA-897D2E0FA5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354" y="987425"/>
            <a:ext cx="3649867" cy="4873625"/>
          </a:xfrm>
          <a:prstGeom prst="rect">
            <a:avLst/>
          </a:prstGeom>
          <a:ln>
            <a:solidFill>
              <a:srgbClr val="2E379E"/>
            </a:solidFill>
          </a:ln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985E650-7AF8-2E45-9C6C-481ADDC17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John Heartfield, </a:t>
            </a:r>
            <a:r>
              <a:rPr lang="it-IT" sz="2000" i="1" dirty="0"/>
              <a:t>Hitler il superuomo: ingoia oro e sputa spazzatura</a:t>
            </a:r>
            <a:r>
              <a:rPr lang="it-IT" sz="2000" dirty="0"/>
              <a:t>, in </a:t>
            </a:r>
            <a:r>
              <a:rPr lang="it-IT" sz="2000" i="1" dirty="0"/>
              <a:t>AIZ</a:t>
            </a:r>
            <a:r>
              <a:rPr lang="it-IT" sz="2000" dirty="0"/>
              <a:t>, n. 29 (luglio 1932)</a:t>
            </a:r>
          </a:p>
        </p:txBody>
      </p:sp>
    </p:spTree>
    <p:extLst>
      <p:ext uri="{BB962C8B-B14F-4D97-AF65-F5344CB8AC3E}">
        <p14:creationId xmlns:p14="http://schemas.microsoft.com/office/powerpoint/2010/main" val="1577943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B0D111-283F-9849-A568-DB32DCBE2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Gianni </a:t>
            </a:r>
            <a:r>
              <a:rPr lang="it-IT" sz="2400" b="1" dirty="0" err="1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Berengo</a:t>
            </a:r>
            <a:r>
              <a:rPr lang="it-IT" sz="2400" b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dirty="0" err="1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Gardin</a:t>
            </a:r>
            <a:r>
              <a:rPr lang="it-IT" sz="2400" b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Parma, 1968. </a:t>
            </a:r>
            <a:r>
              <a:rPr lang="it-IT" sz="2400" b="1" i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 addetti alla custodia dell’ospedale psichiatrico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96AA38C0-4BC1-664D-AC19-3D673E7803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108" y="1825625"/>
            <a:ext cx="5801784" cy="4351338"/>
          </a:xfrm>
          <a:ln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2916530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C6150455-ABA4-8146-8B95-B30CC40B2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Gianni </a:t>
            </a:r>
            <a:r>
              <a:rPr lang="it-IT" sz="2400" b="1" dirty="0" err="1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Berengo</a:t>
            </a:r>
            <a:r>
              <a:rPr lang="it-IT" sz="2400" b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dirty="0" err="1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Gardin</a:t>
            </a:r>
            <a:r>
              <a:rPr lang="it-IT" sz="2400" b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400" b="1" i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Morire di classe </a:t>
            </a:r>
            <a:r>
              <a:rPr lang="it-IT" sz="2400" b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(1969)</a:t>
            </a: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12F7BFF8-4CA9-C249-88C8-70DCF90454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2859" y="1825625"/>
            <a:ext cx="6606282" cy="4351338"/>
          </a:xfrm>
          <a:ln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3322658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FCF7DAB-B349-7409-47D5-D136D5C59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1177"/>
            <a:ext cx="12211838" cy="40320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36DB100-70B2-3697-AB9C-164E1D511D90}"/>
              </a:ext>
            </a:extLst>
          </p:cNvPr>
          <p:cNvSpPr txBox="1"/>
          <p:nvPr/>
        </p:nvSpPr>
        <p:spPr>
          <a:xfrm>
            <a:off x="8747760" y="670560"/>
            <a:ext cx="34163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Shirin Neshat, </a:t>
            </a:r>
            <a:r>
              <a:rPr lang="it-IT" sz="2000" b="1" i="1" dirty="0" err="1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Rapture</a:t>
            </a:r>
            <a:r>
              <a:rPr lang="it-IT" sz="2000" b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(1999)</a:t>
            </a:r>
          </a:p>
        </p:txBody>
      </p:sp>
    </p:spTree>
    <p:extLst>
      <p:ext uri="{BB962C8B-B14F-4D97-AF65-F5344CB8AC3E}">
        <p14:creationId xmlns:p14="http://schemas.microsoft.com/office/powerpoint/2010/main" val="3917949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2E379E"/>
                </a:solidFill>
              </a:rPr>
              <a:t>1.3. Interpretare un’immagine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/>
          </a:bodyPr>
          <a:lstStyle/>
          <a:p>
            <a:pPr>
              <a:buClr>
                <a:srgbClr val="2E379E"/>
              </a:buClr>
              <a:buFont typeface="Wingdings" pitchFamily="2" charset="2"/>
              <a:buChar char="ü"/>
            </a:pPr>
            <a:r>
              <a:rPr lang="fr-FR" dirty="0"/>
              <a:t>la </a:t>
            </a:r>
            <a:r>
              <a:rPr lang="fr-FR" dirty="0" err="1"/>
              <a:t>dimensione</a:t>
            </a:r>
            <a:r>
              <a:rPr lang="fr-FR" dirty="0"/>
              <a:t> </a:t>
            </a:r>
            <a:r>
              <a:rPr lang="fr-FR" dirty="0" err="1"/>
              <a:t>simbolica</a:t>
            </a:r>
            <a:r>
              <a:rPr lang="fr-FR" dirty="0"/>
              <a:t> (e il </a:t>
            </a:r>
            <a:r>
              <a:rPr lang="fr-FR" dirty="0" err="1"/>
              <a:t>suo</a:t>
            </a:r>
            <a:r>
              <a:rPr lang="fr-FR" dirty="0"/>
              <a:t> </a:t>
            </a:r>
            <a:r>
              <a:rPr lang="fr-FR" dirty="0" err="1"/>
              <a:t>mutare</a:t>
            </a:r>
            <a:r>
              <a:rPr lang="fr-FR" dirty="0"/>
              <a:t> nel tempo)</a:t>
            </a:r>
          </a:p>
          <a:p>
            <a:pPr>
              <a:buClr>
                <a:srgbClr val="2E379E"/>
              </a:buClr>
              <a:buFont typeface="Wingdings" pitchFamily="2" charset="2"/>
              <a:buChar char="ü"/>
            </a:pPr>
            <a:r>
              <a:rPr lang="fr-FR" dirty="0"/>
              <a:t>l’</a:t>
            </a:r>
            <a:r>
              <a:rPr lang="fr-FR" dirty="0" err="1"/>
              <a:t>incrocio</a:t>
            </a:r>
            <a:r>
              <a:rPr lang="fr-FR" dirty="0"/>
              <a:t> delle </a:t>
            </a:r>
            <a:r>
              <a:rPr lang="fr-FR" dirty="0" err="1"/>
              <a:t>fonti</a:t>
            </a: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ü"/>
            </a:pPr>
            <a:r>
              <a:rPr lang="fr-FR" dirty="0"/>
              <a:t>le </a:t>
            </a:r>
            <a:r>
              <a:rPr lang="fr-FR" dirty="0" err="1"/>
              <a:t>immagini</a:t>
            </a:r>
            <a:r>
              <a:rPr lang="fr-FR" dirty="0"/>
              <a:t> e il </a:t>
            </a:r>
            <a:r>
              <a:rPr lang="fr-FR" dirty="0" err="1"/>
              <a:t>contesto</a:t>
            </a:r>
            <a:r>
              <a:rPr lang="fr-FR" dirty="0"/>
              <a:t> </a:t>
            </a:r>
            <a:r>
              <a:rPr lang="fr-FR" dirty="0" err="1"/>
              <a:t>storico</a:t>
            </a:r>
            <a:r>
              <a:rPr lang="fr-FR" dirty="0"/>
              <a:t>:</a:t>
            </a:r>
          </a:p>
          <a:p>
            <a:pPr marL="514350" indent="-514350">
              <a:buClr>
                <a:srgbClr val="2E379E"/>
              </a:buClr>
              <a:buAutoNum type="alphaLcPeriod"/>
            </a:pPr>
            <a:r>
              <a:rPr lang="fr-FR" dirty="0" err="1"/>
              <a:t>produzione</a:t>
            </a:r>
            <a:endParaRPr lang="fr-FR" dirty="0"/>
          </a:p>
          <a:p>
            <a:pPr marL="514350" indent="-514350">
              <a:buClr>
                <a:srgbClr val="2E379E"/>
              </a:buClr>
              <a:buAutoNum type="alphaLcPeriod"/>
            </a:pPr>
            <a:r>
              <a:rPr lang="fr-FR" dirty="0" err="1"/>
              <a:t>ricezione</a:t>
            </a:r>
            <a:endParaRPr lang="fr-FR" dirty="0"/>
          </a:p>
          <a:p>
            <a:pPr marL="514350" indent="-514350">
              <a:buClr>
                <a:srgbClr val="2E379E"/>
              </a:buClr>
              <a:buAutoNum type="alphaLcPeriod"/>
            </a:pPr>
            <a:r>
              <a:rPr lang="fr-FR" dirty="0" err="1"/>
              <a:t>circolazione</a:t>
            </a: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63E3FF1-87BD-BD51-4654-16E864681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2E379E"/>
            </a:solidFill>
          </a:ln>
        </p:spPr>
        <p:txBody>
          <a:bodyPr>
            <a:normAutofit/>
          </a:bodyPr>
          <a:lstStyle/>
          <a:p>
            <a:pPr marL="0" indent="0">
              <a:buClr>
                <a:srgbClr val="2E379E"/>
              </a:buClr>
              <a:buNone/>
            </a:pPr>
            <a:endParaRPr lang="it-IT" b="1" dirty="0">
              <a:solidFill>
                <a:srgbClr val="2E379E"/>
              </a:solidFill>
            </a:endParaRPr>
          </a:p>
          <a:p>
            <a:pPr marL="0" indent="0">
              <a:buClr>
                <a:srgbClr val="2E379E"/>
              </a:buClr>
              <a:buNone/>
            </a:pPr>
            <a:r>
              <a:rPr lang="it-IT" dirty="0"/>
              <a:t>Alcuni </a:t>
            </a:r>
            <a:r>
              <a:rPr lang="it-IT" i="1" dirty="0"/>
              <a:t>case-studies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8702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rianne, la nuova rappresentazione ufficiale della Repubblica Francese, da  'Le Petit Journal', 21 febbraio 1891">
            <a:extLst>
              <a:ext uri="{FF2B5EF4-FFF2-40B4-BE49-F238E27FC236}">
                <a16:creationId xmlns:a16="http://schemas.microsoft.com/office/drawing/2014/main" id="{5AB81EEA-6120-0F8C-2719-719FF25E8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29163" cy="6858000"/>
          </a:xfrm>
          <a:prstGeom prst="rect">
            <a:avLst/>
          </a:prstGeom>
          <a:noFill/>
          <a:ln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egnaposto contenuto 5">
            <a:extLst>
              <a:ext uri="{FF2B5EF4-FFF2-40B4-BE49-F238E27FC236}">
                <a16:creationId xmlns:a16="http://schemas.microsoft.com/office/drawing/2014/main" id="{9CC49399-D5EE-D9B7-C2AE-C984C116D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101" y="0"/>
            <a:ext cx="3289300" cy="2463800"/>
          </a:xfrm>
          <a:prstGeom prst="rect">
            <a:avLst/>
          </a:prstGeom>
          <a:ln>
            <a:solidFill>
              <a:srgbClr val="2E379E"/>
            </a:solidFill>
          </a:ln>
        </p:spPr>
      </p:pic>
      <p:pic>
        <p:nvPicPr>
          <p:cNvPr id="4" name="Segnaposto contenuto 7">
            <a:extLst>
              <a:ext uri="{FF2B5EF4-FFF2-40B4-BE49-F238E27FC236}">
                <a16:creationId xmlns:a16="http://schemas.microsoft.com/office/drawing/2014/main" id="{BC15B93A-F51D-1882-701B-376CBA7FC40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2209" y="2558331"/>
            <a:ext cx="2730251" cy="4351338"/>
          </a:xfrm>
          <a:prstGeom prst="rect">
            <a:avLst/>
          </a:prstGeom>
          <a:ln>
            <a:solidFill>
              <a:srgbClr val="2E379E"/>
            </a:solidFill>
          </a:ln>
        </p:spPr>
      </p:pic>
      <p:pic>
        <p:nvPicPr>
          <p:cNvPr id="6" name="Segnaposto contenuto 7">
            <a:extLst>
              <a:ext uri="{FF2B5EF4-FFF2-40B4-BE49-F238E27FC236}">
                <a16:creationId xmlns:a16="http://schemas.microsoft.com/office/drawing/2014/main" id="{D6720277-F0F1-D953-2EA6-2C0495131CD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6342" y="0"/>
            <a:ext cx="3562235" cy="4351338"/>
          </a:xfrm>
          <a:prstGeom prst="rect">
            <a:avLst/>
          </a:prstGeom>
          <a:ln>
            <a:solidFill>
              <a:srgbClr val="2E379E"/>
            </a:solidFill>
          </a:ln>
        </p:spPr>
      </p:pic>
      <p:pic>
        <p:nvPicPr>
          <p:cNvPr id="7" name="Segnaposto contenuto 5">
            <a:extLst>
              <a:ext uri="{FF2B5EF4-FFF2-40B4-BE49-F238E27FC236}">
                <a16:creationId xmlns:a16="http://schemas.microsoft.com/office/drawing/2014/main" id="{1A059150-DEC4-07D0-5B79-44CD880FE78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5506" y="4734000"/>
            <a:ext cx="1457019" cy="2124000"/>
          </a:xfrm>
          <a:prstGeom prst="rect">
            <a:avLst/>
          </a:prstGeom>
          <a:ln>
            <a:solidFill>
              <a:srgbClr val="2E379E"/>
            </a:solidFill>
          </a:ln>
        </p:spPr>
      </p:pic>
      <p:pic>
        <p:nvPicPr>
          <p:cNvPr id="8" name="Segnaposto contenuto 5">
            <a:extLst>
              <a:ext uri="{FF2B5EF4-FFF2-40B4-BE49-F238E27FC236}">
                <a16:creationId xmlns:a16="http://schemas.microsoft.com/office/drawing/2014/main" id="{9C4B51C4-A2A1-67D5-C19D-FBB1373C55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5571" y="4734000"/>
            <a:ext cx="724575" cy="1080000"/>
          </a:xfrm>
          <a:prstGeom prst="rect">
            <a:avLst/>
          </a:prstGeom>
          <a:ln>
            <a:solidFill>
              <a:srgbClr val="2E379E"/>
            </a:solidFill>
          </a:ln>
        </p:spPr>
      </p:pic>
      <p:pic>
        <p:nvPicPr>
          <p:cNvPr id="1028" name="Picture 4" descr="Marianne - the symbol of the State of France - Eco-Gites of Lenault">
            <a:extLst>
              <a:ext uri="{FF2B5EF4-FFF2-40B4-BE49-F238E27FC236}">
                <a16:creationId xmlns:a16="http://schemas.microsoft.com/office/drawing/2014/main" id="{231F029F-FD6A-83FC-9D72-C5580B163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64835" y="4481280"/>
            <a:ext cx="2023742" cy="1188000"/>
          </a:xfrm>
          <a:prstGeom prst="rect">
            <a:avLst/>
          </a:prstGeom>
          <a:noFill/>
          <a:ln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080BF886-A6E4-C2C8-4C1C-06C8CCC85AD4}"/>
              </a:ext>
            </a:extLst>
          </p:cNvPr>
          <p:cNvSpPr txBox="1"/>
          <p:nvPr/>
        </p:nvSpPr>
        <p:spPr>
          <a:xfrm>
            <a:off x="10407459" y="6400800"/>
            <a:ext cx="1165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Marianne</a:t>
            </a:r>
          </a:p>
        </p:txBody>
      </p:sp>
    </p:spTree>
    <p:extLst>
      <p:ext uri="{BB962C8B-B14F-4D97-AF65-F5344CB8AC3E}">
        <p14:creationId xmlns:p14="http://schemas.microsoft.com/office/powerpoint/2010/main" val="2394173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0A349C8B-2C04-E443-8B49-D869DAE91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b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Battaglie di carta</a:t>
            </a:r>
            <a:endParaRPr lang="it-IT" dirty="0"/>
          </a:p>
        </p:txBody>
      </p:sp>
      <p:pic>
        <p:nvPicPr>
          <p:cNvPr id="11" name="Segnaposto contenuto 10">
            <a:extLst>
              <a:ext uri="{FF2B5EF4-FFF2-40B4-BE49-F238E27FC236}">
                <a16:creationId xmlns:a16="http://schemas.microsoft.com/office/drawing/2014/main" id="{B1569E58-A80F-3F42-B843-9FA609DB69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3188" y="1096108"/>
            <a:ext cx="6172200" cy="4656258"/>
          </a:xfrm>
          <a:prstGeom prst="rect">
            <a:avLst/>
          </a:prstGeom>
          <a:ln>
            <a:solidFill>
              <a:srgbClr val="2E379E"/>
            </a:solidFill>
          </a:ln>
        </p:spPr>
      </p:pic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F7C83970-1645-9941-980A-C70E46949BE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2000" b="1" dirty="0"/>
              <a:t>Berlino, primavera 1932</a:t>
            </a:r>
          </a:p>
        </p:txBody>
      </p:sp>
    </p:spTree>
    <p:extLst>
      <p:ext uri="{BB962C8B-B14F-4D97-AF65-F5344CB8AC3E}">
        <p14:creationId xmlns:p14="http://schemas.microsoft.com/office/powerpoint/2010/main" val="4150657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8E17A0-EC8E-EF4B-A423-CDD61E1C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000" b="1" dirty="0">
                <a:latin typeface="+mn-lt"/>
              </a:rPr>
              <a:t>Berlino, primavera – estate 1932</a:t>
            </a:r>
            <a:br>
              <a:rPr lang="it-IT" sz="2000" b="1" dirty="0">
                <a:latin typeface="+mn-lt"/>
              </a:rPr>
            </a:br>
            <a:r>
              <a:rPr lang="it-IT" sz="2000" b="1" dirty="0">
                <a:latin typeface="+mn-lt"/>
              </a:rPr>
              <a:t>(elezioni presidenziali)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8821241-3E7A-334C-AAD1-7AF7D220AE2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204975"/>
            <a:ext cx="5181600" cy="3592638"/>
          </a:xfrm>
          <a:prstGeom prst="rect">
            <a:avLst/>
          </a:prstGeom>
          <a:ln>
            <a:solidFill>
              <a:srgbClr val="2E379E"/>
            </a:solidFill>
          </a:ln>
        </p:spPr>
      </p:pic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BF8070E5-F567-004C-93FC-3B4B7E9AEA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230528"/>
            <a:ext cx="5181600" cy="3541531"/>
          </a:xfrm>
          <a:prstGeom prst="rect">
            <a:avLst/>
          </a:prstGeom>
          <a:ln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3854668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6D283AD1-8008-054F-B2AD-CE529599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400" b="1" dirty="0">
                <a:solidFill>
                  <a:srgbClr val="2E379E"/>
                </a:solidFill>
                <a:effectLst/>
                <a:latin typeface="Times"/>
                <a:ea typeface="Calibri" panose="020F0502020204030204" pitchFamily="34" charset="0"/>
                <a:cs typeface="Times New Roman" panose="02020603050405020304" pitchFamily="18" charset="0"/>
              </a:rPr>
              <a:t>presentazione di John </a:t>
            </a:r>
            <a:r>
              <a:rPr lang="it-IT" sz="2400" b="1" dirty="0" err="1">
                <a:solidFill>
                  <a:srgbClr val="2E379E"/>
                </a:solidFill>
                <a:effectLst/>
                <a:latin typeface="Times"/>
                <a:ea typeface="Calibri" panose="020F0502020204030204" pitchFamily="34" charset="0"/>
                <a:cs typeface="Times New Roman" panose="02020603050405020304" pitchFamily="18" charset="0"/>
              </a:rPr>
              <a:t>Heartfield</a:t>
            </a:r>
            <a:r>
              <a:rPr lang="it-IT" sz="2400" b="1" dirty="0">
                <a:solidFill>
                  <a:srgbClr val="2E379E"/>
                </a:solidFill>
                <a:effectLst/>
                <a:latin typeface="Times"/>
                <a:ea typeface="Calibri" panose="020F0502020204030204" pitchFamily="34" charset="0"/>
                <a:cs typeface="Times New Roman" panose="02020603050405020304" pitchFamily="18" charset="0"/>
              </a:rPr>
              <a:t> ai lettori di AIZ (settembre 1929)</a:t>
            </a:r>
            <a:endParaRPr lang="it-IT" sz="2400" b="1" dirty="0">
              <a:solidFill>
                <a:srgbClr val="2E379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428AE09-E7E4-4640-A67A-A96E0765954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6574" y="1825625"/>
            <a:ext cx="3204851" cy="4351338"/>
          </a:xfrm>
          <a:prstGeom prst="rect">
            <a:avLst/>
          </a:prstGeom>
          <a:ln>
            <a:solidFill>
              <a:srgbClr val="2E379E"/>
            </a:solidFill>
          </a:ln>
        </p:spPr>
      </p:pic>
      <p:pic>
        <p:nvPicPr>
          <p:cNvPr id="7" name="Segnaposto contenuto 7">
            <a:extLst>
              <a:ext uri="{FF2B5EF4-FFF2-40B4-BE49-F238E27FC236}">
                <a16:creationId xmlns:a16="http://schemas.microsoft.com/office/drawing/2014/main" id="{82CF9039-C753-C54E-9BD0-6E05B63867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0356" y="1825625"/>
            <a:ext cx="3165288" cy="4351338"/>
          </a:xfrm>
          <a:prstGeom prst="rect">
            <a:avLst/>
          </a:prstGeom>
          <a:ln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3580341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428AE09-E7E4-4640-A67A-A96E0765954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6574" y="1825625"/>
            <a:ext cx="3204851" cy="4351338"/>
          </a:xfrm>
          <a:prstGeom prst="rect">
            <a:avLst/>
          </a:prstGeom>
          <a:ln>
            <a:solidFill>
              <a:srgbClr val="2E379E"/>
            </a:solidFill>
          </a:ln>
        </p:spPr>
      </p:pic>
      <p:pic>
        <p:nvPicPr>
          <p:cNvPr id="7" name="Segnaposto contenuto 7">
            <a:extLst>
              <a:ext uri="{FF2B5EF4-FFF2-40B4-BE49-F238E27FC236}">
                <a16:creationId xmlns:a16="http://schemas.microsoft.com/office/drawing/2014/main" id="{82CF9039-C753-C54E-9BD0-6E05B63867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0356" y="1825625"/>
            <a:ext cx="3165288" cy="4351338"/>
          </a:xfrm>
          <a:prstGeom prst="rect">
            <a:avLst/>
          </a:prstGeom>
          <a:ln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1400583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D27433-3C06-2B49-A110-455BA3A4D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b="1" dirty="0">
                <a:latin typeface="+mn-lt"/>
              </a:rPr>
              <a:t>						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EDAAA79-FCA8-E64F-9D76-45662679CF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i="1" dirty="0"/>
              <a:t>IB</a:t>
            </a:r>
            <a:r>
              <a:rPr lang="it-IT" dirty="0"/>
              <a:t>, giugno 1932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C8DB59B-4B0E-8C46-BDC8-B3BB2FB68E4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3427" y="2505075"/>
            <a:ext cx="2550508" cy="3684588"/>
          </a:xfrm>
          <a:prstGeom prst="rect">
            <a:avLst/>
          </a:prstGeom>
          <a:ln>
            <a:solidFill>
              <a:srgbClr val="2E379E"/>
            </a:solidFill>
          </a:ln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54A185-36EE-E34C-82D6-2CE7A159B6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it-IT" sz="2000" i="1" dirty="0"/>
              <a:t>L’unità rossa vi renderà liberi! Votate la lista n. 3!</a:t>
            </a:r>
            <a:r>
              <a:rPr lang="it-IT" sz="2000" dirty="0"/>
              <a:t>, in </a:t>
            </a:r>
            <a:r>
              <a:rPr lang="it-IT" sz="2000" i="1" dirty="0"/>
              <a:t>AIZ</a:t>
            </a:r>
            <a:r>
              <a:rPr lang="it-IT" sz="2000" dirty="0"/>
              <a:t>, luglio 1932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219E0C49-51E5-C44E-AAB6-D26C16C9EB9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5881" y="2505075"/>
            <a:ext cx="2695825" cy="3684588"/>
          </a:xfrm>
          <a:prstGeom prst="rect">
            <a:avLst/>
          </a:prstGeom>
          <a:ln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438616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42D479-A993-E34B-9430-20A6AF45B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b="1" dirty="0">
                <a:latin typeface="+mn-lt"/>
              </a:rPr>
              <a:t>Poster elettorale nazista (luglio 1932)				</a:t>
            </a:r>
            <a:r>
              <a:rPr lang="it-IT" sz="2000" b="1" i="1" dirty="0">
                <a:latin typeface="+mn-lt"/>
              </a:rPr>
              <a:t>IB</a:t>
            </a:r>
            <a:r>
              <a:rPr lang="it-IT" sz="2000" b="1" dirty="0">
                <a:latin typeface="+mn-lt"/>
              </a:rPr>
              <a:t>, luglio 1932	</a:t>
            </a:r>
            <a:r>
              <a:rPr lang="it-IT" sz="1600" dirty="0">
                <a:latin typeface="+mn-lt"/>
              </a:rPr>
              <a:t>		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7253154-8F30-094D-827E-4A282F982DE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0492" y="1825625"/>
            <a:ext cx="3097016" cy="4351338"/>
          </a:xfrm>
          <a:prstGeom prst="rect">
            <a:avLst/>
          </a:prstGeom>
          <a:ln>
            <a:solidFill>
              <a:srgbClr val="2E379E"/>
            </a:solidFill>
          </a:ln>
        </p:spPr>
      </p:pic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26EC3E83-17C3-694A-BC11-50C315659FF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3154" y="1825625"/>
            <a:ext cx="2999692" cy="4351338"/>
          </a:xfrm>
          <a:prstGeom prst="rect">
            <a:avLst/>
          </a:prstGeom>
          <a:ln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25012288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1692</TotalTime>
  <Words>174</Words>
  <Application>Microsoft Macintosh PowerPoint</Application>
  <PresentationFormat>Widescreen</PresentationFormat>
  <Paragraphs>36</Paragraphs>
  <Slides>13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Times</vt:lpstr>
      <vt:lpstr>Times New Roman</vt:lpstr>
      <vt:lpstr>Wingdings</vt:lpstr>
      <vt:lpstr>Tema di Office</vt:lpstr>
      <vt:lpstr>1.3. Interpretare un’immagine</vt:lpstr>
      <vt:lpstr>1.3. Interpretare un’immagine</vt:lpstr>
      <vt:lpstr>Presentazione standard di PowerPoint</vt:lpstr>
      <vt:lpstr>Battaglie di carta</vt:lpstr>
      <vt:lpstr>Berlino, primavera – estate 1932 (elezioni presidenziali)</vt:lpstr>
      <vt:lpstr>presentazione di John Heartfield ai lettori di AIZ (settembre 1929)</vt:lpstr>
      <vt:lpstr>Presentazione standard di PowerPoint</vt:lpstr>
      <vt:lpstr>      </vt:lpstr>
      <vt:lpstr>Poster elettorale nazista (luglio 1932)    IB, luglio 1932   </vt:lpstr>
      <vt:lpstr>Presentazione standard di PowerPoint</vt:lpstr>
      <vt:lpstr>Gianni Berengo Gardin, Parma, 1968. Gli addetti alla custodia dell’ospedale psichiatrico</vt:lpstr>
      <vt:lpstr>Gianni Berengo Gardin, Morire di classe (1969)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60</cp:revision>
  <dcterms:created xsi:type="dcterms:W3CDTF">2025-05-28T06:59:09Z</dcterms:created>
  <dcterms:modified xsi:type="dcterms:W3CDTF">2025-09-27T09:00:49Z</dcterms:modified>
</cp:coreProperties>
</file>