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77" r:id="rId7"/>
    <p:sldId id="278" r:id="rId8"/>
    <p:sldId id="265" r:id="rId9"/>
    <p:sldId id="266" r:id="rId10"/>
    <p:sldId id="276" r:id="rId11"/>
    <p:sldId id="261" r:id="rId12"/>
    <p:sldId id="268" r:id="rId13"/>
    <p:sldId id="27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94106"/>
  </p:normalViewPr>
  <p:slideViewPr>
    <p:cSldViewPr snapToGrid="0">
      <p:cViewPr varScale="1">
        <p:scale>
          <a:sx n="84" d="100"/>
          <a:sy n="84" d="100"/>
        </p:scale>
        <p:origin x="1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8089FF"/>
                </a:solidFill>
              </a:rPr>
              <a:t>1.3. Interpretare un’immagine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</a:t>
            </a:r>
            <a:r>
              <a:rPr lang="it-IT" sz="1400"/>
              <a:t>ssa Maddalena Carli</a:t>
            </a: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B83EE0-1086-3346-B1AA-897D2E0FA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54" y="987425"/>
            <a:ext cx="3649867" cy="4873625"/>
          </a:xfrm>
          <a:prstGeom prst="rect">
            <a:avLst/>
          </a:prstGeom>
          <a:ln>
            <a:solidFill>
              <a:srgbClr val="2E379E"/>
            </a:solidFill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85E650-7AF8-2E45-9C6C-481ADDC17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John Heartfield, </a:t>
            </a:r>
            <a:r>
              <a:rPr lang="it-IT" sz="2000" i="1" dirty="0"/>
              <a:t>Hitler il superuomo: ingoia oro e sputa spazzatura</a:t>
            </a:r>
            <a:r>
              <a:rPr lang="it-IT" sz="2000" dirty="0"/>
              <a:t>, in </a:t>
            </a:r>
            <a:r>
              <a:rPr lang="it-IT" sz="2000" i="1" dirty="0"/>
              <a:t>AIZ</a:t>
            </a:r>
            <a:r>
              <a:rPr lang="it-IT" sz="2000" dirty="0"/>
              <a:t>, n. 29 (luglio 1932)</a:t>
            </a:r>
          </a:p>
        </p:txBody>
      </p:sp>
    </p:spTree>
    <p:extLst>
      <p:ext uri="{BB962C8B-B14F-4D97-AF65-F5344CB8AC3E}">
        <p14:creationId xmlns:p14="http://schemas.microsoft.com/office/powerpoint/2010/main" val="157794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0D111-283F-9849-A568-DB32DCBE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Gianni </a:t>
            </a:r>
            <a:r>
              <a:rPr lang="it-IT" sz="2400" b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Berengo</a:t>
            </a: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Gardin</a:t>
            </a: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Parma, 1968. </a:t>
            </a:r>
            <a:r>
              <a:rPr lang="it-IT" sz="2400" b="1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addetti alla custodia dell’ospedale psichiatrico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AA38C0-4BC1-664D-AC19-3D673E78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91653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6150455-ABA4-8146-8B95-B30CC40B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Gianni </a:t>
            </a:r>
            <a:r>
              <a:rPr lang="it-IT" sz="2400" b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Berengo</a:t>
            </a: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Gardin</a:t>
            </a: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Morire di classe </a:t>
            </a:r>
            <a:r>
              <a:rPr lang="it-IT" sz="24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(1969)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2F7BFF8-4CA9-C249-88C8-70DCF9045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859" y="1825625"/>
            <a:ext cx="6606282" cy="4351338"/>
          </a:xfr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32265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CF7DAB-B349-7409-47D5-D136D5C5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177"/>
            <a:ext cx="12211838" cy="403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6DB100-70B2-3697-AB9C-164E1D511D90}"/>
              </a:ext>
            </a:extLst>
          </p:cNvPr>
          <p:cNvSpPr txBox="1"/>
          <p:nvPr/>
        </p:nvSpPr>
        <p:spPr>
          <a:xfrm>
            <a:off x="8747760" y="670560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 Neshat, </a:t>
            </a:r>
            <a:r>
              <a:rPr lang="it-IT" sz="2000" b="1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Rapture</a:t>
            </a:r>
            <a:r>
              <a:rPr lang="it-IT" sz="20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391794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1.3. Interpretare un’immagine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/>
              <a:t>la </a:t>
            </a:r>
            <a:r>
              <a:rPr lang="fr-FR" dirty="0" err="1"/>
              <a:t>dimensione</a:t>
            </a:r>
            <a:r>
              <a:rPr lang="fr-FR" dirty="0"/>
              <a:t> </a:t>
            </a:r>
            <a:r>
              <a:rPr lang="fr-FR" dirty="0" err="1"/>
              <a:t>simbolica</a:t>
            </a:r>
            <a:r>
              <a:rPr lang="fr-FR" dirty="0"/>
              <a:t> (e il </a:t>
            </a:r>
            <a:r>
              <a:rPr lang="fr-FR" dirty="0" err="1"/>
              <a:t>suo</a:t>
            </a:r>
            <a:r>
              <a:rPr lang="fr-FR" dirty="0"/>
              <a:t> </a:t>
            </a:r>
            <a:r>
              <a:rPr lang="fr-FR" dirty="0" err="1"/>
              <a:t>mutare</a:t>
            </a:r>
            <a:r>
              <a:rPr lang="fr-FR" dirty="0"/>
              <a:t> nel tempo)</a:t>
            </a:r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/>
              <a:t>l’</a:t>
            </a:r>
            <a:r>
              <a:rPr lang="fr-FR" dirty="0" err="1"/>
              <a:t>incrocio</a:t>
            </a:r>
            <a:r>
              <a:rPr lang="fr-FR" dirty="0"/>
              <a:t> delle </a:t>
            </a:r>
            <a:r>
              <a:rPr lang="fr-FR" dirty="0" err="1"/>
              <a:t>fonti</a:t>
            </a: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/>
              <a:t>le </a:t>
            </a:r>
            <a:r>
              <a:rPr lang="fr-FR" dirty="0" err="1"/>
              <a:t>immagini</a:t>
            </a:r>
            <a:r>
              <a:rPr lang="fr-FR" dirty="0"/>
              <a:t> e il </a:t>
            </a:r>
            <a:r>
              <a:rPr lang="fr-FR" dirty="0" err="1"/>
              <a:t>contesto</a:t>
            </a:r>
            <a:r>
              <a:rPr lang="fr-FR" dirty="0"/>
              <a:t> </a:t>
            </a:r>
            <a:r>
              <a:rPr lang="fr-FR" dirty="0" err="1"/>
              <a:t>storico</a:t>
            </a:r>
            <a:r>
              <a:rPr lang="fr-FR" dirty="0"/>
              <a:t>:</a:t>
            </a:r>
          </a:p>
          <a:p>
            <a:pPr marL="514350" indent="-514350">
              <a:buClr>
                <a:srgbClr val="2E379E"/>
              </a:buClr>
              <a:buAutoNum type="alphaLcPeriod"/>
            </a:pPr>
            <a:r>
              <a:rPr lang="fr-FR" dirty="0" err="1"/>
              <a:t>produzione</a:t>
            </a:r>
            <a:endParaRPr lang="fr-FR" dirty="0"/>
          </a:p>
          <a:p>
            <a:pPr marL="514350" indent="-514350">
              <a:buClr>
                <a:srgbClr val="2E379E"/>
              </a:buClr>
              <a:buAutoNum type="alphaLcPeriod"/>
            </a:pPr>
            <a:r>
              <a:rPr lang="fr-FR" dirty="0" err="1"/>
              <a:t>ricezione</a:t>
            </a:r>
            <a:endParaRPr lang="fr-FR" dirty="0"/>
          </a:p>
          <a:p>
            <a:pPr marL="514350" indent="-514350">
              <a:buClr>
                <a:srgbClr val="2E379E"/>
              </a:buClr>
              <a:buAutoNum type="alphaLcPeriod"/>
            </a:pPr>
            <a:r>
              <a:rPr lang="fr-FR" dirty="0" err="1"/>
              <a:t>circolazione</a:t>
            </a: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Alcuni </a:t>
            </a:r>
            <a:r>
              <a:rPr lang="it-IT" i="1" dirty="0"/>
              <a:t>case-studies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ianne, la nuova rappresentazione ufficiale della Repubblica Francese, da  'Le Petit Journal', 21 febbraio 1891">
            <a:extLst>
              <a:ext uri="{FF2B5EF4-FFF2-40B4-BE49-F238E27FC236}">
                <a16:creationId xmlns:a16="http://schemas.microsoft.com/office/drawing/2014/main" id="{5AB81EEA-6120-0F8C-2719-719FF25E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9163" cy="6858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9CC49399-D5EE-D9B7-C2AE-C984C116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01" y="0"/>
            <a:ext cx="3289300" cy="24638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BC15B93A-F51D-1882-701B-376CBA7FC4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09" y="2558331"/>
            <a:ext cx="2730251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6" name="Segnaposto contenuto 7">
            <a:extLst>
              <a:ext uri="{FF2B5EF4-FFF2-40B4-BE49-F238E27FC236}">
                <a16:creationId xmlns:a16="http://schemas.microsoft.com/office/drawing/2014/main" id="{D6720277-F0F1-D953-2EA6-2C0495131C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342" y="0"/>
            <a:ext cx="3562235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1A059150-DEC4-07D0-5B79-44CD880FE7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506" y="4734000"/>
            <a:ext cx="1457019" cy="2124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9C4B51C4-A2A1-67D5-C19D-FBB1373C55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571" y="4734000"/>
            <a:ext cx="724575" cy="1080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028" name="Picture 4" descr="Marianne - the symbol of the State of France - Eco-Gites of Lenault">
            <a:extLst>
              <a:ext uri="{FF2B5EF4-FFF2-40B4-BE49-F238E27FC236}">
                <a16:creationId xmlns:a16="http://schemas.microsoft.com/office/drawing/2014/main" id="{231F029F-FD6A-83FC-9D72-C5580B16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835" y="4481280"/>
            <a:ext cx="2023742" cy="1188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0BF886-A6E4-C2C8-4C1C-06C8CCC85AD4}"/>
              </a:ext>
            </a:extLst>
          </p:cNvPr>
          <p:cNvSpPr txBox="1"/>
          <p:nvPr/>
        </p:nvSpPr>
        <p:spPr>
          <a:xfrm>
            <a:off x="10407459" y="6400800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Marianne</a:t>
            </a:r>
          </a:p>
        </p:txBody>
      </p:sp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0A349C8B-2C04-E443-8B49-D869DAE9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Battaglie di carta</a:t>
            </a:r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1569E58-A80F-3F42-B843-9FA609DB6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096108"/>
            <a:ext cx="6172200" cy="4656258"/>
          </a:xfrm>
          <a:prstGeom prst="rect">
            <a:avLst/>
          </a:prstGeom>
          <a:ln>
            <a:solidFill>
              <a:srgbClr val="2E379E"/>
            </a:solidFill>
          </a:ln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7C83970-1645-9941-980A-C70E46949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Berlino, primavera 1932</a:t>
            </a:r>
          </a:p>
        </p:txBody>
      </p:sp>
    </p:spTree>
    <p:extLst>
      <p:ext uri="{BB962C8B-B14F-4D97-AF65-F5344CB8AC3E}">
        <p14:creationId xmlns:p14="http://schemas.microsoft.com/office/powerpoint/2010/main" val="415065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E17A0-EC8E-EF4B-A423-CDD61E1C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>
                <a:latin typeface="+mn-lt"/>
              </a:rPr>
              <a:t>Berlino, primavera – estate 1932</a:t>
            </a:r>
            <a:br>
              <a:rPr lang="it-IT" sz="2000" b="1" dirty="0">
                <a:latin typeface="+mn-lt"/>
              </a:rPr>
            </a:br>
            <a:r>
              <a:rPr lang="it-IT" sz="2000" b="1" dirty="0">
                <a:latin typeface="+mn-lt"/>
              </a:rPr>
              <a:t>(elezioni presidenziali)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8821241-3E7A-334C-AAD1-7AF7D220A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04975"/>
            <a:ext cx="5181600" cy="35926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F8070E5-F567-004C-93FC-3B4B7E9AE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30528"/>
            <a:ext cx="5181600" cy="3541531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85466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D283AD1-8008-054F-B2AD-CE529599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2E379E"/>
                </a:solidFill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presentazione di John </a:t>
            </a:r>
            <a:r>
              <a:rPr lang="it-IT" sz="2400" b="1" dirty="0" err="1">
                <a:solidFill>
                  <a:srgbClr val="2E379E"/>
                </a:solidFill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Heartfield</a:t>
            </a:r>
            <a:r>
              <a:rPr lang="it-IT" sz="2400" b="1" dirty="0">
                <a:solidFill>
                  <a:srgbClr val="2E379E"/>
                </a:solidFill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 ai lettori di AIZ (settembre 1929)</a:t>
            </a:r>
            <a:endParaRPr lang="it-IT" sz="2400" b="1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28AE09-E7E4-4640-A67A-A96E07659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74" y="1825625"/>
            <a:ext cx="3204851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82CF9039-C753-C54E-9BD0-6E05B6386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56" y="1825625"/>
            <a:ext cx="3165288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5803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28AE09-E7E4-4640-A67A-A96E07659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74" y="1825625"/>
            <a:ext cx="3204851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82CF9039-C753-C54E-9BD0-6E05B6386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356" y="1825625"/>
            <a:ext cx="3165288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40058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D27433-3C06-2B49-A110-455BA3A4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+mn-lt"/>
              </a:rPr>
              <a:t>						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DAAA79-FCA8-E64F-9D76-45662679C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IB</a:t>
            </a:r>
            <a:r>
              <a:rPr lang="it-IT" dirty="0"/>
              <a:t>, giugno 1932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8DB59B-4B0E-8C46-BDC8-B3BB2FB68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427" y="2505075"/>
            <a:ext cx="2550508" cy="3684588"/>
          </a:xfrm>
          <a:prstGeom prst="rect">
            <a:avLst/>
          </a:prstGeom>
          <a:ln>
            <a:solidFill>
              <a:srgbClr val="2E379E"/>
            </a:solidFill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54A185-36EE-E34C-82D6-2CE7A159B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2000" i="1" dirty="0"/>
              <a:t>L’unità rossa vi renderà liberi! Votate la lista n. 3!</a:t>
            </a:r>
            <a:r>
              <a:rPr lang="it-IT" sz="2000" dirty="0"/>
              <a:t>, in </a:t>
            </a:r>
            <a:r>
              <a:rPr lang="it-IT" sz="2000" i="1" dirty="0"/>
              <a:t>AIZ</a:t>
            </a:r>
            <a:r>
              <a:rPr lang="it-IT" sz="2000" dirty="0"/>
              <a:t>, luglio 1932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19E0C49-51E5-C44E-AAB6-D26C16C9EB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81" y="2505075"/>
            <a:ext cx="2695825" cy="3684588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43861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2D479-A993-E34B-9430-20A6AF45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+mn-lt"/>
              </a:rPr>
              <a:t>Poster elettorale nazista (luglio 1932)				</a:t>
            </a:r>
            <a:r>
              <a:rPr lang="it-IT" sz="2000" b="1" i="1" dirty="0">
                <a:latin typeface="+mn-lt"/>
              </a:rPr>
              <a:t>IB</a:t>
            </a:r>
            <a:r>
              <a:rPr lang="it-IT" sz="2000" b="1" dirty="0">
                <a:latin typeface="+mn-lt"/>
              </a:rPr>
              <a:t>, luglio 1932	</a:t>
            </a:r>
            <a:r>
              <a:rPr lang="it-IT" sz="1600" dirty="0">
                <a:latin typeface="+mn-lt"/>
              </a:rPr>
              <a:t>		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253154-8F30-094D-827E-4A282F982D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492" y="1825625"/>
            <a:ext cx="3097016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6EC3E83-17C3-694A-BC11-50C315659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154" y="1825625"/>
            <a:ext cx="2999692" cy="4351338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50122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174</Words>
  <Application>Microsoft Macintosh PowerPoint</Application>
  <PresentationFormat>Widescreen</PresentationFormat>
  <Paragraphs>36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1.3. Interpretare un’immagine</vt:lpstr>
      <vt:lpstr>1.3. Interpretare un’immagine</vt:lpstr>
      <vt:lpstr>Presentazione standard di PowerPoint</vt:lpstr>
      <vt:lpstr>Battaglie di carta</vt:lpstr>
      <vt:lpstr>Berlino, primavera – estate 1932 (elezioni presidenziali)</vt:lpstr>
      <vt:lpstr>presentazione di John Heartfield ai lettori di AIZ (settembre 1929)</vt:lpstr>
      <vt:lpstr>Presentazione standard di PowerPoint</vt:lpstr>
      <vt:lpstr>      </vt:lpstr>
      <vt:lpstr>Poster elettorale nazista (luglio 1932)    IB, luglio 1932   </vt:lpstr>
      <vt:lpstr>Presentazione standard di PowerPoint</vt:lpstr>
      <vt:lpstr>Gianni Berengo Gardin, Parma, 1968. Gli addetti alla custodia dell’ospedale psichiatrico</vt:lpstr>
      <vt:lpstr>Gianni Berengo Gardin, Morire di classe (1969)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60</cp:revision>
  <dcterms:created xsi:type="dcterms:W3CDTF">2025-05-28T06:59:09Z</dcterms:created>
  <dcterms:modified xsi:type="dcterms:W3CDTF">2025-09-27T09:00:49Z</dcterms:modified>
</cp:coreProperties>
</file>